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72" r:id="rId2"/>
    <p:sldId id="265" r:id="rId3"/>
    <p:sldId id="260" r:id="rId4"/>
    <p:sldId id="267" r:id="rId5"/>
    <p:sldId id="275" r:id="rId6"/>
    <p:sldId id="296" r:id="rId7"/>
    <p:sldId id="295" r:id="rId8"/>
    <p:sldId id="279" r:id="rId9"/>
    <p:sldId id="302" r:id="rId10"/>
    <p:sldId id="303" r:id="rId11"/>
    <p:sldId id="304" r:id="rId12"/>
    <p:sldId id="305" r:id="rId13"/>
    <p:sldId id="284" r:id="rId14"/>
    <p:sldId id="300" r:id="rId15"/>
    <p:sldId id="292" r:id="rId16"/>
    <p:sldId id="307" r:id="rId17"/>
    <p:sldId id="306" r:id="rId18"/>
    <p:sldId id="287" r:id="rId19"/>
    <p:sldId id="259" r:id="rId20"/>
    <p:sldId id="263" r:id="rId21"/>
  </p:sldIdLst>
  <p:sldSz cx="9144000" cy="5143500" type="screen16x9"/>
  <p:notesSz cx="6858000" cy="9144000"/>
  <p:embeddedFontLst>
    <p:embeddedFont>
      <p:font typeface="Bacalisties" panose="020B0604020202020204" charset="0"/>
      <p:regular r:id="rId23"/>
    </p:embeddedFont>
    <p:embeddedFont>
      <p:font typeface="Bookman Old Style" panose="02050604050505020204" pitchFamily="18" charset="0"/>
      <p:regular r:id="rId24"/>
      <p:bold r:id="rId25"/>
      <p:italic r:id="rId26"/>
      <p:boldItalic r:id="rId27"/>
    </p:embeddedFont>
    <p:embeddedFont>
      <p:font typeface="Cambria Math" panose="02040503050406030204" pitchFamily="18" charset="0"/>
      <p:regular r:id="rId28"/>
    </p:embeddedFont>
    <p:embeddedFont>
      <p:font typeface="Lato" panose="020F0502020204030203" pitchFamily="3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4BD04B"/>
    <a:srgbClr val="FF9900"/>
    <a:srgbClr val="EB5600"/>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293" autoAdjust="0"/>
  </p:normalViewPr>
  <p:slideViewPr>
    <p:cSldViewPr snapToGrid="0">
      <p:cViewPr varScale="1">
        <p:scale>
          <a:sx n="149" d="100"/>
          <a:sy n="149" d="100"/>
        </p:scale>
        <p:origin x="57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2539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9121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8930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710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26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9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671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7.svg"/><Relationship Id="rId7" Type="http://schemas.openxmlformats.org/officeDocument/2006/relationships/image" Target="NULL"/><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sv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r>
              <a:rPr lang="en-US" sz="3600" dirty="0">
                <a:latin typeface="Bookman Old Style" panose="02050604050505020204" pitchFamily="18" charset="0"/>
              </a:rPr>
              <a:t>Flight Delay Prediction Using PySpark</a:t>
            </a:r>
            <a:endParaRPr sz="32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256807"/>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We are using Logistic Regression classifier to train our data and predict the required output.</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352006"/>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2352006"/>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Logistic regression models are models that have a certain fixed number of parameters that depend on the number of input features, and they output categorical prediction, like for example if the flight is delayed or not.</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880779"/>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4" y="3869433"/>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Pipeline consists of a series of transformer and estimator stages that typically prepare a DataFrame for modeling and then train a predictive model. In this case, we will create a pipeline with six stages.</a:t>
            </a:r>
            <a:endParaRPr lang="en-IN" sz="1600" b="1" dirty="0">
              <a:solidFill>
                <a:srgbClr val="1A9988"/>
              </a:solidFill>
              <a:latin typeface="Raleway" panose="020B0604020202020204" charset="0"/>
            </a:endParaRP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193350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Machine Learning</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2127" y="26469"/>
            <a:ext cx="471754" cy="471754"/>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4229563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15" y="654017"/>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1697038" y="686424"/>
            <a:ext cx="7267920" cy="4278094"/>
          </a:xfrm>
          <a:prstGeom prst="rect">
            <a:avLst/>
          </a:prstGeom>
          <a:noFill/>
        </p:spPr>
        <p:txBody>
          <a:bodyPr wrap="square" rtlCol="0">
            <a:spAutoFit/>
          </a:bodyPr>
          <a:lstStyle/>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StringIndexer </a:t>
            </a:r>
            <a:r>
              <a:rPr lang="en-US" sz="1600" b="1" dirty="0">
                <a:solidFill>
                  <a:srgbClr val="1A9988"/>
                </a:solidFill>
                <a:latin typeface="Raleway" panose="020B0604020202020204" charset="0"/>
              </a:rPr>
              <a:t>estimator that converts string values to indexes for categorical features</a:t>
            </a:r>
          </a:p>
          <a:p>
            <a:pPr marL="285750" indent="-285750">
              <a:buClr>
                <a:srgbClr val="1A9988"/>
              </a:buClr>
              <a:buFont typeface="Wingdings" panose="05000000000000000000" pitchFamily="2" charset="2"/>
              <a:buChar char="Ø"/>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VectorAssembler</a:t>
            </a:r>
            <a:r>
              <a:rPr lang="en-US" sz="1600" b="1" dirty="0">
                <a:solidFill>
                  <a:srgbClr val="1A9988"/>
                </a:solidFill>
                <a:latin typeface="Raleway" panose="020B0604020202020204" charset="0"/>
              </a:rPr>
              <a:t> that combines categorical features into a single vector</a:t>
            </a:r>
          </a:p>
          <a:p>
            <a:pPr marL="285750" indent="-285750">
              <a:buClr>
                <a:srgbClr val="1A9988"/>
              </a:buClr>
              <a:buFont typeface="Wingdings" panose="05000000000000000000" pitchFamily="2" charset="2"/>
              <a:buChar char="Ø"/>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VectorIndexer </a:t>
            </a:r>
            <a:r>
              <a:rPr lang="en-US" sz="1600" b="1" dirty="0">
                <a:solidFill>
                  <a:srgbClr val="1A9988"/>
                </a:solidFill>
                <a:latin typeface="Raleway" panose="020B0604020202020204" charset="0"/>
              </a:rPr>
              <a:t>that creates indexes for a vector of categorical features</a:t>
            </a:r>
          </a:p>
          <a:p>
            <a:pPr marL="285750" indent="-285750">
              <a:buClr>
                <a:srgbClr val="1A9988"/>
              </a:buClr>
              <a:buFont typeface="Wingdings" panose="05000000000000000000" pitchFamily="2" charset="2"/>
              <a:buChar char="Ø"/>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VectorAssembler</a:t>
            </a:r>
            <a:r>
              <a:rPr lang="en-US" sz="1600" b="1" dirty="0">
                <a:solidFill>
                  <a:srgbClr val="1A9988"/>
                </a:solidFill>
                <a:latin typeface="Raleway" panose="020B0604020202020204" charset="0"/>
              </a:rPr>
              <a:t> that creates a vector of continuous numeric features</a:t>
            </a:r>
          </a:p>
          <a:p>
            <a:pPr marL="285750" indent="-285750">
              <a:buClr>
                <a:srgbClr val="1A9988"/>
              </a:buClr>
              <a:buFont typeface="Wingdings" panose="05000000000000000000" pitchFamily="2" charset="2"/>
              <a:buChar char="Ø"/>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MinMaxScaler</a:t>
            </a:r>
            <a:r>
              <a:rPr lang="en-US" sz="1600" b="1" dirty="0">
                <a:solidFill>
                  <a:srgbClr val="1A9988"/>
                </a:solidFill>
                <a:latin typeface="Raleway" panose="020B0604020202020204" charset="0"/>
              </a:rPr>
              <a:t> that normalizes continuous numeric features</a:t>
            </a:r>
          </a:p>
          <a:p>
            <a:pPr>
              <a:buClr>
                <a:srgbClr val="1A9988"/>
              </a:buClr>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Ø"/>
            </a:pPr>
            <a:r>
              <a:rPr lang="en-US" sz="1600" b="1" dirty="0">
                <a:solidFill>
                  <a:srgbClr val="1A9988"/>
                </a:solidFill>
                <a:latin typeface="Raleway" panose="020B0604020202020204" charset="0"/>
              </a:rPr>
              <a:t>A </a:t>
            </a:r>
            <a:r>
              <a:rPr lang="en-US" sz="1600" b="1" u="sng" dirty="0">
                <a:solidFill>
                  <a:srgbClr val="1A9988"/>
                </a:solidFill>
                <a:latin typeface="Raleway" panose="020B0604020202020204" charset="0"/>
              </a:rPr>
              <a:t>VectorAssembler</a:t>
            </a:r>
            <a:r>
              <a:rPr lang="en-US" sz="1600" b="1" dirty="0">
                <a:solidFill>
                  <a:srgbClr val="1A9988"/>
                </a:solidFill>
                <a:latin typeface="Raleway" panose="020B0604020202020204" charset="0"/>
              </a:rPr>
              <a:t> that creates a vector of categorical and continuous features</a:t>
            </a: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193350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Machine Learning</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2127" y="26469"/>
            <a:ext cx="471754" cy="471754"/>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785453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193350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Machine Learning</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2127" y="26469"/>
            <a:ext cx="471754" cy="471754"/>
          </a:xfrm>
          <a:prstGeom prst="rect">
            <a:avLst/>
          </a:prstGeom>
          <a:effectLst>
            <a:outerShdw blurRad="76200" dir="13500000" sy="23000" kx="1200000" algn="br" rotWithShape="0">
              <a:prstClr val="black">
                <a:alpha val="20000"/>
              </a:prstClr>
            </a:outerShdw>
          </a:effectLst>
        </p:spPr>
      </p:pic>
      <p:pic>
        <p:nvPicPr>
          <p:cNvPr id="1026" name="Picture 2">
            <a:extLst>
              <a:ext uri="{FF2B5EF4-FFF2-40B4-BE49-F238E27FC236}">
                <a16:creationId xmlns:a16="http://schemas.microsoft.com/office/drawing/2014/main" id="{3BFCB938-BE27-4D4E-8407-0F3EB2406B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7818" y="817017"/>
            <a:ext cx="4950601" cy="383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97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Graphic 6" descr="Laptop">
            <a:extLst>
              <a:ext uri="{FF2B5EF4-FFF2-40B4-BE49-F238E27FC236}">
                <a16:creationId xmlns:a16="http://schemas.microsoft.com/office/drawing/2014/main" id="{D2C1C96B-6E3E-4932-89C6-23B711167E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216899"/>
            <a:ext cx="886578" cy="88657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065867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D4E136-9CE9-43ED-94B2-88AFC339472C}"/>
              </a:ext>
            </a:extLst>
          </p:cNvPr>
          <p:cNvSpPr/>
          <p:nvPr/>
        </p:nvSpPr>
        <p:spPr>
          <a:xfrm>
            <a:off x="59452" y="100452"/>
            <a:ext cx="1973617" cy="338554"/>
          </a:xfrm>
          <a:prstGeom prst="rect">
            <a:avLst/>
          </a:prstGeom>
        </p:spPr>
        <p:txBody>
          <a:bodyPr wrap="none">
            <a:spAutoFit/>
          </a:bodyPr>
          <a:lstStyle/>
          <a:p>
            <a:r>
              <a:rPr lang="en-IN" sz="1600" b="1" dirty="0">
                <a:solidFill>
                  <a:schemeClr val="tx1"/>
                </a:solidFill>
                <a:latin typeface="Bookman Old Style" panose="02050604050505020204" pitchFamily="18" charset="0"/>
              </a:rPr>
              <a:t>Implementation </a:t>
            </a:r>
          </a:p>
        </p:txBody>
      </p:sp>
      <p:pic>
        <p:nvPicPr>
          <p:cNvPr id="7" name="Graphic 6" descr="Laptop">
            <a:extLst>
              <a:ext uri="{FF2B5EF4-FFF2-40B4-BE49-F238E27FC236}">
                <a16:creationId xmlns:a16="http://schemas.microsoft.com/office/drawing/2014/main" id="{3E16113A-9052-4844-B46F-A837DE510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3069" y="-31352"/>
            <a:ext cx="587396" cy="587396"/>
          </a:xfrm>
          <a:prstGeom prst="rect">
            <a:avLst/>
          </a:prstGeom>
          <a:effectLst>
            <a:outerShdw blurRad="76200" dir="13500000" sy="23000" kx="1200000" algn="br" rotWithShape="0">
              <a:prstClr val="black">
                <a:alpha val="20000"/>
              </a:prstClr>
            </a:outerShdw>
          </a:effectLst>
        </p:spPr>
      </p:pic>
      <p:sp>
        <p:nvSpPr>
          <p:cNvPr id="8" name="Google Shape;138;p18" descr="Background pointer shape in timeline graphic">
            <a:extLst>
              <a:ext uri="{FF2B5EF4-FFF2-40B4-BE49-F238E27FC236}">
                <a16:creationId xmlns:a16="http://schemas.microsoft.com/office/drawing/2014/main" id="{DBEC93B4-7EC2-4D9F-B92D-6DB97143911F}"/>
              </a:ext>
            </a:extLst>
          </p:cNvPr>
          <p:cNvSpPr/>
          <p:nvPr/>
        </p:nvSpPr>
        <p:spPr>
          <a:xfrm>
            <a:off x="333954" y="25011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139;p18">
                <a:extLst>
                  <a:ext uri="{FF2B5EF4-FFF2-40B4-BE49-F238E27FC236}">
                    <a16:creationId xmlns:a16="http://schemas.microsoft.com/office/drawing/2014/main" id="{DA020CB8-F397-4680-8800-773A3069BB89}"/>
                  </a:ext>
                </a:extLst>
              </p:cNvPr>
              <p:cNvSpPr txBox="1">
                <a:spLocks/>
              </p:cNvSpPr>
              <p:nvPr/>
            </p:nvSpPr>
            <p:spPr>
              <a:xfrm>
                <a:off x="333943" y="26387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9" name="Google Shape;139;p18">
                <a:extLst>
                  <a:ext uri="{FF2B5EF4-FFF2-40B4-BE49-F238E27FC236}">
                    <a16:creationId xmlns:a16="http://schemas.microsoft.com/office/drawing/2014/main" id="{DA020CB8-F397-4680-8800-773A3069BB89}"/>
                  </a:ext>
                </a:extLst>
              </p:cNvPr>
              <p:cNvSpPr txBox="1">
                <a:spLocks noRot="1" noChangeAspect="1" noMove="1" noResize="1" noEditPoints="1" noAdjustHandles="1" noChangeArrowheads="1" noChangeShapeType="1" noTextEdit="1"/>
              </p:cNvSpPr>
              <p:nvPr/>
            </p:nvSpPr>
            <p:spPr>
              <a:xfrm>
                <a:off x="333943" y="2638731"/>
                <a:ext cx="1455600" cy="470400"/>
              </a:xfrm>
              <a:prstGeom prst="rect">
                <a:avLst/>
              </a:prstGeom>
              <a:blipFill>
                <a:blip r:embed="rId4"/>
                <a:stretch>
                  <a:fillRect/>
                </a:stretch>
              </a:blipFill>
              <a:ln>
                <a:noFill/>
              </a:ln>
            </p:spPr>
            <p:txBody>
              <a:bodyPr/>
              <a:lstStyle/>
              <a:p>
                <a:r>
                  <a:rPr lang="en-IN">
                    <a:noFill/>
                  </a:rPr>
                  <a:t> </a:t>
                </a:r>
              </a:p>
            </p:txBody>
          </p:sp>
        </mc:Fallback>
      </mc:AlternateContent>
      <p:grpSp>
        <p:nvGrpSpPr>
          <p:cNvPr id="10" name="Google Shape;140;p18">
            <a:extLst>
              <a:ext uri="{FF2B5EF4-FFF2-40B4-BE49-F238E27FC236}">
                <a16:creationId xmlns:a16="http://schemas.microsoft.com/office/drawing/2014/main" id="{215274DC-3762-4220-8B4C-D8D6CADDF6BC}"/>
              </a:ext>
            </a:extLst>
          </p:cNvPr>
          <p:cNvGrpSpPr/>
          <p:nvPr/>
        </p:nvGrpSpPr>
        <p:grpSpPr>
          <a:xfrm>
            <a:off x="962290" y="1912396"/>
            <a:ext cx="198900" cy="593656"/>
            <a:chOff x="777447" y="1610215"/>
            <a:chExt cx="198900" cy="593656"/>
          </a:xfrm>
        </p:grpSpPr>
        <p:cxnSp>
          <p:nvCxnSpPr>
            <p:cNvPr id="11" name="Google Shape;141;p18">
              <a:extLst>
                <a:ext uri="{FF2B5EF4-FFF2-40B4-BE49-F238E27FC236}">
                  <a16:creationId xmlns:a16="http://schemas.microsoft.com/office/drawing/2014/main" id="{64585E11-32F8-4D70-A6D9-06AE77E1EDE3}"/>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 name="Google Shape;142;p18">
              <a:extLst>
                <a:ext uri="{FF2B5EF4-FFF2-40B4-BE49-F238E27FC236}">
                  <a16:creationId xmlns:a16="http://schemas.microsoft.com/office/drawing/2014/main" id="{FCF18818-3D7F-4DEF-A384-F774D91C42EE}"/>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44;p18" descr="Background pointer shape in timeline graphic">
            <a:extLst>
              <a:ext uri="{FF2B5EF4-FFF2-40B4-BE49-F238E27FC236}">
                <a16:creationId xmlns:a16="http://schemas.microsoft.com/office/drawing/2014/main" id="{E10B8BEC-4150-4FCA-881C-CD56E3699063}"/>
              </a:ext>
            </a:extLst>
          </p:cNvPr>
          <p:cNvSpPr/>
          <p:nvPr/>
        </p:nvSpPr>
        <p:spPr>
          <a:xfrm>
            <a:off x="1810074"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4" name="Google Shape;145;p18">
                <a:extLst>
                  <a:ext uri="{FF2B5EF4-FFF2-40B4-BE49-F238E27FC236}">
                    <a16:creationId xmlns:a16="http://schemas.microsoft.com/office/drawing/2014/main" id="{558CD451-C323-48BF-AF6D-24D31E9FAFBA}"/>
                  </a:ext>
                </a:extLst>
              </p:cNvPr>
              <p:cNvSpPr txBox="1">
                <a:spLocks/>
              </p:cNvSpPr>
              <p:nvPr/>
            </p:nvSpPr>
            <p:spPr>
              <a:xfrm>
                <a:off x="2119337"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14" name="Google Shape;145;p18">
                <a:extLst>
                  <a:ext uri="{FF2B5EF4-FFF2-40B4-BE49-F238E27FC236}">
                    <a16:creationId xmlns:a16="http://schemas.microsoft.com/office/drawing/2014/main" id="{558CD451-C323-48BF-AF6D-24D31E9FAFBA}"/>
                  </a:ext>
                </a:extLst>
              </p:cNvPr>
              <p:cNvSpPr txBox="1">
                <a:spLocks noRot="1" noChangeAspect="1" noMove="1" noResize="1" noEditPoints="1" noAdjustHandles="1" noChangeArrowheads="1" noChangeShapeType="1" noTextEdit="1"/>
              </p:cNvSpPr>
              <p:nvPr/>
            </p:nvSpPr>
            <p:spPr>
              <a:xfrm>
                <a:off x="2119337" y="2638731"/>
                <a:ext cx="13155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15" name="Google Shape;146;p18">
            <a:extLst>
              <a:ext uri="{FF2B5EF4-FFF2-40B4-BE49-F238E27FC236}">
                <a16:creationId xmlns:a16="http://schemas.microsoft.com/office/drawing/2014/main" id="{CBCE5284-636F-4DA2-A10E-A16912ADE3B1}"/>
              </a:ext>
            </a:extLst>
          </p:cNvPr>
          <p:cNvGrpSpPr/>
          <p:nvPr/>
        </p:nvGrpSpPr>
        <p:grpSpPr>
          <a:xfrm>
            <a:off x="2677652" y="3241139"/>
            <a:ext cx="198900" cy="593656"/>
            <a:chOff x="2223534" y="2938958"/>
            <a:chExt cx="198900" cy="593656"/>
          </a:xfrm>
        </p:grpSpPr>
        <p:cxnSp>
          <p:nvCxnSpPr>
            <p:cNvPr id="16" name="Google Shape;147;p18">
              <a:extLst>
                <a:ext uri="{FF2B5EF4-FFF2-40B4-BE49-F238E27FC236}">
                  <a16:creationId xmlns:a16="http://schemas.microsoft.com/office/drawing/2014/main" id="{44E36C67-EB8D-4C55-A581-912B7FB28CEA}"/>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 name="Google Shape;148;p18">
              <a:extLst>
                <a:ext uri="{FF2B5EF4-FFF2-40B4-BE49-F238E27FC236}">
                  <a16:creationId xmlns:a16="http://schemas.microsoft.com/office/drawing/2014/main" id="{4BB5F77E-F8AF-457F-9159-34B224924DE6}"/>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9;p18">
            <a:extLst>
              <a:ext uri="{FF2B5EF4-FFF2-40B4-BE49-F238E27FC236}">
                <a16:creationId xmlns:a16="http://schemas.microsoft.com/office/drawing/2014/main" id="{B325AB57-080D-4495-9699-38A24F124C24}"/>
              </a:ext>
            </a:extLst>
          </p:cNvPr>
          <p:cNvSpPr txBox="1">
            <a:spLocks/>
          </p:cNvSpPr>
          <p:nvPr/>
        </p:nvSpPr>
        <p:spPr>
          <a:xfrm>
            <a:off x="1709675" y="3997211"/>
            <a:ext cx="2051100" cy="74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Data Visualization</a:t>
            </a:r>
            <a:endParaRPr lang="en-IN" sz="1600" b="1" dirty="0">
              <a:solidFill>
                <a:srgbClr val="1A9988"/>
              </a:solidFill>
            </a:endParaRPr>
          </a:p>
        </p:txBody>
      </p:sp>
      <p:sp>
        <p:nvSpPr>
          <p:cNvPr id="19" name="Google Shape;150;p18" descr="Background pointer shape in timeline graphic">
            <a:extLst>
              <a:ext uri="{FF2B5EF4-FFF2-40B4-BE49-F238E27FC236}">
                <a16:creationId xmlns:a16="http://schemas.microsoft.com/office/drawing/2014/main" id="{ECE0555C-BEF1-4986-8DD0-9915F4899569}"/>
              </a:ext>
            </a:extLst>
          </p:cNvPr>
          <p:cNvSpPr/>
          <p:nvPr/>
        </p:nvSpPr>
        <p:spPr>
          <a:xfrm>
            <a:off x="346499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0" name="Google Shape;151;p18">
                <a:extLst>
                  <a:ext uri="{FF2B5EF4-FFF2-40B4-BE49-F238E27FC236}">
                    <a16:creationId xmlns:a16="http://schemas.microsoft.com/office/drawing/2014/main" id="{3E32B16A-9BEF-423D-A8C6-999DAE39EF58}"/>
                  </a:ext>
                </a:extLst>
              </p:cNvPr>
              <p:cNvSpPr txBox="1">
                <a:spLocks/>
              </p:cNvSpPr>
              <p:nvPr/>
            </p:nvSpPr>
            <p:spPr>
              <a:xfrm>
                <a:off x="3760775"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20" name="Google Shape;151;p18">
                <a:extLst>
                  <a:ext uri="{FF2B5EF4-FFF2-40B4-BE49-F238E27FC236}">
                    <a16:creationId xmlns:a16="http://schemas.microsoft.com/office/drawing/2014/main" id="{3E32B16A-9BEF-423D-A8C6-999DAE39EF58}"/>
                  </a:ext>
                </a:extLst>
              </p:cNvPr>
              <p:cNvSpPr txBox="1">
                <a:spLocks noRot="1" noChangeAspect="1" noMove="1" noResize="1" noEditPoints="1" noAdjustHandles="1" noChangeArrowheads="1" noChangeShapeType="1" noTextEdit="1"/>
              </p:cNvSpPr>
              <p:nvPr/>
            </p:nvSpPr>
            <p:spPr>
              <a:xfrm>
                <a:off x="3760775" y="26387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21" name="Google Shape;152;p18">
            <a:extLst>
              <a:ext uri="{FF2B5EF4-FFF2-40B4-BE49-F238E27FC236}">
                <a16:creationId xmlns:a16="http://schemas.microsoft.com/office/drawing/2014/main" id="{330F9018-F3A4-4288-8699-F0849362A02C}"/>
              </a:ext>
            </a:extLst>
          </p:cNvPr>
          <p:cNvGrpSpPr/>
          <p:nvPr/>
        </p:nvGrpSpPr>
        <p:grpSpPr>
          <a:xfrm>
            <a:off x="4312565" y="1912396"/>
            <a:ext cx="198900" cy="593656"/>
            <a:chOff x="3918084" y="1610215"/>
            <a:chExt cx="198900" cy="593656"/>
          </a:xfrm>
        </p:grpSpPr>
        <p:cxnSp>
          <p:nvCxnSpPr>
            <p:cNvPr id="22" name="Google Shape;153;p18">
              <a:extLst>
                <a:ext uri="{FF2B5EF4-FFF2-40B4-BE49-F238E27FC236}">
                  <a16:creationId xmlns:a16="http://schemas.microsoft.com/office/drawing/2014/main" id="{D6B62A6D-7478-48D0-A50B-310437A1CB6F}"/>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 name="Google Shape;154;p18">
              <a:extLst>
                <a:ext uri="{FF2B5EF4-FFF2-40B4-BE49-F238E27FC236}">
                  <a16:creationId xmlns:a16="http://schemas.microsoft.com/office/drawing/2014/main" id="{9360CE2B-916B-4DB8-AB87-F2717FA5C010}"/>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55;p18">
            <a:extLst>
              <a:ext uri="{FF2B5EF4-FFF2-40B4-BE49-F238E27FC236}">
                <a16:creationId xmlns:a16="http://schemas.microsoft.com/office/drawing/2014/main" id="{4ECCC06A-1144-46AC-A648-031C5029E12A}"/>
              </a:ext>
            </a:extLst>
          </p:cNvPr>
          <p:cNvSpPr txBox="1">
            <a:spLocks/>
          </p:cNvSpPr>
          <p:nvPr/>
        </p:nvSpPr>
        <p:spPr>
          <a:xfrm>
            <a:off x="3273293" y="1081388"/>
            <a:ext cx="2242800"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Encoding and Processing</a:t>
            </a:r>
          </a:p>
        </p:txBody>
      </p:sp>
      <p:sp>
        <p:nvSpPr>
          <p:cNvPr id="25" name="Google Shape;156;p18" descr="Background pointer shape in timeline graphic">
            <a:extLst>
              <a:ext uri="{FF2B5EF4-FFF2-40B4-BE49-F238E27FC236}">
                <a16:creationId xmlns:a16="http://schemas.microsoft.com/office/drawing/2014/main" id="{025FE02D-BEAE-44D8-B205-91E6F1556B30}"/>
              </a:ext>
            </a:extLst>
          </p:cNvPr>
          <p:cNvSpPr/>
          <p:nvPr/>
        </p:nvSpPr>
        <p:spPr>
          <a:xfrm>
            <a:off x="511991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6" name="Google Shape;157;p18">
                <a:extLst>
                  <a:ext uri="{FF2B5EF4-FFF2-40B4-BE49-F238E27FC236}">
                    <a16:creationId xmlns:a16="http://schemas.microsoft.com/office/drawing/2014/main" id="{A414C8C8-CF30-4F2C-A953-052A8DEA02A3}"/>
                  </a:ext>
                </a:extLst>
              </p:cNvPr>
              <p:cNvSpPr txBox="1">
                <a:spLocks/>
              </p:cNvSpPr>
              <p:nvPr/>
            </p:nvSpPr>
            <p:spPr>
              <a:xfrm>
                <a:off x="5409719"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26" name="Google Shape;157;p18">
                <a:extLst>
                  <a:ext uri="{FF2B5EF4-FFF2-40B4-BE49-F238E27FC236}">
                    <a16:creationId xmlns:a16="http://schemas.microsoft.com/office/drawing/2014/main" id="{A414C8C8-CF30-4F2C-A953-052A8DEA02A3}"/>
                  </a:ext>
                </a:extLst>
              </p:cNvPr>
              <p:cNvSpPr txBox="1">
                <a:spLocks noRot="1" noChangeAspect="1" noMove="1" noResize="1" noEditPoints="1" noAdjustHandles="1" noChangeArrowheads="1" noChangeShapeType="1" noTextEdit="1"/>
              </p:cNvSpPr>
              <p:nvPr/>
            </p:nvSpPr>
            <p:spPr>
              <a:xfrm>
                <a:off x="5409719" y="26387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27" name="Google Shape;158;p18">
            <a:extLst>
              <a:ext uri="{FF2B5EF4-FFF2-40B4-BE49-F238E27FC236}">
                <a16:creationId xmlns:a16="http://schemas.microsoft.com/office/drawing/2014/main" id="{2A983C74-B663-4E8F-8094-1DB278DC1422}"/>
              </a:ext>
            </a:extLst>
          </p:cNvPr>
          <p:cNvGrpSpPr/>
          <p:nvPr/>
        </p:nvGrpSpPr>
        <p:grpSpPr>
          <a:xfrm>
            <a:off x="5966090" y="3241139"/>
            <a:ext cx="198900" cy="593656"/>
            <a:chOff x="5958946" y="2938958"/>
            <a:chExt cx="198900" cy="593656"/>
          </a:xfrm>
        </p:grpSpPr>
        <p:cxnSp>
          <p:nvCxnSpPr>
            <p:cNvPr id="28" name="Google Shape;159;p18">
              <a:extLst>
                <a:ext uri="{FF2B5EF4-FFF2-40B4-BE49-F238E27FC236}">
                  <a16:creationId xmlns:a16="http://schemas.microsoft.com/office/drawing/2014/main" id="{892F4903-024F-4E8A-904C-50899192EADF}"/>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 name="Google Shape;160;p18">
              <a:extLst>
                <a:ext uri="{FF2B5EF4-FFF2-40B4-BE49-F238E27FC236}">
                  <a16:creationId xmlns:a16="http://schemas.microsoft.com/office/drawing/2014/main" id="{A4119EA4-62B1-4591-9B07-7205ECB243EA}"/>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62;p18" descr="Background pointer shape in timeline graphic">
            <a:extLst>
              <a:ext uri="{FF2B5EF4-FFF2-40B4-BE49-F238E27FC236}">
                <a16:creationId xmlns:a16="http://schemas.microsoft.com/office/drawing/2014/main" id="{B42757F4-9A19-40D1-98DE-4723D841E9BA}"/>
              </a:ext>
            </a:extLst>
          </p:cNvPr>
          <p:cNvSpPr/>
          <p:nvPr/>
        </p:nvSpPr>
        <p:spPr>
          <a:xfrm>
            <a:off x="677483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2" name="Google Shape;163;p18">
                <a:extLst>
                  <a:ext uri="{FF2B5EF4-FFF2-40B4-BE49-F238E27FC236}">
                    <a16:creationId xmlns:a16="http://schemas.microsoft.com/office/drawing/2014/main" id="{039DA538-6676-4AFD-88D6-D1F18F52E1F8}"/>
                  </a:ext>
                </a:extLst>
              </p:cNvPr>
              <p:cNvSpPr txBox="1">
                <a:spLocks/>
              </p:cNvSpPr>
              <p:nvPr/>
            </p:nvSpPr>
            <p:spPr>
              <a:xfrm>
                <a:off x="7104532"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32" name="Google Shape;163;p18">
                <a:extLst>
                  <a:ext uri="{FF2B5EF4-FFF2-40B4-BE49-F238E27FC236}">
                    <a16:creationId xmlns:a16="http://schemas.microsoft.com/office/drawing/2014/main" id="{039DA538-6676-4AFD-88D6-D1F18F52E1F8}"/>
                  </a:ext>
                </a:extLst>
              </p:cNvPr>
              <p:cNvSpPr txBox="1">
                <a:spLocks noRot="1" noChangeAspect="1" noMove="1" noResize="1" noEditPoints="1" noAdjustHandles="1" noChangeArrowheads="1" noChangeShapeType="1" noTextEdit="1"/>
              </p:cNvSpPr>
              <p:nvPr/>
            </p:nvSpPr>
            <p:spPr>
              <a:xfrm>
                <a:off x="7104532" y="26387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33" name="Google Shape;164;p18">
            <a:extLst>
              <a:ext uri="{FF2B5EF4-FFF2-40B4-BE49-F238E27FC236}">
                <a16:creationId xmlns:a16="http://schemas.microsoft.com/office/drawing/2014/main" id="{3EFCBE56-9979-4C5F-AB43-D4AADAE285C6}"/>
              </a:ext>
            </a:extLst>
          </p:cNvPr>
          <p:cNvGrpSpPr/>
          <p:nvPr/>
        </p:nvGrpSpPr>
        <p:grpSpPr>
          <a:xfrm>
            <a:off x="7662827" y="1912396"/>
            <a:ext cx="198900" cy="593656"/>
            <a:chOff x="3918084" y="1610215"/>
            <a:chExt cx="198900" cy="593656"/>
          </a:xfrm>
        </p:grpSpPr>
        <p:cxnSp>
          <p:nvCxnSpPr>
            <p:cNvPr id="34" name="Google Shape;165;p18">
              <a:extLst>
                <a:ext uri="{FF2B5EF4-FFF2-40B4-BE49-F238E27FC236}">
                  <a16:creationId xmlns:a16="http://schemas.microsoft.com/office/drawing/2014/main" id="{80DB0C0D-319D-45DC-B9DF-8E0917E7B1D7}"/>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 name="Google Shape;166;p18">
              <a:extLst>
                <a:ext uri="{FF2B5EF4-FFF2-40B4-BE49-F238E27FC236}">
                  <a16:creationId xmlns:a16="http://schemas.microsoft.com/office/drawing/2014/main" id="{2DC4EDD4-5D48-4B50-8BA2-56B590C31CC1}"/>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67;p18">
            <a:extLst>
              <a:ext uri="{FF2B5EF4-FFF2-40B4-BE49-F238E27FC236}">
                <a16:creationId xmlns:a16="http://schemas.microsoft.com/office/drawing/2014/main" id="{D2EE2BDE-0343-4D51-AEB4-560BACFFA6A4}"/>
              </a:ext>
            </a:extLst>
          </p:cNvPr>
          <p:cNvSpPr txBox="1">
            <a:spLocks/>
          </p:cNvSpPr>
          <p:nvPr/>
        </p:nvSpPr>
        <p:spPr>
          <a:xfrm>
            <a:off x="4963653" y="3958324"/>
            <a:ext cx="3199289" cy="745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None/>
            </a:pPr>
            <a:r>
              <a:rPr lang="en-IN" sz="1600" b="1" dirty="0">
                <a:solidFill>
                  <a:srgbClr val="1A9988"/>
                </a:solidFill>
              </a:rPr>
              <a:t>Training and Testing the data using Logistic Regression</a:t>
            </a:r>
          </a:p>
          <a:p>
            <a:pPr marL="0" indent="0" algn="ctr">
              <a:spcAft>
                <a:spcPts val="1600"/>
              </a:spcAft>
              <a:buFont typeface="Lato"/>
              <a:buNone/>
            </a:pPr>
            <a:endParaRPr lang="en-IN" sz="1600" b="1" dirty="0">
              <a:solidFill>
                <a:srgbClr val="1A9988"/>
              </a:solidFill>
            </a:endParaRPr>
          </a:p>
        </p:txBody>
      </p:sp>
      <p:sp>
        <p:nvSpPr>
          <p:cNvPr id="37" name="Rectangle 36">
            <a:extLst>
              <a:ext uri="{FF2B5EF4-FFF2-40B4-BE49-F238E27FC236}">
                <a16:creationId xmlns:a16="http://schemas.microsoft.com/office/drawing/2014/main" id="{806D03D3-CD27-4D31-882B-DF8ACEB5F5EB}"/>
              </a:ext>
            </a:extLst>
          </p:cNvPr>
          <p:cNvSpPr/>
          <p:nvPr/>
        </p:nvSpPr>
        <p:spPr>
          <a:xfrm>
            <a:off x="725936" y="1109844"/>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Google Shape;143;p18">
            <a:extLst>
              <a:ext uri="{FF2B5EF4-FFF2-40B4-BE49-F238E27FC236}">
                <a16:creationId xmlns:a16="http://schemas.microsoft.com/office/drawing/2014/main" id="{03AD0FE3-0061-43E2-BBFC-51FC654ED16D}"/>
              </a:ext>
            </a:extLst>
          </p:cNvPr>
          <p:cNvSpPr txBox="1">
            <a:spLocks/>
          </p:cNvSpPr>
          <p:nvPr/>
        </p:nvSpPr>
        <p:spPr>
          <a:xfrm>
            <a:off x="217435" y="1062790"/>
            <a:ext cx="2398264" cy="693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latin typeface="Raleway" panose="020B0604020202020204" charset="0"/>
              </a:rPr>
              <a:t>Importing Dependencies</a:t>
            </a:r>
            <a:endParaRPr lang="en-IN" sz="1600" b="1" dirty="0">
              <a:solidFill>
                <a:srgbClr val="1A9988"/>
              </a:solidFill>
              <a:latin typeface="Raleway" panose="020B0604020202020204" charset="0"/>
            </a:endParaRPr>
          </a:p>
        </p:txBody>
      </p:sp>
      <p:sp>
        <p:nvSpPr>
          <p:cNvPr id="39" name="Rectangle 38">
            <a:extLst>
              <a:ext uri="{FF2B5EF4-FFF2-40B4-BE49-F238E27FC236}">
                <a16:creationId xmlns:a16="http://schemas.microsoft.com/office/drawing/2014/main" id="{BAB80EF9-6AE4-4F6A-A004-C31ECAC15B9D}"/>
              </a:ext>
            </a:extLst>
          </p:cNvPr>
          <p:cNvSpPr/>
          <p:nvPr/>
        </p:nvSpPr>
        <p:spPr>
          <a:xfrm>
            <a:off x="349297" y="1069699"/>
            <a:ext cx="2144072"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901B8BA3-2825-4D08-B069-24B710603806}"/>
              </a:ext>
            </a:extLst>
          </p:cNvPr>
          <p:cNvSpPr/>
          <p:nvPr/>
        </p:nvSpPr>
        <p:spPr>
          <a:xfrm>
            <a:off x="3313010" y="1078822"/>
            <a:ext cx="2134129"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F8B01BB-56F5-47F9-A9D3-005A5C4FBC09}"/>
              </a:ext>
            </a:extLst>
          </p:cNvPr>
          <p:cNvSpPr/>
          <p:nvPr/>
        </p:nvSpPr>
        <p:spPr>
          <a:xfrm>
            <a:off x="6245246" y="1059071"/>
            <a:ext cx="2630190"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76096BAF-B2B2-4610-8873-CB7EDC7DF42B}"/>
              </a:ext>
            </a:extLst>
          </p:cNvPr>
          <p:cNvSpPr/>
          <p:nvPr/>
        </p:nvSpPr>
        <p:spPr>
          <a:xfrm>
            <a:off x="1789543" y="3883468"/>
            <a:ext cx="189597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Slide Number Placeholder 71">
            <a:extLst>
              <a:ext uri="{FF2B5EF4-FFF2-40B4-BE49-F238E27FC236}">
                <a16:creationId xmlns:a16="http://schemas.microsoft.com/office/drawing/2014/main" id="{5D091C6D-19AE-4BFE-8FA4-065BC79BDB92}"/>
              </a:ext>
            </a:extLst>
          </p:cNvPr>
          <p:cNvSpPr txBox="1">
            <a:spLocks/>
          </p:cNvSpPr>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fld id="{00000000-1234-1234-1234-123412341234}" type="slidenum">
              <a:rPr lang="en" smtClean="0"/>
              <a:pPr/>
              <a:t>14</a:t>
            </a:fld>
            <a:endParaRPr lang="en"/>
          </a:p>
        </p:txBody>
      </p:sp>
      <p:pic>
        <p:nvPicPr>
          <p:cNvPr id="45" name="Picture 2" descr="Amrita Vishwa Vidyapeetham - Wikipedia">
            <a:extLst>
              <a:ext uri="{FF2B5EF4-FFF2-40B4-BE49-F238E27FC236}">
                <a16:creationId xmlns:a16="http://schemas.microsoft.com/office/drawing/2014/main" id="{48ECA491-C0E4-4B28-BF6B-4EA5CB5AA2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6" name="Slide Number Placeholder 45">
            <a:extLst>
              <a:ext uri="{FF2B5EF4-FFF2-40B4-BE49-F238E27FC236}">
                <a16:creationId xmlns:a16="http://schemas.microsoft.com/office/drawing/2014/main" id="{35804F1C-BEC6-46FE-B3B7-F3CB29E57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7" name="Rectangle 46">
            <a:extLst>
              <a:ext uri="{FF2B5EF4-FFF2-40B4-BE49-F238E27FC236}">
                <a16:creationId xmlns:a16="http://schemas.microsoft.com/office/drawing/2014/main" id="{71472EE1-9C44-4945-88BA-7BB75E1B22DF}"/>
              </a:ext>
            </a:extLst>
          </p:cNvPr>
          <p:cNvSpPr/>
          <p:nvPr/>
        </p:nvSpPr>
        <p:spPr>
          <a:xfrm>
            <a:off x="5068400" y="3958324"/>
            <a:ext cx="298979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9C25B64-527F-4BD4-86AE-E47B23A6FB78}"/>
              </a:ext>
            </a:extLst>
          </p:cNvPr>
          <p:cNvSpPr txBox="1"/>
          <p:nvPr/>
        </p:nvSpPr>
        <p:spPr>
          <a:xfrm>
            <a:off x="6065539" y="1240323"/>
            <a:ext cx="2972365" cy="338554"/>
          </a:xfrm>
          <a:prstGeom prst="rect">
            <a:avLst/>
          </a:prstGeom>
          <a:noFill/>
        </p:spPr>
        <p:txBody>
          <a:bodyPr wrap="square" rtlCol="0">
            <a:spAutoFit/>
          </a:bodyPr>
          <a:lstStyle/>
          <a:p>
            <a:pPr algn="ctr"/>
            <a:r>
              <a:rPr lang="en-IN" sz="1600" b="1" dirty="0">
                <a:solidFill>
                  <a:srgbClr val="1A9988"/>
                </a:solidFill>
                <a:latin typeface="Raleway" panose="020B0604020202020204" charset="0"/>
              </a:rPr>
              <a:t>Evaluation of the model</a:t>
            </a:r>
            <a:endParaRPr lang="en-US" sz="1600" b="1" dirty="0">
              <a:solidFill>
                <a:srgbClr val="1A9988"/>
              </a:solidFill>
              <a:latin typeface="Raleway" panose="020B0604020202020204" charset="0"/>
            </a:endParaRPr>
          </a:p>
        </p:txBody>
      </p:sp>
    </p:spTree>
    <p:extLst>
      <p:ext uri="{BB962C8B-B14F-4D97-AF65-F5344CB8AC3E}">
        <p14:creationId xmlns:p14="http://schemas.microsoft.com/office/powerpoint/2010/main" val="109416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fill="hold"/>
                                        <p:tgtEl>
                                          <p:spTgt spid="47"/>
                                        </p:tgtEl>
                                        <p:attrNameLst>
                                          <p:attrName>ppt_x</p:attrName>
                                        </p:attrNameLst>
                                      </p:cBhvr>
                                      <p:tavLst>
                                        <p:tav tm="0">
                                          <p:val>
                                            <p:strVal val="#ppt_x"/>
                                          </p:val>
                                        </p:tav>
                                        <p:tav tm="100000">
                                          <p:val>
                                            <p:strVal val="#ppt_x"/>
                                          </p:val>
                                        </p:tav>
                                      </p:tavLst>
                                    </p:anim>
                                    <p:anim calcmode="lin" valueType="num">
                                      <p:cBhvr additive="base">
                                        <p:cTn id="86" dur="500" fill="hold"/>
                                        <p:tgtEl>
                                          <p:spTgt spid="4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additive="base">
                                        <p:cTn id="89" dur="500" fill="hold"/>
                                        <p:tgtEl>
                                          <p:spTgt spid="36"/>
                                        </p:tgtEl>
                                        <p:attrNameLst>
                                          <p:attrName>ppt_x</p:attrName>
                                        </p:attrNameLst>
                                      </p:cBhvr>
                                      <p:tavLst>
                                        <p:tav tm="0">
                                          <p:val>
                                            <p:strVal val="#ppt_x"/>
                                          </p:val>
                                        </p:tav>
                                        <p:tav tm="100000">
                                          <p:val>
                                            <p:strVal val="#ppt_x"/>
                                          </p:val>
                                        </p:tav>
                                      </p:tavLst>
                                    </p:anim>
                                    <p:anim calcmode="lin" valueType="num">
                                      <p:cBhvr additive="base">
                                        <p:cTn id="9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ppt_x"/>
                                          </p:val>
                                        </p:tav>
                                        <p:tav tm="100000">
                                          <p:val>
                                            <p:strVal val="#ppt_x"/>
                                          </p:val>
                                        </p:tav>
                                      </p:tavLst>
                                    </p:anim>
                                    <p:anim calcmode="lin" valueType="num">
                                      <p:cBhvr additive="base">
                                        <p:cTn id="96" dur="500" fill="hold"/>
                                        <p:tgtEl>
                                          <p:spTgt spid="4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fill="hold"/>
                                        <p:tgtEl>
                                          <p:spTgt spid="32"/>
                                        </p:tgtEl>
                                        <p:attrNameLst>
                                          <p:attrName>ppt_x</p:attrName>
                                        </p:attrNameLst>
                                      </p:cBhvr>
                                      <p:tavLst>
                                        <p:tav tm="0">
                                          <p:val>
                                            <p:strVal val="#ppt_x"/>
                                          </p:val>
                                        </p:tav>
                                        <p:tav tm="100000">
                                          <p:val>
                                            <p:strVal val="#ppt_x"/>
                                          </p:val>
                                        </p:tav>
                                      </p:tavLst>
                                    </p:anim>
                                    <p:anim calcmode="lin" valueType="num">
                                      <p:cBhvr additive="base">
                                        <p:cTn id="108" dur="50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8" grpId="0"/>
      <p:bldP spid="19" grpId="0" animBg="1"/>
      <p:bldP spid="20" grpId="0"/>
      <p:bldP spid="24" grpId="0"/>
      <p:bldP spid="25" grpId="0" animBg="1"/>
      <p:bldP spid="26" grpId="0"/>
      <p:bldP spid="31" grpId="0" animBg="1"/>
      <p:bldP spid="32" grpId="0"/>
      <p:bldP spid="36" grpId="0"/>
      <p:bldP spid="38" grpId="0"/>
      <p:bldP spid="39" grpId="0" animBg="1"/>
      <p:bldP spid="40" grpId="0" animBg="1"/>
      <p:bldP spid="41" grpId="0" animBg="1"/>
      <p:bldP spid="42" grpId="0" animBg="1"/>
      <p:bldP spid="47"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Output</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Graphic 7" descr="Target Audience">
            <a:extLst>
              <a:ext uri="{FF2B5EF4-FFF2-40B4-BE49-F238E27FC236}">
                <a16:creationId xmlns:a16="http://schemas.microsoft.com/office/drawing/2014/main" id="{4F63FCF1-AF01-459B-B2A7-B091D8918A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10978" y="1113046"/>
            <a:ext cx="914400" cy="9144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5394270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pic>
        <p:nvPicPr>
          <p:cNvPr id="3" name="Picture 2">
            <a:extLst>
              <a:ext uri="{FF2B5EF4-FFF2-40B4-BE49-F238E27FC236}">
                <a16:creationId xmlns:a16="http://schemas.microsoft.com/office/drawing/2014/main" id="{487CCA50-0200-4F1C-BE8F-8FE9B155089F}"/>
              </a:ext>
            </a:extLst>
          </p:cNvPr>
          <p:cNvPicPr>
            <a:picLocks noChangeAspect="1"/>
          </p:cNvPicPr>
          <p:nvPr/>
        </p:nvPicPr>
        <p:blipFill>
          <a:blip r:embed="rId5"/>
          <a:stretch>
            <a:fillRect/>
          </a:stretch>
        </p:blipFill>
        <p:spPr>
          <a:xfrm>
            <a:off x="759770" y="1072526"/>
            <a:ext cx="7888595" cy="3083838"/>
          </a:xfrm>
          <a:prstGeom prst="rect">
            <a:avLst/>
          </a:prstGeom>
        </p:spPr>
      </p:pic>
    </p:spTree>
    <p:extLst>
      <p:ext uri="{BB962C8B-B14F-4D97-AF65-F5344CB8AC3E}">
        <p14:creationId xmlns:p14="http://schemas.microsoft.com/office/powerpoint/2010/main" val="36236781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pic>
        <p:nvPicPr>
          <p:cNvPr id="4" name="Picture 3">
            <a:extLst>
              <a:ext uri="{FF2B5EF4-FFF2-40B4-BE49-F238E27FC236}">
                <a16:creationId xmlns:a16="http://schemas.microsoft.com/office/drawing/2014/main" id="{7B7B9D72-BB1C-4371-BC9F-A91C2FDB7AC1}"/>
              </a:ext>
            </a:extLst>
          </p:cNvPr>
          <p:cNvPicPr>
            <a:picLocks noChangeAspect="1"/>
          </p:cNvPicPr>
          <p:nvPr/>
        </p:nvPicPr>
        <p:blipFill>
          <a:blip r:embed="rId5"/>
          <a:stretch>
            <a:fillRect/>
          </a:stretch>
        </p:blipFill>
        <p:spPr>
          <a:xfrm>
            <a:off x="223524" y="638567"/>
            <a:ext cx="8587128" cy="4182369"/>
          </a:xfrm>
          <a:prstGeom prst="rect">
            <a:avLst/>
          </a:prstGeom>
        </p:spPr>
      </p:pic>
    </p:spTree>
    <p:extLst>
      <p:ext uri="{BB962C8B-B14F-4D97-AF65-F5344CB8AC3E}">
        <p14:creationId xmlns:p14="http://schemas.microsoft.com/office/powerpoint/2010/main" val="15950005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pic>
        <p:nvPicPr>
          <p:cNvPr id="3" name="Picture 2">
            <a:extLst>
              <a:ext uri="{FF2B5EF4-FFF2-40B4-BE49-F238E27FC236}">
                <a16:creationId xmlns:a16="http://schemas.microsoft.com/office/drawing/2014/main" id="{506BF1A1-89F5-4D77-9400-689529A2450D}"/>
              </a:ext>
            </a:extLst>
          </p:cNvPr>
          <p:cNvPicPr>
            <a:picLocks noChangeAspect="1"/>
          </p:cNvPicPr>
          <p:nvPr/>
        </p:nvPicPr>
        <p:blipFill>
          <a:blip r:embed="rId5"/>
          <a:stretch>
            <a:fillRect/>
          </a:stretch>
        </p:blipFill>
        <p:spPr>
          <a:xfrm>
            <a:off x="2171123" y="847983"/>
            <a:ext cx="4801754" cy="3967449"/>
          </a:xfrm>
          <a:prstGeom prst="rect">
            <a:avLst/>
          </a:prstGeom>
        </p:spPr>
      </p:pic>
    </p:spTree>
    <p:extLst>
      <p:ext uri="{BB962C8B-B14F-4D97-AF65-F5344CB8AC3E}">
        <p14:creationId xmlns:p14="http://schemas.microsoft.com/office/powerpoint/2010/main" val="18854083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Bookman Old Style" panose="02050604050505020204" pitchFamily="18" charset="0"/>
              </a:rPr>
              <a:t>Conclusion</a:t>
            </a:r>
            <a:endParaRPr dirty="0">
              <a:solidFill>
                <a:schemeClr val="tx1"/>
              </a:solidFill>
              <a:latin typeface="Bookman Old Style" panose="02050604050505020204" pitchFamily="18" charset="0"/>
            </a:endParaRPr>
          </a:p>
        </p:txBody>
      </p:sp>
      <p:sp>
        <p:nvSpPr>
          <p:cNvPr id="128" name="Google Shape;128;p16"/>
          <p:cNvSpPr txBox="1">
            <a:spLocks noGrp="1"/>
          </p:cNvSpPr>
          <p:nvPr>
            <p:ph type="body" idx="2"/>
          </p:nvPr>
        </p:nvSpPr>
        <p:spPr>
          <a:xfrm>
            <a:off x="4686343" y="621429"/>
            <a:ext cx="4297795" cy="4180770"/>
          </a:xfrm>
          <a:prstGeom prst="rect">
            <a:avLst/>
          </a:prstGeom>
        </p:spPr>
        <p:txBody>
          <a:bodyPr spcFirstLastPara="1" wrap="square" lIns="91425" tIns="91425" rIns="91425" bIns="91425" anchor="t" anchorCtr="0">
            <a:noAutofit/>
          </a:bodyPr>
          <a:lstStyle/>
          <a:p>
            <a:pPr marL="146050" indent="0" algn="r">
              <a:buNone/>
            </a:pPr>
            <a:endParaRPr lang="en-US" sz="1600" dirty="0">
              <a:solidFill>
                <a:srgbClr val="1A9988"/>
              </a:solidFill>
            </a:endParaRPr>
          </a:p>
          <a:p>
            <a:pPr marL="146050" indent="0">
              <a:buNone/>
            </a:pPr>
            <a:r>
              <a:rPr lang="en-US" sz="1600" b="1" dirty="0">
                <a:solidFill>
                  <a:schemeClr val="tx1"/>
                </a:solidFill>
                <a:latin typeface="Raleway" panose="020B0604020202020204" charset="0"/>
              </a:rPr>
              <a:t>To the best of our knowledge, we have explained about the applications of PySpark and its use in building Machine Learning Models and we have successfully implemented and executed it. </a:t>
            </a:r>
          </a:p>
          <a:p>
            <a:pPr marL="146050" indent="0">
              <a:buNone/>
            </a:pPr>
            <a:endParaRPr lang="en-US" sz="1600" b="1" dirty="0">
              <a:solidFill>
                <a:schemeClr val="tx1"/>
              </a:solidFill>
              <a:latin typeface="Raleway" panose="020B0604020202020204" charset="0"/>
            </a:endParaRPr>
          </a:p>
          <a:p>
            <a:pPr marL="146050" indent="0">
              <a:buNone/>
            </a:pPr>
            <a:endParaRPr lang="en-US" sz="1600" b="1" dirty="0">
              <a:solidFill>
                <a:schemeClr val="tx1"/>
              </a:solidFill>
              <a:latin typeface="Raleway" panose="020B0604020202020204" charset="0"/>
            </a:endParaRPr>
          </a:p>
          <a:p>
            <a:pPr marL="146050" indent="0">
              <a:buNone/>
            </a:pPr>
            <a:r>
              <a:rPr lang="en-US" sz="1600" b="1" dirty="0">
                <a:solidFill>
                  <a:schemeClr val="tx1"/>
                </a:solidFill>
                <a:latin typeface="Raleway" panose="020B0604020202020204" charset="0"/>
              </a:rPr>
              <a:t>Finally, we conclude by saying that we as a team understood the </a:t>
            </a:r>
            <a:r>
              <a:rPr lang="en-US" sz="1600" b="1" dirty="0">
                <a:solidFill>
                  <a:schemeClr val="tx1"/>
                </a:solidFill>
                <a:effectLst/>
                <a:latin typeface="Raleway" panose="020B0604020202020204" charset="0"/>
                <a:ea typeface="Calibri" panose="020F0502020204030204" pitchFamily="34" charset="0"/>
              </a:rPr>
              <a:t>importance of Py</a:t>
            </a:r>
            <a:r>
              <a:rPr lang="en-US" sz="1600" b="1" dirty="0">
                <a:solidFill>
                  <a:schemeClr val="tx1"/>
                </a:solidFill>
                <a:latin typeface="Raleway" panose="020B0604020202020204" charset="0"/>
                <a:ea typeface="Calibri" panose="020F0502020204030204" pitchFamily="34" charset="0"/>
              </a:rPr>
              <a:t>Spark and its applications in dealing large datasets, </a:t>
            </a:r>
            <a:r>
              <a:rPr lang="en-US" sz="1600" b="1" dirty="0">
                <a:solidFill>
                  <a:schemeClr val="tx1"/>
                </a:solidFill>
                <a:effectLst/>
                <a:latin typeface="Raleway" panose="020B0604020202020204" charset="0"/>
                <a:ea typeface="Calibri" panose="020F0502020204030204" pitchFamily="34" charset="0"/>
              </a:rPr>
              <a:t>and the various machine learning models building through it.</a:t>
            </a:r>
            <a:endParaRPr lang="en-US" sz="1400" b="1" dirty="0">
              <a:solidFill>
                <a:schemeClr val="tx1"/>
              </a:solidFill>
              <a:latin typeface="Raleway" panose="020B0604020202020204" charset="0"/>
            </a:endParaRPr>
          </a:p>
          <a:p>
            <a:pPr marL="146050" indent="0" algn="ctr">
              <a:buNone/>
            </a:pPr>
            <a:r>
              <a:rPr lang="en-US" sz="1600" dirty="0">
                <a:solidFill>
                  <a:srgbClr val="1A9988"/>
                </a:solidFill>
              </a:rPr>
              <a:t> </a:t>
            </a:r>
          </a:p>
          <a:p>
            <a:pPr marL="146050" indent="0">
              <a:buNone/>
            </a:pPr>
            <a:r>
              <a:rPr lang="en-US" sz="1800" dirty="0">
                <a:solidFill>
                  <a:srgbClr val="1A9988"/>
                </a:solidFill>
              </a:rPr>
              <a:t>                             </a:t>
            </a: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0239" y="1203400"/>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94" y="106696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Introduction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240955" cy="276999"/>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Spark</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671787" y="4528477"/>
            <a:ext cx="1959938"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Dataset</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619395" cy="461665"/>
          </a:xfrm>
          <a:prstGeom prst="rect">
            <a:avLst/>
          </a:prstGeom>
          <a:noFill/>
        </p:spPr>
        <p:txBody>
          <a:bodyPr wrap="square" rtlCol="0">
            <a:spAutoFit/>
          </a:bodyPr>
          <a:lstStyle/>
          <a:p>
            <a:pPr algn="ctr"/>
            <a:r>
              <a:rPr lang="en-US" sz="1200" b="1" dirty="0">
                <a:solidFill>
                  <a:srgbClr val="FF0066"/>
                </a:solidFill>
                <a:latin typeface="Bookman Old Style" panose="02050604050505020204" pitchFamily="18" charset="0"/>
              </a:rPr>
              <a:t>Machine learning algorithm</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Sample Output</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39" name="Google Shape;233;p20">
            <a:extLst>
              <a:ext uri="{FF2B5EF4-FFF2-40B4-BE49-F238E27FC236}">
                <a16:creationId xmlns:a16="http://schemas.microsoft.com/office/drawing/2014/main" id="{6B026425-0BA1-46F7-A570-F7E7A61161B7}"/>
              </a:ext>
            </a:extLst>
          </p:cNvPr>
          <p:cNvGrpSpPr/>
          <p:nvPr/>
        </p:nvGrpSpPr>
        <p:grpSpPr>
          <a:xfrm>
            <a:off x="4939534" y="2017046"/>
            <a:ext cx="3825543" cy="1397753"/>
            <a:chOff x="1000000" y="2393988"/>
            <a:chExt cx="4144235" cy="1704713"/>
          </a:xfrm>
        </p:grpSpPr>
        <p:sp>
          <p:nvSpPr>
            <p:cNvPr id="40" name="Google Shape;234;p20">
              <a:extLst>
                <a:ext uri="{FF2B5EF4-FFF2-40B4-BE49-F238E27FC236}">
                  <a16:creationId xmlns:a16="http://schemas.microsoft.com/office/drawing/2014/main" id="{5DEEF701-37B3-4B38-AA0E-CCCE848558A7}"/>
                </a:ext>
              </a:extLst>
            </p:cNvPr>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41" name="Google Shape;235;p20">
              <a:extLst>
                <a:ext uri="{FF2B5EF4-FFF2-40B4-BE49-F238E27FC236}">
                  <a16:creationId xmlns:a16="http://schemas.microsoft.com/office/drawing/2014/main" id="{2C0BE801-6836-4D6A-82F5-C479B2C0A4B8}"/>
                </a:ext>
              </a:extLst>
            </p:cNvPr>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p20">
              <a:extLst>
                <a:ext uri="{FF2B5EF4-FFF2-40B4-BE49-F238E27FC236}">
                  <a16:creationId xmlns:a16="http://schemas.microsoft.com/office/drawing/2014/main" id="{99157DEE-E2DF-47DB-A087-EC80FABDFF53}"/>
                </a:ext>
              </a:extLst>
            </p:cNvPr>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p20">
              <a:extLst>
                <a:ext uri="{FF2B5EF4-FFF2-40B4-BE49-F238E27FC236}">
                  <a16:creationId xmlns:a16="http://schemas.microsoft.com/office/drawing/2014/main" id="{27E39FB1-F390-496C-B0FF-A55B947225A1}"/>
                </a:ext>
              </a:extLst>
            </p:cNvPr>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8;p20">
              <a:extLst>
                <a:ext uri="{FF2B5EF4-FFF2-40B4-BE49-F238E27FC236}">
                  <a16:creationId xmlns:a16="http://schemas.microsoft.com/office/drawing/2014/main" id="{57C02EBD-4479-4E3A-AAB2-0BA0254EF4A9}"/>
                </a:ext>
              </a:extLst>
            </p:cNvPr>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9;p20">
              <a:extLst>
                <a:ext uri="{FF2B5EF4-FFF2-40B4-BE49-F238E27FC236}">
                  <a16:creationId xmlns:a16="http://schemas.microsoft.com/office/drawing/2014/main" id="{8B8F2AF0-B864-4E3D-8B89-2A3693EBCFE0}"/>
                </a:ext>
              </a:extLst>
            </p:cNvPr>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p20">
              <a:extLst>
                <a:ext uri="{FF2B5EF4-FFF2-40B4-BE49-F238E27FC236}">
                  <a16:creationId xmlns:a16="http://schemas.microsoft.com/office/drawing/2014/main" id="{C0BB7B79-E412-4CDE-8446-3B97967B943B}"/>
                </a:ext>
              </a:extLst>
            </p:cNvPr>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1;p20">
              <a:extLst>
                <a:ext uri="{FF2B5EF4-FFF2-40B4-BE49-F238E27FC236}">
                  <a16:creationId xmlns:a16="http://schemas.microsoft.com/office/drawing/2014/main" id="{7F476D3C-FA27-4479-8C5D-911DDCC9F365}"/>
                </a:ext>
              </a:extLst>
            </p:cNvPr>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0">
              <a:extLst>
                <a:ext uri="{FF2B5EF4-FFF2-40B4-BE49-F238E27FC236}">
                  <a16:creationId xmlns:a16="http://schemas.microsoft.com/office/drawing/2014/main" id="{3D847CE0-C525-4C4F-9618-63BB668B756A}"/>
                </a:ext>
              </a:extLst>
            </p:cNvPr>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Rectangle 49">
            <a:extLst>
              <a:ext uri="{FF2B5EF4-FFF2-40B4-BE49-F238E27FC236}">
                <a16:creationId xmlns:a16="http://schemas.microsoft.com/office/drawing/2014/main" id="{564414B1-422A-467F-9ABE-0734C41A2124}"/>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pic>
        <p:nvPicPr>
          <p:cNvPr id="51" name="Picture 2" descr="Amrita Vishwa Vidyapeetham - Wikipedia">
            <a:extLst>
              <a:ext uri="{FF2B5EF4-FFF2-40B4-BE49-F238E27FC236}">
                <a16:creationId xmlns:a16="http://schemas.microsoft.com/office/drawing/2014/main" id="{E61BD944-245A-42AA-8076-C69C0B4FF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1E7A7DF-DB1F-4683-98A9-3B76D9C6E32D}"/>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53" name="Slide Number Placeholder 1">
            <a:extLst>
              <a:ext uri="{FF2B5EF4-FFF2-40B4-BE49-F238E27FC236}">
                <a16:creationId xmlns:a16="http://schemas.microsoft.com/office/drawing/2014/main" id="{109FBFFB-8295-4CDA-A4C6-376D82D7B30A}"/>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4" name="Rectangle 53">
            <a:extLst>
              <a:ext uri="{FF2B5EF4-FFF2-40B4-BE49-F238E27FC236}">
                <a16:creationId xmlns:a16="http://schemas.microsoft.com/office/drawing/2014/main" id="{5EBF9EC2-CCD7-4A09-AC8D-76E78AE45F71}"/>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55" name="Picture 54">
            <a:extLst>
              <a:ext uri="{FF2B5EF4-FFF2-40B4-BE49-F238E27FC236}">
                <a16:creationId xmlns:a16="http://schemas.microsoft.com/office/drawing/2014/main" id="{7C7ACACE-A95E-44C6-9548-1986D176137E}"/>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292029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Introduction </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747" y="13959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429436"/>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In our project we are going to predict the delay in arrival of  several flights across all airports </a:t>
            </a:r>
            <a:endParaRPr lang="en-IN" sz="1600" b="1" dirty="0">
              <a:solidFill>
                <a:srgbClr val="1A9988"/>
              </a:solidFill>
              <a:latin typeface="Raleway" panose="020B0604020202020204" charset="0"/>
            </a:endParaRPr>
          </a:p>
          <a:p>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57175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3" y="2571750"/>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In this project for data preprocessing we are using PySpark module so that we can handle the heavy data</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80133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3" y="380133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We'll train a Logistic Regression model with a Pipeline preparing the data and predicting the required feature</a:t>
            </a:r>
            <a:endParaRPr lang="en-IN" sz="18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1657762"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Spark</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41444"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Apache Spark is an open-source unified analytics engine for large-scale data processing. </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57175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2446076"/>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Spark provides an interface for programming entire clusters with implicit data parallelism and fault tolerance.</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66065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4" y="3629431"/>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PySpark is an interface for Apache Spark in Python. It not only allows you to write Spark applications using Python APIs, but also provides the PySpark shell for interactively analyzing your data in a distributed environment. </a:t>
            </a:r>
            <a:endParaRPr lang="en-IN" sz="1600" b="1" dirty="0">
              <a:solidFill>
                <a:srgbClr val="1A9988"/>
              </a:solidFill>
              <a:latin typeface="Raleway" panose="020B0604020202020204" charset="0"/>
            </a:endParaRP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1" y="0"/>
            <a:ext cx="844598"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Spark</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601" y="-57716"/>
            <a:ext cx="524059" cy="524059"/>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081469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Dataset</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3670"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1277108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1331592"/>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830997"/>
          </a:xfrm>
          <a:prstGeom prst="rect">
            <a:avLst/>
          </a:prstGeom>
          <a:noFill/>
        </p:spPr>
        <p:txBody>
          <a:bodyPr wrap="square" rtlCol="0">
            <a:spAutoFit/>
          </a:bodyPr>
          <a:lstStyle/>
          <a:p>
            <a:r>
              <a:rPr lang="en-US" sz="1600" b="1" dirty="0">
                <a:solidFill>
                  <a:srgbClr val="1A9988"/>
                </a:solidFill>
                <a:latin typeface="Raleway" panose="020B0604020202020204" charset="0"/>
              </a:rPr>
              <a:t>The data from the flight.csv file data includes specific characteristics (or features) for each flight, as well as a column indicating how many minutes late or early the flight arrive</a:t>
            </a:r>
            <a:endParaRPr lang="en-IN" sz="1600" b="1" dirty="0">
              <a:solidFill>
                <a:srgbClr val="1A9988"/>
              </a:solidFill>
              <a:latin typeface="Raleway" panose="020B0604020202020204" charset="0"/>
            </a:endParaRPr>
          </a:p>
        </p:txBody>
      </p:sp>
      <p:pic>
        <p:nvPicPr>
          <p:cNvPr id="11" name="Picture 6" descr="Finger PNG, Finger Transparent Background - FreeIconsPNG">
            <a:extLst>
              <a:ext uri="{FF2B5EF4-FFF2-40B4-BE49-F238E27FC236}">
                <a16:creationId xmlns:a16="http://schemas.microsoft.com/office/drawing/2014/main" id="{405A71D5-8D72-4F84-B224-E3123E236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2571750"/>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1" y="3202"/>
            <a:ext cx="1026082"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Dataset</a:t>
            </a:r>
            <a:endParaRPr sz="1600" dirty="0">
              <a:solidFill>
                <a:schemeClr val="tx1"/>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961" y="0"/>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0F7C0AC5-7C40-4B0D-8DC9-95815265E5F0}"/>
              </a:ext>
            </a:extLst>
          </p:cNvPr>
          <p:cNvPicPr>
            <a:picLocks noChangeAspect="1"/>
          </p:cNvPicPr>
          <p:nvPr/>
        </p:nvPicPr>
        <p:blipFill>
          <a:blip r:embed="rId7"/>
          <a:stretch>
            <a:fillRect/>
          </a:stretch>
        </p:blipFill>
        <p:spPr>
          <a:xfrm>
            <a:off x="2389839" y="2514536"/>
            <a:ext cx="5810549" cy="2235315"/>
          </a:xfrm>
          <a:prstGeom prst="rect">
            <a:avLst/>
          </a:prstGeom>
        </p:spPr>
      </p:pic>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Machine Learning</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8" name="Graphic 7" descr="Head with gears">
            <a:extLst>
              <a:ext uri="{FF2B5EF4-FFF2-40B4-BE49-F238E27FC236}">
                <a16:creationId xmlns:a16="http://schemas.microsoft.com/office/drawing/2014/main" id="{B4332D9B-2F55-4EC5-AF9C-F37777A748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9219" y="1322450"/>
            <a:ext cx="723247" cy="723247"/>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213097562"/>
      </p:ext>
    </p:extLst>
  </p:cSld>
  <p:clrMapOvr>
    <a:masterClrMapping/>
  </p:clrMapOvr>
  <p:transition spd="slow">
    <p:push dir="u"/>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1824</TotalTime>
  <Words>501</Words>
  <Application>Microsoft Office PowerPoint</Application>
  <PresentationFormat>On-screen Show (16:9)</PresentationFormat>
  <Paragraphs>103</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Raleway</vt:lpstr>
      <vt:lpstr>Wingdings</vt:lpstr>
      <vt:lpstr>Cambria Math</vt:lpstr>
      <vt:lpstr>Bacalisties</vt:lpstr>
      <vt:lpstr>Lato</vt:lpstr>
      <vt:lpstr>Bookman Old Style</vt:lpstr>
      <vt:lpstr>Streamline</vt:lpstr>
      <vt:lpstr>Flight Delay Prediction Using PySpark</vt:lpstr>
      <vt:lpstr>PowerPoint Presentation</vt:lpstr>
      <vt:lpstr>Introduction </vt:lpstr>
      <vt:lpstr>Introduction </vt:lpstr>
      <vt:lpstr>Spark</vt:lpstr>
      <vt:lpstr>Spark</vt:lpstr>
      <vt:lpstr>Dataset</vt:lpstr>
      <vt:lpstr>Dataset</vt:lpstr>
      <vt:lpstr>Machine Learning</vt:lpstr>
      <vt:lpstr>Machine Learning</vt:lpstr>
      <vt:lpstr>Machine Learning</vt:lpstr>
      <vt:lpstr>Machine Learning</vt:lpstr>
      <vt:lpstr>Implementation</vt:lpstr>
      <vt:lpstr>PowerPoint Presentation</vt:lpstr>
      <vt:lpstr>Output</vt:lpstr>
      <vt:lpstr>Output</vt:lpstr>
      <vt:lpstr>Output</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287</cp:revision>
  <dcterms:modified xsi:type="dcterms:W3CDTF">2021-05-18T05:03:09Z</dcterms:modified>
</cp:coreProperties>
</file>