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72" r:id="rId2"/>
    <p:sldId id="265" r:id="rId3"/>
    <p:sldId id="260" r:id="rId4"/>
    <p:sldId id="267" r:id="rId5"/>
    <p:sldId id="294" r:id="rId6"/>
    <p:sldId id="275" r:id="rId7"/>
    <p:sldId id="279" r:id="rId8"/>
    <p:sldId id="290" r:id="rId9"/>
    <p:sldId id="281" r:id="rId10"/>
    <p:sldId id="304" r:id="rId11"/>
    <p:sldId id="306" r:id="rId12"/>
    <p:sldId id="305" r:id="rId13"/>
    <p:sldId id="284" r:id="rId14"/>
    <p:sldId id="285" r:id="rId15"/>
    <p:sldId id="295" r:id="rId16"/>
    <p:sldId id="307" r:id="rId17"/>
    <p:sldId id="308" r:id="rId18"/>
    <p:sldId id="309" r:id="rId19"/>
    <p:sldId id="311" r:id="rId20"/>
    <p:sldId id="292" r:id="rId21"/>
    <p:sldId id="287" r:id="rId22"/>
    <p:sldId id="296" r:id="rId23"/>
    <p:sldId id="297" r:id="rId24"/>
    <p:sldId id="259" r:id="rId25"/>
    <p:sldId id="263" r:id="rId26"/>
  </p:sldIdLst>
  <p:sldSz cx="9144000" cy="5143500" type="screen16x9"/>
  <p:notesSz cx="6858000" cy="9144000"/>
  <p:embeddedFontLst>
    <p:embeddedFont>
      <p:font typeface="Bacalisties" panose="020B0604020202020204" charset="0"/>
      <p:regular r:id="rId28"/>
    </p:embeddedFont>
    <p:embeddedFont>
      <p:font typeface="Bookman Old Style" panose="02050604050505020204" pitchFamily="18" charset="0"/>
      <p:regular r:id="rId29"/>
      <p:bold r:id="rId30"/>
      <p:italic r:id="rId31"/>
      <p:boldItalic r:id="rId32"/>
    </p:embeddedFont>
    <p:embeddedFont>
      <p:font typeface="Cambria Math" panose="02040503050406030204" pitchFamily="18" charset="0"/>
      <p:regular r:id="rId33"/>
    </p:embeddedFont>
    <p:embeddedFont>
      <p:font typeface="Lato" panose="020F0502020204030203" pitchFamily="34" charset="0"/>
      <p:regular r:id="rId34"/>
      <p:bold r:id="rId35"/>
      <p:italic r:id="rId36"/>
      <p:boldItalic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a:srgbClr val="4BD04B"/>
    <a:srgbClr val="FF9900"/>
    <a:srgbClr val="EB5600"/>
    <a:srgbClr val="990033"/>
    <a:srgbClr val="00CC99"/>
    <a:srgbClr val="3366FF"/>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6532" autoAdjust="0"/>
  </p:normalViewPr>
  <p:slideViewPr>
    <p:cSldViewPr snapToGrid="0">
      <p:cViewPr varScale="1">
        <p:scale>
          <a:sx n="158" d="100"/>
          <a:sy n="158" d="100"/>
        </p:scale>
        <p:origin x="38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4355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6836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369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72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2025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783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6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180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203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3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png"/><Relationship Id="rId4" Type="http://schemas.openxmlformats.org/officeDocument/2006/relationships/image" Target="../media/image39.sv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0.gif"/><Relationship Id="rId5" Type="http://schemas.openxmlformats.org/officeDocument/2006/relationships/image" Target="../media/image1.png"/><Relationship Id="rId4" Type="http://schemas.openxmlformats.org/officeDocument/2006/relationships/image" Target="../media/image39.sv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1.png"/><Relationship Id="rId4" Type="http://schemas.openxmlformats.org/officeDocument/2006/relationships/image" Target="../media/image39.sv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png"/><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png"/><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1.png"/><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png"/><Relationship Id="rId2" Type="http://schemas.openxmlformats.org/officeDocument/2006/relationships/image" Target="../media/image2.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46.svg"/><Relationship Id="rId7" Type="http://schemas.openxmlformats.org/officeDocument/2006/relationships/image" Target="../media/image430.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1.png"/><Relationship Id="rId9" Type="http://schemas.openxmlformats.org/officeDocument/2006/relationships/image" Target="../media/image450.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53.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9760" y="1387972"/>
            <a:ext cx="8604477" cy="1249300"/>
          </a:xfrm>
          <a:prstGeom prst="rect">
            <a:avLst/>
          </a:prstGeom>
        </p:spPr>
        <p:txBody>
          <a:bodyPr spcFirstLastPara="1" wrap="square" lIns="91425" tIns="91425" rIns="91425" bIns="91425" anchor="t" anchorCtr="0">
            <a:noAutofit/>
          </a:bodyPr>
          <a:lstStyle/>
          <a:p>
            <a:pPr lvl="0"/>
            <a:r>
              <a:rPr lang="en-US" sz="2800" dirty="0">
                <a:latin typeface="Bookman Old Style" panose="02050604050505020204" pitchFamily="18" charset="0"/>
              </a:rPr>
              <a:t>Emotion and Gender Recognition using KNN, SVM, CNN and VGG16 (Transfer Learning)</a:t>
            </a:r>
            <a:endParaRPr lang="en-US" sz="24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098721"/>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KNN</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070" y="12749"/>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10</a:t>
            </a:fld>
            <a:endParaRPr lang="en">
              <a:latin typeface="Raleway" pitchFamily="2" charset="0"/>
            </a:endParaRPr>
          </a:p>
        </p:txBody>
      </p:sp>
      <p:pic>
        <p:nvPicPr>
          <p:cNvPr id="7" name="Picture 6">
            <a:extLst>
              <a:ext uri="{FF2B5EF4-FFF2-40B4-BE49-F238E27FC236}">
                <a16:creationId xmlns:a16="http://schemas.microsoft.com/office/drawing/2014/main" id="{0293546F-5A95-4649-8F07-1A19869E4125}"/>
              </a:ext>
            </a:extLst>
          </p:cNvPr>
          <p:cNvPicPr>
            <a:picLocks noChangeAspect="1"/>
          </p:cNvPicPr>
          <p:nvPr/>
        </p:nvPicPr>
        <p:blipFill>
          <a:blip r:embed="rId5"/>
          <a:stretch>
            <a:fillRect/>
          </a:stretch>
        </p:blipFill>
        <p:spPr>
          <a:xfrm>
            <a:off x="3035899" y="4471632"/>
            <a:ext cx="3562533" cy="374669"/>
          </a:xfrm>
          <a:prstGeom prst="rect">
            <a:avLst/>
          </a:prstGeom>
        </p:spPr>
      </p:pic>
      <p:pic>
        <p:nvPicPr>
          <p:cNvPr id="1028" name="Picture 4" descr="K-Nearest Neighbor(KNN) Algorithm for Machine Learning - Javatpoint">
            <a:extLst>
              <a:ext uri="{FF2B5EF4-FFF2-40B4-BE49-F238E27FC236}">
                <a16:creationId xmlns:a16="http://schemas.microsoft.com/office/drawing/2014/main" id="{69F43EA4-8952-4C7D-B4A0-47EBA2DDE1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707" y="661632"/>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1823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2158999" y="1365250"/>
            <a:ext cx="6086152" cy="784830"/>
          </a:xfrm>
          <a:prstGeom prst="rect">
            <a:avLst/>
          </a:prstGeom>
          <a:noFill/>
        </p:spPr>
        <p:txBody>
          <a:bodyPr wrap="square" rtlCol="0">
            <a:spAutoFit/>
          </a:bodyPr>
          <a:lstStyle/>
          <a:p>
            <a:pPr algn="just"/>
            <a:r>
              <a:rPr lang="en-US" sz="1500" b="1" dirty="0">
                <a:solidFill>
                  <a:srgbClr val="1A9988"/>
                </a:solidFill>
                <a:latin typeface="Raleway" pitchFamily="2" charset="0"/>
              </a:rPr>
              <a:t>In machine learning, support vector machines, are supervised learning models with associated learning algorithms that analyze data for classification and regression analysis. </a:t>
            </a:r>
            <a:endParaRPr lang="en-IN" sz="1500" b="1" dirty="0">
              <a:solidFill>
                <a:srgbClr val="1A9988"/>
              </a:solidFill>
              <a:latin typeface="Raleway" pitchFamily="2" charset="0"/>
            </a:endParaRPr>
          </a:p>
        </p:txBody>
      </p:sp>
      <p:pic>
        <p:nvPicPr>
          <p:cNvPr id="9" name="Picture 6" descr="Finger PNG, Finger Transparent Background - FreeIconsPNG">
            <a:extLst>
              <a:ext uri="{FF2B5EF4-FFF2-40B4-BE49-F238E27FC236}">
                <a16:creationId xmlns:a16="http://schemas.microsoft.com/office/drawing/2014/main" id="{18632F04-2721-4DC1-A122-52B97B76F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2378357"/>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SVM</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070" y="12749"/>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11</a:t>
            </a:fld>
            <a:endParaRPr lang="en">
              <a:latin typeface="Raleway" pitchFamily="2" charset="0"/>
            </a:endParaRPr>
          </a:p>
        </p:txBody>
      </p:sp>
      <p:sp>
        <p:nvSpPr>
          <p:cNvPr id="15" name="TextBox 14">
            <a:extLst>
              <a:ext uri="{FF2B5EF4-FFF2-40B4-BE49-F238E27FC236}">
                <a16:creationId xmlns:a16="http://schemas.microsoft.com/office/drawing/2014/main" id="{7B9C0F3F-2944-40C2-8193-7DFE4693943D}"/>
              </a:ext>
            </a:extLst>
          </p:cNvPr>
          <p:cNvSpPr txBox="1"/>
          <p:nvPr/>
        </p:nvSpPr>
        <p:spPr>
          <a:xfrm>
            <a:off x="2159000" y="2378357"/>
            <a:ext cx="5977834" cy="784830"/>
          </a:xfrm>
          <a:prstGeom prst="rect">
            <a:avLst/>
          </a:prstGeom>
          <a:noFill/>
        </p:spPr>
        <p:txBody>
          <a:bodyPr wrap="square" rtlCol="0">
            <a:spAutoFit/>
          </a:bodyPr>
          <a:lstStyle/>
          <a:p>
            <a:pPr algn="just"/>
            <a:r>
              <a:rPr lang="en-US" sz="1500" b="1" dirty="0">
                <a:solidFill>
                  <a:srgbClr val="1A9988"/>
                </a:solidFill>
                <a:latin typeface="Raleway" pitchFamily="2" charset="0"/>
              </a:rPr>
              <a:t>The objective of the support vector machine algorithm is to find a hyperplane in an N-dimensional space that distinctly classifies the data points</a:t>
            </a:r>
            <a:endParaRPr lang="en-IN" sz="1500" b="1" dirty="0">
              <a:solidFill>
                <a:srgbClr val="1A9988"/>
              </a:solidFill>
              <a:latin typeface="Raleway" pitchFamily="2" charset="0"/>
            </a:endParaRPr>
          </a:p>
        </p:txBody>
      </p:sp>
      <p:pic>
        <p:nvPicPr>
          <p:cNvPr id="17" name="Picture 6" descr="Finger PNG, Finger Transparent Background - FreeIconsPNG">
            <a:extLst>
              <a:ext uri="{FF2B5EF4-FFF2-40B4-BE49-F238E27FC236}">
                <a16:creationId xmlns:a16="http://schemas.microsoft.com/office/drawing/2014/main" id="{9F57BBAA-ACE3-47A2-887E-F0255242E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3511418"/>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AD7B839-21A9-49A5-A32B-015CA90DA4F4}"/>
              </a:ext>
            </a:extLst>
          </p:cNvPr>
          <p:cNvSpPr txBox="1"/>
          <p:nvPr/>
        </p:nvSpPr>
        <p:spPr>
          <a:xfrm>
            <a:off x="2159000" y="3590931"/>
            <a:ext cx="5977834" cy="784830"/>
          </a:xfrm>
          <a:prstGeom prst="rect">
            <a:avLst/>
          </a:prstGeom>
          <a:noFill/>
        </p:spPr>
        <p:txBody>
          <a:bodyPr wrap="square" rtlCol="0">
            <a:spAutoFit/>
          </a:bodyPr>
          <a:lstStyle/>
          <a:p>
            <a:pPr marL="285750" indent="-285750" algn="just">
              <a:buClr>
                <a:srgbClr val="1A9988"/>
              </a:buClr>
              <a:buFont typeface="Wingdings" panose="05000000000000000000" pitchFamily="2" charset="2"/>
              <a:buChar char="Ø"/>
            </a:pPr>
            <a:r>
              <a:rPr lang="en-US" sz="1500" b="1" dirty="0">
                <a:solidFill>
                  <a:srgbClr val="1A9988"/>
                </a:solidFill>
                <a:latin typeface="Raleway" pitchFamily="2" charset="0"/>
              </a:rPr>
              <a:t>Texture Classification</a:t>
            </a:r>
          </a:p>
          <a:p>
            <a:pPr marL="285750" indent="-285750" algn="just">
              <a:buClr>
                <a:srgbClr val="1A9988"/>
              </a:buClr>
              <a:buFont typeface="Wingdings" panose="05000000000000000000" pitchFamily="2" charset="2"/>
              <a:buChar char="Ø"/>
            </a:pPr>
            <a:r>
              <a:rPr lang="en-US" sz="1500" b="1" dirty="0">
                <a:solidFill>
                  <a:srgbClr val="1A9988"/>
                </a:solidFill>
                <a:latin typeface="Raleway" pitchFamily="2" charset="0"/>
              </a:rPr>
              <a:t>Binary Image Classification</a:t>
            </a:r>
          </a:p>
          <a:p>
            <a:pPr marL="285750" indent="-285750" algn="just">
              <a:buClr>
                <a:srgbClr val="1A9988"/>
              </a:buClr>
              <a:buFont typeface="Wingdings" panose="05000000000000000000" pitchFamily="2" charset="2"/>
              <a:buChar char="Ø"/>
            </a:pPr>
            <a:r>
              <a:rPr lang="en-IN" sz="1500" b="1" dirty="0">
                <a:solidFill>
                  <a:srgbClr val="1A9988"/>
                </a:solidFill>
                <a:latin typeface="Raleway" pitchFamily="2" charset="0"/>
              </a:rPr>
              <a:t>Speech Recognition</a:t>
            </a:r>
          </a:p>
        </p:txBody>
      </p:sp>
    </p:spTree>
    <p:extLst>
      <p:ext uri="{BB962C8B-B14F-4D97-AF65-F5344CB8AC3E}">
        <p14:creationId xmlns:p14="http://schemas.microsoft.com/office/powerpoint/2010/main" val="1015601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SVM</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070" y="12749"/>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12</a:t>
            </a:fld>
            <a:endParaRPr lang="en">
              <a:latin typeface="Raleway" pitchFamily="2" charset="0"/>
            </a:endParaRPr>
          </a:p>
        </p:txBody>
      </p:sp>
      <p:pic>
        <p:nvPicPr>
          <p:cNvPr id="2050" name="Picture 2">
            <a:extLst>
              <a:ext uri="{FF2B5EF4-FFF2-40B4-BE49-F238E27FC236}">
                <a16:creationId xmlns:a16="http://schemas.microsoft.com/office/drawing/2014/main" id="{94FA9F37-0D1A-4D99-8A1B-0C44D8E53D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546" y="698224"/>
            <a:ext cx="28575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FBCDAB8-6FCB-4447-BE87-BD8946CE07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348" y="641488"/>
            <a:ext cx="28575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E9685B8-68E9-463E-8E99-B95A38B434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1128" y="4035701"/>
            <a:ext cx="407670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8744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DL Models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9" name="Graphic 8" descr="Head with gears">
            <a:extLst>
              <a:ext uri="{FF2B5EF4-FFF2-40B4-BE49-F238E27FC236}">
                <a16:creationId xmlns:a16="http://schemas.microsoft.com/office/drawing/2014/main" id="{453EC06C-0C4D-464A-B0F8-8C82940980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1947" y="1322450"/>
            <a:ext cx="628214" cy="628214"/>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0658679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1" y="0"/>
            <a:ext cx="811454"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rPr>
              <a:t>CNN</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520" y="40017"/>
            <a:ext cx="444657" cy="444657"/>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pPr marL="0" lvl="0" indent="0" algn="just" rtl="0">
                <a:spcBef>
                  <a:spcPts val="0"/>
                </a:spcBef>
                <a:spcAft>
                  <a:spcPts val="0"/>
                </a:spcAft>
                <a:buNone/>
              </a:pPr>
              <a:t>14</a:t>
            </a:fld>
            <a:endParaRPr lang="en"/>
          </a:p>
        </p:txBody>
      </p:sp>
      <p:pic>
        <p:nvPicPr>
          <p:cNvPr id="12" name="Picture 6" descr="Finger PNG, Finger Transparent Background - FreeIconsPNG">
            <a:extLst>
              <a:ext uri="{FF2B5EF4-FFF2-40B4-BE49-F238E27FC236}">
                <a16:creationId xmlns:a16="http://schemas.microsoft.com/office/drawing/2014/main" id="{E2184794-C6CE-4386-9E66-D57EF3DD2C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9A83061-BBBD-4E3D-8007-FBE182A5CF58}"/>
              </a:ext>
            </a:extLst>
          </p:cNvPr>
          <p:cNvSpPr txBox="1"/>
          <p:nvPr/>
        </p:nvSpPr>
        <p:spPr>
          <a:xfrm>
            <a:off x="1841157" y="1365250"/>
            <a:ext cx="6695145" cy="784830"/>
          </a:xfrm>
          <a:prstGeom prst="rect">
            <a:avLst/>
          </a:prstGeom>
          <a:noFill/>
        </p:spPr>
        <p:txBody>
          <a:bodyPr wrap="square" rtlCol="0">
            <a:spAutoFit/>
          </a:bodyPr>
          <a:lstStyle/>
          <a:p>
            <a:pPr algn="just"/>
            <a:r>
              <a:rPr lang="en-US" sz="1500" b="1" dirty="0">
                <a:solidFill>
                  <a:srgbClr val="1A9988"/>
                </a:solidFill>
                <a:latin typeface="Raleway" pitchFamily="2" charset="0"/>
              </a:rPr>
              <a:t>A </a:t>
            </a:r>
            <a:r>
              <a:rPr lang="en-US" sz="1500" i="1" dirty="0">
                <a:solidFill>
                  <a:srgbClr val="FF9900"/>
                </a:solidFill>
                <a:latin typeface="Raleway" pitchFamily="2" charset="0"/>
              </a:rPr>
              <a:t>Convolutional Neural Network (ConvNet/CNN)</a:t>
            </a:r>
            <a:r>
              <a:rPr lang="en-US" sz="1500" b="1" dirty="0">
                <a:solidFill>
                  <a:srgbClr val="FF9900"/>
                </a:solidFill>
                <a:latin typeface="Raleway" pitchFamily="2" charset="0"/>
              </a:rPr>
              <a:t> </a:t>
            </a:r>
            <a:r>
              <a:rPr lang="en-US" sz="1500" b="1" dirty="0">
                <a:solidFill>
                  <a:srgbClr val="1A9988"/>
                </a:solidFill>
                <a:latin typeface="Raleway" pitchFamily="2" charset="0"/>
              </a:rPr>
              <a:t>is a Deep Learning algorithm which can take in an input image, assign importance (learnable weights and biases) to various aspects/objects in the image</a:t>
            </a:r>
          </a:p>
        </p:txBody>
      </p:sp>
      <p:sp>
        <p:nvSpPr>
          <p:cNvPr id="14" name="TextBox 13">
            <a:extLst>
              <a:ext uri="{FF2B5EF4-FFF2-40B4-BE49-F238E27FC236}">
                <a16:creationId xmlns:a16="http://schemas.microsoft.com/office/drawing/2014/main" id="{2668BF19-5D62-46AF-BA73-80B3F704C06E}"/>
              </a:ext>
            </a:extLst>
          </p:cNvPr>
          <p:cNvSpPr txBox="1"/>
          <p:nvPr/>
        </p:nvSpPr>
        <p:spPr>
          <a:xfrm>
            <a:off x="1841157" y="2601006"/>
            <a:ext cx="6377302" cy="553998"/>
          </a:xfrm>
          <a:prstGeom prst="rect">
            <a:avLst/>
          </a:prstGeom>
          <a:noFill/>
        </p:spPr>
        <p:txBody>
          <a:bodyPr wrap="square" rtlCol="0">
            <a:spAutoFit/>
          </a:bodyPr>
          <a:lstStyle/>
          <a:p>
            <a:pPr algn="just"/>
            <a:r>
              <a:rPr lang="en-US" sz="1500" b="1" dirty="0">
                <a:solidFill>
                  <a:srgbClr val="1A9988"/>
                </a:solidFill>
                <a:latin typeface="Raleway" pitchFamily="2" charset="0"/>
              </a:rPr>
              <a:t>A ConvNet is able to successfully capture the Spatial and Temporal dependencies</a:t>
            </a:r>
            <a:endParaRPr lang="en-IN" sz="1500" b="1" dirty="0">
              <a:solidFill>
                <a:srgbClr val="1A9988"/>
              </a:solidFill>
              <a:latin typeface="Raleway" pitchFamily="2" charset="0"/>
            </a:endParaRPr>
          </a:p>
        </p:txBody>
      </p:sp>
      <p:pic>
        <p:nvPicPr>
          <p:cNvPr id="15" name="Picture 6" descr="Finger PNG, Finger Transparent Background - FreeIconsPNG">
            <a:extLst>
              <a:ext uri="{FF2B5EF4-FFF2-40B4-BE49-F238E27FC236}">
                <a16:creationId xmlns:a16="http://schemas.microsoft.com/office/drawing/2014/main" id="{BDE9CDBF-892E-4C04-84BF-2974BB78CB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2601006"/>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A4A8B06-6D1A-470E-B1FD-8B00199A56FB}"/>
              </a:ext>
            </a:extLst>
          </p:cNvPr>
          <p:cNvSpPr txBox="1"/>
          <p:nvPr/>
        </p:nvSpPr>
        <p:spPr>
          <a:xfrm>
            <a:off x="1841157" y="3638156"/>
            <a:ext cx="6377302" cy="784830"/>
          </a:xfrm>
          <a:prstGeom prst="rect">
            <a:avLst/>
          </a:prstGeom>
          <a:noFill/>
        </p:spPr>
        <p:txBody>
          <a:bodyPr wrap="square" rtlCol="0">
            <a:spAutoFit/>
          </a:bodyPr>
          <a:lstStyle/>
          <a:p>
            <a:pPr algn="just"/>
            <a:r>
              <a:rPr lang="en-US" sz="1500" b="1" dirty="0">
                <a:solidFill>
                  <a:srgbClr val="1A9988"/>
                </a:solidFill>
                <a:latin typeface="Raleway" pitchFamily="2" charset="0"/>
              </a:rPr>
              <a:t>The architecture performs a better fitting to the image dataset due to the reduction in the number of parameters involved and reusability of weights.</a:t>
            </a:r>
            <a:endParaRPr lang="en-IN" sz="1500" b="1" dirty="0">
              <a:solidFill>
                <a:srgbClr val="1A9988"/>
              </a:solidFill>
              <a:latin typeface="Raleway" pitchFamily="2" charset="0"/>
            </a:endParaRPr>
          </a:p>
        </p:txBody>
      </p:sp>
      <p:pic>
        <p:nvPicPr>
          <p:cNvPr id="17" name="Picture 6" descr="Finger PNG, Finger Transparent Background - FreeIconsPNG">
            <a:extLst>
              <a:ext uri="{FF2B5EF4-FFF2-40B4-BE49-F238E27FC236}">
                <a16:creationId xmlns:a16="http://schemas.microsoft.com/office/drawing/2014/main" id="{29E8C2A2-DC2B-4D6D-85CB-6AA680A048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3638156"/>
            <a:ext cx="637996" cy="38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41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1" y="16036"/>
            <a:ext cx="787232"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CNN</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592" y="2076"/>
            <a:ext cx="474650" cy="474650"/>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2" name="Picture 2">
            <a:extLst>
              <a:ext uri="{FF2B5EF4-FFF2-40B4-BE49-F238E27FC236}">
                <a16:creationId xmlns:a16="http://schemas.microsoft.com/office/drawing/2014/main" id="{101B3090-2978-469D-90E9-A09310EA3A61}"/>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1947655" y="926599"/>
            <a:ext cx="50101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7729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0" y="16036"/>
            <a:ext cx="793287"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CNN</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981" y="7579"/>
            <a:ext cx="474650" cy="474650"/>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 name="Picture 4">
            <a:extLst>
              <a:ext uri="{FF2B5EF4-FFF2-40B4-BE49-F238E27FC236}">
                <a16:creationId xmlns:a16="http://schemas.microsoft.com/office/drawing/2014/main" id="{7D7B7D34-893C-4FB1-BC6E-1B9EA0262A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950" y="976341"/>
            <a:ext cx="8046621" cy="358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07501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0" y="16036"/>
            <a:ext cx="1245377"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VGG – 16</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638" y="2076"/>
            <a:ext cx="474650" cy="474650"/>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12" name="Picture 6" descr="Finger PNG, Finger Transparent Background - FreeIconsPNG">
            <a:extLst>
              <a:ext uri="{FF2B5EF4-FFF2-40B4-BE49-F238E27FC236}">
                <a16:creationId xmlns:a16="http://schemas.microsoft.com/office/drawing/2014/main" id="{D460210B-969F-42F3-A10E-4EE0A78B0C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77AD089-1EFD-485B-A2A1-86B0C4A1FD5D}"/>
              </a:ext>
            </a:extLst>
          </p:cNvPr>
          <p:cNvSpPr txBox="1"/>
          <p:nvPr/>
        </p:nvSpPr>
        <p:spPr>
          <a:xfrm>
            <a:off x="1841157" y="1365250"/>
            <a:ext cx="6695145" cy="553998"/>
          </a:xfrm>
          <a:prstGeom prst="rect">
            <a:avLst/>
          </a:prstGeom>
          <a:noFill/>
        </p:spPr>
        <p:txBody>
          <a:bodyPr wrap="square" rtlCol="0">
            <a:spAutoFit/>
          </a:bodyPr>
          <a:lstStyle/>
          <a:p>
            <a:pPr algn="just"/>
            <a:r>
              <a:rPr lang="en-US" sz="1500" b="1" dirty="0">
                <a:solidFill>
                  <a:srgbClr val="1A9988"/>
                </a:solidFill>
                <a:latin typeface="Raleway" pitchFamily="2" charset="0"/>
              </a:rPr>
              <a:t>The </a:t>
            </a:r>
            <a:r>
              <a:rPr lang="en-US" sz="1500" i="1" dirty="0">
                <a:solidFill>
                  <a:srgbClr val="FF9900"/>
                </a:solidFill>
                <a:latin typeface="Raleway" pitchFamily="2" charset="0"/>
              </a:rPr>
              <a:t>Visual Geometry Group</a:t>
            </a:r>
            <a:r>
              <a:rPr lang="en-US" sz="1500" b="1" dirty="0">
                <a:solidFill>
                  <a:srgbClr val="1A9988"/>
                </a:solidFill>
                <a:latin typeface="Raleway" pitchFamily="2" charset="0"/>
              </a:rPr>
              <a:t> from Oxford University is regarded as simple and powerful model than Alex Net</a:t>
            </a:r>
          </a:p>
        </p:txBody>
      </p:sp>
      <p:sp>
        <p:nvSpPr>
          <p:cNvPr id="14" name="TextBox 13">
            <a:extLst>
              <a:ext uri="{FF2B5EF4-FFF2-40B4-BE49-F238E27FC236}">
                <a16:creationId xmlns:a16="http://schemas.microsoft.com/office/drawing/2014/main" id="{7A6F4C05-010D-4947-8455-F15E3301867A}"/>
              </a:ext>
            </a:extLst>
          </p:cNvPr>
          <p:cNvSpPr txBox="1"/>
          <p:nvPr/>
        </p:nvSpPr>
        <p:spPr>
          <a:xfrm>
            <a:off x="1882326" y="2360273"/>
            <a:ext cx="6377302" cy="553998"/>
          </a:xfrm>
          <a:prstGeom prst="rect">
            <a:avLst/>
          </a:prstGeom>
          <a:noFill/>
        </p:spPr>
        <p:txBody>
          <a:bodyPr wrap="square" rtlCol="0">
            <a:spAutoFit/>
          </a:bodyPr>
          <a:lstStyle/>
          <a:p>
            <a:pPr algn="just"/>
            <a:r>
              <a:rPr lang="en-US" sz="1500" b="1" dirty="0">
                <a:solidFill>
                  <a:srgbClr val="1A9988"/>
                </a:solidFill>
                <a:latin typeface="Raleway" pitchFamily="2" charset="0"/>
              </a:rPr>
              <a:t>The implementation was done separately with 16 and 19 layers depth and hence the names VGG16, VGG19 were given </a:t>
            </a:r>
            <a:endParaRPr lang="en-IN" sz="1500" b="1" dirty="0">
              <a:solidFill>
                <a:srgbClr val="1A9988"/>
              </a:solidFill>
              <a:latin typeface="Raleway" pitchFamily="2" charset="0"/>
            </a:endParaRPr>
          </a:p>
        </p:txBody>
      </p:sp>
      <p:pic>
        <p:nvPicPr>
          <p:cNvPr id="15" name="Picture 6" descr="Finger PNG, Finger Transparent Background - FreeIconsPNG">
            <a:extLst>
              <a:ext uri="{FF2B5EF4-FFF2-40B4-BE49-F238E27FC236}">
                <a16:creationId xmlns:a16="http://schemas.microsoft.com/office/drawing/2014/main" id="{5B2DE665-3C0F-422E-B6BB-620365ED9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2410616"/>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8A57F98-8566-4BB2-98D0-935E888F6C25}"/>
              </a:ext>
            </a:extLst>
          </p:cNvPr>
          <p:cNvSpPr txBox="1"/>
          <p:nvPr/>
        </p:nvSpPr>
        <p:spPr>
          <a:xfrm>
            <a:off x="1841157" y="3224253"/>
            <a:ext cx="6377302" cy="553998"/>
          </a:xfrm>
          <a:prstGeom prst="rect">
            <a:avLst/>
          </a:prstGeom>
          <a:noFill/>
        </p:spPr>
        <p:txBody>
          <a:bodyPr wrap="square" rtlCol="0">
            <a:spAutoFit/>
          </a:bodyPr>
          <a:lstStyle/>
          <a:p>
            <a:pPr algn="just"/>
            <a:r>
              <a:rPr lang="en-US" sz="1500" b="1" dirty="0">
                <a:solidFill>
                  <a:srgbClr val="1A9988"/>
                </a:solidFill>
                <a:latin typeface="Raleway" pitchFamily="2" charset="0"/>
              </a:rPr>
              <a:t>The 16 layers of VGG16 start with 64 filters initially and grow up to 512 filters till the last layer</a:t>
            </a:r>
            <a:endParaRPr lang="en-IN" sz="1500" b="1" dirty="0">
              <a:solidFill>
                <a:srgbClr val="1A9988"/>
              </a:solidFill>
              <a:latin typeface="Raleway" pitchFamily="2" charset="0"/>
            </a:endParaRPr>
          </a:p>
        </p:txBody>
      </p:sp>
      <p:pic>
        <p:nvPicPr>
          <p:cNvPr id="17" name="Picture 6" descr="Finger PNG, Finger Transparent Background - FreeIconsPNG">
            <a:extLst>
              <a:ext uri="{FF2B5EF4-FFF2-40B4-BE49-F238E27FC236}">
                <a16:creationId xmlns:a16="http://schemas.microsoft.com/office/drawing/2014/main" id="{1B9F43C3-A043-4BCE-991C-1AA5D45DBC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322425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D24BAF5-5909-4F7F-962B-CDA4A94DCA7A}"/>
              </a:ext>
            </a:extLst>
          </p:cNvPr>
          <p:cNvSpPr txBox="1"/>
          <p:nvPr/>
        </p:nvSpPr>
        <p:spPr>
          <a:xfrm>
            <a:off x="1841157" y="4121764"/>
            <a:ext cx="6377302" cy="553998"/>
          </a:xfrm>
          <a:prstGeom prst="rect">
            <a:avLst/>
          </a:prstGeom>
          <a:noFill/>
        </p:spPr>
        <p:txBody>
          <a:bodyPr wrap="square" rtlCol="0">
            <a:spAutoFit/>
          </a:bodyPr>
          <a:lstStyle/>
          <a:p>
            <a:pPr algn="just"/>
            <a:r>
              <a:rPr lang="en-US" sz="1500" b="1" dirty="0">
                <a:solidFill>
                  <a:srgbClr val="1A9988"/>
                </a:solidFill>
                <a:latin typeface="Raleway" pitchFamily="2" charset="0"/>
              </a:rPr>
              <a:t>Finally, in the classification layer, the architecture is defined by 4096 nodes </a:t>
            </a:r>
            <a:endParaRPr lang="en-IN" sz="1500" b="1" dirty="0">
              <a:solidFill>
                <a:srgbClr val="1A9988"/>
              </a:solidFill>
              <a:latin typeface="Raleway" pitchFamily="2" charset="0"/>
            </a:endParaRPr>
          </a:p>
        </p:txBody>
      </p:sp>
      <p:pic>
        <p:nvPicPr>
          <p:cNvPr id="19" name="Picture 6" descr="Finger PNG, Finger Transparent Background - FreeIconsPNG">
            <a:extLst>
              <a:ext uri="{FF2B5EF4-FFF2-40B4-BE49-F238E27FC236}">
                <a16:creationId xmlns:a16="http://schemas.microsoft.com/office/drawing/2014/main" id="{6ED22410-8D29-4CAB-BD41-F9D8850628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4121764"/>
            <a:ext cx="637996" cy="38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924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0" y="16036"/>
            <a:ext cx="1245377"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VGG – 16</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152" y="16036"/>
            <a:ext cx="474650" cy="474650"/>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20" name="Picture 6" descr="Finger PNG, Finger Transparent Background - FreeIconsPNG">
            <a:extLst>
              <a:ext uri="{FF2B5EF4-FFF2-40B4-BE49-F238E27FC236}">
                <a16:creationId xmlns:a16="http://schemas.microsoft.com/office/drawing/2014/main" id="{68B439EC-9152-4596-A2E5-AA51F30830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3F66F8E-88D4-4B65-B294-EF2C6E6B0342}"/>
              </a:ext>
            </a:extLst>
          </p:cNvPr>
          <p:cNvSpPr txBox="1"/>
          <p:nvPr/>
        </p:nvSpPr>
        <p:spPr>
          <a:xfrm>
            <a:off x="1841157" y="1365250"/>
            <a:ext cx="6695145" cy="1477328"/>
          </a:xfrm>
          <a:prstGeom prst="rect">
            <a:avLst/>
          </a:prstGeom>
          <a:noFill/>
        </p:spPr>
        <p:txBody>
          <a:bodyPr wrap="square" rtlCol="0">
            <a:spAutoFit/>
          </a:bodyPr>
          <a:lstStyle/>
          <a:p>
            <a:pPr algn="just">
              <a:buClr>
                <a:srgbClr val="1A9988"/>
              </a:buClr>
            </a:pPr>
            <a:r>
              <a:rPr lang="en-US" sz="1500" b="1" dirty="0">
                <a:solidFill>
                  <a:srgbClr val="1A9988"/>
                </a:solidFill>
                <a:latin typeface="Raleway" pitchFamily="2" charset="0"/>
              </a:rPr>
              <a:t>Convolutional Networks are great for image problems however, they are computationally expensive if you use a big architecture and don’t have a GPU. For that, we have two solutions:</a:t>
            </a:r>
          </a:p>
          <a:p>
            <a:pPr algn="just">
              <a:buClr>
                <a:srgbClr val="1A9988"/>
              </a:buClr>
            </a:pPr>
            <a:endParaRPr lang="en-US" sz="1500" b="1" dirty="0">
              <a:solidFill>
                <a:srgbClr val="1A9988"/>
              </a:solidFill>
              <a:latin typeface="Raleway" pitchFamily="2" charset="0"/>
            </a:endParaRP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GPU’s</a:t>
            </a: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Transfer Learning</a:t>
            </a:r>
          </a:p>
        </p:txBody>
      </p:sp>
      <p:sp>
        <p:nvSpPr>
          <p:cNvPr id="22" name="TextBox 21">
            <a:extLst>
              <a:ext uri="{FF2B5EF4-FFF2-40B4-BE49-F238E27FC236}">
                <a16:creationId xmlns:a16="http://schemas.microsoft.com/office/drawing/2014/main" id="{BA6EAF0C-A29F-4111-8251-2B6F35C3A4D5}"/>
              </a:ext>
            </a:extLst>
          </p:cNvPr>
          <p:cNvSpPr txBox="1"/>
          <p:nvPr/>
        </p:nvSpPr>
        <p:spPr>
          <a:xfrm>
            <a:off x="1802051" y="4206504"/>
            <a:ext cx="6377302" cy="784830"/>
          </a:xfrm>
          <a:prstGeom prst="rect">
            <a:avLst/>
          </a:prstGeom>
          <a:noFill/>
        </p:spPr>
        <p:txBody>
          <a:bodyPr wrap="square" rtlCol="0">
            <a:spAutoFit/>
          </a:bodyPr>
          <a:lstStyle/>
          <a:p>
            <a:pPr algn="just"/>
            <a:r>
              <a:rPr lang="en-US" sz="1500" b="1" dirty="0">
                <a:solidFill>
                  <a:srgbClr val="1A9988"/>
                </a:solidFill>
                <a:latin typeface="Raleway" pitchFamily="2" charset="0"/>
              </a:rPr>
              <a:t>By using the </a:t>
            </a:r>
            <a:r>
              <a:rPr lang="en-US" sz="1500" i="1" dirty="0">
                <a:solidFill>
                  <a:srgbClr val="FF9900"/>
                </a:solidFill>
                <a:latin typeface="Raleway" pitchFamily="2" charset="0"/>
              </a:rPr>
              <a:t>Transfer Learning</a:t>
            </a:r>
            <a:r>
              <a:rPr lang="en-US" sz="1500" b="1" dirty="0">
                <a:solidFill>
                  <a:srgbClr val="1A9988"/>
                </a:solidFill>
                <a:latin typeface="Raleway" pitchFamily="2" charset="0"/>
              </a:rPr>
              <a:t> technique you can remove the last classification layer and add our own extra dense layers  for feature extraction to train the model on our dataset</a:t>
            </a:r>
            <a:endParaRPr lang="en-IN" sz="1500" b="1" dirty="0">
              <a:solidFill>
                <a:srgbClr val="1A9988"/>
              </a:solidFill>
              <a:latin typeface="Raleway" pitchFamily="2" charset="0"/>
            </a:endParaRPr>
          </a:p>
        </p:txBody>
      </p:sp>
      <p:sp>
        <p:nvSpPr>
          <p:cNvPr id="23" name="TextBox 22">
            <a:extLst>
              <a:ext uri="{FF2B5EF4-FFF2-40B4-BE49-F238E27FC236}">
                <a16:creationId xmlns:a16="http://schemas.microsoft.com/office/drawing/2014/main" id="{D2F6E8D2-A8E3-4941-A389-67BF09BBA95E}"/>
              </a:ext>
            </a:extLst>
          </p:cNvPr>
          <p:cNvSpPr txBox="1"/>
          <p:nvPr/>
        </p:nvSpPr>
        <p:spPr>
          <a:xfrm>
            <a:off x="1876532" y="2924284"/>
            <a:ext cx="6377302" cy="784830"/>
          </a:xfrm>
          <a:prstGeom prst="rect">
            <a:avLst/>
          </a:prstGeom>
          <a:noFill/>
        </p:spPr>
        <p:txBody>
          <a:bodyPr wrap="square" rtlCol="0">
            <a:spAutoFit/>
          </a:bodyPr>
          <a:lstStyle/>
          <a:p>
            <a:pPr algn="just"/>
            <a:r>
              <a:rPr lang="en-US" sz="1500" b="1" dirty="0">
                <a:solidFill>
                  <a:srgbClr val="1A9988"/>
                </a:solidFill>
                <a:latin typeface="Raleway" pitchFamily="2" charset="0"/>
              </a:rPr>
              <a:t>We use the patterns that the NN found to be useful to classify images of a given problem to classify a completely different problem without retraining that part of the network</a:t>
            </a:r>
            <a:endParaRPr lang="en-IN" sz="1500" b="1" dirty="0">
              <a:solidFill>
                <a:srgbClr val="1A9988"/>
              </a:solidFill>
              <a:latin typeface="Raleway" pitchFamily="2" charset="0"/>
            </a:endParaRPr>
          </a:p>
        </p:txBody>
      </p:sp>
      <p:pic>
        <p:nvPicPr>
          <p:cNvPr id="24" name="Picture 6" descr="Finger PNG, Finger Transparent Background - FreeIconsPNG">
            <a:extLst>
              <a:ext uri="{FF2B5EF4-FFF2-40B4-BE49-F238E27FC236}">
                <a16:creationId xmlns:a16="http://schemas.microsoft.com/office/drawing/2014/main" id="{B863E90A-733D-473D-970C-D82671343A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06" y="4212133"/>
            <a:ext cx="637996" cy="3867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Finger PNG, Finger Transparent Background - FreeIconsPNG">
            <a:extLst>
              <a:ext uri="{FF2B5EF4-FFF2-40B4-BE49-F238E27FC236}">
                <a16:creationId xmlns:a16="http://schemas.microsoft.com/office/drawing/2014/main" id="{6F9C5C83-094B-4765-9468-D69989EA9B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06" y="2929913"/>
            <a:ext cx="637996" cy="38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0263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0" y="16036"/>
            <a:ext cx="1245377"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VGG16</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7189" y="25021"/>
            <a:ext cx="474650" cy="474650"/>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12" name="Picture 2">
            <a:extLst>
              <a:ext uri="{FF2B5EF4-FFF2-40B4-BE49-F238E27FC236}">
                <a16:creationId xmlns:a16="http://schemas.microsoft.com/office/drawing/2014/main" id="{E056A656-9AE3-4E8B-A5E1-1C262A5E0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43" y="2163975"/>
            <a:ext cx="8918713" cy="91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557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86" y="104790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Motivation</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43015" y="206592"/>
            <a:ext cx="1219200" cy="307777"/>
          </a:xfrm>
          <a:prstGeom prst="rect">
            <a:avLst/>
          </a:prstGeom>
          <a:noFill/>
        </p:spPr>
        <p:txBody>
          <a:bodyPr wrap="square" rtlCol="0">
            <a:spAutoFit/>
          </a:bodyPr>
          <a:lstStyle/>
          <a:p>
            <a:pPr algn="ctr"/>
            <a:r>
              <a:rPr lang="en-US" b="1" dirty="0">
                <a:solidFill>
                  <a:srgbClr val="FF9900"/>
                </a:solidFill>
                <a:latin typeface="Bookman Old Style" panose="02050604050505020204" pitchFamily="18" charset="0"/>
              </a:rPr>
              <a:t>STEP 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29050" y="585554"/>
            <a:ext cx="1240955" cy="461665"/>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Research Gap</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596241" y="4533389"/>
            <a:ext cx="1959938"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ML Models</a:t>
            </a:r>
          </a:p>
        </p:txBody>
      </p:sp>
      <p:sp>
        <p:nvSpPr>
          <p:cNvPr id="133" name="TextBox 132">
            <a:extLst>
              <a:ext uri="{FF2B5EF4-FFF2-40B4-BE49-F238E27FC236}">
                <a16:creationId xmlns:a16="http://schemas.microsoft.com/office/drawing/2014/main" id="{3C3C23AF-3B6F-47F1-AA70-36031C7A5F96}"/>
              </a:ext>
            </a:extLst>
          </p:cNvPr>
          <p:cNvSpPr txBox="1"/>
          <p:nvPr/>
        </p:nvSpPr>
        <p:spPr>
          <a:xfrm>
            <a:off x="3946579" y="20859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619395" cy="276999"/>
          </a:xfrm>
          <a:prstGeom prst="rect">
            <a:avLst/>
          </a:prstGeom>
          <a:noFill/>
        </p:spPr>
        <p:txBody>
          <a:bodyPr wrap="square" rtlCol="0">
            <a:spAutoFit/>
          </a:bodyPr>
          <a:lstStyle/>
          <a:p>
            <a:pPr algn="ctr"/>
            <a:r>
              <a:rPr lang="en-US" sz="1200" b="1" dirty="0">
                <a:solidFill>
                  <a:srgbClr val="FF0066"/>
                </a:solidFill>
                <a:latin typeface="Bookman Old Style" panose="02050604050505020204" pitchFamily="18" charset="0"/>
              </a:rPr>
              <a:t>DL Models</a:t>
            </a:r>
          </a:p>
        </p:txBody>
      </p:sp>
      <p:sp>
        <p:nvSpPr>
          <p:cNvPr id="135" name="TextBox 134">
            <a:extLst>
              <a:ext uri="{FF2B5EF4-FFF2-40B4-BE49-F238E27FC236}">
                <a16:creationId xmlns:a16="http://schemas.microsoft.com/office/drawing/2014/main" id="{A3F93AD6-A06F-4F5E-A7F8-0FD5FAF181D9}"/>
              </a:ext>
            </a:extLst>
          </p:cNvPr>
          <p:cNvSpPr txBox="1"/>
          <p:nvPr/>
        </p:nvSpPr>
        <p:spPr>
          <a:xfrm>
            <a:off x="4977424" y="4095204"/>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736596" y="4459679"/>
            <a:ext cx="1853481"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Implementation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880545" y="261095"/>
            <a:ext cx="1219200" cy="307777"/>
          </a:xfrm>
          <a:prstGeom prst="rect">
            <a:avLst/>
          </a:prstGeom>
          <a:noFill/>
        </p:spPr>
        <p:txBody>
          <a:bodyPr wrap="square" rtlCol="0">
            <a:spAutoFit/>
          </a:bodyPr>
          <a:lstStyle/>
          <a:p>
            <a:pPr algn="ctr"/>
            <a:r>
              <a:rPr lang="en-US" b="1" dirty="0">
                <a:solidFill>
                  <a:srgbClr val="00CC99"/>
                </a:solidFill>
                <a:latin typeface="Bookman Old Style" panose="02050604050505020204" pitchFamily="18" charset="0"/>
              </a:rPr>
              <a:t>STEP 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353541" y="577567"/>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Results and Comparisons</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23317" y="4459679"/>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19337" y="2466571"/>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68766" y="1488395"/>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Implementation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Laptop">
            <a:extLst>
              <a:ext uri="{FF2B5EF4-FFF2-40B4-BE49-F238E27FC236}">
                <a16:creationId xmlns:a16="http://schemas.microsoft.com/office/drawing/2014/main" id="{4BD006C3-EF41-4ADC-A964-0B70DD1063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1203293"/>
            <a:ext cx="886578" cy="886578"/>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53942703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Implementation</a:t>
            </a:r>
            <a:endParaRPr sz="1600" dirty="0">
              <a:solidFill>
                <a:srgbClr val="1A9988"/>
              </a:solidFill>
            </a:endParaRPr>
          </a:p>
        </p:txBody>
      </p:sp>
      <p:pic>
        <p:nvPicPr>
          <p:cNvPr id="9" name="Graphic 8" descr="Laptop">
            <a:extLst>
              <a:ext uri="{FF2B5EF4-FFF2-40B4-BE49-F238E27FC236}">
                <a16:creationId xmlns:a16="http://schemas.microsoft.com/office/drawing/2014/main" id="{3AF15DDF-D107-403D-8888-37F1C3D142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3644" y="-28038"/>
            <a:ext cx="580263" cy="580263"/>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11" name="Google Shape;138;p18" descr="Background pointer shape in timeline graphic">
            <a:extLst>
              <a:ext uri="{FF2B5EF4-FFF2-40B4-BE49-F238E27FC236}">
                <a16:creationId xmlns:a16="http://schemas.microsoft.com/office/drawing/2014/main" id="{F5C5012B-41BC-47DD-9A5A-C3F158158A70}"/>
              </a:ext>
            </a:extLst>
          </p:cNvPr>
          <p:cNvSpPr/>
          <p:nvPr/>
        </p:nvSpPr>
        <p:spPr>
          <a:xfrm>
            <a:off x="333954" y="2501181"/>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2" name="Google Shape;139;p18">
                <a:extLst>
                  <a:ext uri="{FF2B5EF4-FFF2-40B4-BE49-F238E27FC236}">
                    <a16:creationId xmlns:a16="http://schemas.microsoft.com/office/drawing/2014/main" id="{BFBF6E2F-376C-4E62-8A19-A3775D9C7F91}"/>
                  </a:ext>
                </a:extLst>
              </p:cNvPr>
              <p:cNvSpPr txBox="1">
                <a:spLocks/>
              </p:cNvSpPr>
              <p:nvPr/>
            </p:nvSpPr>
            <p:spPr>
              <a:xfrm>
                <a:off x="333943" y="2638731"/>
                <a:ext cx="1455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𝟏</m:t>
                          </m:r>
                        </m:e>
                        <m:sup>
                          <m:r>
                            <a:rPr lang="en-IN" sz="2000" b="1" i="1" smtClean="0">
                              <a:solidFill>
                                <a:schemeClr val="bg1"/>
                              </a:solidFill>
                              <a:latin typeface="Cambria Math" panose="02040503050406030204" pitchFamily="18" charset="0"/>
                            </a:rPr>
                            <m:t>𝒔𝒕</m:t>
                          </m:r>
                        </m:sup>
                      </m:sSup>
                    </m:oMath>
                  </m:oMathPara>
                </a14:m>
                <a:endParaRPr lang="en-IN" sz="2800" dirty="0">
                  <a:solidFill>
                    <a:schemeClr val="bg1"/>
                  </a:solidFill>
                  <a:latin typeface="Bookman Old Style" panose="02050604050505020204" pitchFamily="18" charset="0"/>
                </a:endParaRPr>
              </a:p>
            </p:txBody>
          </p:sp>
        </mc:Choice>
        <mc:Fallback xmlns="">
          <p:sp>
            <p:nvSpPr>
              <p:cNvPr id="12" name="Google Shape;139;p18">
                <a:extLst>
                  <a:ext uri="{FF2B5EF4-FFF2-40B4-BE49-F238E27FC236}">
                    <a16:creationId xmlns:a16="http://schemas.microsoft.com/office/drawing/2014/main" id="{BFBF6E2F-376C-4E62-8A19-A3775D9C7F91}"/>
                  </a:ext>
                </a:extLst>
              </p:cNvPr>
              <p:cNvSpPr txBox="1">
                <a:spLocks noRot="1" noChangeAspect="1" noMove="1" noResize="1" noEditPoints="1" noAdjustHandles="1" noChangeArrowheads="1" noChangeShapeType="1" noTextEdit="1"/>
              </p:cNvSpPr>
              <p:nvPr/>
            </p:nvSpPr>
            <p:spPr>
              <a:xfrm>
                <a:off x="333943" y="2638731"/>
                <a:ext cx="1455600" cy="470400"/>
              </a:xfrm>
              <a:prstGeom prst="rect">
                <a:avLst/>
              </a:prstGeom>
              <a:blipFill>
                <a:blip r:embed="rId5"/>
                <a:stretch>
                  <a:fillRect/>
                </a:stretch>
              </a:blipFill>
              <a:ln>
                <a:noFill/>
              </a:ln>
            </p:spPr>
            <p:txBody>
              <a:bodyPr/>
              <a:lstStyle/>
              <a:p>
                <a:r>
                  <a:rPr lang="en-IN">
                    <a:noFill/>
                  </a:rPr>
                  <a:t> </a:t>
                </a:r>
              </a:p>
            </p:txBody>
          </p:sp>
        </mc:Fallback>
      </mc:AlternateContent>
      <p:grpSp>
        <p:nvGrpSpPr>
          <p:cNvPr id="13" name="Google Shape;140;p18">
            <a:extLst>
              <a:ext uri="{FF2B5EF4-FFF2-40B4-BE49-F238E27FC236}">
                <a16:creationId xmlns:a16="http://schemas.microsoft.com/office/drawing/2014/main" id="{E246580D-2E45-4912-A9B0-19D39C813CC2}"/>
              </a:ext>
            </a:extLst>
          </p:cNvPr>
          <p:cNvGrpSpPr/>
          <p:nvPr/>
        </p:nvGrpSpPr>
        <p:grpSpPr>
          <a:xfrm>
            <a:off x="962290" y="1912396"/>
            <a:ext cx="198900" cy="593656"/>
            <a:chOff x="777447" y="1610215"/>
            <a:chExt cx="198900" cy="593656"/>
          </a:xfrm>
        </p:grpSpPr>
        <p:cxnSp>
          <p:nvCxnSpPr>
            <p:cNvPr id="14" name="Google Shape;141;p18">
              <a:extLst>
                <a:ext uri="{FF2B5EF4-FFF2-40B4-BE49-F238E27FC236}">
                  <a16:creationId xmlns:a16="http://schemas.microsoft.com/office/drawing/2014/main" id="{C51051F0-57A0-4360-A5F4-C39A89E2AB66}"/>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 name="Google Shape;142;p18">
              <a:extLst>
                <a:ext uri="{FF2B5EF4-FFF2-40B4-BE49-F238E27FC236}">
                  <a16:creationId xmlns:a16="http://schemas.microsoft.com/office/drawing/2014/main" id="{9BBEB075-BA96-4D01-83B7-C3E80C4FDCDE}"/>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44;p18" descr="Background pointer shape in timeline graphic">
            <a:extLst>
              <a:ext uri="{FF2B5EF4-FFF2-40B4-BE49-F238E27FC236}">
                <a16:creationId xmlns:a16="http://schemas.microsoft.com/office/drawing/2014/main" id="{9FE01115-F703-4DD4-BA4F-E64ACD47ADE4}"/>
              </a:ext>
            </a:extLst>
          </p:cNvPr>
          <p:cNvSpPr/>
          <p:nvPr/>
        </p:nvSpPr>
        <p:spPr>
          <a:xfrm>
            <a:off x="1810074"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7" name="Google Shape;145;p18">
                <a:extLst>
                  <a:ext uri="{FF2B5EF4-FFF2-40B4-BE49-F238E27FC236}">
                    <a16:creationId xmlns:a16="http://schemas.microsoft.com/office/drawing/2014/main" id="{37024ABC-D248-4AD1-BAF9-0217EB3CECEC}"/>
                  </a:ext>
                </a:extLst>
              </p:cNvPr>
              <p:cNvSpPr txBox="1">
                <a:spLocks/>
              </p:cNvSpPr>
              <p:nvPr/>
            </p:nvSpPr>
            <p:spPr>
              <a:xfrm>
                <a:off x="2119337"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𝟐</m:t>
                          </m:r>
                        </m:e>
                        <m:sup>
                          <m:r>
                            <a:rPr lang="en-IN" sz="2000" b="1" i="1" smtClean="0">
                              <a:solidFill>
                                <a:schemeClr val="bg1"/>
                              </a:solidFill>
                              <a:latin typeface="Cambria Math" panose="02040503050406030204" pitchFamily="18" charset="0"/>
                            </a:rPr>
                            <m:t>𝒏𝒅</m:t>
                          </m:r>
                        </m:sup>
                      </m:sSup>
                    </m:oMath>
                  </m:oMathPara>
                </a14:m>
                <a:endParaRPr lang="en-IN" sz="2800" dirty="0">
                  <a:solidFill>
                    <a:schemeClr val="bg1"/>
                  </a:solidFill>
                  <a:latin typeface="Bookman Old Style" panose="02050604050505020204" pitchFamily="18" charset="0"/>
                </a:endParaRPr>
              </a:p>
            </p:txBody>
          </p:sp>
        </mc:Choice>
        <mc:Fallback xmlns="">
          <p:sp>
            <p:nvSpPr>
              <p:cNvPr id="17" name="Google Shape;145;p18">
                <a:extLst>
                  <a:ext uri="{FF2B5EF4-FFF2-40B4-BE49-F238E27FC236}">
                    <a16:creationId xmlns:a16="http://schemas.microsoft.com/office/drawing/2014/main" id="{37024ABC-D248-4AD1-BAF9-0217EB3CECEC}"/>
                  </a:ext>
                </a:extLst>
              </p:cNvPr>
              <p:cNvSpPr txBox="1">
                <a:spLocks noRot="1" noChangeAspect="1" noMove="1" noResize="1" noEditPoints="1" noAdjustHandles="1" noChangeArrowheads="1" noChangeShapeType="1" noTextEdit="1"/>
              </p:cNvSpPr>
              <p:nvPr/>
            </p:nvSpPr>
            <p:spPr>
              <a:xfrm>
                <a:off x="2119337" y="2638731"/>
                <a:ext cx="1315500" cy="470400"/>
              </a:xfrm>
              <a:prstGeom prst="rect">
                <a:avLst/>
              </a:prstGeom>
              <a:blipFill>
                <a:blip r:embed="rId6"/>
                <a:stretch>
                  <a:fillRect/>
                </a:stretch>
              </a:blipFill>
              <a:ln>
                <a:noFill/>
              </a:ln>
            </p:spPr>
            <p:txBody>
              <a:bodyPr/>
              <a:lstStyle/>
              <a:p>
                <a:r>
                  <a:rPr lang="en-IN">
                    <a:noFill/>
                  </a:rPr>
                  <a:t> </a:t>
                </a:r>
              </a:p>
            </p:txBody>
          </p:sp>
        </mc:Fallback>
      </mc:AlternateContent>
      <p:grpSp>
        <p:nvGrpSpPr>
          <p:cNvPr id="18" name="Google Shape;146;p18">
            <a:extLst>
              <a:ext uri="{FF2B5EF4-FFF2-40B4-BE49-F238E27FC236}">
                <a16:creationId xmlns:a16="http://schemas.microsoft.com/office/drawing/2014/main" id="{4FEE4F96-4B46-42D5-A0A1-134FAFBB6280}"/>
              </a:ext>
            </a:extLst>
          </p:cNvPr>
          <p:cNvGrpSpPr/>
          <p:nvPr/>
        </p:nvGrpSpPr>
        <p:grpSpPr>
          <a:xfrm>
            <a:off x="2677652" y="3241139"/>
            <a:ext cx="198900" cy="593656"/>
            <a:chOff x="2223534" y="2938958"/>
            <a:chExt cx="198900" cy="593656"/>
          </a:xfrm>
        </p:grpSpPr>
        <p:cxnSp>
          <p:nvCxnSpPr>
            <p:cNvPr id="19" name="Google Shape;147;p18">
              <a:extLst>
                <a:ext uri="{FF2B5EF4-FFF2-40B4-BE49-F238E27FC236}">
                  <a16:creationId xmlns:a16="http://schemas.microsoft.com/office/drawing/2014/main" id="{D4BEEEE8-7806-41B3-9927-1C2B86C5765C}"/>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0" name="Google Shape;148;p18">
              <a:extLst>
                <a:ext uri="{FF2B5EF4-FFF2-40B4-BE49-F238E27FC236}">
                  <a16:creationId xmlns:a16="http://schemas.microsoft.com/office/drawing/2014/main" id="{CB2BA18C-B838-4F58-B0A8-66BCC8DF4F8F}"/>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49;p18">
            <a:extLst>
              <a:ext uri="{FF2B5EF4-FFF2-40B4-BE49-F238E27FC236}">
                <a16:creationId xmlns:a16="http://schemas.microsoft.com/office/drawing/2014/main" id="{27B54E25-F65B-4A65-9147-22B260A8AA81}"/>
              </a:ext>
            </a:extLst>
          </p:cNvPr>
          <p:cNvSpPr txBox="1">
            <a:spLocks/>
          </p:cNvSpPr>
          <p:nvPr/>
        </p:nvSpPr>
        <p:spPr>
          <a:xfrm>
            <a:off x="1593447" y="3921270"/>
            <a:ext cx="2339211" cy="508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ML Models (KNN, SVM)</a:t>
            </a:r>
            <a:endParaRPr lang="en-IN" sz="1600" b="1" dirty="0">
              <a:solidFill>
                <a:srgbClr val="1A9988"/>
              </a:solidFill>
            </a:endParaRPr>
          </a:p>
        </p:txBody>
      </p:sp>
      <p:sp>
        <p:nvSpPr>
          <p:cNvPr id="22" name="Google Shape;150;p18" descr="Background pointer shape in timeline graphic">
            <a:extLst>
              <a:ext uri="{FF2B5EF4-FFF2-40B4-BE49-F238E27FC236}">
                <a16:creationId xmlns:a16="http://schemas.microsoft.com/office/drawing/2014/main" id="{5A7483D6-9A1C-4378-A756-AA1A552D2F6A}"/>
              </a:ext>
            </a:extLst>
          </p:cNvPr>
          <p:cNvSpPr/>
          <p:nvPr/>
        </p:nvSpPr>
        <p:spPr>
          <a:xfrm>
            <a:off x="346499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3" name="Google Shape;151;p18">
                <a:extLst>
                  <a:ext uri="{FF2B5EF4-FFF2-40B4-BE49-F238E27FC236}">
                    <a16:creationId xmlns:a16="http://schemas.microsoft.com/office/drawing/2014/main" id="{A49D1169-8816-4416-AC15-6AC30C8C39C8}"/>
                  </a:ext>
                </a:extLst>
              </p:cNvPr>
              <p:cNvSpPr txBox="1">
                <a:spLocks/>
              </p:cNvSpPr>
              <p:nvPr/>
            </p:nvSpPr>
            <p:spPr>
              <a:xfrm>
                <a:off x="3760775"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𝟑</m:t>
                          </m:r>
                        </m:e>
                        <m:sup>
                          <m:r>
                            <a:rPr lang="en-IN" sz="2000" b="1" i="1" smtClean="0">
                              <a:solidFill>
                                <a:schemeClr val="bg1"/>
                              </a:solidFill>
                              <a:latin typeface="Cambria Math" panose="02040503050406030204" pitchFamily="18" charset="0"/>
                            </a:rPr>
                            <m:t>𝒓</m:t>
                          </m:r>
                          <m:r>
                            <a:rPr lang="en-IN" sz="2000" b="1" i="1">
                              <a:solidFill>
                                <a:schemeClr val="bg1"/>
                              </a:solidFill>
                              <a:latin typeface="Cambria Math" panose="02040503050406030204" pitchFamily="18" charset="0"/>
                            </a:rPr>
                            <m:t>𝒅</m:t>
                          </m:r>
                        </m:sup>
                      </m:sSup>
                    </m:oMath>
                  </m:oMathPara>
                </a14:m>
                <a:endParaRPr lang="en-IN" sz="2800" dirty="0">
                  <a:solidFill>
                    <a:schemeClr val="bg1"/>
                  </a:solidFill>
                  <a:latin typeface="Bookman Old Style" panose="02050604050505020204" pitchFamily="18" charset="0"/>
                </a:endParaRPr>
              </a:p>
            </p:txBody>
          </p:sp>
        </mc:Choice>
        <mc:Fallback xmlns="">
          <p:sp>
            <p:nvSpPr>
              <p:cNvPr id="23" name="Google Shape;151;p18">
                <a:extLst>
                  <a:ext uri="{FF2B5EF4-FFF2-40B4-BE49-F238E27FC236}">
                    <a16:creationId xmlns:a16="http://schemas.microsoft.com/office/drawing/2014/main" id="{A49D1169-8816-4416-AC15-6AC30C8C39C8}"/>
                  </a:ext>
                </a:extLst>
              </p:cNvPr>
              <p:cNvSpPr txBox="1">
                <a:spLocks noRot="1" noChangeAspect="1" noMove="1" noResize="1" noEditPoints="1" noAdjustHandles="1" noChangeArrowheads="1" noChangeShapeType="1" noTextEdit="1"/>
              </p:cNvSpPr>
              <p:nvPr/>
            </p:nvSpPr>
            <p:spPr>
              <a:xfrm>
                <a:off x="3760775" y="2638731"/>
                <a:ext cx="1315500" cy="470400"/>
              </a:xfrm>
              <a:prstGeom prst="rect">
                <a:avLst/>
              </a:prstGeom>
              <a:blipFill>
                <a:blip r:embed="rId7"/>
                <a:stretch>
                  <a:fillRect/>
                </a:stretch>
              </a:blipFill>
              <a:ln>
                <a:noFill/>
              </a:ln>
            </p:spPr>
            <p:txBody>
              <a:bodyPr/>
              <a:lstStyle/>
              <a:p>
                <a:r>
                  <a:rPr lang="en-IN">
                    <a:noFill/>
                  </a:rPr>
                  <a:t> </a:t>
                </a:r>
              </a:p>
            </p:txBody>
          </p:sp>
        </mc:Fallback>
      </mc:AlternateContent>
      <p:grpSp>
        <p:nvGrpSpPr>
          <p:cNvPr id="24" name="Google Shape;152;p18">
            <a:extLst>
              <a:ext uri="{FF2B5EF4-FFF2-40B4-BE49-F238E27FC236}">
                <a16:creationId xmlns:a16="http://schemas.microsoft.com/office/drawing/2014/main" id="{049698D0-6C93-4034-942B-2B1B6D080E23}"/>
              </a:ext>
            </a:extLst>
          </p:cNvPr>
          <p:cNvGrpSpPr/>
          <p:nvPr/>
        </p:nvGrpSpPr>
        <p:grpSpPr>
          <a:xfrm>
            <a:off x="4312565" y="1912396"/>
            <a:ext cx="198900" cy="593656"/>
            <a:chOff x="3918084" y="1610215"/>
            <a:chExt cx="198900" cy="593656"/>
          </a:xfrm>
        </p:grpSpPr>
        <p:cxnSp>
          <p:nvCxnSpPr>
            <p:cNvPr id="25" name="Google Shape;153;p18">
              <a:extLst>
                <a:ext uri="{FF2B5EF4-FFF2-40B4-BE49-F238E27FC236}">
                  <a16:creationId xmlns:a16="http://schemas.microsoft.com/office/drawing/2014/main" id="{1C2521C2-7557-4A87-B224-D3C0091F2F20}"/>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 name="Google Shape;154;p18">
              <a:extLst>
                <a:ext uri="{FF2B5EF4-FFF2-40B4-BE49-F238E27FC236}">
                  <a16:creationId xmlns:a16="http://schemas.microsoft.com/office/drawing/2014/main" id="{367C5AEB-51E9-435B-BE29-A56C2FB13775}"/>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55;p18">
            <a:extLst>
              <a:ext uri="{FF2B5EF4-FFF2-40B4-BE49-F238E27FC236}">
                <a16:creationId xmlns:a16="http://schemas.microsoft.com/office/drawing/2014/main" id="{3B94F9CC-99CB-48F2-9957-1B7C9B8BD6FA}"/>
              </a:ext>
            </a:extLst>
          </p:cNvPr>
          <p:cNvSpPr txBox="1">
            <a:spLocks/>
          </p:cNvSpPr>
          <p:nvPr/>
        </p:nvSpPr>
        <p:spPr>
          <a:xfrm>
            <a:off x="3069711" y="1081932"/>
            <a:ext cx="2638402" cy="521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DL Models (CNN, VGG - 16</a:t>
            </a:r>
          </a:p>
        </p:txBody>
      </p:sp>
      <p:sp>
        <p:nvSpPr>
          <p:cNvPr id="28" name="Google Shape;156;p18" descr="Background pointer shape in timeline graphic">
            <a:extLst>
              <a:ext uri="{FF2B5EF4-FFF2-40B4-BE49-F238E27FC236}">
                <a16:creationId xmlns:a16="http://schemas.microsoft.com/office/drawing/2014/main" id="{518BC374-E225-4D61-B9D2-FB7A275C4E7D}"/>
              </a:ext>
            </a:extLst>
          </p:cNvPr>
          <p:cNvSpPr/>
          <p:nvPr/>
        </p:nvSpPr>
        <p:spPr>
          <a:xfrm>
            <a:off x="511991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9" name="Google Shape;157;p18">
                <a:extLst>
                  <a:ext uri="{FF2B5EF4-FFF2-40B4-BE49-F238E27FC236}">
                    <a16:creationId xmlns:a16="http://schemas.microsoft.com/office/drawing/2014/main" id="{2454E207-BF96-4A9D-8FF8-D2268CE02F40}"/>
                  </a:ext>
                </a:extLst>
              </p:cNvPr>
              <p:cNvSpPr txBox="1">
                <a:spLocks/>
              </p:cNvSpPr>
              <p:nvPr/>
            </p:nvSpPr>
            <p:spPr>
              <a:xfrm>
                <a:off x="5409719"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𝟒</m:t>
                          </m:r>
                        </m:e>
                        <m:sup>
                          <m:r>
                            <a:rPr lang="en-IN" sz="2000" b="1" i="1" smtClean="0">
                              <a:solidFill>
                                <a:schemeClr val="bg1"/>
                              </a:solidFill>
                              <a:latin typeface="Cambria Math" panose="02040503050406030204" pitchFamily="18" charset="0"/>
                            </a:rPr>
                            <m:t>𝒕𝒉</m:t>
                          </m:r>
                        </m:sup>
                      </m:sSup>
                    </m:oMath>
                  </m:oMathPara>
                </a14:m>
                <a:endParaRPr lang="en-IN" sz="2800" dirty="0">
                  <a:solidFill>
                    <a:schemeClr val="bg1"/>
                  </a:solidFill>
                  <a:latin typeface="Bookman Old Style" panose="02050604050505020204" pitchFamily="18" charset="0"/>
                </a:endParaRPr>
              </a:p>
            </p:txBody>
          </p:sp>
        </mc:Choice>
        <mc:Fallback xmlns="">
          <p:sp>
            <p:nvSpPr>
              <p:cNvPr id="29" name="Google Shape;157;p18">
                <a:extLst>
                  <a:ext uri="{FF2B5EF4-FFF2-40B4-BE49-F238E27FC236}">
                    <a16:creationId xmlns:a16="http://schemas.microsoft.com/office/drawing/2014/main" id="{2454E207-BF96-4A9D-8FF8-D2268CE02F40}"/>
                  </a:ext>
                </a:extLst>
              </p:cNvPr>
              <p:cNvSpPr txBox="1">
                <a:spLocks noRot="1" noChangeAspect="1" noMove="1" noResize="1" noEditPoints="1" noAdjustHandles="1" noChangeArrowheads="1" noChangeShapeType="1" noTextEdit="1"/>
              </p:cNvSpPr>
              <p:nvPr/>
            </p:nvSpPr>
            <p:spPr>
              <a:xfrm>
                <a:off x="5409719" y="2638731"/>
                <a:ext cx="1315500" cy="470400"/>
              </a:xfrm>
              <a:prstGeom prst="rect">
                <a:avLst/>
              </a:prstGeom>
              <a:blipFill>
                <a:blip r:embed="rId8"/>
                <a:stretch>
                  <a:fillRect/>
                </a:stretch>
              </a:blipFill>
              <a:ln>
                <a:noFill/>
              </a:ln>
            </p:spPr>
            <p:txBody>
              <a:bodyPr/>
              <a:lstStyle/>
              <a:p>
                <a:r>
                  <a:rPr lang="en-IN">
                    <a:noFill/>
                  </a:rPr>
                  <a:t> </a:t>
                </a:r>
              </a:p>
            </p:txBody>
          </p:sp>
        </mc:Fallback>
      </mc:AlternateContent>
      <p:grpSp>
        <p:nvGrpSpPr>
          <p:cNvPr id="30" name="Google Shape;158;p18">
            <a:extLst>
              <a:ext uri="{FF2B5EF4-FFF2-40B4-BE49-F238E27FC236}">
                <a16:creationId xmlns:a16="http://schemas.microsoft.com/office/drawing/2014/main" id="{993A2F04-7324-4CE1-84F1-2B38764D4F2F}"/>
              </a:ext>
            </a:extLst>
          </p:cNvPr>
          <p:cNvGrpSpPr/>
          <p:nvPr/>
        </p:nvGrpSpPr>
        <p:grpSpPr>
          <a:xfrm>
            <a:off x="5966090" y="3241139"/>
            <a:ext cx="198900" cy="593656"/>
            <a:chOff x="5958946" y="2938958"/>
            <a:chExt cx="198900" cy="593656"/>
          </a:xfrm>
        </p:grpSpPr>
        <p:cxnSp>
          <p:nvCxnSpPr>
            <p:cNvPr id="31" name="Google Shape;159;p18">
              <a:extLst>
                <a:ext uri="{FF2B5EF4-FFF2-40B4-BE49-F238E27FC236}">
                  <a16:creationId xmlns:a16="http://schemas.microsoft.com/office/drawing/2014/main" id="{D700F8B0-3E0A-494C-B896-8B58F1F38C7C}"/>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2" name="Google Shape;160;p18">
              <a:extLst>
                <a:ext uri="{FF2B5EF4-FFF2-40B4-BE49-F238E27FC236}">
                  <a16:creationId xmlns:a16="http://schemas.microsoft.com/office/drawing/2014/main" id="{30A06C85-7B39-4ED1-ADFD-3746C0319ACD}"/>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61;p18">
            <a:extLst>
              <a:ext uri="{FF2B5EF4-FFF2-40B4-BE49-F238E27FC236}">
                <a16:creationId xmlns:a16="http://schemas.microsoft.com/office/drawing/2014/main" id="{E58C242D-61E0-4D43-84C8-0D8E56B3B53E}"/>
              </a:ext>
            </a:extLst>
          </p:cNvPr>
          <p:cNvSpPr txBox="1">
            <a:spLocks/>
          </p:cNvSpPr>
          <p:nvPr/>
        </p:nvSpPr>
        <p:spPr>
          <a:xfrm>
            <a:off x="5119913" y="3897539"/>
            <a:ext cx="2411663" cy="79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None/>
            </a:pPr>
            <a:r>
              <a:rPr lang="en-US" sz="1600" b="1" dirty="0">
                <a:solidFill>
                  <a:srgbClr val="1A9988"/>
                </a:solidFill>
              </a:rPr>
              <a:t>Comparison between considered models </a:t>
            </a:r>
            <a:endParaRPr lang="en-IN" sz="1600" b="1" dirty="0">
              <a:solidFill>
                <a:srgbClr val="1A9988"/>
              </a:solidFill>
            </a:endParaRPr>
          </a:p>
        </p:txBody>
      </p:sp>
      <p:sp>
        <p:nvSpPr>
          <p:cNvPr id="34" name="Google Shape;162;p18" descr="Background pointer shape in timeline graphic">
            <a:extLst>
              <a:ext uri="{FF2B5EF4-FFF2-40B4-BE49-F238E27FC236}">
                <a16:creationId xmlns:a16="http://schemas.microsoft.com/office/drawing/2014/main" id="{09261423-1FCE-4A6B-A0B2-D9795A88854D}"/>
              </a:ext>
            </a:extLst>
          </p:cNvPr>
          <p:cNvSpPr/>
          <p:nvPr/>
        </p:nvSpPr>
        <p:spPr>
          <a:xfrm>
            <a:off x="677483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5" name="Google Shape;163;p18">
                <a:extLst>
                  <a:ext uri="{FF2B5EF4-FFF2-40B4-BE49-F238E27FC236}">
                    <a16:creationId xmlns:a16="http://schemas.microsoft.com/office/drawing/2014/main" id="{F8E7D8BD-AEF9-4C33-B163-AAC3A3D49F75}"/>
                  </a:ext>
                </a:extLst>
              </p:cNvPr>
              <p:cNvSpPr txBox="1">
                <a:spLocks/>
              </p:cNvSpPr>
              <p:nvPr/>
            </p:nvSpPr>
            <p:spPr>
              <a:xfrm>
                <a:off x="7104532"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1" i="1" smtClean="0">
                              <a:solidFill>
                                <a:schemeClr val="bg1"/>
                              </a:solidFill>
                              <a:latin typeface="Cambria Math" panose="02040503050406030204" pitchFamily="18" charset="0"/>
                            </a:rPr>
                            <m:t>𝟓</m:t>
                          </m:r>
                        </m:e>
                        <m:sup>
                          <m:r>
                            <a:rPr lang="en-IN" sz="1800" b="1" i="1">
                              <a:solidFill>
                                <a:schemeClr val="bg1"/>
                              </a:solidFill>
                              <a:latin typeface="Cambria Math" panose="02040503050406030204" pitchFamily="18" charset="0"/>
                            </a:rPr>
                            <m:t>𝒕𝒉</m:t>
                          </m:r>
                        </m:sup>
                      </m:sSup>
                    </m:oMath>
                  </m:oMathPara>
                </a14:m>
                <a:endParaRPr lang="en-IN" sz="2400" dirty="0">
                  <a:solidFill>
                    <a:schemeClr val="bg1"/>
                  </a:solidFill>
                  <a:latin typeface="Bookman Old Style" panose="02050604050505020204" pitchFamily="18" charset="0"/>
                </a:endParaRPr>
              </a:p>
            </p:txBody>
          </p:sp>
        </mc:Choice>
        <mc:Fallback xmlns="">
          <p:sp>
            <p:nvSpPr>
              <p:cNvPr id="35" name="Google Shape;163;p18">
                <a:extLst>
                  <a:ext uri="{FF2B5EF4-FFF2-40B4-BE49-F238E27FC236}">
                    <a16:creationId xmlns:a16="http://schemas.microsoft.com/office/drawing/2014/main" id="{F8E7D8BD-AEF9-4C33-B163-AAC3A3D49F75}"/>
                  </a:ext>
                </a:extLst>
              </p:cNvPr>
              <p:cNvSpPr txBox="1">
                <a:spLocks noRot="1" noChangeAspect="1" noMove="1" noResize="1" noEditPoints="1" noAdjustHandles="1" noChangeArrowheads="1" noChangeShapeType="1" noTextEdit="1"/>
              </p:cNvSpPr>
              <p:nvPr/>
            </p:nvSpPr>
            <p:spPr>
              <a:xfrm>
                <a:off x="7104532" y="2638731"/>
                <a:ext cx="1315500" cy="470400"/>
              </a:xfrm>
              <a:prstGeom prst="rect">
                <a:avLst/>
              </a:prstGeom>
              <a:blipFill>
                <a:blip r:embed="rId9"/>
                <a:stretch>
                  <a:fillRect/>
                </a:stretch>
              </a:blipFill>
              <a:ln>
                <a:noFill/>
              </a:ln>
            </p:spPr>
            <p:txBody>
              <a:bodyPr/>
              <a:lstStyle/>
              <a:p>
                <a:r>
                  <a:rPr lang="en-IN">
                    <a:noFill/>
                  </a:rPr>
                  <a:t> </a:t>
                </a:r>
              </a:p>
            </p:txBody>
          </p:sp>
        </mc:Fallback>
      </mc:AlternateContent>
      <p:grpSp>
        <p:nvGrpSpPr>
          <p:cNvPr id="36" name="Google Shape;164;p18">
            <a:extLst>
              <a:ext uri="{FF2B5EF4-FFF2-40B4-BE49-F238E27FC236}">
                <a16:creationId xmlns:a16="http://schemas.microsoft.com/office/drawing/2014/main" id="{9766FC9C-AB1A-428F-B2F4-B3B4DC525FA6}"/>
              </a:ext>
            </a:extLst>
          </p:cNvPr>
          <p:cNvGrpSpPr/>
          <p:nvPr/>
        </p:nvGrpSpPr>
        <p:grpSpPr>
          <a:xfrm>
            <a:off x="7662827" y="1912396"/>
            <a:ext cx="198900" cy="593656"/>
            <a:chOff x="3918084" y="1610215"/>
            <a:chExt cx="198900" cy="593656"/>
          </a:xfrm>
        </p:grpSpPr>
        <p:cxnSp>
          <p:nvCxnSpPr>
            <p:cNvPr id="37" name="Google Shape;165;p18">
              <a:extLst>
                <a:ext uri="{FF2B5EF4-FFF2-40B4-BE49-F238E27FC236}">
                  <a16:creationId xmlns:a16="http://schemas.microsoft.com/office/drawing/2014/main" id="{26046174-4AB0-4587-9A76-6CD6A01877C2}"/>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8" name="Google Shape;166;p18">
              <a:extLst>
                <a:ext uri="{FF2B5EF4-FFF2-40B4-BE49-F238E27FC236}">
                  <a16:creationId xmlns:a16="http://schemas.microsoft.com/office/drawing/2014/main" id="{0C00A82F-242F-4F94-B483-B1F37DCC4CD4}"/>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67;p18">
            <a:extLst>
              <a:ext uri="{FF2B5EF4-FFF2-40B4-BE49-F238E27FC236}">
                <a16:creationId xmlns:a16="http://schemas.microsoft.com/office/drawing/2014/main" id="{3B1B7A3B-C8D5-4AA5-AE5D-59DEC46BBEC6}"/>
              </a:ext>
            </a:extLst>
          </p:cNvPr>
          <p:cNvSpPr txBox="1">
            <a:spLocks/>
          </p:cNvSpPr>
          <p:nvPr/>
        </p:nvSpPr>
        <p:spPr>
          <a:xfrm>
            <a:off x="5972097" y="1105743"/>
            <a:ext cx="3199289" cy="456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Emotion and Gender Prediction</a:t>
            </a:r>
            <a:endParaRPr lang="en-IN" sz="1600" b="1" dirty="0">
              <a:solidFill>
                <a:srgbClr val="1A9988"/>
              </a:solidFill>
            </a:endParaRPr>
          </a:p>
        </p:txBody>
      </p:sp>
      <p:sp>
        <p:nvSpPr>
          <p:cNvPr id="40" name="Rectangle 39">
            <a:extLst>
              <a:ext uri="{FF2B5EF4-FFF2-40B4-BE49-F238E27FC236}">
                <a16:creationId xmlns:a16="http://schemas.microsoft.com/office/drawing/2014/main" id="{46167235-0677-4345-9C9A-51F749B2E26B}"/>
              </a:ext>
            </a:extLst>
          </p:cNvPr>
          <p:cNvSpPr/>
          <p:nvPr/>
        </p:nvSpPr>
        <p:spPr>
          <a:xfrm>
            <a:off x="725936" y="1109844"/>
            <a:ext cx="970241" cy="23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Google Shape;143;p18">
            <a:extLst>
              <a:ext uri="{FF2B5EF4-FFF2-40B4-BE49-F238E27FC236}">
                <a16:creationId xmlns:a16="http://schemas.microsoft.com/office/drawing/2014/main" id="{0FBE21C6-FE87-4186-8151-496DA10D782E}"/>
              </a:ext>
            </a:extLst>
          </p:cNvPr>
          <p:cNvSpPr txBox="1">
            <a:spLocks/>
          </p:cNvSpPr>
          <p:nvPr/>
        </p:nvSpPr>
        <p:spPr>
          <a:xfrm>
            <a:off x="210495" y="1196619"/>
            <a:ext cx="2398264" cy="665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latin typeface="Raleway" panose="020B0604020202020204" charset="0"/>
              </a:rPr>
              <a:t>Data Pre Processing</a:t>
            </a:r>
            <a:endParaRPr lang="en-IN" sz="1600" b="1" dirty="0">
              <a:solidFill>
                <a:srgbClr val="1A9988"/>
              </a:solidFill>
              <a:latin typeface="Raleway" panose="020B0604020202020204" charset="0"/>
            </a:endParaRPr>
          </a:p>
        </p:txBody>
      </p:sp>
      <p:sp>
        <p:nvSpPr>
          <p:cNvPr id="42" name="Rectangle 41">
            <a:extLst>
              <a:ext uri="{FF2B5EF4-FFF2-40B4-BE49-F238E27FC236}">
                <a16:creationId xmlns:a16="http://schemas.microsoft.com/office/drawing/2014/main" id="{53A7689A-1BAB-422F-A97F-4BA6B6C9087C}"/>
              </a:ext>
            </a:extLst>
          </p:cNvPr>
          <p:cNvSpPr/>
          <p:nvPr/>
        </p:nvSpPr>
        <p:spPr>
          <a:xfrm>
            <a:off x="349297" y="1196619"/>
            <a:ext cx="2144072" cy="5393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D9484BC3-DA18-4502-921C-ABC83FCEDB2B}"/>
              </a:ext>
            </a:extLst>
          </p:cNvPr>
          <p:cNvSpPr/>
          <p:nvPr/>
        </p:nvSpPr>
        <p:spPr>
          <a:xfrm>
            <a:off x="3122912" y="1075251"/>
            <a:ext cx="2519142" cy="483316"/>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635D17E1-C26D-45A1-9ACA-32F0D3875DA6}"/>
              </a:ext>
            </a:extLst>
          </p:cNvPr>
          <p:cNvSpPr/>
          <p:nvPr/>
        </p:nvSpPr>
        <p:spPr>
          <a:xfrm>
            <a:off x="6076844" y="1098833"/>
            <a:ext cx="2989797" cy="46330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E9C6761A-C7D4-41BB-9773-925FB763967A}"/>
              </a:ext>
            </a:extLst>
          </p:cNvPr>
          <p:cNvSpPr/>
          <p:nvPr/>
        </p:nvSpPr>
        <p:spPr>
          <a:xfrm>
            <a:off x="1623725" y="3883469"/>
            <a:ext cx="2339210" cy="5086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B9A6375D-6CC7-43EF-91B8-9D8B4A410470}"/>
              </a:ext>
            </a:extLst>
          </p:cNvPr>
          <p:cNvSpPr/>
          <p:nvPr/>
        </p:nvSpPr>
        <p:spPr>
          <a:xfrm>
            <a:off x="5108613" y="3898935"/>
            <a:ext cx="2411663"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54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ppt_x"/>
                                          </p:val>
                                        </p:tav>
                                        <p:tav tm="100000">
                                          <p:val>
                                            <p:strVal val="#ppt_x"/>
                                          </p:val>
                                        </p:tav>
                                      </p:tavLst>
                                    </p:anim>
                                    <p:anim calcmode="lin" valueType="num">
                                      <p:cBhvr additive="base">
                                        <p:cTn id="78" dur="500" fill="hold"/>
                                        <p:tgtEl>
                                          <p:spTgt spid="2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additive="base">
                                        <p:cTn id="89" dur="500" fill="hold"/>
                                        <p:tgtEl>
                                          <p:spTgt spid="33"/>
                                        </p:tgtEl>
                                        <p:attrNameLst>
                                          <p:attrName>ppt_x</p:attrName>
                                        </p:attrNameLst>
                                      </p:cBhvr>
                                      <p:tavLst>
                                        <p:tav tm="0">
                                          <p:val>
                                            <p:strVal val="#ppt_x"/>
                                          </p:val>
                                        </p:tav>
                                        <p:tav tm="100000">
                                          <p:val>
                                            <p:strVal val="#ppt_x"/>
                                          </p:val>
                                        </p:tav>
                                      </p:tavLst>
                                    </p:anim>
                                    <p:anim calcmode="lin" valueType="num">
                                      <p:cBhvr additive="base">
                                        <p:cTn id="9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ppt_x"/>
                                          </p:val>
                                        </p:tav>
                                        <p:tav tm="100000">
                                          <p:val>
                                            <p:strVal val="#ppt_x"/>
                                          </p:val>
                                        </p:tav>
                                      </p:tavLst>
                                    </p:anim>
                                    <p:anim calcmode="lin" valueType="num">
                                      <p:cBhvr additive="base">
                                        <p:cTn id="96" dur="500" fill="hold"/>
                                        <p:tgtEl>
                                          <p:spTgt spid="3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ppt_x"/>
                                          </p:val>
                                        </p:tav>
                                        <p:tav tm="100000">
                                          <p:val>
                                            <p:strVal val="#ppt_x"/>
                                          </p:val>
                                        </p:tav>
                                      </p:tavLst>
                                    </p:anim>
                                    <p:anim calcmode="lin" valueType="num">
                                      <p:cBhvr additive="base">
                                        <p:cTn id="100" dur="500" fill="hold"/>
                                        <p:tgtEl>
                                          <p:spTgt spid="3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ppt_x"/>
                                          </p:val>
                                        </p:tav>
                                        <p:tav tm="100000">
                                          <p:val>
                                            <p:strVal val="#ppt_x"/>
                                          </p:val>
                                        </p:tav>
                                      </p:tavLst>
                                    </p:anim>
                                    <p:anim calcmode="lin" valueType="num">
                                      <p:cBhvr additive="base">
                                        <p:cTn id="104" dur="500" fill="hold"/>
                                        <p:tgtEl>
                                          <p:spTgt spid="3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ppt_x"/>
                                          </p:val>
                                        </p:tav>
                                        <p:tav tm="100000">
                                          <p:val>
                                            <p:strVal val="#ppt_x"/>
                                          </p:val>
                                        </p:tav>
                                      </p:tavLst>
                                    </p:anim>
                                    <p:anim calcmode="lin" valueType="num">
                                      <p:cBhvr additive="base">
                                        <p:cTn id="11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6" grpId="0" animBg="1"/>
      <p:bldP spid="17" grpId="0"/>
      <p:bldP spid="21" grpId="0"/>
      <p:bldP spid="22" grpId="0" animBg="1"/>
      <p:bldP spid="23" grpId="0"/>
      <p:bldP spid="27" grpId="0"/>
      <p:bldP spid="28" grpId="0" animBg="1"/>
      <p:bldP spid="29" grpId="0"/>
      <p:bldP spid="33" grpId="0"/>
      <p:bldP spid="34" grpId="0" animBg="1"/>
      <p:bldP spid="35" grpId="0"/>
      <p:bldP spid="39" grpId="0"/>
      <p:bldP spid="41" grpId="0"/>
      <p:bldP spid="42" grpId="0" animBg="1"/>
      <p:bldP spid="43" grpId="0" animBg="1"/>
      <p:bldP spid="44" grpId="0" animBg="1"/>
      <p:bldP spid="45"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Results and  Comparison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7" name="Graphic 6" descr="Target Audience">
            <a:extLst>
              <a:ext uri="{FF2B5EF4-FFF2-40B4-BE49-F238E27FC236}">
                <a16:creationId xmlns:a16="http://schemas.microsoft.com/office/drawing/2014/main" id="{3F0A734D-6358-48F0-A769-7BEA62939F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15228" y="1226162"/>
            <a:ext cx="914400" cy="91440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77945393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0" y="0"/>
            <a:ext cx="1645882"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IN" sz="1600" dirty="0">
                <a:solidFill>
                  <a:srgbClr val="1A9988"/>
                </a:solidFill>
              </a:rPr>
              <a:t>KNN  - Model</a:t>
            </a:r>
            <a:endParaRPr sz="1600" dirty="0">
              <a:solidFill>
                <a:srgbClr val="1A9988"/>
              </a:solidFill>
            </a:endParaRPr>
          </a:p>
        </p:txBody>
      </p:sp>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90" name="Graphic 89" descr="Target Audience">
            <a:extLst>
              <a:ext uri="{FF2B5EF4-FFF2-40B4-BE49-F238E27FC236}">
                <a16:creationId xmlns:a16="http://schemas.microsoft.com/office/drawing/2014/main" id="{24E47D6D-0D2D-40F7-9F9A-97894AA31E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5882" y="-56498"/>
            <a:ext cx="559725" cy="559725"/>
          </a:xfrm>
          <a:prstGeom prst="rect">
            <a:avLst/>
          </a:prstGeom>
          <a:effectLst>
            <a:outerShdw blurRad="76200" dir="13500000" sy="23000" kx="1200000" algn="br" rotWithShape="0">
              <a:prstClr val="black">
                <a:alpha val="20000"/>
              </a:prstClr>
            </a:outerShdw>
          </a:effectLst>
        </p:spPr>
      </p:pic>
      <p:pic>
        <p:nvPicPr>
          <p:cNvPr id="17" name="Picture 16">
            <a:extLst>
              <a:ext uri="{FF2B5EF4-FFF2-40B4-BE49-F238E27FC236}">
                <a16:creationId xmlns:a16="http://schemas.microsoft.com/office/drawing/2014/main" id="{3DD034AA-D024-27EF-A3E1-1006A959156B}"/>
              </a:ext>
            </a:extLst>
          </p:cNvPr>
          <p:cNvPicPr>
            <a:picLocks noChangeAspect="1"/>
          </p:cNvPicPr>
          <p:nvPr/>
        </p:nvPicPr>
        <p:blipFill rotWithShape="1">
          <a:blip r:embed="rId6"/>
          <a:srcRect l="7479" t="10468" r="7912" b="5355"/>
          <a:stretch/>
        </p:blipFill>
        <p:spPr>
          <a:xfrm>
            <a:off x="345170" y="908344"/>
            <a:ext cx="8084266" cy="3712101"/>
          </a:xfrm>
          <a:prstGeom prst="rect">
            <a:avLst/>
          </a:prstGeom>
        </p:spPr>
      </p:pic>
    </p:spTree>
    <p:extLst>
      <p:ext uri="{BB962C8B-B14F-4D97-AF65-F5344CB8AC3E}">
        <p14:creationId xmlns:p14="http://schemas.microsoft.com/office/powerpoint/2010/main" val="19769337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729999" y="1318649"/>
            <a:ext cx="3404639" cy="2447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Bookman Old Style" panose="02050604050505020204" pitchFamily="18" charset="0"/>
              </a:rPr>
              <a:t>Conclusion</a:t>
            </a:r>
            <a:br>
              <a:rPr lang="en" dirty="0">
                <a:solidFill>
                  <a:schemeClr val="tx1"/>
                </a:solidFill>
                <a:latin typeface="Bookman Old Style" panose="02050604050505020204" pitchFamily="18" charset="0"/>
              </a:rPr>
            </a:br>
            <a:br>
              <a:rPr lang="en" dirty="0">
                <a:solidFill>
                  <a:schemeClr val="tx1"/>
                </a:solidFill>
                <a:latin typeface="Bookman Old Style" panose="02050604050505020204" pitchFamily="18" charset="0"/>
              </a:rPr>
            </a:br>
            <a:r>
              <a:rPr lang="en" dirty="0">
                <a:solidFill>
                  <a:schemeClr val="tx1"/>
                </a:solidFill>
                <a:latin typeface="Bookman Old Style" panose="02050604050505020204" pitchFamily="18" charset="0"/>
              </a:rPr>
              <a:t>	&amp;</a:t>
            </a:r>
            <a:br>
              <a:rPr lang="en" dirty="0">
                <a:solidFill>
                  <a:schemeClr val="tx1"/>
                </a:solidFill>
                <a:latin typeface="Bookman Old Style" panose="02050604050505020204" pitchFamily="18" charset="0"/>
              </a:rPr>
            </a:br>
            <a:br>
              <a:rPr lang="en" dirty="0">
                <a:solidFill>
                  <a:schemeClr val="tx1"/>
                </a:solidFill>
                <a:latin typeface="Bookman Old Style" panose="02050604050505020204" pitchFamily="18" charset="0"/>
              </a:rPr>
            </a:br>
            <a:r>
              <a:rPr lang="en" dirty="0">
                <a:solidFill>
                  <a:schemeClr val="tx1"/>
                </a:solidFill>
                <a:latin typeface="Bookman Old Style" panose="02050604050505020204" pitchFamily="18" charset="0"/>
              </a:rPr>
              <a:t>Future Scope</a:t>
            </a:r>
            <a:endParaRPr dirty="0">
              <a:solidFill>
                <a:schemeClr val="tx1"/>
              </a:solidFill>
              <a:latin typeface="Bookman Old Style" panose="02050604050505020204" pitchFamily="18" charset="0"/>
            </a:endParaRP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0239" y="1203400"/>
            <a:ext cx="914400" cy="914400"/>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5A42FCB2-024F-4EAD-81A7-5A9985BE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11" name="TextBox 10">
            <a:extLst>
              <a:ext uri="{FF2B5EF4-FFF2-40B4-BE49-F238E27FC236}">
                <a16:creationId xmlns:a16="http://schemas.microsoft.com/office/drawing/2014/main" id="{9A8252B6-793A-4C96-BE12-14210CF99BB6}"/>
              </a:ext>
            </a:extLst>
          </p:cNvPr>
          <p:cNvSpPr txBox="1"/>
          <p:nvPr/>
        </p:nvSpPr>
        <p:spPr>
          <a:xfrm>
            <a:off x="4695568" y="1068556"/>
            <a:ext cx="4300151" cy="3323987"/>
          </a:xfrm>
          <a:prstGeom prst="rect">
            <a:avLst/>
          </a:prstGeom>
          <a:noFill/>
        </p:spPr>
        <p:txBody>
          <a:bodyPr wrap="square" rtlCol="0">
            <a:spAutoFit/>
          </a:bodyPr>
          <a:lstStyle/>
          <a:p>
            <a:pPr marL="146050" indent="0" algn="just">
              <a:buNone/>
            </a:pPr>
            <a:r>
              <a:rPr lang="en-US" sz="1500" b="1" dirty="0">
                <a:solidFill>
                  <a:srgbClr val="1A9988"/>
                </a:solidFill>
              </a:rPr>
              <a:t>Finally, we conclude by saying that we as a team have successfully implemented </a:t>
            </a:r>
            <a:r>
              <a:rPr lang="en-US" sz="1500" i="1" dirty="0">
                <a:solidFill>
                  <a:srgbClr val="1A9988"/>
                </a:solidFill>
              </a:rPr>
              <a:t>Emotion and Gender recognition</a:t>
            </a:r>
            <a:r>
              <a:rPr lang="en-US" sz="1500" b="1" dirty="0">
                <a:solidFill>
                  <a:srgbClr val="1A9988"/>
                </a:solidFill>
              </a:rPr>
              <a:t>, further improved it, and achieved excellent accuracy for VGG – 16 model. Also, we have visualized the model  in a web application using </a:t>
            </a:r>
            <a:r>
              <a:rPr lang="en-US" sz="1500" i="1" dirty="0">
                <a:solidFill>
                  <a:srgbClr val="1A9988"/>
                </a:solidFill>
              </a:rPr>
              <a:t>Streamlit</a:t>
            </a:r>
          </a:p>
          <a:p>
            <a:pPr marL="146050" indent="0" algn="just">
              <a:buNone/>
            </a:pPr>
            <a:endParaRPr lang="en-US" sz="1500" b="1" dirty="0">
              <a:solidFill>
                <a:srgbClr val="1A9988"/>
              </a:solidFill>
            </a:endParaRPr>
          </a:p>
          <a:p>
            <a:pPr marL="146050" indent="0" algn="just">
              <a:buNone/>
            </a:pPr>
            <a:endParaRPr lang="en-US" sz="1500" b="1" dirty="0">
              <a:solidFill>
                <a:srgbClr val="1A9988"/>
              </a:solidFill>
            </a:endParaRPr>
          </a:p>
          <a:p>
            <a:pPr marL="146050" indent="0" algn="just">
              <a:buNone/>
            </a:pPr>
            <a:r>
              <a:rPr lang="en-US" sz="1500" b="1" dirty="0">
                <a:solidFill>
                  <a:srgbClr val="1A9988"/>
                </a:solidFill>
              </a:rPr>
              <a:t>As a part of future enhancement, we would like to extend this project by implementing much more robust models like AlexNet, and </a:t>
            </a:r>
            <a:r>
              <a:rPr lang="en-US" sz="1500" b="1" dirty="0" err="1">
                <a:solidFill>
                  <a:srgbClr val="1A9988"/>
                </a:solidFill>
              </a:rPr>
              <a:t>ResNet</a:t>
            </a:r>
            <a:r>
              <a:rPr lang="en-US" sz="1500" b="1" dirty="0">
                <a:solidFill>
                  <a:srgbClr val="1A9988"/>
                </a:solidFill>
              </a:rPr>
              <a:t> – 50 and develop an application of the above models in real life.</a:t>
            </a:r>
            <a:endParaRPr lang="en-US" dirty="0"/>
          </a:p>
        </p:txBody>
      </p:sp>
      <p:pic>
        <p:nvPicPr>
          <p:cNvPr id="8" name="Graphic 7" descr="Diploma roll">
            <a:extLst>
              <a:ext uri="{FF2B5EF4-FFF2-40B4-BE49-F238E27FC236}">
                <a16:creationId xmlns:a16="http://schemas.microsoft.com/office/drawing/2014/main" id="{BD46228A-517F-258C-6A91-405E0393C6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8417" y="2852200"/>
            <a:ext cx="914400" cy="914400"/>
          </a:xfrm>
          <a:prstGeom prst="rect">
            <a:avLst/>
          </a:prstGeom>
          <a:effectLst>
            <a:outerShdw blurRad="76200" dir="13500000" sy="23000" kx="1200000" algn="br" rotWithShape="0">
              <a:prstClr val="black">
                <a:alpha val="20000"/>
              </a:prst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80">
                                          <p:stCondLst>
                                            <p:cond delay="0"/>
                                          </p:stCondLst>
                                        </p:cTn>
                                        <p:tgtEl>
                                          <p:spTgt spid="126"/>
                                        </p:tgtEl>
                                      </p:cBhvr>
                                    </p:animEffect>
                                    <p:anim calcmode="lin" valueType="num">
                                      <p:cBhvr>
                                        <p:cTn id="8"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26"/>
                                        </p:tgtEl>
                                      </p:cBhvr>
                                      <p:to x="100000" y="60000"/>
                                    </p:animScale>
                                    <p:animScale>
                                      <p:cBhvr>
                                        <p:cTn id="14" dur="166" decel="50000">
                                          <p:stCondLst>
                                            <p:cond delay="676"/>
                                          </p:stCondLst>
                                        </p:cTn>
                                        <p:tgtEl>
                                          <p:spTgt spid="126"/>
                                        </p:tgtEl>
                                      </p:cBhvr>
                                      <p:to x="100000" y="100000"/>
                                    </p:animScale>
                                    <p:animScale>
                                      <p:cBhvr>
                                        <p:cTn id="15" dur="26">
                                          <p:stCondLst>
                                            <p:cond delay="1312"/>
                                          </p:stCondLst>
                                        </p:cTn>
                                        <p:tgtEl>
                                          <p:spTgt spid="126"/>
                                        </p:tgtEl>
                                      </p:cBhvr>
                                      <p:to x="100000" y="80000"/>
                                    </p:animScale>
                                    <p:animScale>
                                      <p:cBhvr>
                                        <p:cTn id="16" dur="166" decel="50000">
                                          <p:stCondLst>
                                            <p:cond delay="1338"/>
                                          </p:stCondLst>
                                        </p:cTn>
                                        <p:tgtEl>
                                          <p:spTgt spid="126"/>
                                        </p:tgtEl>
                                      </p:cBhvr>
                                      <p:to x="100000" y="100000"/>
                                    </p:animScale>
                                    <p:animScale>
                                      <p:cBhvr>
                                        <p:cTn id="17" dur="26">
                                          <p:stCondLst>
                                            <p:cond delay="1642"/>
                                          </p:stCondLst>
                                        </p:cTn>
                                        <p:tgtEl>
                                          <p:spTgt spid="126"/>
                                        </p:tgtEl>
                                      </p:cBhvr>
                                      <p:to x="100000" y="90000"/>
                                    </p:animScale>
                                    <p:animScale>
                                      <p:cBhvr>
                                        <p:cTn id="18" dur="166" decel="50000">
                                          <p:stCondLst>
                                            <p:cond delay="1668"/>
                                          </p:stCondLst>
                                        </p:cTn>
                                        <p:tgtEl>
                                          <p:spTgt spid="126"/>
                                        </p:tgtEl>
                                      </p:cBhvr>
                                      <p:to x="100000" y="100000"/>
                                    </p:animScale>
                                    <p:animScale>
                                      <p:cBhvr>
                                        <p:cTn id="19" dur="26">
                                          <p:stCondLst>
                                            <p:cond delay="1808"/>
                                          </p:stCondLst>
                                        </p:cTn>
                                        <p:tgtEl>
                                          <p:spTgt spid="126"/>
                                        </p:tgtEl>
                                      </p:cBhvr>
                                      <p:to x="100000" y="95000"/>
                                    </p:animScale>
                                    <p:animScale>
                                      <p:cBhvr>
                                        <p:cTn id="20" dur="166" decel="50000">
                                          <p:stCondLst>
                                            <p:cond delay="1834"/>
                                          </p:stCondLst>
                                        </p:cTn>
                                        <p:tgtEl>
                                          <p:spTgt spid="12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43" name="Google Shape;243;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Picture 2" descr="Amrita Vishwa Vidyapeetham - Wikipedia">
            <a:extLst>
              <a:ext uri="{FF2B5EF4-FFF2-40B4-BE49-F238E27FC236}">
                <a16:creationId xmlns:a16="http://schemas.microsoft.com/office/drawing/2014/main" id="{07538292-D535-4B42-B540-EBD18E45E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2C2B9CD-C98B-46C5-8FB3-5269783C4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3" name="Rectangle 52">
            <a:extLst>
              <a:ext uri="{FF2B5EF4-FFF2-40B4-BE49-F238E27FC236}">
                <a16:creationId xmlns:a16="http://schemas.microsoft.com/office/drawing/2014/main" id="{DBA95E3C-DAB6-4EDC-B424-7C59A02EBC7B}"/>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sp>
        <p:nvSpPr>
          <p:cNvPr id="54" name="Rectangle 53">
            <a:extLst>
              <a:ext uri="{FF2B5EF4-FFF2-40B4-BE49-F238E27FC236}">
                <a16:creationId xmlns:a16="http://schemas.microsoft.com/office/drawing/2014/main" id="{941AEF47-C8B8-4A41-9763-F280DF87B6F5}"/>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55" name="Rectangle 54">
            <a:extLst>
              <a:ext uri="{FF2B5EF4-FFF2-40B4-BE49-F238E27FC236}">
                <a16:creationId xmlns:a16="http://schemas.microsoft.com/office/drawing/2014/main" id="{AE3B428B-F41A-4199-9122-70E9E93DB1B5}"/>
              </a:ext>
            </a:extLst>
          </p:cNvPr>
          <p:cNvSpPr/>
          <p:nvPr/>
        </p:nvSpPr>
        <p:spPr>
          <a:xfrm>
            <a:off x="2503685" y="1954209"/>
            <a:ext cx="4149099" cy="1107996"/>
          </a:xfrm>
          <a:prstGeom prst="rect">
            <a:avLst/>
          </a:prstGeom>
        </p:spPr>
        <p:txBody>
          <a:bodyPr wrap="square">
            <a:spAutoFit/>
          </a:bodyPr>
          <a:lstStyle/>
          <a:p>
            <a:pPr algn="ctr"/>
            <a:r>
              <a:rPr lang="en-IN" sz="6600" b="1" dirty="0">
                <a:solidFill>
                  <a:srgbClr val="1A9988"/>
                </a:solidFill>
                <a:latin typeface="Bacalisties" panose="02000600000000000000" pitchFamily="2" charset="0"/>
              </a:rPr>
              <a:t>Thank You</a:t>
            </a:r>
          </a:p>
        </p:txBody>
      </p:sp>
      <p:pic>
        <p:nvPicPr>
          <p:cNvPr id="56" name="Picture 55">
            <a:extLst>
              <a:ext uri="{FF2B5EF4-FFF2-40B4-BE49-F238E27FC236}">
                <a16:creationId xmlns:a16="http://schemas.microsoft.com/office/drawing/2014/main" id="{1FAAE03D-EFB3-41DE-A877-6B95FA3802C2}"/>
              </a:ext>
            </a:extLst>
          </p:cNvPr>
          <p:cNvPicPr>
            <a:picLocks noChangeAspect="1"/>
          </p:cNvPicPr>
          <p:nvPr/>
        </p:nvPicPr>
        <p:blipFill>
          <a:blip r:embed="rId4"/>
          <a:stretch>
            <a:fillRect/>
          </a:stretch>
        </p:blipFill>
        <p:spPr>
          <a:xfrm>
            <a:off x="3116674" y="3345432"/>
            <a:ext cx="2910649" cy="1129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667224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Motivation</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0506" y="1396758"/>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1221750"/>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52618"/>
            <a:ext cx="6700947" cy="1077218"/>
          </a:xfrm>
          <a:prstGeom prst="rect">
            <a:avLst/>
          </a:prstGeom>
          <a:noFill/>
        </p:spPr>
        <p:txBody>
          <a:bodyPr wrap="square" rtlCol="0">
            <a:spAutoFit/>
          </a:bodyPr>
          <a:lstStyle/>
          <a:p>
            <a:pPr algn="just"/>
            <a:r>
              <a:rPr lang="en-US" sz="1600" b="1" dirty="0">
                <a:solidFill>
                  <a:srgbClr val="1A9988"/>
                </a:solidFill>
                <a:latin typeface="Raleway" panose="020B0604020202020204" charset="0"/>
              </a:rPr>
              <a:t>Emotion recognition technology is a type of artificial intelligence related to facial recognition that attempts to identify how a human subject is feeling based on their facial expressions and bodily cues, including heart rate and brain activity</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2488200"/>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4" y="2527806"/>
            <a:ext cx="6700947" cy="584775"/>
          </a:xfrm>
          <a:prstGeom prst="rect">
            <a:avLst/>
          </a:prstGeom>
          <a:noFill/>
        </p:spPr>
        <p:txBody>
          <a:bodyPr wrap="square" rtlCol="0">
            <a:spAutoFit/>
          </a:bodyPr>
          <a:lstStyle/>
          <a:p>
            <a:pPr algn="just"/>
            <a:r>
              <a:rPr lang="en-US" sz="1600" b="1" dirty="0">
                <a:solidFill>
                  <a:srgbClr val="1A9988"/>
                </a:solidFill>
                <a:latin typeface="Raleway" panose="020B0604020202020204" charset="0"/>
              </a:rPr>
              <a:t>Detected emotions can fall into any of the six main data of emotions: happiness, sadness, fear, surprise, disgust, and anger.</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3765615"/>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4" y="3765615"/>
            <a:ext cx="6700947" cy="1077218"/>
          </a:xfrm>
          <a:prstGeom prst="rect">
            <a:avLst/>
          </a:prstGeom>
          <a:noFill/>
        </p:spPr>
        <p:txBody>
          <a:bodyPr wrap="square" rtlCol="0">
            <a:spAutoFit/>
          </a:bodyPr>
          <a:lstStyle/>
          <a:p>
            <a:pPr marL="285750" indent="-285750" algn="just">
              <a:buClr>
                <a:srgbClr val="1A9988"/>
              </a:buClr>
              <a:buFont typeface="Wingdings" panose="05000000000000000000" pitchFamily="2" charset="2"/>
              <a:buChar char="§"/>
            </a:pPr>
            <a:r>
              <a:rPr lang="en-US" sz="1600" b="1" dirty="0">
                <a:solidFill>
                  <a:srgbClr val="1A9988"/>
                </a:solidFill>
                <a:latin typeface="Raleway" panose="020B0604020202020204" charset="0"/>
              </a:rPr>
              <a:t>Safe and personalized cars</a:t>
            </a:r>
          </a:p>
          <a:p>
            <a:pPr marL="285750" indent="-285750" algn="just">
              <a:buClr>
                <a:srgbClr val="1A9988"/>
              </a:buClr>
              <a:buFont typeface="Wingdings" panose="05000000000000000000" pitchFamily="2" charset="2"/>
              <a:buChar char="§"/>
            </a:pPr>
            <a:r>
              <a:rPr lang="en-IN" sz="1600" b="1" dirty="0">
                <a:solidFill>
                  <a:srgbClr val="1A9988"/>
                </a:solidFill>
                <a:latin typeface="Raleway" panose="020B0604020202020204" charset="0"/>
              </a:rPr>
              <a:t>In-depth Interviews</a:t>
            </a:r>
          </a:p>
          <a:p>
            <a:pPr marL="285750" indent="-285750" algn="just">
              <a:buClr>
                <a:srgbClr val="1A9988"/>
              </a:buClr>
              <a:buFont typeface="Wingdings" panose="05000000000000000000" pitchFamily="2" charset="2"/>
              <a:buChar char="§"/>
            </a:pPr>
            <a:r>
              <a:rPr lang="en-IN" sz="1600" b="1" dirty="0">
                <a:solidFill>
                  <a:srgbClr val="1A9988"/>
                </a:solidFill>
                <a:latin typeface="Raleway" panose="020B0604020202020204" charset="0"/>
              </a:rPr>
              <a:t>Video gaming</a:t>
            </a:r>
          </a:p>
          <a:p>
            <a:pPr marL="285750" indent="-285750" algn="just">
              <a:buClr>
                <a:srgbClr val="1A9988"/>
              </a:buClr>
              <a:buFont typeface="Wingdings" panose="05000000000000000000" pitchFamily="2" charset="2"/>
              <a:buChar char="§"/>
            </a:pP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2922562"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Motivation for our project</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7701" y="0"/>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2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1218365"/>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53472"/>
            <a:ext cx="6700947" cy="1077218"/>
          </a:xfrm>
          <a:prstGeom prst="rect">
            <a:avLst/>
          </a:prstGeom>
          <a:noFill/>
        </p:spPr>
        <p:txBody>
          <a:bodyPr wrap="square" rtlCol="0">
            <a:spAutoFit/>
          </a:bodyPr>
          <a:lstStyle/>
          <a:p>
            <a:pPr algn="just"/>
            <a:r>
              <a:rPr lang="en-US" sz="1600" b="1" dirty="0">
                <a:solidFill>
                  <a:srgbClr val="1A9988"/>
                </a:solidFill>
                <a:latin typeface="Raleway" panose="020B0604020202020204" charset="0"/>
              </a:rPr>
              <a:t>Gender recognition, in the context of facial analysis, refers to the process of using artificial intelligence technology to identify whether a facial image is more likely to belong to a male or to a female.</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2483075"/>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3" y="2520423"/>
            <a:ext cx="6700947" cy="830997"/>
          </a:xfrm>
          <a:prstGeom prst="rect">
            <a:avLst/>
          </a:prstGeom>
          <a:noFill/>
        </p:spPr>
        <p:txBody>
          <a:bodyPr wrap="square" rtlCol="0">
            <a:spAutoFit/>
          </a:bodyPr>
          <a:lstStyle/>
          <a:p>
            <a:pPr algn="just"/>
            <a:r>
              <a:rPr lang="en-US" sz="1600" b="1" dirty="0">
                <a:solidFill>
                  <a:srgbClr val="1A9988"/>
                </a:solidFill>
                <a:latin typeface="Raleway" panose="020B0604020202020204" charset="0"/>
              </a:rPr>
              <a:t>Gender recognition is useful in a variety of contexts, ranging from anonymous audience analytics to identity verification and access control.</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3763969"/>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4" y="3758844"/>
            <a:ext cx="6700947" cy="830997"/>
          </a:xfrm>
          <a:prstGeom prst="rect">
            <a:avLst/>
          </a:prstGeom>
          <a:noFill/>
        </p:spPr>
        <p:txBody>
          <a:bodyPr wrap="square" rtlCol="0">
            <a:spAutoFit/>
          </a:bodyPr>
          <a:lstStyle/>
          <a:p>
            <a:pPr algn="just"/>
            <a:r>
              <a:rPr lang="en-US" sz="1600" b="1" dirty="0">
                <a:solidFill>
                  <a:srgbClr val="1A9988"/>
                </a:solidFill>
                <a:latin typeface="Raleway" panose="020B0604020202020204" charset="0"/>
              </a:rPr>
              <a:t>With audience analytics, retail store owners, digital screen owners and advertisers want to know the demographics of the people they are communicating with.</a:t>
            </a:r>
            <a:endParaRPr lang="en-IN" sz="18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2709607"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Motivation for our project</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7700" y="0"/>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35086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Research Gap</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36631"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045" y="1281246"/>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81246"/>
            <a:ext cx="7154656" cy="338554"/>
          </a:xfrm>
          <a:prstGeom prst="rect">
            <a:avLst/>
          </a:prstGeom>
          <a:noFill/>
        </p:spPr>
        <p:txBody>
          <a:bodyPr wrap="square" rtlCol="0">
            <a:spAutoFit/>
          </a:bodyPr>
          <a:lstStyle/>
          <a:p>
            <a:r>
              <a:rPr lang="en-IN" sz="1600" b="1" dirty="0">
                <a:solidFill>
                  <a:srgbClr val="1A9988"/>
                </a:solidFill>
                <a:latin typeface="Raleway" panose="020B0604020202020204" charset="0"/>
              </a:rPr>
              <a:t>The paper that we have used as our reference in this project is :</a:t>
            </a:r>
          </a:p>
        </p:txBody>
      </p:sp>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1" y="3202"/>
            <a:ext cx="2928551"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Research Gap of our Project</a:t>
            </a:r>
            <a:endParaRPr sz="1600" dirty="0">
              <a:solidFill>
                <a:srgbClr val="1A9988"/>
              </a:solidFill>
            </a:endParaRPr>
          </a:p>
        </p:txBody>
      </p:sp>
      <p:pic>
        <p:nvPicPr>
          <p:cNvPr id="9" name="Graphic 8" descr="Workflow">
            <a:extLst>
              <a:ext uri="{FF2B5EF4-FFF2-40B4-BE49-F238E27FC236}">
                <a16:creationId xmlns:a16="http://schemas.microsoft.com/office/drawing/2014/main" id="{F64D4C9E-4313-4BD3-A20D-D0A2B5E61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28550" y="1910"/>
            <a:ext cx="448339" cy="448339"/>
          </a:xfrm>
          <a:prstGeom prst="rect">
            <a:avLst/>
          </a:prstGeom>
          <a:effectLst>
            <a:outerShdw blurRad="76200" dist="12700" dir="8100000" sy="-23000" kx="800400" algn="br" rotWithShape="0">
              <a:prstClr val="black">
                <a:alpha val="20000"/>
              </a:prstClr>
            </a:outerShdw>
          </a:effectLst>
        </p:spPr>
      </p:pic>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Rectangle: Rounded Corners 4">
            <a:extLst>
              <a:ext uri="{FF2B5EF4-FFF2-40B4-BE49-F238E27FC236}">
                <a16:creationId xmlns:a16="http://schemas.microsoft.com/office/drawing/2014/main" id="{B7A7BC03-3959-4095-8D99-0C53488677D4}"/>
              </a:ext>
            </a:extLst>
          </p:cNvPr>
          <p:cNvSpPr/>
          <p:nvPr/>
        </p:nvSpPr>
        <p:spPr>
          <a:xfrm>
            <a:off x="2325362" y="1690618"/>
            <a:ext cx="5607512" cy="1933851"/>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4" name="Picture 6" descr="Finger PNG, Finger Transparent Background - FreeIconsPNG">
            <a:extLst>
              <a:ext uri="{FF2B5EF4-FFF2-40B4-BE49-F238E27FC236}">
                <a16:creationId xmlns:a16="http://schemas.microsoft.com/office/drawing/2014/main" id="{F564AD45-45AF-4165-A5C8-9496DD2AF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045" y="3862254"/>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F618684-4C18-47B0-9EE9-6DA9AB83C10E}"/>
              </a:ext>
            </a:extLst>
          </p:cNvPr>
          <p:cNvSpPr txBox="1"/>
          <p:nvPr/>
        </p:nvSpPr>
        <p:spPr>
          <a:xfrm>
            <a:off x="1930346" y="3862254"/>
            <a:ext cx="7154656" cy="830997"/>
          </a:xfrm>
          <a:prstGeom prst="rect">
            <a:avLst/>
          </a:prstGeom>
          <a:noFill/>
        </p:spPr>
        <p:txBody>
          <a:bodyPr wrap="square" rtlCol="0">
            <a:spAutoFit/>
          </a:bodyPr>
          <a:lstStyle/>
          <a:p>
            <a:r>
              <a:rPr lang="en-IN" sz="1600" b="1" dirty="0">
                <a:solidFill>
                  <a:srgbClr val="1A9988"/>
                </a:solidFill>
                <a:latin typeface="Raleway" panose="020B0604020202020204" charset="0"/>
              </a:rPr>
              <a:t>Apart from the work done in the above paper, we implemented emotion and gender classification by using KNN, SVM, CNN and modified VGG16</a:t>
            </a:r>
          </a:p>
        </p:txBody>
      </p:sp>
      <p:pic>
        <p:nvPicPr>
          <p:cNvPr id="12" name="Picture 11">
            <a:extLst>
              <a:ext uri="{FF2B5EF4-FFF2-40B4-BE49-F238E27FC236}">
                <a16:creationId xmlns:a16="http://schemas.microsoft.com/office/drawing/2014/main" id="{A82B71B6-7E15-43C3-E72F-F31BC5096395}"/>
              </a:ext>
            </a:extLst>
          </p:cNvPr>
          <p:cNvPicPr>
            <a:picLocks noChangeAspect="1"/>
          </p:cNvPicPr>
          <p:nvPr/>
        </p:nvPicPr>
        <p:blipFill>
          <a:blip r:embed="rId7"/>
          <a:stretch>
            <a:fillRect/>
          </a:stretch>
        </p:blipFill>
        <p:spPr>
          <a:xfrm>
            <a:off x="2928550" y="1808906"/>
            <a:ext cx="4447089" cy="1697274"/>
          </a:xfrm>
          <a:prstGeom prst="rect">
            <a:avLst/>
          </a:prstGeom>
        </p:spPr>
      </p:pic>
    </p:spTree>
    <p:extLst>
      <p:ext uri="{BB962C8B-B14F-4D97-AF65-F5344CB8AC3E}">
        <p14:creationId xmlns:p14="http://schemas.microsoft.com/office/powerpoint/2010/main" val="177579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5988390" cy="76790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ML Models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Venn diagram">
            <a:extLst>
              <a:ext uri="{FF2B5EF4-FFF2-40B4-BE49-F238E27FC236}">
                <a16:creationId xmlns:a16="http://schemas.microsoft.com/office/drawing/2014/main" id="{6F847BC5-B78D-4EF5-BBE0-D48BB11537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39694" y="1322449"/>
            <a:ext cx="767901" cy="767901"/>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B9541D45-E11E-4075-AADF-1F024AA48C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2588430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37046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2158999" y="1365250"/>
            <a:ext cx="5977835" cy="784830"/>
          </a:xfrm>
          <a:prstGeom prst="rect">
            <a:avLst/>
          </a:prstGeom>
          <a:noFill/>
        </p:spPr>
        <p:txBody>
          <a:bodyPr wrap="square" rtlCol="0">
            <a:spAutoFit/>
          </a:bodyPr>
          <a:lstStyle/>
          <a:p>
            <a:pPr algn="just"/>
            <a:r>
              <a:rPr lang="en-US" sz="1500" b="1" dirty="0">
                <a:solidFill>
                  <a:srgbClr val="1A9988"/>
                </a:solidFill>
                <a:latin typeface="Raleway" pitchFamily="2" charset="0"/>
              </a:rPr>
              <a:t>K-nearest neighbour is one of the Supervised learning algorithms mostly used for the classification of data on the basis of how its neighbours are classified.</a:t>
            </a:r>
            <a:endParaRPr lang="en-IN" sz="1500" b="1" dirty="0">
              <a:solidFill>
                <a:srgbClr val="1A9988"/>
              </a:solidFill>
              <a:latin typeface="Raleway" pitchFamily="2" charset="0"/>
            </a:endParaRPr>
          </a:p>
        </p:txBody>
      </p:sp>
      <p:pic>
        <p:nvPicPr>
          <p:cNvPr id="9" name="Picture 6" descr="Finger PNG, Finger Transparent Background - FreeIconsPNG">
            <a:extLst>
              <a:ext uri="{FF2B5EF4-FFF2-40B4-BE49-F238E27FC236}">
                <a16:creationId xmlns:a16="http://schemas.microsoft.com/office/drawing/2014/main" id="{18632F04-2721-4DC1-A122-52B97B76F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2378357"/>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lgn="just"/>
            <a:r>
              <a:rPr lang="en-US" sz="1600" dirty="0">
                <a:solidFill>
                  <a:srgbClr val="1A9988"/>
                </a:solidFill>
                <a:latin typeface="Raleway" pitchFamily="2" charset="0"/>
              </a:rPr>
              <a:t>KNN</a:t>
            </a:r>
            <a:endParaRPr sz="1600" dirty="0">
              <a:solidFill>
                <a:srgbClr val="1A9988"/>
              </a:solidFill>
              <a:latin typeface="Raleway" pitchFamily="2" charset="0"/>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070" y="12749"/>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just" rtl="0">
              <a:spcBef>
                <a:spcPts val="0"/>
              </a:spcBef>
              <a:spcAft>
                <a:spcPts val="0"/>
              </a:spcAft>
              <a:buNone/>
            </a:pPr>
            <a:fld id="{00000000-1234-1234-1234-123412341234}" type="slidenum">
              <a:rPr lang="en" smtClean="0">
                <a:latin typeface="Raleway" pitchFamily="2" charset="0"/>
              </a:rPr>
              <a:pPr marL="0" lvl="0" indent="0" algn="just" rtl="0">
                <a:spcBef>
                  <a:spcPts val="0"/>
                </a:spcBef>
                <a:spcAft>
                  <a:spcPts val="0"/>
                </a:spcAft>
                <a:buNone/>
              </a:pPr>
              <a:t>9</a:t>
            </a:fld>
            <a:endParaRPr lang="en">
              <a:latin typeface="Raleway" pitchFamily="2" charset="0"/>
            </a:endParaRPr>
          </a:p>
        </p:txBody>
      </p:sp>
      <p:sp>
        <p:nvSpPr>
          <p:cNvPr id="15" name="TextBox 14">
            <a:extLst>
              <a:ext uri="{FF2B5EF4-FFF2-40B4-BE49-F238E27FC236}">
                <a16:creationId xmlns:a16="http://schemas.microsoft.com/office/drawing/2014/main" id="{7B9C0F3F-2944-40C2-8193-7DFE4693943D}"/>
              </a:ext>
            </a:extLst>
          </p:cNvPr>
          <p:cNvSpPr txBox="1"/>
          <p:nvPr/>
        </p:nvSpPr>
        <p:spPr>
          <a:xfrm>
            <a:off x="2159000" y="2378357"/>
            <a:ext cx="5977834" cy="1015663"/>
          </a:xfrm>
          <a:prstGeom prst="rect">
            <a:avLst/>
          </a:prstGeom>
          <a:noFill/>
        </p:spPr>
        <p:txBody>
          <a:bodyPr wrap="square" rtlCol="0">
            <a:spAutoFit/>
          </a:bodyPr>
          <a:lstStyle/>
          <a:p>
            <a:pPr algn="just"/>
            <a:r>
              <a:rPr lang="en-US" sz="1500" b="1" dirty="0">
                <a:solidFill>
                  <a:srgbClr val="1A9988"/>
                </a:solidFill>
                <a:latin typeface="Raleway" pitchFamily="2" charset="0"/>
              </a:rPr>
              <a:t>It is also called a lazy learner algorithm because it does not learn from the training set immediately instead it stores the dataset and at the time of classification, it performs an action on the dataset.</a:t>
            </a:r>
            <a:endParaRPr lang="en-IN" sz="1500" b="1" dirty="0">
              <a:solidFill>
                <a:srgbClr val="1A9988"/>
              </a:solidFill>
              <a:latin typeface="Raleway" pitchFamily="2" charset="0"/>
            </a:endParaRPr>
          </a:p>
        </p:txBody>
      </p:sp>
      <p:pic>
        <p:nvPicPr>
          <p:cNvPr id="17" name="Picture 6" descr="Finger PNG, Finger Transparent Background - FreeIconsPNG">
            <a:extLst>
              <a:ext uri="{FF2B5EF4-FFF2-40B4-BE49-F238E27FC236}">
                <a16:creationId xmlns:a16="http://schemas.microsoft.com/office/drawing/2014/main" id="{9F57BBAA-ACE3-47A2-887E-F0255242E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3511418"/>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AD7B839-21A9-49A5-A32B-015CA90DA4F4}"/>
              </a:ext>
            </a:extLst>
          </p:cNvPr>
          <p:cNvSpPr txBox="1"/>
          <p:nvPr/>
        </p:nvSpPr>
        <p:spPr>
          <a:xfrm>
            <a:off x="2159000" y="3511418"/>
            <a:ext cx="5977834" cy="1477328"/>
          </a:xfrm>
          <a:prstGeom prst="rect">
            <a:avLst/>
          </a:prstGeom>
          <a:noFill/>
        </p:spPr>
        <p:txBody>
          <a:bodyPr wrap="square" rtlCol="0">
            <a:spAutoFit/>
          </a:bodyPr>
          <a:lstStyle/>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Text mining</a:t>
            </a: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Agriculture</a:t>
            </a: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Finance</a:t>
            </a: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Medical</a:t>
            </a: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Facial recognition</a:t>
            </a:r>
          </a:p>
          <a:p>
            <a:pPr marL="285750" indent="-285750" algn="just">
              <a:buClr>
                <a:srgbClr val="1A9988"/>
              </a:buClr>
              <a:buFont typeface="Wingdings" panose="05000000000000000000" pitchFamily="2" charset="2"/>
              <a:buChar char="v"/>
            </a:pPr>
            <a:r>
              <a:rPr lang="en-US" sz="1500" b="1" dirty="0">
                <a:solidFill>
                  <a:srgbClr val="1A9988"/>
                </a:solidFill>
                <a:latin typeface="Raleway" pitchFamily="2" charset="0"/>
              </a:rPr>
              <a:t>Recommendation systems (Amazon, Hulu, Netflix, </a:t>
            </a:r>
            <a:r>
              <a:rPr lang="en-US" sz="1500" b="1" dirty="0" err="1">
                <a:solidFill>
                  <a:srgbClr val="1A9988"/>
                </a:solidFill>
                <a:latin typeface="Raleway" pitchFamily="2" charset="0"/>
              </a:rPr>
              <a:t>etc</a:t>
            </a:r>
            <a:r>
              <a:rPr lang="en-US" sz="1500" b="1" dirty="0">
                <a:solidFill>
                  <a:srgbClr val="1A9988"/>
                </a:solidFill>
                <a:latin typeface="Raleway" pitchFamily="2" charset="0"/>
              </a:rPr>
              <a:t>)</a:t>
            </a:r>
          </a:p>
        </p:txBody>
      </p:sp>
    </p:spTree>
    <p:extLst>
      <p:ext uri="{BB962C8B-B14F-4D97-AF65-F5344CB8AC3E}">
        <p14:creationId xmlns:p14="http://schemas.microsoft.com/office/powerpoint/2010/main" val="1701296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2204</TotalTime>
  <Words>840</Words>
  <Application>Microsoft Office PowerPoint</Application>
  <PresentationFormat>On-screen Show (16:9)</PresentationFormat>
  <Paragraphs>122</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Cambria Math</vt:lpstr>
      <vt:lpstr>Wingdings</vt:lpstr>
      <vt:lpstr>Raleway</vt:lpstr>
      <vt:lpstr>Arial</vt:lpstr>
      <vt:lpstr>Bookman Old Style</vt:lpstr>
      <vt:lpstr>Lato</vt:lpstr>
      <vt:lpstr>Bacalisties</vt:lpstr>
      <vt:lpstr>Streamline</vt:lpstr>
      <vt:lpstr>Emotion and Gender Recognition using KNN, SVM, CNN and VGG16 (Transfer Learning)</vt:lpstr>
      <vt:lpstr>PowerPoint Presentation</vt:lpstr>
      <vt:lpstr>Motivation</vt:lpstr>
      <vt:lpstr>Motivation for our project</vt:lpstr>
      <vt:lpstr>Motivation for our project</vt:lpstr>
      <vt:lpstr>Research Gap</vt:lpstr>
      <vt:lpstr>Research Gap of our Project</vt:lpstr>
      <vt:lpstr>ML Models</vt:lpstr>
      <vt:lpstr>KNN</vt:lpstr>
      <vt:lpstr>KNN</vt:lpstr>
      <vt:lpstr>SVM</vt:lpstr>
      <vt:lpstr>SVM</vt:lpstr>
      <vt:lpstr>DL Models</vt:lpstr>
      <vt:lpstr>CNN</vt:lpstr>
      <vt:lpstr>CNN</vt:lpstr>
      <vt:lpstr>CNN</vt:lpstr>
      <vt:lpstr>VGG – 16</vt:lpstr>
      <vt:lpstr>VGG – 16</vt:lpstr>
      <vt:lpstr>VGG16</vt:lpstr>
      <vt:lpstr>Implementation</vt:lpstr>
      <vt:lpstr>Implementation</vt:lpstr>
      <vt:lpstr>Results and  Comparison</vt:lpstr>
      <vt:lpstr>KNN  - Model</vt:lpstr>
      <vt:lpstr>Conclusion   &amp;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SURYA TEJA CHAVALI</cp:lastModifiedBy>
  <cp:revision>417</cp:revision>
  <dcterms:modified xsi:type="dcterms:W3CDTF">2022-05-27T10:11:18Z</dcterms:modified>
</cp:coreProperties>
</file>