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72" r:id="rId2"/>
    <p:sldId id="265" r:id="rId3"/>
    <p:sldId id="260" r:id="rId4"/>
    <p:sldId id="267" r:id="rId5"/>
    <p:sldId id="278" r:id="rId6"/>
    <p:sldId id="275" r:id="rId7"/>
    <p:sldId id="279" r:id="rId8"/>
    <p:sldId id="280" r:id="rId9"/>
    <p:sldId id="290" r:id="rId10"/>
    <p:sldId id="281" r:id="rId11"/>
    <p:sldId id="282" r:id="rId12"/>
    <p:sldId id="283" r:id="rId13"/>
    <p:sldId id="284" r:id="rId14"/>
    <p:sldId id="285" r:id="rId15"/>
    <p:sldId id="286" r:id="rId16"/>
    <p:sldId id="292" r:id="rId17"/>
    <p:sldId id="287" r:id="rId18"/>
    <p:sldId id="288" r:id="rId19"/>
    <p:sldId id="289" r:id="rId20"/>
    <p:sldId id="291" r:id="rId21"/>
    <p:sldId id="293" r:id="rId22"/>
    <p:sldId id="259" r:id="rId23"/>
    <p:sldId id="263"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Cambria Math" panose="02040503050406030204" pitchFamily="18" charset="0"/>
      <p:regular r:id="rId30"/>
    </p:embeddedFont>
    <p:embeddedFont>
      <p:font typeface="Lato" panose="020F0502020204030203" pitchFamily="3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988"/>
    <a:srgbClr val="4BD04B"/>
    <a:srgbClr val="FF9900"/>
    <a:srgbClr val="EB5600"/>
    <a:srgbClr val="990033"/>
    <a:srgbClr val="00CC99"/>
    <a:srgbClr val="3366FF"/>
    <a:srgbClr val="FF0066"/>
    <a:srgbClr val="33CC33"/>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p:cViewPr varScale="1">
        <p:scale>
          <a:sx n="158" d="100"/>
          <a:sy n="158" d="100"/>
        </p:scale>
        <p:origin x="378"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865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119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29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5783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66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1133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467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180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5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5.sv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6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0.sv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3.sv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6.sv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6.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png"/><Relationship Id="rId2" Type="http://schemas.openxmlformats.org/officeDocument/2006/relationships/image" Target="../media/image2.png"/><Relationship Id="rId16" Type="http://schemas.openxmlformats.org/officeDocument/2006/relationships/image" Target="../media/image15.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52.sv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54.sv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3.sv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lvl="0"/>
            <a:r>
              <a:rPr lang="en-US" sz="4000" dirty="0">
                <a:latin typeface="Bookman Old Style" panose="02050604050505020204" pitchFamily="18" charset="0"/>
              </a:rPr>
              <a:t>Total Variation Minimization with ADMM</a:t>
            </a:r>
            <a:endParaRPr sz="3600" dirty="0">
              <a:latin typeface="Bookman Old Style" panose="02050604050505020204" pitchFamily="18" charset="0"/>
            </a:endParaRPr>
          </a:p>
        </p:txBody>
      </p:sp>
      <p:sp>
        <p:nvSpPr>
          <p:cNvPr id="7" name="Subtitle 2">
            <a:extLst>
              <a:ext uri="{FF2B5EF4-FFF2-40B4-BE49-F238E27FC236}">
                <a16:creationId xmlns:a16="http://schemas.microsoft.com/office/drawing/2014/main" id="{2D5F8429-1B30-4C9D-9CB7-1D838B5AE3A7}"/>
              </a:ext>
            </a:extLst>
          </p:cNvPr>
          <p:cNvSpPr>
            <a:spLocks noGrp="1"/>
          </p:cNvSpPr>
          <p:nvPr>
            <p:ph type="subTitle" idx="1"/>
          </p:nvPr>
        </p:nvSpPr>
        <p:spPr>
          <a:xfrm>
            <a:off x="1437326" y="3256807"/>
            <a:ext cx="6269347" cy="515925"/>
          </a:xfrm>
        </p:spPr>
        <p:txBody>
          <a:bodyPr>
            <a:normAutofit lnSpcReduction="10000"/>
          </a:bodyPr>
          <a:lstStyle/>
          <a:p>
            <a:pPr algn="ctr"/>
            <a:r>
              <a:rPr lang="en-US" sz="2400" dirty="0">
                <a:solidFill>
                  <a:schemeClr val="bg2"/>
                </a:solidFill>
                <a:latin typeface="Bookman Old Style" panose="02050604050505020204" pitchFamily="18" charset="0"/>
              </a:rPr>
              <a:t> Team </a:t>
            </a:r>
            <a:r>
              <a:rPr lang="en-US" sz="2400" b="1" dirty="0">
                <a:solidFill>
                  <a:schemeClr val="bg2"/>
                </a:solidFill>
                <a:latin typeface="Bookman Old Style" panose="02050604050505020204" pitchFamily="18" charset="0"/>
              </a:rPr>
              <a:t>- DYNAMIC DUDES</a:t>
            </a:r>
          </a:p>
          <a:p>
            <a:endParaRPr lang="en-US" sz="2400" b="1" dirty="0">
              <a:solidFill>
                <a:schemeClr val="bg2"/>
              </a:solidFill>
              <a:latin typeface="Bookman Old Style" panose="02050604050505020204" pitchFamily="18" charset="0"/>
            </a:endParaRPr>
          </a:p>
          <a:p>
            <a:endParaRPr lang="en-US" sz="2400" b="1" dirty="0">
              <a:solidFill>
                <a:schemeClr val="bg2"/>
              </a:solidFill>
              <a:latin typeface="Bookman Old Style" panose="02050604050505020204" pitchFamily="18" charset="0"/>
            </a:endParaRPr>
          </a:p>
        </p:txBody>
      </p:sp>
      <p:sp>
        <p:nvSpPr>
          <p:cNvPr id="8" name="Google Shape;173;p19">
            <a:extLst>
              <a:ext uri="{FF2B5EF4-FFF2-40B4-BE49-F238E27FC236}">
                <a16:creationId xmlns:a16="http://schemas.microsoft.com/office/drawing/2014/main" id="{8109E053-8C33-45D8-8AEF-8261FC8804C1}"/>
              </a:ext>
            </a:extLst>
          </p:cNvPr>
          <p:cNvSpPr/>
          <p:nvPr/>
        </p:nvSpPr>
        <p:spPr>
          <a:xfrm>
            <a:off x="1437314" y="3879295"/>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 name="Google Shape;174;p19">
            <a:extLst>
              <a:ext uri="{FF2B5EF4-FFF2-40B4-BE49-F238E27FC236}">
                <a16:creationId xmlns:a16="http://schemas.microsoft.com/office/drawing/2014/main" id="{B2A66B49-53A8-4A74-BCE8-E8AC451F0243}"/>
              </a:ext>
            </a:extLst>
          </p:cNvPr>
          <p:cNvSpPr/>
          <p:nvPr/>
        </p:nvSpPr>
        <p:spPr>
          <a:xfrm>
            <a:off x="1437326" y="3879302"/>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5;p19">
            <a:extLst>
              <a:ext uri="{FF2B5EF4-FFF2-40B4-BE49-F238E27FC236}">
                <a16:creationId xmlns:a16="http://schemas.microsoft.com/office/drawing/2014/main" id="{A9FF8795-0318-4EDA-9335-94C962288733}"/>
              </a:ext>
            </a:extLst>
          </p:cNvPr>
          <p:cNvSpPr txBox="1">
            <a:spLocks/>
          </p:cNvSpPr>
          <p:nvPr/>
        </p:nvSpPr>
        <p:spPr>
          <a:xfrm>
            <a:off x="1437326" y="3947439"/>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AIE19013</a:t>
            </a:r>
          </a:p>
        </p:txBody>
      </p:sp>
      <p:sp>
        <p:nvSpPr>
          <p:cNvPr id="11" name="Google Shape;176;p19">
            <a:extLst>
              <a:ext uri="{FF2B5EF4-FFF2-40B4-BE49-F238E27FC236}">
                <a16:creationId xmlns:a16="http://schemas.microsoft.com/office/drawing/2014/main" id="{5ABD7096-5F0B-434F-9243-86C1FDA823D0}"/>
              </a:ext>
            </a:extLst>
          </p:cNvPr>
          <p:cNvSpPr txBox="1">
            <a:spLocks/>
          </p:cNvSpPr>
          <p:nvPr/>
        </p:nvSpPr>
        <p:spPr>
          <a:xfrm>
            <a:off x="1437326" y="4287290"/>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Charan Tej. K</a:t>
            </a:r>
          </a:p>
        </p:txBody>
      </p:sp>
      <p:sp>
        <p:nvSpPr>
          <p:cNvPr id="12" name="Google Shape;173;p19">
            <a:extLst>
              <a:ext uri="{FF2B5EF4-FFF2-40B4-BE49-F238E27FC236}">
                <a16:creationId xmlns:a16="http://schemas.microsoft.com/office/drawing/2014/main" id="{8FDBF20A-95A2-432D-9787-1EB7F270C35B}"/>
              </a:ext>
            </a:extLst>
          </p:cNvPr>
          <p:cNvSpPr/>
          <p:nvPr/>
        </p:nvSpPr>
        <p:spPr>
          <a:xfrm>
            <a:off x="3789912" y="3872612"/>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 name="Google Shape;174;p19">
            <a:extLst>
              <a:ext uri="{FF2B5EF4-FFF2-40B4-BE49-F238E27FC236}">
                <a16:creationId xmlns:a16="http://schemas.microsoft.com/office/drawing/2014/main" id="{9ADF76C6-143D-4546-93BE-CF3FFB8011F9}"/>
              </a:ext>
            </a:extLst>
          </p:cNvPr>
          <p:cNvSpPr/>
          <p:nvPr/>
        </p:nvSpPr>
        <p:spPr>
          <a:xfrm>
            <a:off x="3789924" y="3872619"/>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5;p19">
            <a:extLst>
              <a:ext uri="{FF2B5EF4-FFF2-40B4-BE49-F238E27FC236}">
                <a16:creationId xmlns:a16="http://schemas.microsoft.com/office/drawing/2014/main" id="{8757C8C5-58F6-496F-A2BB-DD2B9CD1EBEF}"/>
              </a:ext>
            </a:extLst>
          </p:cNvPr>
          <p:cNvSpPr txBox="1">
            <a:spLocks/>
          </p:cNvSpPr>
          <p:nvPr/>
        </p:nvSpPr>
        <p:spPr>
          <a:xfrm>
            <a:off x="3789924" y="393185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AIE19014</a:t>
            </a:r>
          </a:p>
        </p:txBody>
      </p:sp>
      <p:sp>
        <p:nvSpPr>
          <p:cNvPr id="15" name="Google Shape;176;p19">
            <a:extLst>
              <a:ext uri="{FF2B5EF4-FFF2-40B4-BE49-F238E27FC236}">
                <a16:creationId xmlns:a16="http://schemas.microsoft.com/office/drawing/2014/main" id="{3EF814CF-8108-4395-9D42-F6FBFBC90DED}"/>
              </a:ext>
            </a:extLst>
          </p:cNvPr>
          <p:cNvSpPr txBox="1">
            <a:spLocks/>
          </p:cNvSpPr>
          <p:nvPr/>
        </p:nvSpPr>
        <p:spPr>
          <a:xfrm>
            <a:off x="3789924" y="4280607"/>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Ch. Surya Teja</a:t>
            </a:r>
          </a:p>
        </p:txBody>
      </p:sp>
      <p:sp>
        <p:nvSpPr>
          <p:cNvPr id="16" name="Google Shape;173;p19">
            <a:extLst>
              <a:ext uri="{FF2B5EF4-FFF2-40B4-BE49-F238E27FC236}">
                <a16:creationId xmlns:a16="http://schemas.microsoft.com/office/drawing/2014/main" id="{0D410B11-CAA9-4D4A-9FE0-84B8A564126E}"/>
              </a:ext>
            </a:extLst>
          </p:cNvPr>
          <p:cNvSpPr/>
          <p:nvPr/>
        </p:nvSpPr>
        <p:spPr>
          <a:xfrm>
            <a:off x="6358597" y="3877403"/>
            <a:ext cx="1449300" cy="697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7" name="Google Shape;174;p19">
            <a:extLst>
              <a:ext uri="{FF2B5EF4-FFF2-40B4-BE49-F238E27FC236}">
                <a16:creationId xmlns:a16="http://schemas.microsoft.com/office/drawing/2014/main" id="{F5B41595-E9A5-4AA6-B15D-75BC348F240B}"/>
              </a:ext>
            </a:extLst>
          </p:cNvPr>
          <p:cNvSpPr/>
          <p:nvPr/>
        </p:nvSpPr>
        <p:spPr>
          <a:xfrm>
            <a:off x="6358609" y="3877410"/>
            <a:ext cx="1449300" cy="30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5;p19">
            <a:extLst>
              <a:ext uri="{FF2B5EF4-FFF2-40B4-BE49-F238E27FC236}">
                <a16:creationId xmlns:a16="http://schemas.microsoft.com/office/drawing/2014/main" id="{5977256A-6A62-4C83-B1FD-C8C4F1024237}"/>
              </a:ext>
            </a:extLst>
          </p:cNvPr>
          <p:cNvSpPr txBox="1">
            <a:spLocks/>
          </p:cNvSpPr>
          <p:nvPr/>
        </p:nvSpPr>
        <p:spPr>
          <a:xfrm>
            <a:off x="6358609" y="393664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sz="1100" b="1" dirty="0">
                <a:solidFill>
                  <a:schemeClr val="lt1"/>
                </a:solidFill>
              </a:rPr>
              <a:t>AIE19062</a:t>
            </a:r>
          </a:p>
        </p:txBody>
      </p:sp>
      <p:sp>
        <p:nvSpPr>
          <p:cNvPr id="19" name="Google Shape;176;p19">
            <a:extLst>
              <a:ext uri="{FF2B5EF4-FFF2-40B4-BE49-F238E27FC236}">
                <a16:creationId xmlns:a16="http://schemas.microsoft.com/office/drawing/2014/main" id="{D10A51D0-3A9A-47A6-831B-793AE4E0B5FF}"/>
              </a:ext>
            </a:extLst>
          </p:cNvPr>
          <p:cNvSpPr txBox="1">
            <a:spLocks/>
          </p:cNvSpPr>
          <p:nvPr/>
        </p:nvSpPr>
        <p:spPr>
          <a:xfrm>
            <a:off x="6358609" y="4285398"/>
            <a:ext cx="1449000" cy="18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lnSpc>
                <a:spcPct val="100000"/>
              </a:lnSpc>
              <a:buFont typeface="Lato"/>
              <a:buNone/>
            </a:pPr>
            <a:r>
              <a:rPr lang="en-IN" b="1" dirty="0">
                <a:solidFill>
                  <a:schemeClr val="dk1"/>
                </a:solidFill>
              </a:rPr>
              <a:t>Sugash T.M</a:t>
            </a:r>
          </a:p>
        </p:txBody>
      </p:sp>
      <p:pic>
        <p:nvPicPr>
          <p:cNvPr id="2050" name="Picture 2" descr="Amrita Vishwa Vidyapeetham - Wikipedia">
            <a:extLst>
              <a:ext uri="{FF2B5EF4-FFF2-40B4-BE49-F238E27FC236}">
                <a16:creationId xmlns:a16="http://schemas.microsoft.com/office/drawing/2014/main" id="{F7FCB619-568E-4EF5-BD0A-128B924107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F934B9C-6BD1-4CCA-BF23-DA71D2370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2" name="Rectangle 1">
            <a:extLst>
              <a:ext uri="{FF2B5EF4-FFF2-40B4-BE49-F238E27FC236}">
                <a16:creationId xmlns:a16="http://schemas.microsoft.com/office/drawing/2014/main" id="{FBB3187C-EB8D-4D56-AD48-C1AEF2065D07}"/>
              </a:ext>
            </a:extLst>
          </p:cNvPr>
          <p:cNvSpPr/>
          <p:nvPr/>
        </p:nvSpPr>
        <p:spPr>
          <a:xfrm>
            <a:off x="0" y="41159"/>
            <a:ext cx="2630848" cy="338554"/>
          </a:xfrm>
          <a:prstGeom prst="rect">
            <a:avLst/>
          </a:prstGeom>
        </p:spPr>
        <p:txBody>
          <a:bodyPr wrap="none">
            <a:spAutoFit/>
          </a:bodyPr>
          <a:lstStyle/>
          <a:p>
            <a:r>
              <a:rPr lang="en-US" sz="1600" b="1" dirty="0">
                <a:solidFill>
                  <a:srgbClr val="1A9988"/>
                </a:solidFill>
                <a:latin typeface="Raleway" panose="020B0604020202020204" charset="0"/>
              </a:rPr>
              <a:t>Team - DYNAMIC DUDES</a:t>
            </a:r>
            <a:endParaRPr lang="en-IN" sz="1600" b="1" dirty="0">
              <a:solidFill>
                <a:srgbClr val="1A9988"/>
              </a:solidFill>
              <a:latin typeface="Raleway" panose="020B0604020202020204" charset="0"/>
            </a:endParaRPr>
          </a:p>
        </p:txBody>
      </p:sp>
    </p:spTree>
    <p:extLst>
      <p:ext uri="{BB962C8B-B14F-4D97-AF65-F5344CB8AC3E}">
        <p14:creationId xmlns:p14="http://schemas.microsoft.com/office/powerpoint/2010/main" val="37230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426842"/>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954572-30BD-4F88-8675-36D28048141F}"/>
              </a:ext>
            </a:extLst>
          </p:cNvPr>
          <p:cNvSpPr txBox="1"/>
          <p:nvPr/>
        </p:nvSpPr>
        <p:spPr>
          <a:xfrm>
            <a:off x="2159000" y="1365250"/>
            <a:ext cx="6242050" cy="738664"/>
          </a:xfrm>
          <a:prstGeom prst="rect">
            <a:avLst/>
          </a:prstGeom>
          <a:noFill/>
        </p:spPr>
        <p:txBody>
          <a:bodyPr wrap="square" rtlCol="0">
            <a:spAutoFit/>
          </a:bodyPr>
          <a:lstStyle/>
          <a:p>
            <a:r>
              <a:rPr lang="en-IN" b="1" dirty="0">
                <a:solidFill>
                  <a:srgbClr val="1A9988"/>
                </a:solidFill>
                <a:latin typeface="Raleway" panose="020B0604020202020204" charset="0"/>
              </a:rPr>
              <a:t>To perform ADMM on Total variation function, we need to write our problem closer to it. We also create a variable ‘</a:t>
            </a:r>
            <a:r>
              <a:rPr lang="en-IN" b="1" i="1" dirty="0">
                <a:solidFill>
                  <a:srgbClr val="1A9988"/>
                </a:solidFill>
                <a:latin typeface="Raleway" panose="020B0604020202020204" charset="0"/>
              </a:rPr>
              <a:t>z</a:t>
            </a:r>
            <a:r>
              <a:rPr lang="en-IN" b="1" dirty="0">
                <a:solidFill>
                  <a:srgbClr val="1A9988"/>
                </a:solidFill>
                <a:latin typeface="Raleway" panose="020B0604020202020204" charset="0"/>
              </a:rPr>
              <a:t>’ since we only have one variable (</a:t>
            </a:r>
            <a:r>
              <a:rPr lang="en-IN" b="1" i="1" dirty="0">
                <a:solidFill>
                  <a:srgbClr val="1A9988"/>
                </a:solidFill>
                <a:latin typeface="Raleway" panose="020B0604020202020204" charset="0"/>
              </a:rPr>
              <a:t>x</a:t>
            </a:r>
            <a:r>
              <a:rPr lang="en-IN" b="1" dirty="0">
                <a:solidFill>
                  <a:srgbClr val="1A9988"/>
                </a:solidFill>
                <a:latin typeface="Raleway" panose="020B0604020202020204" charset="0"/>
              </a:rPr>
              <a:t>) in our problem of total variation denoising function.</a:t>
            </a:r>
            <a:endParaRPr lang="en-US" b="1" dirty="0">
              <a:solidFill>
                <a:srgbClr val="1A9988"/>
              </a:solidFill>
              <a:latin typeface="Raleway" panose="020B0604020202020204" charset="0"/>
            </a:endParaRPr>
          </a:p>
        </p:txBody>
      </p:sp>
      <p:pic>
        <p:nvPicPr>
          <p:cNvPr id="6" name="Picture 6" descr="Finger PNG, Finger Transparent Background - FreeIconsPNG">
            <a:extLst>
              <a:ext uri="{FF2B5EF4-FFF2-40B4-BE49-F238E27FC236}">
                <a16:creationId xmlns:a16="http://schemas.microsoft.com/office/drawing/2014/main" id="{41FAF776-540C-43E6-8238-09904CCA6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2523760"/>
            <a:ext cx="637996" cy="3867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28D0F2-81BA-41AB-9ED0-E2CB0DC2E1CD}"/>
                  </a:ext>
                </a:extLst>
              </p:cNvPr>
              <p:cNvSpPr txBox="1"/>
              <p:nvPr/>
            </p:nvSpPr>
            <p:spPr>
              <a:xfrm>
                <a:off x="2159000" y="2389733"/>
                <a:ext cx="6242050" cy="1695144"/>
              </a:xfrm>
              <a:prstGeom prst="rect">
                <a:avLst/>
              </a:prstGeom>
              <a:noFill/>
            </p:spPr>
            <p:txBody>
              <a:bodyPr wrap="square" rtlCol="0">
                <a:spAutoFit/>
              </a:bodyPr>
              <a:lstStyle/>
              <a:p>
                <a:r>
                  <a:rPr lang="en-IN" b="1" dirty="0">
                    <a:solidFill>
                      <a:srgbClr val="1A9988"/>
                    </a:solidFill>
                    <a:latin typeface="Raleway" panose="020B0604020202020204" charset="0"/>
                  </a:rPr>
                  <a:t>This would easily lead us to a constraint </a:t>
                </a:r>
                <a:r>
                  <a:rPr lang="en-IN" b="1" i="1" dirty="0">
                    <a:solidFill>
                      <a:srgbClr val="1A9988"/>
                    </a:solidFill>
                    <a:latin typeface="Raleway" panose="020B0604020202020204" charset="0"/>
                  </a:rPr>
                  <a:t>Fx – z = </a:t>
                </a:r>
                <a:r>
                  <a:rPr lang="en-IN" b="1" dirty="0">
                    <a:solidFill>
                      <a:srgbClr val="1A9988"/>
                    </a:solidFill>
                    <a:latin typeface="Raleway" panose="020B0604020202020204" charset="0"/>
                  </a:rPr>
                  <a:t>0, where F is the matrix form of our TV operator. And now, we write our function in the ADMM form as follows:</a:t>
                </a:r>
              </a:p>
              <a:p>
                <a:endParaRPr lang="en-IN" b="1" dirty="0">
                  <a:solidFill>
                    <a:srgbClr val="1A9988"/>
                  </a:solidFill>
                  <a:latin typeface="Raleway" panose="020B0604020202020204" charset="0"/>
                </a:endParaRPr>
              </a:p>
              <a:p>
                <a:r>
                  <a:rPr lang="en-IN" b="1" dirty="0">
                    <a:solidFill>
                      <a:srgbClr val="1A9988"/>
                    </a:solidFill>
                    <a:latin typeface="Raleway" panose="020B0604020202020204" charset="0"/>
                  </a:rPr>
                  <a:t>                   minimize    </a:t>
                </a:r>
                <a14:m>
                  <m:oMath xmlns:m="http://schemas.openxmlformats.org/officeDocument/2006/math">
                    <m:f>
                      <m:fPr>
                        <m:ctrlPr>
                          <a:rPr lang="en-IN" b="1" i="1" smtClean="0">
                            <a:solidFill>
                              <a:srgbClr val="1A9988"/>
                            </a:solidFill>
                            <a:latin typeface="Cambria Math" panose="02040503050406030204" pitchFamily="18" charset="0"/>
                          </a:rPr>
                        </m:ctrlPr>
                      </m:fPr>
                      <m:num>
                        <m:r>
                          <a:rPr lang="en-IN" b="1" i="1" smtClean="0">
                            <a:solidFill>
                              <a:srgbClr val="1A9988"/>
                            </a:solidFill>
                            <a:latin typeface="Cambria Math" panose="02040503050406030204" pitchFamily="18" charset="0"/>
                          </a:rPr>
                          <m:t>𝟏</m:t>
                        </m:r>
                      </m:num>
                      <m:den>
                        <m:r>
                          <a:rPr lang="en-IN" b="1" i="1" smtClean="0">
                            <a:solidFill>
                              <a:srgbClr val="1A9988"/>
                            </a:solidFill>
                            <a:latin typeface="Cambria Math" panose="02040503050406030204" pitchFamily="18" charset="0"/>
                          </a:rPr>
                          <m:t>𝟐</m:t>
                        </m:r>
                      </m:den>
                    </m:f>
                  </m:oMath>
                </a14:m>
                <a:r>
                  <a:rPr lang="en-IN" b="1" dirty="0">
                    <a:solidFill>
                      <a:srgbClr val="1A9988"/>
                    </a:solidFill>
                    <a:latin typeface="Raleway" panose="020B0604020202020204" charset="0"/>
                  </a:rPr>
                  <a:t> </a:t>
                </a:r>
                <a14:m>
                  <m:oMath xmlns:m="http://schemas.openxmlformats.org/officeDocument/2006/math">
                    <m:r>
                      <a:rPr lang="en-IN" b="1" i="0" smtClean="0">
                        <a:solidFill>
                          <a:srgbClr val="1A9988"/>
                        </a:solidFill>
                        <a:latin typeface="Cambria Math" panose="02040503050406030204" pitchFamily="18" charset="0"/>
                      </a:rPr>
                      <m:t>||</m:t>
                    </m:r>
                    <m:sSubSup>
                      <m:sSubSupPr>
                        <m:ctrlPr>
                          <a:rPr lang="en-IN" b="1" i="1" smtClean="0">
                            <a:solidFill>
                              <a:srgbClr val="1A9988"/>
                            </a:solidFill>
                            <a:latin typeface="Cambria Math" panose="02040503050406030204" pitchFamily="18" charset="0"/>
                          </a:rPr>
                        </m:ctrlPr>
                      </m:sSubSupPr>
                      <m:e>
                        <m:r>
                          <a:rPr lang="en-IN" b="1" i="0" smtClean="0">
                            <a:solidFill>
                              <a:srgbClr val="1A9988"/>
                            </a:solidFill>
                            <a:latin typeface="Cambria Math" panose="02040503050406030204" pitchFamily="18" charset="0"/>
                          </a:rPr>
                          <m:t>𝐱</m:t>
                        </m:r>
                        <m:r>
                          <a:rPr lang="en-IN" b="1" i="0" smtClean="0">
                            <a:solidFill>
                              <a:srgbClr val="1A9988"/>
                            </a:solidFill>
                            <a:latin typeface="Cambria Math" panose="02040503050406030204" pitchFamily="18" charset="0"/>
                          </a:rPr>
                          <m:t>−</m:t>
                        </m:r>
                        <m:r>
                          <a:rPr lang="en-IN" b="1" i="0" smtClean="0">
                            <a:solidFill>
                              <a:srgbClr val="1A9988"/>
                            </a:solidFill>
                            <a:latin typeface="Cambria Math" panose="02040503050406030204" pitchFamily="18" charset="0"/>
                          </a:rPr>
                          <m:t>𝐛</m:t>
                        </m:r>
                        <m:r>
                          <a:rPr lang="en-IN" b="1" i="0" smtClean="0">
                            <a:solidFill>
                              <a:srgbClr val="1A9988"/>
                            </a:solidFill>
                            <a:latin typeface="Cambria Math" panose="02040503050406030204" pitchFamily="18" charset="0"/>
                          </a:rPr>
                          <m:t>||</m:t>
                        </m:r>
                      </m:e>
                      <m:sub>
                        <m:r>
                          <a:rPr lang="en-IN" b="1" i="0" smtClean="0">
                            <a:solidFill>
                              <a:srgbClr val="1A9988"/>
                            </a:solidFill>
                            <a:latin typeface="Cambria Math" panose="02040503050406030204" pitchFamily="18" charset="0"/>
                          </a:rPr>
                          <m:t>𝟐</m:t>
                        </m:r>
                      </m:sub>
                      <m:sup>
                        <m:r>
                          <a:rPr lang="en-IN" b="1" i="0" smtClean="0">
                            <a:solidFill>
                              <a:srgbClr val="1A9988"/>
                            </a:solidFill>
                            <a:latin typeface="Cambria Math" panose="02040503050406030204" pitchFamily="18" charset="0"/>
                          </a:rPr>
                          <m:t>𝟐</m:t>
                        </m:r>
                      </m:sup>
                    </m:sSubSup>
                  </m:oMath>
                </a14:m>
                <a:r>
                  <a:rPr lang="en-IN" b="1" dirty="0">
                    <a:solidFill>
                      <a:srgbClr val="1A9988"/>
                    </a:solidFill>
                    <a:latin typeface="Raleway" panose="020B0604020202020204" charset="0"/>
                  </a:rPr>
                  <a:t> + </a:t>
                </a:r>
                <a14:m>
                  <m:oMath xmlns:m="http://schemas.openxmlformats.org/officeDocument/2006/math">
                    <m:r>
                      <a:rPr lang="el-GR" b="1" i="0" smtClean="0">
                        <a:solidFill>
                          <a:srgbClr val="1A9988"/>
                        </a:solidFill>
                        <a:latin typeface="Cambria Math" panose="02040503050406030204" pitchFamily="18" charset="0"/>
                      </a:rPr>
                      <m:t>𝛌</m:t>
                    </m:r>
                    <m:r>
                      <a:rPr lang="en-IN" b="1" i="0" smtClean="0">
                        <a:solidFill>
                          <a:srgbClr val="1A9988"/>
                        </a:solidFill>
                        <a:latin typeface="Cambria Math" panose="02040503050406030204" pitchFamily="18" charset="0"/>
                      </a:rPr>
                      <m:t>𝐳</m:t>
                    </m:r>
                  </m:oMath>
                </a14:m>
                <a:endParaRPr lang="en-IN" b="1" dirty="0">
                  <a:solidFill>
                    <a:srgbClr val="1A9988"/>
                  </a:solidFill>
                  <a:latin typeface="Raleway" panose="020B0604020202020204" charset="0"/>
                </a:endParaRPr>
              </a:p>
              <a:p>
                <a:endParaRPr lang="en-IN" b="1" dirty="0">
                  <a:solidFill>
                    <a:srgbClr val="1A9988"/>
                  </a:solidFill>
                  <a:latin typeface="Raleway" panose="020B0604020202020204" charset="0"/>
                </a:endParaRPr>
              </a:p>
              <a:p>
                <a:r>
                  <a:rPr lang="en-IN" b="1" dirty="0">
                    <a:solidFill>
                      <a:srgbClr val="1A9988"/>
                    </a:solidFill>
                    <a:latin typeface="Raleway" panose="020B0604020202020204" charset="0"/>
                  </a:rPr>
                  <a:t>                   subject to </a:t>
                </a:r>
                <a:r>
                  <a:rPr lang="en-IN" b="1" i="1" dirty="0">
                    <a:solidFill>
                      <a:srgbClr val="1A9988"/>
                    </a:solidFill>
                    <a:latin typeface="Raleway" panose="020B0604020202020204" charset="0"/>
                  </a:rPr>
                  <a:t>Fx – z = </a:t>
                </a:r>
                <a:r>
                  <a:rPr lang="en-IN" b="1" dirty="0">
                    <a:solidFill>
                      <a:srgbClr val="1A9988"/>
                    </a:solidFill>
                    <a:latin typeface="Raleway" panose="020B0604020202020204" charset="0"/>
                  </a:rPr>
                  <a:t>0.</a:t>
                </a:r>
                <a:endParaRPr lang="en-IN" b="1" i="1" dirty="0">
                  <a:solidFill>
                    <a:srgbClr val="1A9988"/>
                  </a:solidFill>
                  <a:latin typeface="Raleway" panose="020B0604020202020204" charset="0"/>
                </a:endParaRPr>
              </a:p>
            </p:txBody>
          </p:sp>
        </mc:Choice>
        <mc:Fallback xmlns="">
          <p:sp>
            <p:nvSpPr>
              <p:cNvPr id="7" name="TextBox 6">
                <a:extLst>
                  <a:ext uri="{FF2B5EF4-FFF2-40B4-BE49-F238E27FC236}">
                    <a16:creationId xmlns:a16="http://schemas.microsoft.com/office/drawing/2014/main" id="{4728D0F2-81BA-41AB-9ED0-E2CB0DC2E1CD}"/>
                  </a:ext>
                </a:extLst>
              </p:cNvPr>
              <p:cNvSpPr txBox="1">
                <a:spLocks noRot="1" noChangeAspect="1" noMove="1" noResize="1" noEditPoints="1" noAdjustHandles="1" noChangeArrowheads="1" noChangeShapeType="1" noTextEdit="1"/>
              </p:cNvSpPr>
              <p:nvPr/>
            </p:nvSpPr>
            <p:spPr>
              <a:xfrm>
                <a:off x="2159000" y="2389733"/>
                <a:ext cx="6242050" cy="1695144"/>
              </a:xfrm>
              <a:prstGeom prst="rect">
                <a:avLst/>
              </a:prstGeom>
              <a:blipFill>
                <a:blip r:embed="rId3"/>
                <a:stretch>
                  <a:fillRect l="-293" t="-719" r="-586" b="-2878"/>
                </a:stretch>
              </a:blipFill>
            </p:spPr>
            <p:txBody>
              <a:bodyPr/>
              <a:lstStyle/>
              <a:p>
                <a:r>
                  <a:rPr lang="en-US">
                    <a:noFill/>
                  </a:rPr>
                  <a:t> </a:t>
                </a:r>
              </a:p>
            </p:txBody>
          </p:sp>
        </mc:Fallback>
      </mc:AlternateContent>
      <p:pic>
        <p:nvPicPr>
          <p:cNvPr id="9" name="Picture 6" descr="Finger PNG, Finger Transparent Background - FreeIconsPNG">
            <a:extLst>
              <a:ext uri="{FF2B5EF4-FFF2-40B4-BE49-F238E27FC236}">
                <a16:creationId xmlns:a16="http://schemas.microsoft.com/office/drawing/2014/main" id="{18632F04-2721-4DC1-A122-52B97B76F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4363065"/>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33;p17">
            <a:extLst>
              <a:ext uri="{FF2B5EF4-FFF2-40B4-BE49-F238E27FC236}">
                <a16:creationId xmlns:a16="http://schemas.microsoft.com/office/drawing/2014/main" id="{86CC6D6B-1680-4898-B0E8-EA8E0AD466F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Total variation with ADMM</a:t>
            </a:r>
            <a:endParaRPr sz="1600" dirty="0">
              <a:solidFill>
                <a:srgbClr val="1A9988"/>
              </a:solidFill>
            </a:endParaRPr>
          </a:p>
        </p:txBody>
      </p:sp>
      <p:pic>
        <p:nvPicPr>
          <p:cNvPr id="10" name="Graphic 9" descr="Venn diagram">
            <a:extLst>
              <a:ext uri="{FF2B5EF4-FFF2-40B4-BE49-F238E27FC236}">
                <a16:creationId xmlns:a16="http://schemas.microsoft.com/office/drawing/2014/main" id="{4CE07605-8F19-481A-BBA2-3FE9688A1D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85311" y="-43091"/>
            <a:ext cx="527558" cy="527558"/>
          </a:xfrm>
          <a:prstGeom prst="rect">
            <a:avLst/>
          </a:prstGeom>
          <a:effectLst>
            <a:outerShdw blurRad="762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98A20DA5-FC76-421C-88B3-21E9A3D38C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5F2D34C-970C-48E0-9B7C-2012991A50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2" name="TextBox 11">
            <a:extLst>
              <a:ext uri="{FF2B5EF4-FFF2-40B4-BE49-F238E27FC236}">
                <a16:creationId xmlns:a16="http://schemas.microsoft.com/office/drawing/2014/main" id="{2062EA55-CAF9-4C68-AA20-FDAD2A8DF28F}"/>
              </a:ext>
            </a:extLst>
          </p:cNvPr>
          <p:cNvSpPr txBox="1"/>
          <p:nvPr/>
        </p:nvSpPr>
        <p:spPr>
          <a:xfrm>
            <a:off x="2159000" y="4363065"/>
            <a:ext cx="6242050" cy="738664"/>
          </a:xfrm>
          <a:prstGeom prst="rect">
            <a:avLst/>
          </a:prstGeom>
          <a:noFill/>
        </p:spPr>
        <p:txBody>
          <a:bodyPr wrap="square" rtlCol="0">
            <a:spAutoFit/>
          </a:bodyPr>
          <a:lstStyle/>
          <a:p>
            <a:r>
              <a:rPr lang="en-IN" b="1" dirty="0">
                <a:solidFill>
                  <a:srgbClr val="1A9988"/>
                </a:solidFill>
                <a:latin typeface="Raleway" panose="020B0604020202020204" charset="0"/>
              </a:rPr>
              <a:t>We can compare the functions of conventional ADMM, with our newly above formulated equations.</a:t>
            </a:r>
          </a:p>
          <a:p>
            <a:endParaRPr lang="en-IN" dirty="0"/>
          </a:p>
        </p:txBody>
      </p:sp>
    </p:spTree>
    <p:extLst>
      <p:ext uri="{BB962C8B-B14F-4D97-AF65-F5344CB8AC3E}">
        <p14:creationId xmlns:p14="http://schemas.microsoft.com/office/powerpoint/2010/main" val="1701296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Finger PNG, Finger Transparent Background - FreeIconsPNG">
            <a:extLst>
              <a:ext uri="{FF2B5EF4-FFF2-40B4-BE49-F238E27FC236}">
                <a16:creationId xmlns:a16="http://schemas.microsoft.com/office/drawing/2014/main" id="{057D7ECF-CA83-4352-BE15-14DC4D83C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369691"/>
            <a:ext cx="637996" cy="3867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954572-30BD-4F88-8675-36D28048141F}"/>
                  </a:ext>
                </a:extLst>
              </p:cNvPr>
              <p:cNvSpPr txBox="1"/>
              <p:nvPr/>
            </p:nvSpPr>
            <p:spPr>
              <a:xfrm>
                <a:off x="2025795" y="1296689"/>
                <a:ext cx="6641955" cy="1910588"/>
              </a:xfrm>
              <a:prstGeom prst="rect">
                <a:avLst/>
              </a:prstGeom>
              <a:noFill/>
            </p:spPr>
            <p:txBody>
              <a:bodyPr wrap="square" rtlCol="0">
                <a:spAutoFit/>
              </a:bodyPr>
              <a:lstStyle/>
              <a:p>
                <a:r>
                  <a:rPr lang="en-IN" b="1" dirty="0">
                    <a:solidFill>
                      <a:srgbClr val="1A9988"/>
                    </a:solidFill>
                    <a:latin typeface="Raleway" panose="020B0604020202020204" charset="0"/>
                  </a:rPr>
                  <a:t>From the constrained equations discussed before, we can explicitly show how these problems line up:</a:t>
                </a:r>
              </a:p>
              <a:p>
                <a:endParaRPr lang="en-IN" b="1" dirty="0">
                  <a:solidFill>
                    <a:srgbClr val="1A9988"/>
                  </a:solidFill>
                  <a:latin typeface="Raleway" panose="020B0604020202020204" charset="0"/>
                </a:endParaRPr>
              </a:p>
              <a:p>
                <a:r>
                  <a:rPr lang="en-IN" b="1" dirty="0">
                    <a:solidFill>
                      <a:srgbClr val="1A9988"/>
                    </a:solidFill>
                    <a:latin typeface="Raleway" panose="020B0604020202020204" charset="0"/>
                  </a:rPr>
                  <a:t>                    </a:t>
                </a:r>
                <a:r>
                  <a:rPr lang="en-IN" b="1" i="1" dirty="0">
                    <a:solidFill>
                      <a:srgbClr val="1A9988"/>
                    </a:solidFill>
                    <a:latin typeface="Raleway" panose="020B0604020202020204" charset="0"/>
                  </a:rPr>
                  <a:t>f(x) </a:t>
                </a:r>
                <a:r>
                  <a:rPr lang="en-IN" b="1" dirty="0">
                    <a:solidFill>
                      <a:srgbClr val="1A9988"/>
                    </a:solidFill>
                    <a:latin typeface="Raleway" panose="020B0604020202020204" charset="0"/>
                  </a:rPr>
                  <a:t>= </a:t>
                </a:r>
                <a14:m>
                  <m:oMath xmlns:m="http://schemas.openxmlformats.org/officeDocument/2006/math">
                    <m:f>
                      <m:fPr>
                        <m:ctrlPr>
                          <a:rPr lang="en-IN" b="1" i="1" smtClean="0">
                            <a:solidFill>
                              <a:srgbClr val="1A9988"/>
                            </a:solidFill>
                            <a:latin typeface="Cambria Math" panose="02040503050406030204" pitchFamily="18" charset="0"/>
                          </a:rPr>
                        </m:ctrlPr>
                      </m:fPr>
                      <m:num>
                        <m:r>
                          <a:rPr lang="en-IN" b="1" i="1" smtClean="0">
                            <a:solidFill>
                              <a:srgbClr val="1A9988"/>
                            </a:solidFill>
                            <a:latin typeface="Cambria Math" panose="02040503050406030204" pitchFamily="18" charset="0"/>
                          </a:rPr>
                          <m:t>𝟏</m:t>
                        </m:r>
                      </m:num>
                      <m:den>
                        <m:r>
                          <a:rPr lang="en-IN" b="1" i="1" smtClean="0">
                            <a:solidFill>
                              <a:srgbClr val="1A9988"/>
                            </a:solidFill>
                            <a:latin typeface="Cambria Math" panose="02040503050406030204" pitchFamily="18" charset="0"/>
                          </a:rPr>
                          <m:t>𝟐</m:t>
                        </m:r>
                      </m:den>
                    </m:f>
                  </m:oMath>
                </a14:m>
                <a:r>
                  <a:rPr lang="en-IN" b="1" dirty="0">
                    <a:solidFill>
                      <a:srgbClr val="1A9988"/>
                    </a:solidFill>
                    <a:latin typeface="Raleway" panose="020B0604020202020204" charset="0"/>
                  </a:rPr>
                  <a:t> </a:t>
                </a:r>
                <a14:m>
                  <m:oMath xmlns:m="http://schemas.openxmlformats.org/officeDocument/2006/math">
                    <m:r>
                      <a:rPr lang="en-IN" b="1" i="0" smtClean="0">
                        <a:solidFill>
                          <a:srgbClr val="1A9988"/>
                        </a:solidFill>
                        <a:latin typeface="Cambria Math" panose="02040503050406030204" pitchFamily="18" charset="0"/>
                      </a:rPr>
                      <m:t>||</m:t>
                    </m:r>
                    <m:sSubSup>
                      <m:sSubSupPr>
                        <m:ctrlPr>
                          <a:rPr lang="en-IN" b="1" i="1" smtClean="0">
                            <a:solidFill>
                              <a:srgbClr val="1A9988"/>
                            </a:solidFill>
                            <a:latin typeface="Cambria Math" panose="02040503050406030204" pitchFamily="18" charset="0"/>
                          </a:rPr>
                        </m:ctrlPr>
                      </m:sSubSupPr>
                      <m:e>
                        <m:r>
                          <a:rPr lang="en-IN" b="1" i="0" smtClean="0">
                            <a:solidFill>
                              <a:srgbClr val="1A9988"/>
                            </a:solidFill>
                            <a:latin typeface="Cambria Math" panose="02040503050406030204" pitchFamily="18" charset="0"/>
                          </a:rPr>
                          <m:t>𝐱</m:t>
                        </m:r>
                        <m:r>
                          <a:rPr lang="en-IN" b="1" i="0" smtClean="0">
                            <a:solidFill>
                              <a:srgbClr val="1A9988"/>
                            </a:solidFill>
                            <a:latin typeface="Cambria Math" panose="02040503050406030204" pitchFamily="18" charset="0"/>
                          </a:rPr>
                          <m:t>−</m:t>
                        </m:r>
                        <m:r>
                          <a:rPr lang="en-IN" b="1" i="0" smtClean="0">
                            <a:solidFill>
                              <a:srgbClr val="1A9988"/>
                            </a:solidFill>
                            <a:latin typeface="Cambria Math" panose="02040503050406030204" pitchFamily="18" charset="0"/>
                          </a:rPr>
                          <m:t>𝐛</m:t>
                        </m:r>
                        <m:r>
                          <a:rPr lang="en-IN" b="1" i="0" smtClean="0">
                            <a:solidFill>
                              <a:srgbClr val="1A9988"/>
                            </a:solidFill>
                            <a:latin typeface="Cambria Math" panose="02040503050406030204" pitchFamily="18" charset="0"/>
                          </a:rPr>
                          <m:t>||</m:t>
                        </m:r>
                      </m:e>
                      <m:sub>
                        <m:r>
                          <a:rPr lang="en-IN" b="1" i="0" smtClean="0">
                            <a:solidFill>
                              <a:srgbClr val="1A9988"/>
                            </a:solidFill>
                            <a:latin typeface="Cambria Math" panose="02040503050406030204" pitchFamily="18" charset="0"/>
                          </a:rPr>
                          <m:t>𝟐</m:t>
                        </m:r>
                      </m:sub>
                      <m:sup>
                        <m:r>
                          <a:rPr lang="en-IN" b="1" i="0" smtClean="0">
                            <a:solidFill>
                              <a:srgbClr val="1A9988"/>
                            </a:solidFill>
                            <a:latin typeface="Cambria Math" panose="02040503050406030204" pitchFamily="18" charset="0"/>
                          </a:rPr>
                          <m:t>𝟐</m:t>
                        </m:r>
                      </m:sup>
                    </m:sSubSup>
                  </m:oMath>
                </a14:m>
                <a:endParaRPr lang="en-IN" b="1" dirty="0">
                  <a:solidFill>
                    <a:srgbClr val="1A9988"/>
                  </a:solidFill>
                  <a:latin typeface="Raleway" panose="020B0604020202020204" charset="0"/>
                </a:endParaRPr>
              </a:p>
              <a:p>
                <a:r>
                  <a:rPr lang="en-IN" b="1" dirty="0">
                    <a:solidFill>
                      <a:srgbClr val="1A9988"/>
                    </a:solidFill>
                    <a:latin typeface="Raleway" panose="020B0604020202020204" charset="0"/>
                  </a:rPr>
                  <a:t>                        </a:t>
                </a:r>
              </a:p>
              <a:p>
                <a:r>
                  <a:rPr lang="en-IN" b="1" dirty="0">
                    <a:solidFill>
                      <a:srgbClr val="1A9988"/>
                    </a:solidFill>
                    <a:latin typeface="Raleway" panose="020B0604020202020204" charset="0"/>
                  </a:rPr>
                  <a:t>                    </a:t>
                </a:r>
                <a:r>
                  <a:rPr lang="en-IN" b="1" i="1" dirty="0">
                    <a:solidFill>
                      <a:srgbClr val="1A9988"/>
                    </a:solidFill>
                    <a:latin typeface="Raleway" panose="020B0604020202020204" charset="0"/>
                  </a:rPr>
                  <a:t>g(z) </a:t>
                </a:r>
                <a:r>
                  <a:rPr lang="en-IN" b="1" dirty="0">
                    <a:solidFill>
                      <a:srgbClr val="1A9988"/>
                    </a:solidFill>
                    <a:latin typeface="Raleway" panose="020B0604020202020204" charset="0"/>
                  </a:rPr>
                  <a:t>= </a:t>
                </a:r>
                <a14:m>
                  <m:oMath xmlns:m="http://schemas.openxmlformats.org/officeDocument/2006/math">
                    <m:r>
                      <a:rPr lang="el-GR" b="1" i="0" smtClean="0">
                        <a:solidFill>
                          <a:srgbClr val="1A9988"/>
                        </a:solidFill>
                        <a:latin typeface="Cambria Math" panose="02040503050406030204" pitchFamily="18" charset="0"/>
                      </a:rPr>
                      <m:t>𝛌</m:t>
                    </m:r>
                    <m:r>
                      <a:rPr lang="en-IN" b="1" i="0" smtClean="0">
                        <a:solidFill>
                          <a:srgbClr val="1A9988"/>
                        </a:solidFill>
                        <a:latin typeface="Cambria Math" panose="02040503050406030204" pitchFamily="18" charset="0"/>
                      </a:rPr>
                      <m:t>𝐳</m:t>
                    </m:r>
                    <m:r>
                      <a:rPr lang="en-IN" b="1" i="0" smtClean="0">
                        <a:solidFill>
                          <a:srgbClr val="1A9988"/>
                        </a:solidFill>
                        <a:latin typeface="Cambria Math" panose="02040503050406030204" pitchFamily="18" charset="0"/>
                      </a:rPr>
                      <m:t>,</m:t>
                    </m:r>
                  </m:oMath>
                </a14:m>
                <a:r>
                  <a:rPr lang="en-IN" b="1" dirty="0">
                    <a:solidFill>
                      <a:srgbClr val="1A9988"/>
                    </a:solidFill>
                    <a:latin typeface="Raleway" panose="020B0604020202020204" charset="0"/>
                  </a:rPr>
                  <a:t>  (where we can visualize ‘</a:t>
                </a:r>
                <a:r>
                  <a:rPr lang="en-IN" b="1" i="1" dirty="0">
                    <a:solidFill>
                      <a:srgbClr val="1A9988"/>
                    </a:solidFill>
                    <a:latin typeface="Raleway" panose="020B0604020202020204" charset="0"/>
                  </a:rPr>
                  <a:t>z’</a:t>
                </a:r>
                <a:r>
                  <a:rPr lang="en-IN" b="1" dirty="0">
                    <a:solidFill>
                      <a:srgbClr val="1A9988"/>
                    </a:solidFill>
                    <a:latin typeface="Raleway" panose="020B0604020202020204" charset="0"/>
                  </a:rPr>
                  <a:t> as our original TV function).</a:t>
                </a:r>
              </a:p>
              <a:p>
                <a:endParaRPr lang="en-IN" b="1" dirty="0">
                  <a:solidFill>
                    <a:srgbClr val="1A9988"/>
                  </a:solidFill>
                  <a:latin typeface="Raleway" panose="020B0604020202020204" charset="0"/>
                </a:endParaRPr>
              </a:p>
              <a:p>
                <a:r>
                  <a:rPr lang="en-IN" b="1" dirty="0">
                    <a:solidFill>
                      <a:srgbClr val="1A9988"/>
                    </a:solidFill>
                    <a:latin typeface="Raleway" panose="020B0604020202020204" charset="0"/>
                  </a:rPr>
                  <a:t>                    </a:t>
                </a:r>
                <a:r>
                  <a:rPr lang="en-US" b="1" i="0" dirty="0">
                    <a:solidFill>
                      <a:srgbClr val="1A9988"/>
                    </a:solidFill>
                    <a:effectLst/>
                    <a:latin typeface="Raleway" panose="020B0604020202020204" charset="0"/>
                    <a:cs typeface="Arial" panose="020B0604020202020204" pitchFamily="34" charset="0"/>
                  </a:rPr>
                  <a:t>A = F   and B = - I</a:t>
                </a:r>
              </a:p>
            </p:txBody>
          </p:sp>
        </mc:Choice>
        <mc:Fallback xmlns="">
          <p:sp>
            <p:nvSpPr>
              <p:cNvPr id="2" name="TextBox 1">
                <a:extLst>
                  <a:ext uri="{FF2B5EF4-FFF2-40B4-BE49-F238E27FC236}">
                    <a16:creationId xmlns:a16="http://schemas.microsoft.com/office/drawing/2014/main" id="{9A954572-30BD-4F88-8675-36D28048141F}"/>
                  </a:ext>
                </a:extLst>
              </p:cNvPr>
              <p:cNvSpPr txBox="1">
                <a:spLocks noRot="1" noChangeAspect="1" noMove="1" noResize="1" noEditPoints="1" noAdjustHandles="1" noChangeArrowheads="1" noChangeShapeType="1" noTextEdit="1"/>
              </p:cNvSpPr>
              <p:nvPr/>
            </p:nvSpPr>
            <p:spPr>
              <a:xfrm>
                <a:off x="2025795" y="1296689"/>
                <a:ext cx="6641955" cy="1910588"/>
              </a:xfrm>
              <a:prstGeom prst="rect">
                <a:avLst/>
              </a:prstGeom>
              <a:blipFill>
                <a:blip r:embed="rId3"/>
                <a:stretch>
                  <a:fillRect l="-275" t="-639" b="-22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11F4B-BB2A-456E-8F32-77825F493F3D}"/>
                  </a:ext>
                </a:extLst>
              </p:cNvPr>
              <p:cNvSpPr txBox="1"/>
              <p:nvPr/>
            </p:nvSpPr>
            <p:spPr>
              <a:xfrm>
                <a:off x="2025794" y="3371850"/>
                <a:ext cx="6641955" cy="1696618"/>
              </a:xfrm>
              <a:prstGeom prst="rect">
                <a:avLst/>
              </a:prstGeom>
              <a:noFill/>
            </p:spPr>
            <p:txBody>
              <a:bodyPr wrap="square" rtlCol="0">
                <a:spAutoFit/>
              </a:bodyPr>
              <a:lstStyle/>
              <a:p>
                <a:r>
                  <a:rPr lang="en-IN" b="1" dirty="0">
                    <a:solidFill>
                      <a:srgbClr val="1A9988"/>
                    </a:solidFill>
                    <a:latin typeface="Raleway" panose="020B0604020202020204" charset="0"/>
                  </a:rPr>
                  <a:t>Therefore, we now define our own Lagrangian function for the above form:</a:t>
                </a:r>
              </a:p>
              <a:p>
                <a:r>
                  <a:rPr lang="en-IN" b="1" dirty="0">
                    <a:solidFill>
                      <a:srgbClr val="1A9988"/>
                    </a:solidFill>
                    <a:latin typeface="Raleway" panose="020B0604020202020204" charset="0"/>
                  </a:rPr>
                  <a:t>    </a:t>
                </a:r>
              </a:p>
              <a:p>
                <a:r>
                  <a:rPr lang="en-IN" b="1" dirty="0">
                    <a:solidFill>
                      <a:srgbClr val="1A9988"/>
                    </a:solidFill>
                    <a:latin typeface="Raleway" panose="020B0604020202020204" charset="0"/>
                  </a:rPr>
                  <a:t>       </a:t>
                </a:r>
                <a14:m>
                  <m:oMath xmlns:m="http://schemas.openxmlformats.org/officeDocument/2006/math">
                    <m:sSub>
                      <m:sSubPr>
                        <m:ctrlPr>
                          <a:rPr lang="en-IN" b="1" i="1" dirty="0" smtClean="0">
                            <a:solidFill>
                              <a:srgbClr val="1A9988"/>
                            </a:solidFill>
                            <a:latin typeface="Cambria Math" panose="02040503050406030204" pitchFamily="18" charset="0"/>
                          </a:rPr>
                        </m:ctrlPr>
                      </m:sSubPr>
                      <m:e>
                        <m:r>
                          <a:rPr lang="en-IN" b="1" i="1" dirty="0" smtClean="0">
                            <a:solidFill>
                              <a:srgbClr val="1A9988"/>
                            </a:solidFill>
                            <a:latin typeface="Cambria Math" panose="02040503050406030204" pitchFamily="18" charset="0"/>
                          </a:rPr>
                          <m:t> </m:t>
                        </m:r>
                        <m:r>
                          <a:rPr lang="en-IN" b="1" i="1" dirty="0" smtClean="0">
                            <a:solidFill>
                              <a:srgbClr val="1A9988"/>
                            </a:solidFill>
                            <a:latin typeface="Cambria Math" panose="02040503050406030204" pitchFamily="18" charset="0"/>
                          </a:rPr>
                          <m:t>𝑳</m:t>
                        </m:r>
                      </m:e>
                      <m:sub>
                        <m:r>
                          <a:rPr lang="el-GR" b="1" i="1" dirty="0" smtClean="0">
                            <a:solidFill>
                              <a:srgbClr val="1A9988"/>
                            </a:solidFill>
                            <a:latin typeface="Cambria Math" panose="02040503050406030204" pitchFamily="18" charset="0"/>
                          </a:rPr>
                          <m:t>𝝆</m:t>
                        </m:r>
                      </m:sub>
                    </m:sSub>
                    <m:r>
                      <a:rPr lang="el-GR" b="1" i="1" dirty="0" smtClean="0">
                        <a:solidFill>
                          <a:srgbClr val="1A9988"/>
                        </a:solidFill>
                        <a:latin typeface="Cambria Math" panose="02040503050406030204" pitchFamily="18" charset="0"/>
                      </a:rPr>
                      <m:t> </m:t>
                    </m:r>
                  </m:oMath>
                </a14:m>
                <a:r>
                  <a:rPr lang="el-GR" b="1" dirty="0">
                    <a:solidFill>
                      <a:srgbClr val="1A9988"/>
                    </a:solidFill>
                    <a:latin typeface="Raleway" panose="020B0604020202020204" charset="0"/>
                    <a:cs typeface="Arial" panose="020B0604020202020204" pitchFamily="34" charset="0"/>
                  </a:rPr>
                  <a:t>(</a:t>
                </a:r>
                <a:r>
                  <a:rPr lang="en-IN" b="1" i="1" dirty="0">
                    <a:solidFill>
                      <a:srgbClr val="1A9988"/>
                    </a:solidFill>
                    <a:latin typeface="Raleway" panose="020B0604020202020204" charset="0"/>
                    <a:cs typeface="Arial" panose="020B0604020202020204" pitchFamily="34" charset="0"/>
                  </a:rPr>
                  <a:t>x, z,</a:t>
                </a:r>
                <a:r>
                  <a:rPr lang="el-GR" b="1" i="1" dirty="0">
                    <a:solidFill>
                      <a:srgbClr val="1A9988"/>
                    </a:solidFill>
                    <a:latin typeface="Raleway" panose="020B0604020202020204" charset="0"/>
                    <a:cs typeface="Arial" panose="020B0604020202020204" pitchFamily="34" charset="0"/>
                  </a:rPr>
                  <a:t> </a:t>
                </a:r>
                <a14:m>
                  <m:oMath xmlns:m="http://schemas.openxmlformats.org/officeDocument/2006/math">
                    <m:r>
                      <a:rPr lang="en-IN" b="1" i="1" smtClean="0">
                        <a:solidFill>
                          <a:srgbClr val="1A9988"/>
                        </a:solidFill>
                        <a:latin typeface="Cambria Math" panose="02040503050406030204" pitchFamily="18" charset="0"/>
                        <a:cs typeface="Arial" panose="020B0604020202020204" pitchFamily="34" charset="0"/>
                      </a:rPr>
                      <m:t>𝒚</m:t>
                    </m:r>
                  </m:oMath>
                </a14:m>
                <a:r>
                  <a:rPr lang="en-IN" b="1" dirty="0">
                    <a:solidFill>
                      <a:srgbClr val="1A9988"/>
                    </a:solidFill>
                    <a:latin typeface="Raleway" panose="020B0604020202020204" charset="0"/>
                    <a:cs typeface="Arial" panose="020B0604020202020204" pitchFamily="34" charset="0"/>
                  </a:rPr>
                  <a:t>)</a:t>
                </a:r>
                <a:r>
                  <a:rPr lang="en-IN" b="1" i="1" dirty="0">
                    <a:solidFill>
                      <a:srgbClr val="1A9988"/>
                    </a:solidFill>
                    <a:latin typeface="Raleway" panose="020B0604020202020204" charset="0"/>
                    <a:cs typeface="Arial" panose="020B0604020202020204" pitchFamily="34" charset="0"/>
                  </a:rPr>
                  <a:t> </a:t>
                </a:r>
                <a:r>
                  <a:rPr lang="en-IN" b="1" dirty="0">
                    <a:solidFill>
                      <a:srgbClr val="1A9988"/>
                    </a:solidFill>
                    <a:latin typeface="Raleway" panose="020B0604020202020204" charset="0"/>
                    <a:cs typeface="Arial" panose="020B0604020202020204" pitchFamily="34" charset="0"/>
                  </a:rPr>
                  <a:t>= </a:t>
                </a:r>
                <a14:m>
                  <m:oMath xmlns:m="http://schemas.openxmlformats.org/officeDocument/2006/math">
                    <m:f>
                      <m:fPr>
                        <m:ctrlPr>
                          <a:rPr lang="en-IN" b="1" i="1">
                            <a:solidFill>
                              <a:srgbClr val="1A9988"/>
                            </a:solidFill>
                            <a:latin typeface="Cambria Math" panose="02040503050406030204" pitchFamily="18" charset="0"/>
                          </a:rPr>
                        </m:ctrlPr>
                      </m:fPr>
                      <m:num>
                        <m:r>
                          <a:rPr lang="en-IN" b="1" i="1">
                            <a:solidFill>
                              <a:srgbClr val="1A9988"/>
                            </a:solidFill>
                            <a:latin typeface="Cambria Math" panose="02040503050406030204" pitchFamily="18" charset="0"/>
                          </a:rPr>
                          <m:t>𝟏</m:t>
                        </m:r>
                      </m:num>
                      <m:den>
                        <m:r>
                          <a:rPr lang="en-IN" b="1" i="1">
                            <a:solidFill>
                              <a:srgbClr val="1A9988"/>
                            </a:solidFill>
                            <a:latin typeface="Cambria Math" panose="02040503050406030204" pitchFamily="18" charset="0"/>
                          </a:rPr>
                          <m:t>𝟐</m:t>
                        </m:r>
                      </m:den>
                    </m:f>
                  </m:oMath>
                </a14:m>
                <a:r>
                  <a:rPr lang="en-IN" b="1" dirty="0">
                    <a:solidFill>
                      <a:srgbClr val="1A9988"/>
                    </a:solidFill>
                    <a:latin typeface="Raleway" panose="020B0604020202020204" charset="0"/>
                    <a:cs typeface="Arial" panose="020B0604020202020204" pitchFamily="34" charset="0"/>
                  </a:rPr>
                  <a:t> </a:t>
                </a:r>
                <a14:m>
                  <m:oMath xmlns:m="http://schemas.openxmlformats.org/officeDocument/2006/math">
                    <m:r>
                      <a:rPr lang="en-IN" b="1">
                        <a:solidFill>
                          <a:srgbClr val="1A9988"/>
                        </a:solidFill>
                        <a:latin typeface="Cambria Math" panose="02040503050406030204" pitchFamily="18" charset="0"/>
                      </a:rPr>
                      <m:t>||</m:t>
                    </m:r>
                    <m:sSubSup>
                      <m:sSubSupPr>
                        <m:ctrlPr>
                          <a:rPr lang="en-IN" b="1" i="1">
                            <a:solidFill>
                              <a:srgbClr val="1A9988"/>
                            </a:solidFill>
                            <a:latin typeface="Cambria Math" panose="02040503050406030204" pitchFamily="18" charset="0"/>
                          </a:rPr>
                        </m:ctrlPr>
                      </m:sSubSupPr>
                      <m:e>
                        <m:r>
                          <a:rPr lang="en-IN" b="1" i="1">
                            <a:solidFill>
                              <a:srgbClr val="1A9988"/>
                            </a:solidFill>
                            <a:latin typeface="Cambria Math" panose="02040503050406030204" pitchFamily="18" charset="0"/>
                          </a:rPr>
                          <m:t>𝒙</m:t>
                        </m:r>
                        <m:r>
                          <a:rPr lang="en-IN" b="1">
                            <a:solidFill>
                              <a:srgbClr val="1A9988"/>
                            </a:solidFill>
                            <a:latin typeface="Cambria Math" panose="02040503050406030204" pitchFamily="18" charset="0"/>
                          </a:rPr>
                          <m:t>−</m:t>
                        </m:r>
                        <m:r>
                          <a:rPr lang="en-IN" b="1" i="1">
                            <a:solidFill>
                              <a:srgbClr val="1A9988"/>
                            </a:solidFill>
                            <a:latin typeface="Cambria Math" panose="02040503050406030204" pitchFamily="18" charset="0"/>
                          </a:rPr>
                          <m:t>𝒃</m:t>
                        </m:r>
                        <m:r>
                          <a:rPr lang="en-IN" b="1">
                            <a:solidFill>
                              <a:srgbClr val="1A9988"/>
                            </a:solidFill>
                            <a:latin typeface="Cambria Math" panose="02040503050406030204" pitchFamily="18" charset="0"/>
                          </a:rPr>
                          <m:t>||</m:t>
                        </m:r>
                      </m:e>
                      <m:sub>
                        <m:r>
                          <a:rPr lang="en-IN" b="1" i="1">
                            <a:solidFill>
                              <a:srgbClr val="1A9988"/>
                            </a:solidFill>
                            <a:latin typeface="Cambria Math" panose="02040503050406030204" pitchFamily="18" charset="0"/>
                          </a:rPr>
                          <m:t>𝟐</m:t>
                        </m:r>
                      </m:sub>
                      <m:sup>
                        <m:r>
                          <a:rPr lang="en-IN" b="1" i="1">
                            <a:solidFill>
                              <a:srgbClr val="1A9988"/>
                            </a:solidFill>
                            <a:latin typeface="Cambria Math" panose="02040503050406030204" pitchFamily="18" charset="0"/>
                          </a:rPr>
                          <m:t>𝟐</m:t>
                        </m:r>
                      </m:sup>
                    </m:sSubSup>
                    <m:r>
                      <a:rPr lang="en-IN" b="1" i="1">
                        <a:solidFill>
                          <a:srgbClr val="1A9988"/>
                        </a:solidFill>
                        <a:latin typeface="Cambria Math" panose="02040503050406030204" pitchFamily="18" charset="0"/>
                      </a:rPr>
                      <m:t> </m:t>
                    </m:r>
                  </m:oMath>
                </a14:m>
                <a:r>
                  <a:rPr lang="en-IN" b="1" dirty="0">
                    <a:solidFill>
                      <a:srgbClr val="1A9988"/>
                    </a:solidFill>
                    <a:latin typeface="Raleway" panose="020B0604020202020204" charset="0"/>
                    <a:cs typeface="Arial" panose="020B0604020202020204" pitchFamily="34" charset="0"/>
                  </a:rPr>
                  <a:t> + </a:t>
                </a:r>
                <a14:m>
                  <m:oMath xmlns:m="http://schemas.openxmlformats.org/officeDocument/2006/math">
                    <m:r>
                      <a:rPr lang="el-GR" b="1" i="1">
                        <a:solidFill>
                          <a:srgbClr val="1A9988"/>
                        </a:solidFill>
                        <a:latin typeface="Cambria Math" panose="02040503050406030204" pitchFamily="18" charset="0"/>
                      </a:rPr>
                      <m:t>𝝀</m:t>
                    </m:r>
                    <m:r>
                      <a:rPr lang="en-IN" b="1" i="1">
                        <a:solidFill>
                          <a:srgbClr val="1A9988"/>
                        </a:solidFill>
                        <a:latin typeface="Cambria Math" panose="02040503050406030204" pitchFamily="18" charset="0"/>
                      </a:rPr>
                      <m:t>𝒛</m:t>
                    </m:r>
                    <m:r>
                      <a:rPr lang="en-IN" b="1" i="1">
                        <a:solidFill>
                          <a:srgbClr val="1A9988"/>
                        </a:solidFill>
                        <a:latin typeface="Cambria Math" panose="02040503050406030204" pitchFamily="18" charset="0"/>
                      </a:rPr>
                      <m:t> </m:t>
                    </m:r>
                  </m:oMath>
                </a14:m>
                <a:r>
                  <a:rPr lang="en-IN" b="1" dirty="0">
                    <a:solidFill>
                      <a:srgbClr val="1A9988"/>
                    </a:solidFill>
                    <a:latin typeface="Raleway" panose="020B0604020202020204" charset="0"/>
                    <a:cs typeface="Arial" panose="020B0604020202020204" pitchFamily="34" charset="0"/>
                  </a:rPr>
                  <a:t>+</a:t>
                </a:r>
                <a14:m>
                  <m:oMath xmlns:m="http://schemas.openxmlformats.org/officeDocument/2006/math">
                    <m:sSup>
                      <m:sSupPr>
                        <m:ctrlPr>
                          <a:rPr lang="en-US" b="1" i="1">
                            <a:solidFill>
                              <a:srgbClr val="1A9988"/>
                            </a:solidFill>
                            <a:latin typeface="Cambria Math" panose="02040503050406030204" pitchFamily="18" charset="0"/>
                          </a:rPr>
                        </m:ctrlPr>
                      </m:sSupPr>
                      <m:e>
                        <m:r>
                          <a:rPr lang="en-IN" b="1" i="1" smtClean="0">
                            <a:solidFill>
                              <a:srgbClr val="1A9988"/>
                            </a:solidFill>
                            <a:latin typeface="Cambria Math" panose="02040503050406030204" pitchFamily="18" charset="0"/>
                          </a:rPr>
                          <m:t>𝒚</m:t>
                        </m:r>
                      </m:e>
                      <m:sup>
                        <m:r>
                          <a:rPr lang="en-IN" b="1" i="1">
                            <a:solidFill>
                              <a:srgbClr val="1A9988"/>
                            </a:solidFill>
                            <a:latin typeface="Cambria Math" panose="02040503050406030204" pitchFamily="18" charset="0"/>
                          </a:rPr>
                          <m:t>𝑻</m:t>
                        </m:r>
                      </m:sup>
                    </m:sSup>
                  </m:oMath>
                </a14:m>
                <a:r>
                  <a:rPr lang="en-IN" b="1" dirty="0">
                    <a:solidFill>
                      <a:srgbClr val="1A9988"/>
                    </a:solidFill>
                    <a:latin typeface="Raleway" panose="020B0604020202020204" charset="0"/>
                    <a:cs typeface="Arial" panose="020B0604020202020204" pitchFamily="34" charset="0"/>
                  </a:rPr>
                  <a:t>(</a:t>
                </a:r>
                <a:r>
                  <a:rPr lang="en-IN" b="1" i="1" dirty="0">
                    <a:solidFill>
                      <a:srgbClr val="1A9988"/>
                    </a:solidFill>
                    <a:latin typeface="Raleway" panose="020B0604020202020204" charset="0"/>
                  </a:rPr>
                  <a:t>Fx – z </a:t>
                </a:r>
                <a:r>
                  <a:rPr lang="en-IN" b="1" dirty="0">
                    <a:solidFill>
                      <a:srgbClr val="1A9988"/>
                    </a:solidFill>
                    <a:latin typeface="Raleway" panose="020B0604020202020204" charset="0"/>
                    <a:cs typeface="Arial" panose="020B0604020202020204" pitchFamily="34" charset="0"/>
                  </a:rPr>
                  <a:t>− </a:t>
                </a:r>
                <a:r>
                  <a:rPr lang="en-IN" b="1" i="1" dirty="0">
                    <a:solidFill>
                      <a:srgbClr val="1A9988"/>
                    </a:solidFill>
                    <a:latin typeface="Raleway" panose="020B0604020202020204" charset="0"/>
                    <a:cs typeface="Arial" panose="020B0604020202020204" pitchFamily="34" charset="0"/>
                  </a:rPr>
                  <a:t>c</a:t>
                </a:r>
                <a:r>
                  <a:rPr lang="en-IN" b="1" dirty="0">
                    <a:solidFill>
                      <a:srgbClr val="1A9988"/>
                    </a:solidFill>
                    <a:latin typeface="Raleway" panose="020B0604020202020204" charset="0"/>
                    <a:cs typeface="Arial" panose="020B0604020202020204" pitchFamily="34" charset="0"/>
                  </a:rPr>
                  <a:t>) + </a:t>
                </a:r>
                <a14:m>
                  <m:oMath xmlns:m="http://schemas.openxmlformats.org/officeDocument/2006/math">
                    <m:f>
                      <m:fPr>
                        <m:ctrlPr>
                          <a:rPr lang="en-IN" b="1" i="1" smtClean="0">
                            <a:solidFill>
                              <a:srgbClr val="1A9988"/>
                            </a:solidFill>
                            <a:latin typeface="Cambria Math" panose="02040503050406030204" pitchFamily="18" charset="0"/>
                            <a:cs typeface="Arial" panose="020B0604020202020204" pitchFamily="34" charset="0"/>
                          </a:rPr>
                        </m:ctrlPr>
                      </m:fPr>
                      <m:num>
                        <m:r>
                          <m:rPr>
                            <m:nor/>
                          </m:rPr>
                          <a:rPr lang="el-GR" b="1" dirty="0">
                            <a:solidFill>
                              <a:srgbClr val="1A9988"/>
                            </a:solidFill>
                            <a:latin typeface="Raleway" panose="020B0604020202020204" charset="0"/>
                            <a:cs typeface="Arial" panose="020B0604020202020204" pitchFamily="34" charset="0"/>
                          </a:rPr>
                          <m:t>ρ</m:t>
                        </m:r>
                      </m:num>
                      <m:den>
                        <m:r>
                          <a:rPr lang="en-IN" b="1" i="1" smtClean="0">
                            <a:solidFill>
                              <a:srgbClr val="1A9988"/>
                            </a:solidFill>
                            <a:latin typeface="Cambria Math" panose="02040503050406030204" pitchFamily="18" charset="0"/>
                            <a:cs typeface="Arial" panose="020B0604020202020204" pitchFamily="34" charset="0"/>
                          </a:rPr>
                          <m:t>𝟐</m:t>
                        </m:r>
                      </m:den>
                    </m:f>
                    <m:r>
                      <a:rPr lang="en-IN" b="1" i="0" smtClean="0">
                        <a:solidFill>
                          <a:srgbClr val="1A9988"/>
                        </a:solidFill>
                        <a:latin typeface="Cambria Math" panose="02040503050406030204" pitchFamily="18" charset="0"/>
                      </a:rPr>
                      <m:t>||</m:t>
                    </m:r>
                    <m:sSubSup>
                      <m:sSubSupPr>
                        <m:ctrlPr>
                          <a:rPr lang="el-GR" b="1" i="1" smtClean="0">
                            <a:solidFill>
                              <a:srgbClr val="1A9988"/>
                            </a:solidFill>
                            <a:latin typeface="Cambria Math" panose="02040503050406030204" pitchFamily="18" charset="0"/>
                          </a:rPr>
                        </m:ctrlPr>
                      </m:sSubSupPr>
                      <m:e>
                        <m:r>
                          <m:rPr>
                            <m:nor/>
                          </m:rPr>
                          <a:rPr lang="en-IN" b="1" i="1" dirty="0">
                            <a:solidFill>
                              <a:srgbClr val="1A9988"/>
                            </a:solidFill>
                            <a:latin typeface="Raleway" panose="020B0604020202020204" charset="0"/>
                          </a:rPr>
                          <m:t>Fx</m:t>
                        </m:r>
                        <m:r>
                          <m:rPr>
                            <m:nor/>
                          </m:rPr>
                          <a:rPr lang="en-IN" b="1" i="1" dirty="0">
                            <a:solidFill>
                              <a:srgbClr val="1A9988"/>
                            </a:solidFill>
                            <a:latin typeface="Raleway" panose="020B0604020202020204" charset="0"/>
                          </a:rPr>
                          <m:t> – </m:t>
                        </m:r>
                        <m:r>
                          <m:rPr>
                            <m:nor/>
                          </m:rPr>
                          <a:rPr lang="en-IN" b="1" i="1" dirty="0">
                            <a:solidFill>
                              <a:srgbClr val="1A9988"/>
                            </a:solidFill>
                            <a:latin typeface="Raleway" panose="020B0604020202020204" charset="0"/>
                          </a:rPr>
                          <m:t>z</m:t>
                        </m:r>
                        <m:r>
                          <m:rPr>
                            <m:nor/>
                          </m:rPr>
                          <a:rPr lang="en-IN" b="1" i="1" dirty="0">
                            <a:solidFill>
                              <a:srgbClr val="1A9988"/>
                            </a:solidFill>
                            <a:latin typeface="Raleway" panose="020B0604020202020204" charset="0"/>
                          </a:rPr>
                          <m:t> </m:t>
                        </m:r>
                        <m:r>
                          <m:rPr>
                            <m:nor/>
                          </m:rPr>
                          <a:rPr lang="en-IN" b="1" dirty="0">
                            <a:solidFill>
                              <a:srgbClr val="1A9988"/>
                            </a:solidFill>
                            <a:latin typeface="Raleway" panose="020B0604020202020204" charset="0"/>
                            <a:cs typeface="Arial" panose="020B0604020202020204" pitchFamily="34" charset="0"/>
                          </a:rPr>
                          <m:t>− </m:t>
                        </m:r>
                        <m:r>
                          <m:rPr>
                            <m:nor/>
                          </m:rPr>
                          <a:rPr lang="en-IN" b="1" i="1" dirty="0">
                            <a:solidFill>
                              <a:srgbClr val="1A9988"/>
                            </a:solidFill>
                            <a:latin typeface="Raleway" panose="020B0604020202020204" charset="0"/>
                            <a:cs typeface="Arial" panose="020B0604020202020204" pitchFamily="34" charset="0"/>
                          </a:rPr>
                          <m:t>c</m:t>
                        </m:r>
                        <m:r>
                          <m:rPr>
                            <m:nor/>
                          </m:rPr>
                          <a:rPr lang="en-IN" b="1" i="0" dirty="0" smtClean="0">
                            <a:solidFill>
                              <a:srgbClr val="1A9988"/>
                            </a:solidFill>
                            <a:latin typeface="Raleway" panose="020B0604020202020204" charset="0"/>
                            <a:cs typeface="Arial" panose="020B0604020202020204" pitchFamily="34" charset="0"/>
                          </a:rPr>
                          <m:t>||</m:t>
                        </m:r>
                      </m:e>
                      <m:sub>
                        <m:r>
                          <a:rPr lang="en-IN" b="1" i="1" smtClean="0">
                            <a:solidFill>
                              <a:srgbClr val="1A9988"/>
                            </a:solidFill>
                            <a:latin typeface="Cambria Math" panose="02040503050406030204" pitchFamily="18" charset="0"/>
                          </a:rPr>
                          <m:t>𝟐</m:t>
                        </m:r>
                      </m:sub>
                      <m:sup>
                        <m:r>
                          <a:rPr lang="en-IN" b="1" i="1" smtClean="0">
                            <a:solidFill>
                              <a:srgbClr val="1A9988"/>
                            </a:solidFill>
                            <a:latin typeface="Cambria Math" panose="02040503050406030204" pitchFamily="18" charset="0"/>
                          </a:rPr>
                          <m:t>𝟐</m:t>
                        </m:r>
                      </m:sup>
                    </m:sSubSup>
                  </m:oMath>
                </a14:m>
                <a:endParaRPr lang="en-IN" b="1" dirty="0">
                  <a:solidFill>
                    <a:srgbClr val="1A9988"/>
                  </a:solidFill>
                  <a:latin typeface="Raleway" panose="020B0604020202020204" charset="0"/>
                  <a:cs typeface="Arial" panose="020B0604020202020204" pitchFamily="34" charset="0"/>
                </a:endParaRPr>
              </a:p>
              <a:p>
                <a:endParaRPr lang="en-IN" b="1" dirty="0">
                  <a:solidFill>
                    <a:srgbClr val="1A9988"/>
                  </a:solidFill>
                  <a:latin typeface="Raleway" panose="020B0604020202020204" charset="0"/>
                  <a:cs typeface="Arial" panose="020B0604020202020204" pitchFamily="34" charset="0"/>
                </a:endParaRPr>
              </a:p>
              <a:p>
                <a:r>
                  <a:rPr lang="en-IN" b="1" dirty="0">
                    <a:solidFill>
                      <a:srgbClr val="1A9988"/>
                    </a:solidFill>
                    <a:latin typeface="Raleway" panose="020B0604020202020204" charset="0"/>
                    <a:cs typeface="Arial" panose="020B0604020202020204" pitchFamily="34" charset="0"/>
                  </a:rPr>
                  <a:t>The above formulation can help us transform the </a:t>
                </a:r>
                <a:r>
                  <a:rPr lang="en-IN" i="1" dirty="0">
                    <a:solidFill>
                      <a:srgbClr val="1A9988"/>
                    </a:solidFill>
                    <a:latin typeface="Raleway" panose="020B0604020202020204" charset="0"/>
                    <a:cs typeface="Arial" panose="020B0604020202020204" pitchFamily="34" charset="0"/>
                  </a:rPr>
                  <a:t>constrained</a:t>
                </a:r>
                <a:r>
                  <a:rPr lang="en-IN" b="1" i="1" dirty="0">
                    <a:solidFill>
                      <a:srgbClr val="1A9988"/>
                    </a:solidFill>
                    <a:latin typeface="Raleway" panose="020B0604020202020204" charset="0"/>
                    <a:cs typeface="Arial" panose="020B0604020202020204" pitchFamily="34" charset="0"/>
                  </a:rPr>
                  <a:t> </a:t>
                </a:r>
                <a:r>
                  <a:rPr lang="en-IN" b="1" dirty="0">
                    <a:solidFill>
                      <a:srgbClr val="1A9988"/>
                    </a:solidFill>
                    <a:latin typeface="Raleway" panose="020B0604020202020204" charset="0"/>
                    <a:cs typeface="Arial" panose="020B0604020202020204" pitchFamily="34" charset="0"/>
                  </a:rPr>
                  <a:t>optimization problem in to the </a:t>
                </a:r>
                <a:r>
                  <a:rPr lang="en-IN" i="1" dirty="0">
                    <a:solidFill>
                      <a:srgbClr val="1A9988"/>
                    </a:solidFill>
                    <a:latin typeface="Raleway" panose="020B0604020202020204" charset="0"/>
                    <a:cs typeface="Arial" panose="020B0604020202020204" pitchFamily="34" charset="0"/>
                  </a:rPr>
                  <a:t>unconstrained</a:t>
                </a:r>
                <a:r>
                  <a:rPr lang="en-IN" b="1" i="1" dirty="0">
                    <a:solidFill>
                      <a:srgbClr val="1A9988"/>
                    </a:solidFill>
                    <a:latin typeface="Raleway" panose="020B0604020202020204" charset="0"/>
                    <a:cs typeface="Arial" panose="020B0604020202020204" pitchFamily="34" charset="0"/>
                  </a:rPr>
                  <a:t> </a:t>
                </a:r>
                <a:r>
                  <a:rPr lang="en-IN" b="1" dirty="0">
                    <a:solidFill>
                      <a:srgbClr val="1A9988"/>
                    </a:solidFill>
                    <a:latin typeface="Raleway" panose="020B0604020202020204" charset="0"/>
                    <a:cs typeface="Arial" panose="020B0604020202020204" pitchFamily="34" charset="0"/>
                  </a:rPr>
                  <a:t>optimization problem.</a:t>
                </a:r>
                <a:endParaRPr lang="en-IN" b="1" i="1" dirty="0">
                  <a:solidFill>
                    <a:srgbClr val="1A9988"/>
                  </a:solidFill>
                  <a:latin typeface="Raleway" panose="020B0604020202020204" charset="0"/>
                  <a:cs typeface="Arial" panose="020B0604020202020204" pitchFamily="34" charset="0"/>
                </a:endParaRPr>
              </a:p>
              <a:p>
                <a:endParaRPr lang="en-US" b="1" dirty="0">
                  <a:solidFill>
                    <a:srgbClr val="1A9988"/>
                  </a:solidFill>
                  <a:latin typeface="Raleway" panose="020B0604020202020204" charset="0"/>
                </a:endParaRPr>
              </a:p>
            </p:txBody>
          </p:sp>
        </mc:Choice>
        <mc:Fallback xmlns="">
          <p:sp>
            <p:nvSpPr>
              <p:cNvPr id="4" name="TextBox 3">
                <a:extLst>
                  <a:ext uri="{FF2B5EF4-FFF2-40B4-BE49-F238E27FC236}">
                    <a16:creationId xmlns:a16="http://schemas.microsoft.com/office/drawing/2014/main" id="{66D11F4B-BB2A-456E-8F32-77825F493F3D}"/>
                  </a:ext>
                </a:extLst>
              </p:cNvPr>
              <p:cNvSpPr txBox="1">
                <a:spLocks noRot="1" noChangeAspect="1" noMove="1" noResize="1" noEditPoints="1" noAdjustHandles="1" noChangeArrowheads="1" noChangeShapeType="1" noTextEdit="1"/>
              </p:cNvSpPr>
              <p:nvPr/>
            </p:nvSpPr>
            <p:spPr>
              <a:xfrm>
                <a:off x="2025794" y="3371850"/>
                <a:ext cx="6641955" cy="1696618"/>
              </a:xfrm>
              <a:prstGeom prst="rect">
                <a:avLst/>
              </a:prstGeom>
              <a:blipFill>
                <a:blip r:embed="rId4"/>
                <a:stretch>
                  <a:fillRect l="-275" t="-719"/>
                </a:stretch>
              </a:blipFill>
            </p:spPr>
            <p:txBody>
              <a:bodyPr/>
              <a:lstStyle/>
              <a:p>
                <a:r>
                  <a:rPr lang="en-US">
                    <a:noFill/>
                  </a:rPr>
                  <a:t> </a:t>
                </a:r>
              </a:p>
            </p:txBody>
          </p:sp>
        </mc:Fallback>
      </mc:AlternateContent>
      <p:pic>
        <p:nvPicPr>
          <p:cNvPr id="10" name="Picture 6" descr="Finger PNG, Finger Transparent Background - FreeIconsPNG">
            <a:extLst>
              <a:ext uri="{FF2B5EF4-FFF2-40B4-BE49-F238E27FC236}">
                <a16:creationId xmlns:a16="http://schemas.microsoft.com/office/drawing/2014/main" id="{E92193E5-43EC-41F2-AA6D-F71F94B4E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96" y="3371850"/>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3;p17">
            <a:extLst>
              <a:ext uri="{FF2B5EF4-FFF2-40B4-BE49-F238E27FC236}">
                <a16:creationId xmlns:a16="http://schemas.microsoft.com/office/drawing/2014/main" id="{5034E2E2-2579-4901-A782-6A977408E45B}"/>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Total variation with ADMM</a:t>
            </a:r>
            <a:endParaRPr sz="1600" dirty="0">
              <a:solidFill>
                <a:srgbClr val="1A9988"/>
              </a:solidFill>
            </a:endParaRPr>
          </a:p>
        </p:txBody>
      </p:sp>
      <p:pic>
        <p:nvPicPr>
          <p:cNvPr id="8" name="Graphic 7" descr="Venn diagram">
            <a:extLst>
              <a:ext uri="{FF2B5EF4-FFF2-40B4-BE49-F238E27FC236}">
                <a16:creationId xmlns:a16="http://schemas.microsoft.com/office/drawing/2014/main" id="{F9FF7A4B-9277-4BC0-A41F-DDAD37F113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5311" y="-43091"/>
            <a:ext cx="527558" cy="527558"/>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D73DC097-DC14-4D75-BDC5-93C4880145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84331011-BD24-4F0D-BDE0-03BCD4AAC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665146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28FC9C30-792A-47F3-A96B-2525E2DE5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294209"/>
            <a:ext cx="637996" cy="38678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A9D843C-F02E-4978-85C7-9508C501273D}"/>
                  </a:ext>
                </a:extLst>
              </p:cNvPr>
              <p:cNvSpPr txBox="1"/>
              <p:nvPr/>
            </p:nvSpPr>
            <p:spPr>
              <a:xfrm>
                <a:off x="1905000" y="902025"/>
                <a:ext cx="7073900" cy="2260106"/>
              </a:xfrm>
              <a:prstGeom prst="rect">
                <a:avLst/>
              </a:prstGeom>
              <a:noFill/>
            </p:spPr>
            <p:txBody>
              <a:bodyPr wrap="square" rtlCol="0">
                <a:spAutoFit/>
              </a:bodyPr>
              <a:lstStyle/>
              <a:p>
                <a:r>
                  <a:rPr lang="en-US" b="1" i="0" dirty="0">
                    <a:solidFill>
                      <a:srgbClr val="1A9988"/>
                    </a:solidFill>
                    <a:effectLst/>
                    <a:latin typeface="Raleway" panose="020B0604020202020204" charset="0"/>
                    <a:cs typeface="Arial" panose="020B0604020202020204" pitchFamily="34" charset="0"/>
                  </a:rPr>
                  <a:t>Since the objectives are separable, we can simplify the update steps a bit further:</a:t>
                </a:r>
              </a:p>
              <a:p>
                <a:endParaRPr lang="en-US" b="1" dirty="0">
                  <a:solidFill>
                    <a:srgbClr val="1A9988"/>
                  </a:solidFill>
                  <a:latin typeface="Raleway" panose="020B0604020202020204" charset="0"/>
                  <a:cs typeface="Arial" panose="020B0604020202020204" pitchFamily="34" charset="0"/>
                </a:endParaRPr>
              </a:p>
              <a:p>
                <a:r>
                  <a:rPr lang="en-US" b="1" dirty="0">
                    <a:solidFill>
                      <a:srgbClr val="1A9988"/>
                    </a:solidFill>
                    <a:latin typeface="Raleway" panose="020B0604020202020204" charset="0"/>
                    <a:cs typeface="Arial" panose="020B0604020202020204" pitchFamily="34" charset="0"/>
                  </a:rPr>
                  <a:t>                                </a:t>
                </a:r>
                <a14:m>
                  <m:oMath xmlns:m="http://schemas.openxmlformats.org/officeDocument/2006/math">
                    <m:sSup>
                      <m:sSupPr>
                        <m:ctrlPr>
                          <a:rPr lang="en-IN" sz="1400" b="1" i="1" smtClean="0">
                            <a:solidFill>
                              <a:srgbClr val="1A9988"/>
                            </a:solidFill>
                            <a:latin typeface="Cambria Math" panose="02040503050406030204" pitchFamily="18" charset="0"/>
                          </a:rPr>
                        </m:ctrlPr>
                      </m:sSupPr>
                      <m:e>
                        <m:r>
                          <a:rPr lang="en-IN" sz="1400" b="1" i="1" smtClean="0">
                            <a:solidFill>
                              <a:srgbClr val="1A9988"/>
                            </a:solidFill>
                            <a:latin typeface="Cambria Math" panose="02040503050406030204" pitchFamily="18" charset="0"/>
                          </a:rPr>
                          <m:t>𝒙</m:t>
                        </m:r>
                      </m:e>
                      <m:sup>
                        <m:r>
                          <a:rPr lang="en-IN" sz="1400" b="1" i="1" smtClean="0">
                            <a:solidFill>
                              <a:srgbClr val="1A9988"/>
                            </a:solidFill>
                            <a:latin typeface="Cambria Math" panose="02040503050406030204" pitchFamily="18" charset="0"/>
                          </a:rPr>
                          <m:t>𝒌</m:t>
                        </m:r>
                        <m:r>
                          <a:rPr lang="en-IN" sz="1400" b="1" i="1" smtClean="0">
                            <a:solidFill>
                              <a:srgbClr val="1A9988"/>
                            </a:solidFill>
                            <a:latin typeface="Cambria Math" panose="02040503050406030204" pitchFamily="18" charset="0"/>
                          </a:rPr>
                          <m:t>+</m:t>
                        </m:r>
                        <m:r>
                          <a:rPr lang="en-IN" sz="1400" b="1" i="1" smtClean="0">
                            <a:solidFill>
                              <a:srgbClr val="1A9988"/>
                            </a:solidFill>
                            <a:latin typeface="Cambria Math" panose="02040503050406030204" pitchFamily="18" charset="0"/>
                          </a:rPr>
                          <m:t>𝟏</m:t>
                        </m:r>
                      </m:sup>
                    </m:sSup>
                    <m:r>
                      <a:rPr lang="en-IN" sz="1400" b="1" i="1" smtClean="0">
                        <a:solidFill>
                          <a:srgbClr val="1A9988"/>
                        </a:solidFill>
                        <a:latin typeface="Cambria Math" panose="02040503050406030204" pitchFamily="18" charset="0"/>
                      </a:rPr>
                      <m:t>=</m:t>
                    </m:r>
                    <m:r>
                      <a:rPr lang="en-IN" sz="1400" b="1" i="1" smtClean="0">
                        <a:solidFill>
                          <a:srgbClr val="1A9988"/>
                        </a:solidFill>
                        <a:latin typeface="Cambria Math" panose="02040503050406030204" pitchFamily="18" charset="0"/>
                      </a:rPr>
                      <m:t>𝒂𝒓𝒈𝒎𝒊𝒏</m:t>
                    </m:r>
                    <m:r>
                      <m:rPr>
                        <m:nor/>
                      </m:rPr>
                      <a:rPr lang="en-IN" sz="1400" b="1" i="1" smtClean="0">
                        <a:solidFill>
                          <a:srgbClr val="1A9988"/>
                        </a:solidFill>
                        <a:latin typeface="Raleway" panose="020B0604020202020204" charset="0"/>
                      </a:rPr>
                      <m:t> </m:t>
                    </m:r>
                    <m:r>
                      <m:rPr>
                        <m:nor/>
                      </m:rPr>
                      <a:rPr lang="en-IN" sz="1400" b="1" smtClean="0">
                        <a:solidFill>
                          <a:srgbClr val="1A9988"/>
                        </a:solidFill>
                        <a:latin typeface="Raleway" panose="020B0604020202020204" charset="0"/>
                      </a:rPr>
                      <m:t>(</m:t>
                    </m:r>
                    <m:r>
                      <m:rPr>
                        <m:nor/>
                      </m:rPr>
                      <a:rPr lang="en-IN" sz="1400" b="1" i="1" smtClean="0">
                        <a:solidFill>
                          <a:srgbClr val="1A9988"/>
                        </a:solidFill>
                        <a:latin typeface="Raleway" panose="020B0604020202020204" charset="0"/>
                      </a:rPr>
                      <m:t>  </m:t>
                    </m:r>
                    <m:r>
                      <m:rPr>
                        <m:nor/>
                      </m:rPr>
                      <a:rPr lang="en-IN" b="1" dirty="0">
                        <a:solidFill>
                          <a:srgbClr val="1A9988"/>
                        </a:solidFill>
                        <a:latin typeface="Raleway" panose="020B0604020202020204" charset="0"/>
                      </a:rPr>
                      <m:t>f</m:t>
                    </m:r>
                    <m:r>
                      <m:rPr>
                        <m:nor/>
                      </m:rPr>
                      <a:rPr lang="en-IN" b="1" dirty="0">
                        <a:solidFill>
                          <a:srgbClr val="1A9988"/>
                        </a:solidFill>
                        <a:latin typeface="Raleway" panose="020B0604020202020204" charset="0"/>
                      </a:rPr>
                      <m:t>(</m:t>
                    </m:r>
                    <m:r>
                      <m:rPr>
                        <m:nor/>
                      </m:rPr>
                      <a:rPr lang="en-IN" b="1" dirty="0">
                        <a:solidFill>
                          <a:srgbClr val="1A9988"/>
                        </a:solidFill>
                        <a:latin typeface="Raleway" panose="020B0604020202020204" charset="0"/>
                      </a:rPr>
                      <m:t>x</m:t>
                    </m:r>
                    <m:r>
                      <m:rPr>
                        <m:nor/>
                      </m:rPr>
                      <a:rPr lang="en-IN" b="1" dirty="0">
                        <a:solidFill>
                          <a:srgbClr val="1A9988"/>
                        </a:solidFill>
                        <a:latin typeface="Raleway" panose="020B0604020202020204" charset="0"/>
                      </a:rPr>
                      <m:t>) + </m:t>
                    </m:r>
                    <m:f>
                      <m:fPr>
                        <m:ctrlPr>
                          <a:rPr lang="en-IN" b="1" i="1">
                            <a:solidFill>
                              <a:srgbClr val="1A9988"/>
                            </a:solidFill>
                            <a:latin typeface="Cambria Math" panose="02040503050406030204" pitchFamily="18" charset="0"/>
                            <a:cs typeface="Arial" panose="020B0604020202020204" pitchFamily="34" charset="0"/>
                          </a:rPr>
                        </m:ctrlPr>
                      </m:fPr>
                      <m:num>
                        <m:r>
                          <m:rPr>
                            <m:nor/>
                          </m:rPr>
                          <a:rPr lang="el-GR" b="1" dirty="0">
                            <a:solidFill>
                              <a:srgbClr val="1A9988"/>
                            </a:solidFill>
                            <a:latin typeface="Raleway" panose="020B0604020202020204" charset="0"/>
                            <a:cs typeface="Arial" panose="020B0604020202020204" pitchFamily="34" charset="0"/>
                          </a:rPr>
                          <m:t>ρ</m:t>
                        </m:r>
                      </m:num>
                      <m:den>
                        <m:r>
                          <a:rPr lang="en-IN" b="1" i="1">
                            <a:solidFill>
                              <a:srgbClr val="1A9988"/>
                            </a:solidFill>
                            <a:latin typeface="Cambria Math" panose="02040503050406030204" pitchFamily="18" charset="0"/>
                            <a:cs typeface="Arial" panose="020B0604020202020204" pitchFamily="34" charset="0"/>
                          </a:rPr>
                          <m:t>𝟐</m:t>
                        </m:r>
                      </m:den>
                    </m:f>
                    <m:r>
                      <a:rPr lang="en-IN" b="1">
                        <a:solidFill>
                          <a:srgbClr val="1A9988"/>
                        </a:solidFill>
                        <a:latin typeface="Cambria Math" panose="02040503050406030204" pitchFamily="18" charset="0"/>
                      </a:rPr>
                      <m:t>||</m:t>
                    </m:r>
                    <m:sSubSup>
                      <m:sSubSupPr>
                        <m:ctrlPr>
                          <a:rPr lang="el-GR" b="1" i="1">
                            <a:solidFill>
                              <a:srgbClr val="1A9988"/>
                            </a:solidFill>
                            <a:latin typeface="Cambria Math" panose="02040503050406030204" pitchFamily="18" charset="0"/>
                          </a:rPr>
                        </m:ctrlPr>
                      </m:sSubSupPr>
                      <m:e>
                        <m:r>
                          <m:rPr>
                            <m:nor/>
                          </m:rPr>
                          <a:rPr lang="en-IN" b="1" i="1" smtClean="0">
                            <a:solidFill>
                              <a:srgbClr val="1A9988"/>
                            </a:solidFill>
                            <a:latin typeface="Raleway" panose="020B0604020202020204" charset="0"/>
                          </a:rPr>
                          <m:t> </m:t>
                        </m:r>
                        <m:r>
                          <m:rPr>
                            <m:nor/>
                          </m:rPr>
                          <a:rPr lang="en-IN" b="1" i="1" dirty="0" smtClean="0">
                            <a:solidFill>
                              <a:srgbClr val="1A9988"/>
                            </a:solidFill>
                            <a:latin typeface="Raleway" panose="020B0604020202020204" charset="0"/>
                          </a:rPr>
                          <m:t>x</m:t>
                        </m:r>
                        <m:r>
                          <m:rPr>
                            <m:nor/>
                          </m:rPr>
                          <a:rPr lang="en-IN" b="1" i="1" dirty="0" smtClean="0">
                            <a:solidFill>
                              <a:srgbClr val="1A9988"/>
                            </a:solidFill>
                            <a:latin typeface="Raleway" panose="020B0604020202020204" charset="0"/>
                          </a:rPr>
                          <m:t> − </m:t>
                        </m:r>
                        <m:r>
                          <m:rPr>
                            <m:nor/>
                          </m:rPr>
                          <a:rPr lang="en-IN" b="1" i="1" dirty="0" smtClean="0">
                            <a:solidFill>
                              <a:srgbClr val="1A9988"/>
                            </a:solidFill>
                            <a:latin typeface="Raleway" panose="020B0604020202020204" charset="0"/>
                          </a:rPr>
                          <m:t>v</m:t>
                        </m:r>
                        <m:r>
                          <m:rPr>
                            <m:nor/>
                          </m:rPr>
                          <a:rPr lang="en-IN" b="1" i="1" dirty="0" smtClean="0">
                            <a:solidFill>
                              <a:srgbClr val="1A9988"/>
                            </a:solidFill>
                            <a:latin typeface="Raleway" panose="020B0604020202020204" charset="0"/>
                          </a:rPr>
                          <m:t> </m:t>
                        </m:r>
                        <m:r>
                          <m:rPr>
                            <m:nor/>
                          </m:rPr>
                          <a:rPr lang="en-IN" b="1" dirty="0">
                            <a:solidFill>
                              <a:srgbClr val="1A9988"/>
                            </a:solidFill>
                            <a:latin typeface="Raleway" panose="020B0604020202020204" charset="0"/>
                            <a:cs typeface="Arial" panose="020B0604020202020204" pitchFamily="34" charset="0"/>
                          </a:rPr>
                          <m:t>||</m:t>
                        </m:r>
                      </m:e>
                      <m:sub>
                        <m:r>
                          <a:rPr lang="en-IN" b="1" i="1">
                            <a:solidFill>
                              <a:srgbClr val="1A9988"/>
                            </a:solidFill>
                            <a:latin typeface="Cambria Math" panose="02040503050406030204" pitchFamily="18" charset="0"/>
                          </a:rPr>
                          <m:t>𝟐</m:t>
                        </m:r>
                      </m:sub>
                      <m:sup>
                        <m:r>
                          <a:rPr lang="en-IN" b="1" i="1">
                            <a:solidFill>
                              <a:srgbClr val="1A9988"/>
                            </a:solidFill>
                            <a:latin typeface="Cambria Math" panose="02040503050406030204" pitchFamily="18" charset="0"/>
                          </a:rPr>
                          <m:t>𝟐</m:t>
                        </m:r>
                      </m:sup>
                    </m:sSubSup>
                  </m:oMath>
                </a14:m>
                <a:r>
                  <a:rPr lang="en-US" b="1" dirty="0">
                    <a:solidFill>
                      <a:srgbClr val="1A9988"/>
                    </a:solidFill>
                    <a:latin typeface="Raleway" panose="020B0604020202020204" charset="0"/>
                    <a:cs typeface="Arial" panose="020B0604020202020204" pitchFamily="34" charset="0"/>
                  </a:rPr>
                  <a:t> )</a:t>
                </a:r>
              </a:p>
              <a:p>
                <a:endParaRPr lang="en-US" b="1" dirty="0">
                  <a:solidFill>
                    <a:srgbClr val="1A9988"/>
                  </a:solidFill>
                  <a:latin typeface="Raleway" panose="020B0604020202020204" charset="0"/>
                  <a:cs typeface="Arial" panose="020B0604020202020204" pitchFamily="34" charset="0"/>
                </a:endParaRPr>
              </a:p>
              <a:p>
                <a:r>
                  <a:rPr lang="en-US" b="1" dirty="0">
                    <a:solidFill>
                      <a:srgbClr val="1A9988"/>
                    </a:solidFill>
                    <a:latin typeface="Raleway" panose="020B0604020202020204" charset="0"/>
                    <a:cs typeface="Arial" panose="020B0604020202020204" pitchFamily="34" charset="0"/>
                  </a:rPr>
                  <a:t>                                      where, v = </a:t>
                </a:r>
                <a:r>
                  <a:rPr lang="en-US" b="1" i="0" dirty="0">
                    <a:solidFill>
                      <a:srgbClr val="1A9988"/>
                    </a:solidFill>
                    <a:effectLst/>
                    <a:latin typeface="Raleway" panose="020B0604020202020204" charset="0"/>
                    <a:cs typeface="Arial" panose="020B0604020202020204" pitchFamily="34" charset="0"/>
                  </a:rPr>
                  <a:t>−</a:t>
                </a:r>
                <a:r>
                  <a:rPr lang="en-US" b="1" i="1" dirty="0">
                    <a:solidFill>
                      <a:srgbClr val="1A9988"/>
                    </a:solidFill>
                    <a:effectLst/>
                    <a:latin typeface="Raleway" panose="020B0604020202020204" charset="0"/>
                    <a:cs typeface="Arial" panose="020B0604020202020204" pitchFamily="34" charset="0"/>
                  </a:rPr>
                  <a:t>Bz</a:t>
                </a:r>
                <a:r>
                  <a:rPr lang="en-US" b="1" i="0" dirty="0">
                    <a:solidFill>
                      <a:srgbClr val="1A9988"/>
                    </a:solidFill>
                    <a:effectLst/>
                    <a:latin typeface="Raleway" panose="020B0604020202020204" charset="0"/>
                    <a:cs typeface="Arial" panose="020B0604020202020204" pitchFamily="34" charset="0"/>
                  </a:rPr>
                  <a:t> + </a:t>
                </a:r>
                <a:r>
                  <a:rPr lang="en-US" b="1" i="1" dirty="0">
                    <a:solidFill>
                      <a:srgbClr val="1A9988"/>
                    </a:solidFill>
                    <a:effectLst/>
                    <a:latin typeface="Raleway" panose="020B0604020202020204" charset="0"/>
                    <a:cs typeface="Arial" panose="020B0604020202020204" pitchFamily="34" charset="0"/>
                  </a:rPr>
                  <a:t>c + u,</a:t>
                </a:r>
              </a:p>
              <a:p>
                <a:r>
                  <a:rPr lang="en-US" b="1" i="1" dirty="0">
                    <a:solidFill>
                      <a:srgbClr val="1A9988"/>
                    </a:solidFill>
                    <a:latin typeface="Raleway" panose="020B0604020202020204" charset="0"/>
                    <a:cs typeface="Arial" panose="020B0604020202020204" pitchFamily="34" charset="0"/>
                  </a:rPr>
                  <a:t>Where , ‘u’  is  a  scaled  dual  variable      ( u = </a:t>
                </a:r>
                <a14:m>
                  <m:oMath xmlns:m="http://schemas.openxmlformats.org/officeDocument/2006/math">
                    <m:f>
                      <m:fPr>
                        <m:ctrlPr>
                          <a:rPr lang="en-US" b="1" i="1">
                            <a:solidFill>
                              <a:srgbClr val="1A9988"/>
                            </a:solidFill>
                            <a:latin typeface="Cambria Math" panose="02040503050406030204" pitchFamily="18" charset="0"/>
                            <a:cs typeface="Arial" panose="020B0604020202020204" pitchFamily="34" charset="0"/>
                          </a:rPr>
                        </m:ctrlPr>
                      </m:fPr>
                      <m:num>
                        <m:r>
                          <a:rPr lang="en-IN" b="1" i="1">
                            <a:solidFill>
                              <a:srgbClr val="1A9988"/>
                            </a:solidFill>
                            <a:latin typeface="Cambria Math" panose="02040503050406030204" pitchFamily="18" charset="0"/>
                            <a:cs typeface="Arial" panose="020B0604020202020204" pitchFamily="34" charset="0"/>
                          </a:rPr>
                          <m:t>𝟏</m:t>
                        </m:r>
                      </m:num>
                      <m:den>
                        <m:r>
                          <m:rPr>
                            <m:nor/>
                          </m:rPr>
                          <a:rPr lang="el-GR" b="1" dirty="0">
                            <a:solidFill>
                              <a:srgbClr val="1A9988"/>
                            </a:solidFill>
                            <a:latin typeface="Raleway" panose="020B0604020202020204" charset="0"/>
                            <a:cs typeface="Arial" panose="020B0604020202020204" pitchFamily="34" charset="0"/>
                          </a:rPr>
                          <m:t>ρ</m:t>
                        </m:r>
                      </m:den>
                    </m:f>
                  </m:oMath>
                </a14:m>
                <a:r>
                  <a:rPr lang="en-US" b="1" i="1" dirty="0">
                    <a:solidFill>
                      <a:srgbClr val="1A9988"/>
                    </a:solidFill>
                    <a:latin typeface="Raleway" panose="020B0604020202020204" charset="0"/>
                    <a:cs typeface="Arial" panose="020B0604020202020204" pitchFamily="34" charset="0"/>
                  </a:rPr>
                  <a:t> </a:t>
                </a:r>
                <a14:m>
                  <m:oMath xmlns:m="http://schemas.openxmlformats.org/officeDocument/2006/math">
                    <m:sSup>
                      <m:sSupPr>
                        <m:ctrlPr>
                          <a:rPr lang="en-US" b="1" i="1" dirty="0">
                            <a:solidFill>
                              <a:srgbClr val="1A9988"/>
                            </a:solidFill>
                            <a:latin typeface="Cambria Math" panose="02040503050406030204" pitchFamily="18" charset="0"/>
                            <a:cs typeface="Arial" panose="020B0604020202020204" pitchFamily="34" charset="0"/>
                          </a:rPr>
                        </m:ctrlPr>
                      </m:sSupPr>
                      <m:e>
                        <m:r>
                          <a:rPr lang="en-IN" b="1" i="1" dirty="0">
                            <a:solidFill>
                              <a:srgbClr val="1A9988"/>
                            </a:solidFill>
                            <a:latin typeface="Cambria Math" panose="02040503050406030204" pitchFamily="18" charset="0"/>
                            <a:cs typeface="Arial" panose="020B0604020202020204" pitchFamily="34" charset="0"/>
                          </a:rPr>
                          <m:t>𝒚</m:t>
                        </m:r>
                      </m:e>
                      <m:sup>
                        <m:r>
                          <a:rPr lang="en-IN" b="1" i="1" dirty="0">
                            <a:solidFill>
                              <a:srgbClr val="1A9988"/>
                            </a:solidFill>
                            <a:latin typeface="Cambria Math" panose="02040503050406030204" pitchFamily="18" charset="0"/>
                            <a:cs typeface="Arial" panose="020B0604020202020204" pitchFamily="34" charset="0"/>
                          </a:rPr>
                          <m:t>𝒌</m:t>
                        </m:r>
                      </m:sup>
                    </m:sSup>
                  </m:oMath>
                </a14:m>
                <a:r>
                  <a:rPr lang="en-US" b="1" i="1" dirty="0">
                    <a:solidFill>
                      <a:srgbClr val="1A9988"/>
                    </a:solidFill>
                    <a:latin typeface="Raleway" panose="020B0604020202020204" charset="0"/>
                    <a:cs typeface="Arial" panose="020B0604020202020204" pitchFamily="34" charset="0"/>
                  </a:rPr>
                  <a:t>)</a:t>
                </a:r>
              </a:p>
              <a:p>
                <a:endParaRPr lang="en-US" b="1" dirty="0">
                  <a:solidFill>
                    <a:srgbClr val="1A9988"/>
                  </a:solidFill>
                  <a:latin typeface="Raleway" panose="020B0604020202020204" charset="0"/>
                  <a:cs typeface="Arial" panose="020B0604020202020204" pitchFamily="34" charset="0"/>
                </a:endParaRPr>
              </a:p>
              <a:p>
                <a:r>
                  <a:rPr lang="en-US" b="1" dirty="0">
                    <a:solidFill>
                      <a:srgbClr val="1A9988"/>
                    </a:solidFill>
                    <a:latin typeface="Raleway" panose="020B0604020202020204" charset="0"/>
                    <a:cs typeface="Arial" panose="020B0604020202020204" pitchFamily="34" charset="0"/>
                  </a:rPr>
                  <a:t>(Similarly, we do for all of the variables in the lagrangian function)</a:t>
                </a:r>
              </a:p>
            </p:txBody>
          </p:sp>
        </mc:Choice>
        <mc:Fallback xmlns="">
          <p:sp>
            <p:nvSpPr>
              <p:cNvPr id="9" name="TextBox 8">
                <a:extLst>
                  <a:ext uri="{FF2B5EF4-FFF2-40B4-BE49-F238E27FC236}">
                    <a16:creationId xmlns:a16="http://schemas.microsoft.com/office/drawing/2014/main" id="{9A9D843C-F02E-4978-85C7-9508C501273D}"/>
                  </a:ext>
                </a:extLst>
              </p:cNvPr>
              <p:cNvSpPr txBox="1">
                <a:spLocks noRot="1" noChangeAspect="1" noMove="1" noResize="1" noEditPoints="1" noAdjustHandles="1" noChangeArrowheads="1" noChangeShapeType="1" noTextEdit="1"/>
              </p:cNvSpPr>
              <p:nvPr/>
            </p:nvSpPr>
            <p:spPr>
              <a:xfrm>
                <a:off x="1905000" y="902025"/>
                <a:ext cx="7073900" cy="2260106"/>
              </a:xfrm>
              <a:prstGeom prst="rect">
                <a:avLst/>
              </a:prstGeom>
              <a:blipFill>
                <a:blip r:embed="rId4"/>
                <a:stretch>
                  <a:fillRect l="-259" t="-539" b="-161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E1A74A4-C13A-4744-A9FF-86A4EFC93EA5}"/>
              </a:ext>
            </a:extLst>
          </p:cNvPr>
          <p:cNvSpPr txBox="1"/>
          <p:nvPr/>
        </p:nvSpPr>
        <p:spPr>
          <a:xfrm>
            <a:off x="1905000" y="3244850"/>
            <a:ext cx="7073900" cy="1815882"/>
          </a:xfrm>
          <a:prstGeom prst="rect">
            <a:avLst/>
          </a:prstGeom>
          <a:noFill/>
        </p:spPr>
        <p:txBody>
          <a:bodyPr wrap="square" rtlCol="0">
            <a:spAutoFit/>
          </a:bodyPr>
          <a:lstStyle/>
          <a:p>
            <a:r>
              <a:rPr lang="en-IN" b="1" dirty="0">
                <a:solidFill>
                  <a:srgbClr val="1A9988"/>
                </a:solidFill>
                <a:latin typeface="Raleway" panose="020B0604020202020204" charset="0"/>
              </a:rPr>
              <a:t>We have now split our function into two subproblems, so that it much more easier for us to solve our original problem. We also see that </a:t>
            </a:r>
            <a:r>
              <a:rPr lang="en-US" b="1" dirty="0">
                <a:solidFill>
                  <a:srgbClr val="1A9988"/>
                </a:solidFill>
                <a:latin typeface="Raleway" panose="020B0604020202020204" charset="0"/>
              </a:rPr>
              <a:t>with each individual update we're only minimizing with respect to one variable, as our since our objective function is separable, this greatly simplifies the problem.</a:t>
            </a:r>
          </a:p>
          <a:p>
            <a:endParaRPr lang="en-US" b="1" dirty="0">
              <a:solidFill>
                <a:srgbClr val="1A9988"/>
              </a:solidFill>
              <a:latin typeface="Raleway" panose="020B0604020202020204" charset="0"/>
            </a:endParaRPr>
          </a:p>
          <a:p>
            <a:r>
              <a:rPr lang="en-US" b="1" dirty="0">
                <a:solidFill>
                  <a:srgbClr val="1A9988"/>
                </a:solidFill>
                <a:latin typeface="Raleway" panose="020B0604020202020204" charset="0"/>
              </a:rPr>
              <a:t>Notice that ADMM has helped us to decompose the function, even though we add penalty function for violating the constraints in the beginning!</a:t>
            </a:r>
          </a:p>
          <a:p>
            <a:endParaRPr lang="en-US" b="1" dirty="0">
              <a:solidFill>
                <a:srgbClr val="1A9988"/>
              </a:solidFill>
              <a:latin typeface="Raleway" panose="020B0604020202020204" charset="0"/>
            </a:endParaRPr>
          </a:p>
        </p:txBody>
      </p:sp>
      <p:pic>
        <p:nvPicPr>
          <p:cNvPr id="11" name="Picture 6" descr="Finger PNG, Finger Transparent Background - FreeIconsPNG">
            <a:extLst>
              <a:ext uri="{FF2B5EF4-FFF2-40B4-BE49-F238E27FC236}">
                <a16:creationId xmlns:a16="http://schemas.microsoft.com/office/drawing/2014/main" id="{99700EB5-2C5D-46C4-8DAD-ABFB1BC02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697" y="3244850"/>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33;p17">
            <a:extLst>
              <a:ext uri="{FF2B5EF4-FFF2-40B4-BE49-F238E27FC236}">
                <a16:creationId xmlns:a16="http://schemas.microsoft.com/office/drawing/2014/main" id="{8F7BFCDC-621D-4969-8316-039F2E188AC2}"/>
              </a:ext>
            </a:extLst>
          </p:cNvPr>
          <p:cNvSpPr txBox="1">
            <a:spLocks noGrp="1"/>
          </p:cNvSpPr>
          <p:nvPr>
            <p:ph type="title"/>
          </p:nvPr>
        </p:nvSpPr>
        <p:spPr>
          <a:xfrm>
            <a:off x="0" y="12749"/>
            <a:ext cx="2949090" cy="49117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Total variation with ADMM</a:t>
            </a:r>
            <a:endParaRPr sz="1600" dirty="0">
              <a:solidFill>
                <a:srgbClr val="1A9988"/>
              </a:solidFill>
            </a:endParaRPr>
          </a:p>
        </p:txBody>
      </p:sp>
      <p:pic>
        <p:nvPicPr>
          <p:cNvPr id="8" name="Graphic 7" descr="Venn diagram">
            <a:extLst>
              <a:ext uri="{FF2B5EF4-FFF2-40B4-BE49-F238E27FC236}">
                <a16:creationId xmlns:a16="http://schemas.microsoft.com/office/drawing/2014/main" id="{3C394BB1-0737-405A-9AEA-E7B8C90B59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5311" y="-43091"/>
            <a:ext cx="527558" cy="527558"/>
          </a:xfrm>
          <a:prstGeom prst="rect">
            <a:avLst/>
          </a:prstGeom>
          <a:effectLst>
            <a:outerShdw blurRad="76200" dir="13500000" sy="23000" kx="1200000" algn="br" rotWithShape="0">
              <a:prstClr val="black">
                <a:alpha val="20000"/>
              </a:prstClr>
            </a:outerShdw>
          </a:effectLst>
        </p:spPr>
      </p:pic>
      <p:pic>
        <p:nvPicPr>
          <p:cNvPr id="12" name="Picture 2" descr="Amrita Vishwa Vidyapeetham - Wikipedia">
            <a:extLst>
              <a:ext uri="{FF2B5EF4-FFF2-40B4-BE49-F238E27FC236}">
                <a16:creationId xmlns:a16="http://schemas.microsoft.com/office/drawing/2014/main" id="{A7D44C89-42C2-4AD8-BE7D-4FF977832D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8091E6B-DBC5-44D9-9438-032DDB12AC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06229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Implementation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9" name="Graphic 8" descr="Head with gears">
            <a:extLst>
              <a:ext uri="{FF2B5EF4-FFF2-40B4-BE49-F238E27FC236}">
                <a16:creationId xmlns:a16="http://schemas.microsoft.com/office/drawing/2014/main" id="{453EC06C-0C4D-464A-B0F8-8C82940980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0" y="1322450"/>
            <a:ext cx="628214" cy="628214"/>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5DFAE4CD-7A4B-49B1-8A2B-B9F0290B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0658679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inger PNG, Finger Transparent Background - FreeIconsPNG">
            <a:extLst>
              <a:ext uri="{FF2B5EF4-FFF2-40B4-BE49-F238E27FC236}">
                <a16:creationId xmlns:a16="http://schemas.microsoft.com/office/drawing/2014/main" id="{7E6AE4B9-9FDC-4679-8822-A18957F2C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405186"/>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3DC227-D4FE-476E-9836-ECCBF5132BA5}"/>
              </a:ext>
            </a:extLst>
          </p:cNvPr>
          <p:cNvSpPr txBox="1"/>
          <p:nvPr/>
        </p:nvSpPr>
        <p:spPr>
          <a:xfrm>
            <a:off x="2059145" y="1306192"/>
            <a:ext cx="6142534" cy="584775"/>
          </a:xfrm>
          <a:prstGeom prst="rect">
            <a:avLst/>
          </a:prstGeom>
          <a:noFill/>
        </p:spPr>
        <p:txBody>
          <a:bodyPr wrap="square" rtlCol="0">
            <a:spAutoFit/>
          </a:bodyPr>
          <a:lstStyle/>
          <a:p>
            <a:r>
              <a:rPr lang="en-US" sz="1600" b="1" dirty="0">
                <a:solidFill>
                  <a:srgbClr val="1A9988"/>
                </a:solidFill>
                <a:latin typeface="Raleway" panose="020B0604020202020204" charset="0"/>
              </a:rPr>
              <a:t>At first we import some important dependencies like SciPy, NumPy, Matplotlib.</a:t>
            </a:r>
            <a:endParaRPr lang="en-IN" sz="1600" b="1" dirty="0">
              <a:solidFill>
                <a:srgbClr val="1A9988"/>
              </a:solidFill>
              <a:latin typeface="Raleway" panose="020B0604020202020204" charset="0"/>
            </a:endParaRPr>
          </a:p>
        </p:txBody>
      </p:sp>
      <p:pic>
        <p:nvPicPr>
          <p:cNvPr id="4" name="Picture 6" descr="Finger PNG, Finger Transparent Background - FreeIconsPNG">
            <a:extLst>
              <a:ext uri="{FF2B5EF4-FFF2-40B4-BE49-F238E27FC236}">
                <a16:creationId xmlns:a16="http://schemas.microsoft.com/office/drawing/2014/main" id="{D6F57422-7678-4D9F-BE43-3CE5F6380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2667160"/>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F816F8-CDC7-4B4D-B6DB-A8F48292462B}"/>
              </a:ext>
            </a:extLst>
          </p:cNvPr>
          <p:cNvSpPr txBox="1"/>
          <p:nvPr/>
        </p:nvSpPr>
        <p:spPr>
          <a:xfrm>
            <a:off x="2059145" y="2383499"/>
            <a:ext cx="6749808" cy="830997"/>
          </a:xfrm>
          <a:prstGeom prst="rect">
            <a:avLst/>
          </a:prstGeom>
          <a:noFill/>
        </p:spPr>
        <p:txBody>
          <a:bodyPr wrap="square" rtlCol="0">
            <a:spAutoFit/>
          </a:bodyPr>
          <a:lstStyle/>
          <a:p>
            <a:r>
              <a:rPr lang="en-US" sz="1600" b="1" dirty="0">
                <a:solidFill>
                  <a:srgbClr val="1A9988"/>
                </a:solidFill>
                <a:latin typeface="Raleway" panose="020B0604020202020204" charset="0"/>
              </a:rPr>
              <a:t>Next, we defined a function which solves the total variation problem with the help of our ADMM function which returns the minimized values. </a:t>
            </a:r>
            <a:endParaRPr lang="en-IN" sz="1600" b="1" dirty="0">
              <a:solidFill>
                <a:srgbClr val="1A9988"/>
              </a:solidFill>
              <a:latin typeface="Raleway" panose="020B0604020202020204" charset="0"/>
            </a:endParaRPr>
          </a:p>
        </p:txBody>
      </p:sp>
      <p:pic>
        <p:nvPicPr>
          <p:cNvPr id="6" name="Picture 6" descr="Finger PNG, Finger Transparent Background - FreeIconsPNG">
            <a:extLst>
              <a:ext uri="{FF2B5EF4-FFF2-40B4-BE49-F238E27FC236}">
                <a16:creationId xmlns:a16="http://schemas.microsoft.com/office/drawing/2014/main" id="{8F797ED1-B792-4060-A74E-97AED02F9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3929134"/>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D8E104-1B42-4D63-A899-824C1B2B0192}"/>
              </a:ext>
            </a:extLst>
          </p:cNvPr>
          <p:cNvSpPr txBox="1"/>
          <p:nvPr/>
        </p:nvSpPr>
        <p:spPr>
          <a:xfrm>
            <a:off x="2059145" y="3707029"/>
            <a:ext cx="6575304" cy="830997"/>
          </a:xfrm>
          <a:prstGeom prst="rect">
            <a:avLst/>
          </a:prstGeom>
          <a:noFill/>
        </p:spPr>
        <p:txBody>
          <a:bodyPr wrap="square" rtlCol="0">
            <a:spAutoFit/>
          </a:bodyPr>
          <a:lstStyle/>
          <a:p>
            <a:r>
              <a:rPr lang="en-US" sz="1600" b="1" dirty="0">
                <a:solidFill>
                  <a:srgbClr val="1A9988"/>
                </a:solidFill>
                <a:latin typeface="Raleway" panose="020B0604020202020204" charset="0"/>
              </a:rPr>
              <a:t>For solving the raw total variation, we have defined another function called Total variation objective so that it returns the solution of total variation function.</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7DF3DB97-5624-400B-9BB7-1E6A0991C725}"/>
              </a:ext>
            </a:extLst>
          </p:cNvPr>
          <p:cNvSpPr txBox="1">
            <a:spLocks noGrp="1"/>
          </p:cNvSpPr>
          <p:nvPr>
            <p:ph type="title"/>
          </p:nvPr>
        </p:nvSpPr>
        <p:spPr>
          <a:xfrm>
            <a:off x="-59307" y="1"/>
            <a:ext cx="1783405"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Implementation</a:t>
            </a:r>
            <a:endParaRPr sz="1600" dirty="0">
              <a:solidFill>
                <a:srgbClr val="1A9988"/>
              </a:solidFill>
            </a:endParaRPr>
          </a:p>
        </p:txBody>
      </p:sp>
      <p:pic>
        <p:nvPicPr>
          <p:cNvPr id="9" name="Graphic 8" descr="Head with gears">
            <a:extLst>
              <a:ext uri="{FF2B5EF4-FFF2-40B4-BE49-F238E27FC236}">
                <a16:creationId xmlns:a16="http://schemas.microsoft.com/office/drawing/2014/main" id="{4FF657A5-C451-42FA-9450-F68D34B17C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89197" y="-27919"/>
            <a:ext cx="474650" cy="474650"/>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EFAB1EA-EF28-4241-B889-8AD684B006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1740A213-F2E7-4495-9A9A-DBFB84A4F6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209641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DD847316-49AF-4511-BBB9-187767C64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502908"/>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213AC4-5140-49AA-BB7B-3082177A1140}"/>
              </a:ext>
            </a:extLst>
          </p:cNvPr>
          <p:cNvSpPr txBox="1"/>
          <p:nvPr/>
        </p:nvSpPr>
        <p:spPr>
          <a:xfrm>
            <a:off x="1842760" y="1405186"/>
            <a:ext cx="7008074" cy="584775"/>
          </a:xfrm>
          <a:prstGeom prst="rect">
            <a:avLst/>
          </a:prstGeom>
          <a:noFill/>
        </p:spPr>
        <p:txBody>
          <a:bodyPr wrap="square" rtlCol="0">
            <a:spAutoFit/>
          </a:bodyPr>
          <a:lstStyle/>
          <a:p>
            <a:r>
              <a:rPr lang="en-US" sz="1600" b="1" dirty="0">
                <a:solidFill>
                  <a:srgbClr val="1A9988"/>
                </a:solidFill>
                <a:latin typeface="Raleway" panose="020B0604020202020204" charset="0"/>
              </a:rPr>
              <a:t>We have another function called ‘ Shrinkage ’ ,  this function is used for soft-thresholding (moves all values of its input toward 0).</a:t>
            </a:r>
            <a:endParaRPr lang="en-IN" sz="1600" b="1" dirty="0">
              <a:solidFill>
                <a:srgbClr val="1A9988"/>
              </a:solidFill>
              <a:latin typeface="Raleway" panose="020B060402020202020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2B0451B-7151-4632-BD9F-64C8F7A5A0D3}"/>
                  </a:ext>
                </a:extLst>
              </p:cNvPr>
              <p:cNvSpPr txBox="1"/>
              <p:nvPr/>
            </p:nvSpPr>
            <p:spPr>
              <a:xfrm>
                <a:off x="1842760" y="2680377"/>
                <a:ext cx="6581859" cy="830997"/>
              </a:xfrm>
              <a:prstGeom prst="rect">
                <a:avLst/>
              </a:prstGeom>
              <a:noFill/>
            </p:spPr>
            <p:txBody>
              <a:bodyPr wrap="square" rtlCol="0">
                <a:spAutoFit/>
              </a:bodyPr>
              <a:lstStyle/>
              <a:p>
                <a:r>
                  <a:rPr lang="en-US" sz="1600" b="1" dirty="0">
                    <a:solidFill>
                      <a:srgbClr val="1A9988"/>
                    </a:solidFill>
                    <a:latin typeface="Raleway" panose="020B0604020202020204" charset="0"/>
                  </a:rPr>
                  <a:t>In total variation </a:t>
                </a:r>
                <a:r>
                  <a:rPr lang="en-US" sz="1600" b="1">
                    <a:solidFill>
                      <a:srgbClr val="1A9988"/>
                    </a:solidFill>
                    <a:latin typeface="Raleway" panose="020B0604020202020204" charset="0"/>
                  </a:rPr>
                  <a:t>, the </a:t>
                </a:r>
                <a14:m>
                  <m:oMath xmlns:m="http://schemas.openxmlformats.org/officeDocument/2006/math">
                    <m:sSub>
                      <m:sSubPr>
                        <m:ctrlPr>
                          <a:rPr lang="en-US" sz="1600" b="1" i="1" smtClean="0">
                            <a:solidFill>
                              <a:srgbClr val="1A9988"/>
                            </a:solidFill>
                            <a:latin typeface="Cambria Math" panose="02040503050406030204" pitchFamily="18" charset="0"/>
                          </a:rPr>
                        </m:ctrlPr>
                      </m:sSubPr>
                      <m:e>
                        <m:r>
                          <a:rPr lang="en-US" sz="1600" b="1" i="1" smtClean="0">
                            <a:solidFill>
                              <a:srgbClr val="1A9988"/>
                            </a:solidFill>
                            <a:latin typeface="Cambria Math" panose="02040503050406030204" pitchFamily="18" charset="0"/>
                          </a:rPr>
                          <m:t>𝒍</m:t>
                        </m:r>
                      </m:e>
                      <m:sub>
                        <m:r>
                          <a:rPr lang="en-US" sz="1600" b="1" i="1" smtClean="0">
                            <a:solidFill>
                              <a:srgbClr val="1A9988"/>
                            </a:solidFill>
                            <a:latin typeface="Cambria Math" panose="02040503050406030204" pitchFamily="18" charset="0"/>
                          </a:rPr>
                          <m:t>𝟐</m:t>
                        </m:r>
                      </m:sub>
                    </m:sSub>
                    <m:r>
                      <a:rPr lang="en-US" sz="1600" b="1" i="1" smtClean="0">
                        <a:solidFill>
                          <a:srgbClr val="1A9988"/>
                        </a:solidFill>
                        <a:latin typeface="Cambria Math" panose="02040503050406030204" pitchFamily="18" charset="0"/>
                      </a:rPr>
                      <m:t> </m:t>
                    </m:r>
                  </m:oMath>
                </a14:m>
                <a:r>
                  <a:rPr lang="en-US" sz="1600" b="1" dirty="0">
                    <a:solidFill>
                      <a:srgbClr val="1A9988"/>
                    </a:solidFill>
                    <a:latin typeface="Raleway" panose="020B0604020202020204" charset="0"/>
                  </a:rPr>
                  <a:t>norm should be minimized. So we are using this shrinkage function to compress the value. </a:t>
                </a:r>
              </a:p>
              <a:p>
                <a:endParaRPr lang="en-IN" sz="1600" b="1" dirty="0">
                  <a:solidFill>
                    <a:srgbClr val="1A9988"/>
                  </a:solidFill>
                  <a:latin typeface="Raleway" panose="020B0604020202020204" charset="0"/>
                </a:endParaRPr>
              </a:p>
            </p:txBody>
          </p:sp>
        </mc:Choice>
        <mc:Fallback xmlns="">
          <p:sp>
            <p:nvSpPr>
              <p:cNvPr id="8" name="TextBox 7">
                <a:extLst>
                  <a:ext uri="{FF2B5EF4-FFF2-40B4-BE49-F238E27FC236}">
                    <a16:creationId xmlns:a16="http://schemas.microsoft.com/office/drawing/2014/main" id="{42B0451B-7151-4632-BD9F-64C8F7A5A0D3}"/>
                  </a:ext>
                </a:extLst>
              </p:cNvPr>
              <p:cNvSpPr txBox="1">
                <a:spLocks noRot="1" noChangeAspect="1" noMove="1" noResize="1" noEditPoints="1" noAdjustHandles="1" noChangeArrowheads="1" noChangeShapeType="1" noTextEdit="1"/>
              </p:cNvSpPr>
              <p:nvPr/>
            </p:nvSpPr>
            <p:spPr>
              <a:xfrm>
                <a:off x="1842760" y="2680377"/>
                <a:ext cx="6581859" cy="830997"/>
              </a:xfrm>
              <a:prstGeom prst="rect">
                <a:avLst/>
              </a:prstGeom>
              <a:blipFill>
                <a:blip r:embed="rId3"/>
                <a:stretch>
                  <a:fillRect l="-463" t="-2206"/>
                </a:stretch>
              </a:blipFill>
            </p:spPr>
            <p:txBody>
              <a:bodyPr/>
              <a:lstStyle/>
              <a:p>
                <a:r>
                  <a:rPr lang="en-US">
                    <a:noFill/>
                  </a:rPr>
                  <a:t> </a:t>
                </a:r>
              </a:p>
            </p:txBody>
          </p:sp>
        </mc:Fallback>
      </mc:AlternateContent>
      <p:pic>
        <p:nvPicPr>
          <p:cNvPr id="9" name="Picture 6" descr="Finger PNG, Finger Transparent Background - FreeIconsPNG">
            <a:extLst>
              <a:ext uri="{FF2B5EF4-FFF2-40B4-BE49-F238E27FC236}">
                <a16:creationId xmlns:a16="http://schemas.microsoft.com/office/drawing/2014/main" id="{B918ADF5-A2D6-48C4-A259-A1E2E4648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836995"/>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14CDE50-ACD9-4F15-8E1D-818136F3C87D}"/>
              </a:ext>
            </a:extLst>
          </p:cNvPr>
          <p:cNvSpPr txBox="1"/>
          <p:nvPr/>
        </p:nvSpPr>
        <p:spPr>
          <a:xfrm>
            <a:off x="1842760" y="3909402"/>
            <a:ext cx="6770748" cy="830997"/>
          </a:xfrm>
          <a:prstGeom prst="rect">
            <a:avLst/>
          </a:prstGeom>
          <a:noFill/>
        </p:spPr>
        <p:txBody>
          <a:bodyPr wrap="square" rtlCol="0">
            <a:spAutoFit/>
          </a:bodyPr>
          <a:lstStyle/>
          <a:p>
            <a:r>
              <a:rPr lang="en-US" sz="1600" b="1" dirty="0">
                <a:solidFill>
                  <a:srgbClr val="1A9988"/>
                </a:solidFill>
                <a:latin typeface="Raleway" panose="020B0604020202020204" charset="0"/>
              </a:rPr>
              <a:t>Next we will generate some random data on which we are going to apply our total variation function which we have defined using ADMM.</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36215354-2D99-4BB6-BCCA-12C8908C5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22" y="4038340"/>
            <a:ext cx="637996" cy="3867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mrita Vishwa Vidyapeetham - Wikipedia">
            <a:extLst>
              <a:ext uri="{FF2B5EF4-FFF2-40B4-BE49-F238E27FC236}">
                <a16:creationId xmlns:a16="http://schemas.microsoft.com/office/drawing/2014/main" id="{2E199601-A9B2-4BFE-83C8-F42EF5683F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4">
            <a:extLst>
              <a:ext uri="{FF2B5EF4-FFF2-40B4-BE49-F238E27FC236}">
                <a16:creationId xmlns:a16="http://schemas.microsoft.com/office/drawing/2014/main" id="{C789CE44-1E2D-48B4-9F1B-20C3EA742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6" name="Google Shape;133;p17">
            <a:extLst>
              <a:ext uri="{FF2B5EF4-FFF2-40B4-BE49-F238E27FC236}">
                <a16:creationId xmlns:a16="http://schemas.microsoft.com/office/drawing/2014/main" id="{ACF06CA5-CDDB-4C11-9A46-3CF749CE383F}"/>
              </a:ext>
            </a:extLst>
          </p:cNvPr>
          <p:cNvSpPr txBox="1">
            <a:spLocks noGrp="1"/>
          </p:cNvSpPr>
          <p:nvPr>
            <p:ph type="title"/>
          </p:nvPr>
        </p:nvSpPr>
        <p:spPr>
          <a:xfrm>
            <a:off x="-59307" y="1"/>
            <a:ext cx="1783405" cy="446730"/>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Implementation</a:t>
            </a:r>
            <a:endParaRPr sz="1600" dirty="0">
              <a:solidFill>
                <a:srgbClr val="1A9988"/>
              </a:solidFill>
            </a:endParaRPr>
          </a:p>
        </p:txBody>
      </p:sp>
      <p:pic>
        <p:nvPicPr>
          <p:cNvPr id="17" name="Graphic 16" descr="Head with gears">
            <a:extLst>
              <a:ext uri="{FF2B5EF4-FFF2-40B4-BE49-F238E27FC236}">
                <a16:creationId xmlns:a16="http://schemas.microsoft.com/office/drawing/2014/main" id="{AEBB825E-8784-4795-B93C-C681C7216E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89197" y="-27919"/>
            <a:ext cx="474650" cy="47465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828438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Graphical Representation</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Laptop">
            <a:extLst>
              <a:ext uri="{FF2B5EF4-FFF2-40B4-BE49-F238E27FC236}">
                <a16:creationId xmlns:a16="http://schemas.microsoft.com/office/drawing/2014/main" id="{4BD006C3-EF41-4ADC-A964-0B70DD1063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81221" y="1209919"/>
            <a:ext cx="886578" cy="886578"/>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176D71CB-EA98-4C39-8636-FB29B68E1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394270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313C997-E16E-4E22-9B29-FB51871DB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608" y="1561298"/>
            <a:ext cx="5043523" cy="33201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408351-04F0-4502-8149-969EA3B1B923}"/>
              </a:ext>
            </a:extLst>
          </p:cNvPr>
          <p:cNvSpPr txBox="1"/>
          <p:nvPr/>
        </p:nvSpPr>
        <p:spPr>
          <a:xfrm>
            <a:off x="1689197" y="628214"/>
            <a:ext cx="5765606" cy="338554"/>
          </a:xfrm>
          <a:prstGeom prst="rect">
            <a:avLst/>
          </a:prstGeom>
          <a:noFill/>
        </p:spPr>
        <p:txBody>
          <a:bodyPr wrap="square" rtlCol="0">
            <a:spAutoFit/>
          </a:bodyPr>
          <a:lstStyle/>
          <a:p>
            <a:r>
              <a:rPr lang="en-US" sz="1600" b="1" dirty="0">
                <a:solidFill>
                  <a:srgbClr val="1A9988"/>
                </a:solidFill>
                <a:latin typeface="Raleway" panose="020B0604020202020204" charset="0"/>
              </a:rPr>
              <a:t>Variation of our Total variation function over all iterations </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E8E49E88-1A83-4922-809D-087C98B26172}"/>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Graphical Representation</a:t>
            </a:r>
            <a:endParaRPr sz="1600" dirty="0">
              <a:solidFill>
                <a:srgbClr val="1A9988"/>
              </a:solidFill>
            </a:endParaRPr>
          </a:p>
        </p:txBody>
      </p:sp>
      <p:pic>
        <p:nvPicPr>
          <p:cNvPr id="9" name="Graphic 8" descr="Laptop">
            <a:extLst>
              <a:ext uri="{FF2B5EF4-FFF2-40B4-BE49-F238E27FC236}">
                <a16:creationId xmlns:a16="http://schemas.microsoft.com/office/drawing/2014/main" id="{3AF15DDF-D107-403D-8888-37F1C3D142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9018" y="-52134"/>
            <a:ext cx="580263" cy="580263"/>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C8CFF4AB-9F12-4E53-87D4-57D1F1FE2F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7117FE3-6340-445A-A949-36C3078221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88540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1171149-7740-453D-BD36-D7228359D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769" y="1453471"/>
            <a:ext cx="5710462" cy="3558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1C6036-EDDA-4E5F-8FF8-593F2D1E86D0}"/>
              </a:ext>
            </a:extLst>
          </p:cNvPr>
          <p:cNvSpPr txBox="1"/>
          <p:nvPr/>
        </p:nvSpPr>
        <p:spPr>
          <a:xfrm>
            <a:off x="2191768" y="628214"/>
            <a:ext cx="4760464" cy="338554"/>
          </a:xfrm>
          <a:prstGeom prst="rect">
            <a:avLst/>
          </a:prstGeom>
          <a:noFill/>
        </p:spPr>
        <p:txBody>
          <a:bodyPr wrap="square" rtlCol="0">
            <a:spAutoFit/>
          </a:bodyPr>
          <a:lstStyle/>
          <a:p>
            <a:r>
              <a:rPr lang="en-US" sz="1600" b="1" dirty="0">
                <a:solidFill>
                  <a:srgbClr val="1A9988"/>
                </a:solidFill>
                <a:latin typeface="Raleway" panose="020B0604020202020204" charset="0"/>
              </a:rPr>
              <a:t>Values of r_norm and eps_prim over  iterations </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77A640E0-40E7-46F1-8CBA-B7C9EBCEFF0F}"/>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Graphical Representation</a:t>
            </a:r>
            <a:endParaRPr sz="1600" dirty="0">
              <a:solidFill>
                <a:srgbClr val="1A9988"/>
              </a:solidFill>
            </a:endParaRPr>
          </a:p>
        </p:txBody>
      </p:sp>
      <p:pic>
        <p:nvPicPr>
          <p:cNvPr id="9" name="Graphic 8" descr="Laptop">
            <a:extLst>
              <a:ext uri="{FF2B5EF4-FFF2-40B4-BE49-F238E27FC236}">
                <a16:creationId xmlns:a16="http://schemas.microsoft.com/office/drawing/2014/main" id="{94273286-448E-44C6-87E8-46F2046008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9018" y="-52134"/>
            <a:ext cx="580263" cy="580263"/>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9B60794D-7F76-4900-9DD3-BC22E4945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03A7FCBD-79D9-4571-ACA1-A2937C6805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747829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6BF4FCE-2952-4C79-A4BE-DA55CBD30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026" y="1613355"/>
            <a:ext cx="5245948" cy="34533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C15FB7A-97BE-4DD6-AC37-330FED4FB5D1}"/>
              </a:ext>
            </a:extLst>
          </p:cNvPr>
          <p:cNvSpPr/>
          <p:nvPr/>
        </p:nvSpPr>
        <p:spPr>
          <a:xfrm>
            <a:off x="2168938" y="665843"/>
            <a:ext cx="4815742" cy="338554"/>
          </a:xfrm>
          <a:prstGeom prst="rect">
            <a:avLst/>
          </a:prstGeom>
        </p:spPr>
        <p:txBody>
          <a:bodyPr wrap="none">
            <a:spAutoFit/>
          </a:bodyPr>
          <a:lstStyle/>
          <a:p>
            <a:r>
              <a:rPr lang="en-US" sz="1600" b="1" dirty="0">
                <a:solidFill>
                  <a:srgbClr val="1A9988"/>
                </a:solidFill>
                <a:latin typeface="Raleway" panose="020B0604020202020204" charset="0"/>
              </a:rPr>
              <a:t>Values of s_norm and eps_dual over  iterations </a:t>
            </a:r>
            <a:endParaRPr lang="en-IN" sz="16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DA273F62-2CB0-422F-864D-6004F7CB1DDD}"/>
              </a:ext>
            </a:extLst>
          </p:cNvPr>
          <p:cNvSpPr txBox="1">
            <a:spLocks noGrp="1"/>
          </p:cNvSpPr>
          <p:nvPr>
            <p:ph type="title"/>
          </p:nvPr>
        </p:nvSpPr>
        <p:spPr>
          <a:xfrm>
            <a:off x="31046" y="33684"/>
            <a:ext cx="2757163" cy="4086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Graphical Representation</a:t>
            </a:r>
            <a:endParaRPr sz="1600" dirty="0">
              <a:solidFill>
                <a:srgbClr val="1A9988"/>
              </a:solidFill>
            </a:endParaRPr>
          </a:p>
        </p:txBody>
      </p:sp>
      <p:pic>
        <p:nvPicPr>
          <p:cNvPr id="9" name="Graphic 8" descr="Laptop">
            <a:extLst>
              <a:ext uri="{FF2B5EF4-FFF2-40B4-BE49-F238E27FC236}">
                <a16:creationId xmlns:a16="http://schemas.microsoft.com/office/drawing/2014/main" id="{ECAFED47-F9F3-4997-B5F9-AE6127C672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9018" y="-52134"/>
            <a:ext cx="580263" cy="580263"/>
          </a:xfrm>
          <a:prstGeom prst="rect">
            <a:avLst/>
          </a:prstGeom>
          <a:effectLst>
            <a:outerShdw blurRad="76200" dir="13500000" sy="23000" kx="1200000" algn="br" rotWithShape="0">
              <a:prstClr val="black">
                <a:alpha val="20000"/>
              </a:prstClr>
            </a:outerShdw>
          </a:effectLst>
        </p:spPr>
      </p:pic>
      <p:pic>
        <p:nvPicPr>
          <p:cNvPr id="10" name="Picture 2" descr="Amrita Vishwa Vidyapeetham - Wikipedia">
            <a:extLst>
              <a:ext uri="{FF2B5EF4-FFF2-40B4-BE49-F238E27FC236}">
                <a16:creationId xmlns:a16="http://schemas.microsoft.com/office/drawing/2014/main" id="{7C9DF49B-BC04-4576-996C-6A554096EF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C37A1C8A-A0EA-4D7D-BED5-61BCD6BE3A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840180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500" fill="hold"/>
                                        <p:tgtEl>
                                          <p:spTgt spid="3074"/>
                                        </p:tgtEl>
                                        <p:attrNameLst>
                                          <p:attrName>ppt_x</p:attrName>
                                        </p:attrNameLst>
                                      </p:cBhvr>
                                      <p:tavLst>
                                        <p:tav tm="0">
                                          <p:val>
                                            <p:strVal val="#ppt_x"/>
                                          </p:val>
                                        </p:tav>
                                        <p:tav tm="100000">
                                          <p:val>
                                            <p:strVal val="#ppt_x"/>
                                          </p:val>
                                        </p:tav>
                                      </p:tavLst>
                                    </p:anim>
                                    <p:anim calcmode="lin" valueType="num">
                                      <p:cBhvr additive="base">
                                        <p:cTn id="12"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D08F909B-74E2-45BD-A326-6A8FDB4FA9B1}"/>
              </a:ext>
            </a:extLst>
          </p:cNvPr>
          <p:cNvGrpSpPr/>
          <p:nvPr/>
        </p:nvGrpSpPr>
        <p:grpSpPr>
          <a:xfrm>
            <a:off x="1611086" y="1047903"/>
            <a:ext cx="1970319" cy="1986644"/>
            <a:chOff x="4782454" y="2104571"/>
            <a:chExt cx="2627092" cy="2648859"/>
          </a:xfrm>
        </p:grpSpPr>
        <p:sp>
          <p:nvSpPr>
            <p:cNvPr id="81" name="Diamond 80">
              <a:extLst>
                <a:ext uri="{FF2B5EF4-FFF2-40B4-BE49-F238E27FC236}">
                  <a16:creationId xmlns:a16="http://schemas.microsoft.com/office/drawing/2014/main" id="{7E3FC610-1FE5-4D29-B699-B8EE424C1651}"/>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2" name="Right Triangle 10">
              <a:extLst>
                <a:ext uri="{FF2B5EF4-FFF2-40B4-BE49-F238E27FC236}">
                  <a16:creationId xmlns:a16="http://schemas.microsoft.com/office/drawing/2014/main" id="{1C7FCD8E-407D-4715-9C03-55808FAB0C1E}"/>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3" name="Right Triangle 10">
              <a:extLst>
                <a:ext uri="{FF2B5EF4-FFF2-40B4-BE49-F238E27FC236}">
                  <a16:creationId xmlns:a16="http://schemas.microsoft.com/office/drawing/2014/main" id="{3FB0E643-39FC-4169-BF96-1BCB1AECCC92}"/>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4" name="Right Triangle 10">
              <a:extLst>
                <a:ext uri="{FF2B5EF4-FFF2-40B4-BE49-F238E27FC236}">
                  <a16:creationId xmlns:a16="http://schemas.microsoft.com/office/drawing/2014/main" id="{D1B11E02-0274-49A1-BEA8-FF298FDBEBD3}"/>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5" name="Right Triangle 10">
              <a:extLst>
                <a:ext uri="{FF2B5EF4-FFF2-40B4-BE49-F238E27FC236}">
                  <a16:creationId xmlns:a16="http://schemas.microsoft.com/office/drawing/2014/main" id="{EC146767-F37E-4CD4-AD2C-91F6896D27C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86" name="Group 85">
            <a:extLst>
              <a:ext uri="{FF2B5EF4-FFF2-40B4-BE49-F238E27FC236}">
                <a16:creationId xmlns:a16="http://schemas.microsoft.com/office/drawing/2014/main" id="{58BB6E38-748B-4A2D-BED8-B561FA968CAF}"/>
              </a:ext>
            </a:extLst>
          </p:cNvPr>
          <p:cNvGrpSpPr/>
          <p:nvPr/>
        </p:nvGrpSpPr>
        <p:grpSpPr>
          <a:xfrm>
            <a:off x="3581408" y="1064199"/>
            <a:ext cx="1970319" cy="1986644"/>
            <a:chOff x="4782454" y="2104571"/>
            <a:chExt cx="2627092" cy="2648859"/>
          </a:xfrm>
        </p:grpSpPr>
        <p:sp>
          <p:nvSpPr>
            <p:cNvPr id="87" name="Diamond 86">
              <a:extLst>
                <a:ext uri="{FF2B5EF4-FFF2-40B4-BE49-F238E27FC236}">
                  <a16:creationId xmlns:a16="http://schemas.microsoft.com/office/drawing/2014/main" id="{7EA0FF30-1722-4DF6-B687-58862E31E03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Right Triangle 10">
              <a:extLst>
                <a:ext uri="{FF2B5EF4-FFF2-40B4-BE49-F238E27FC236}">
                  <a16:creationId xmlns:a16="http://schemas.microsoft.com/office/drawing/2014/main" id="{91599D33-2305-4D87-BDB4-61E3C81724ED}"/>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9" name="Right Triangle 10">
              <a:extLst>
                <a:ext uri="{FF2B5EF4-FFF2-40B4-BE49-F238E27FC236}">
                  <a16:creationId xmlns:a16="http://schemas.microsoft.com/office/drawing/2014/main" id="{1083F70C-FEE3-4446-BDEB-921DDC8D33AB}"/>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0" name="Right Triangle 10">
              <a:extLst>
                <a:ext uri="{FF2B5EF4-FFF2-40B4-BE49-F238E27FC236}">
                  <a16:creationId xmlns:a16="http://schemas.microsoft.com/office/drawing/2014/main" id="{12EF26CB-7696-4A55-974C-7C35BE61A450}"/>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1" name="Right Triangle 10">
              <a:extLst>
                <a:ext uri="{FF2B5EF4-FFF2-40B4-BE49-F238E27FC236}">
                  <a16:creationId xmlns:a16="http://schemas.microsoft.com/office/drawing/2014/main" id="{F6D1D495-D5BA-4429-85D1-D70B2B3B0597}"/>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2" name="Group 91">
            <a:extLst>
              <a:ext uri="{FF2B5EF4-FFF2-40B4-BE49-F238E27FC236}">
                <a16:creationId xmlns:a16="http://schemas.microsoft.com/office/drawing/2014/main" id="{F9FBBD57-C382-43E1-B0E3-7C12F4A99410}"/>
              </a:ext>
            </a:extLst>
          </p:cNvPr>
          <p:cNvGrpSpPr/>
          <p:nvPr/>
        </p:nvGrpSpPr>
        <p:grpSpPr>
          <a:xfrm>
            <a:off x="5551723" y="1061435"/>
            <a:ext cx="1970319" cy="1986644"/>
            <a:chOff x="4782454" y="2104571"/>
            <a:chExt cx="2627092" cy="2648859"/>
          </a:xfrm>
        </p:grpSpPr>
        <p:sp>
          <p:nvSpPr>
            <p:cNvPr id="93" name="Diamond 92">
              <a:extLst>
                <a:ext uri="{FF2B5EF4-FFF2-40B4-BE49-F238E27FC236}">
                  <a16:creationId xmlns:a16="http://schemas.microsoft.com/office/drawing/2014/main" id="{5A30D31A-9E71-4ADF-B682-CA4C667598FB}"/>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4" name="Right Triangle 10">
              <a:extLst>
                <a:ext uri="{FF2B5EF4-FFF2-40B4-BE49-F238E27FC236}">
                  <a16:creationId xmlns:a16="http://schemas.microsoft.com/office/drawing/2014/main" id="{6053B0E9-9B5B-4910-8DF5-64DFE068C63A}"/>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5" name="Right Triangle 10">
              <a:extLst>
                <a:ext uri="{FF2B5EF4-FFF2-40B4-BE49-F238E27FC236}">
                  <a16:creationId xmlns:a16="http://schemas.microsoft.com/office/drawing/2014/main" id="{D74F469C-FBF3-4D66-8260-F2A11B255D67}"/>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6" name="Right Triangle 10">
              <a:extLst>
                <a:ext uri="{FF2B5EF4-FFF2-40B4-BE49-F238E27FC236}">
                  <a16:creationId xmlns:a16="http://schemas.microsoft.com/office/drawing/2014/main" id="{A23A01CD-843E-47EE-B520-1311CDE08A8C}"/>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7" name="Right Triangle 10">
              <a:extLst>
                <a:ext uri="{FF2B5EF4-FFF2-40B4-BE49-F238E27FC236}">
                  <a16:creationId xmlns:a16="http://schemas.microsoft.com/office/drawing/2014/main" id="{A086E752-1260-4AA7-8B6C-5CB26FB7CB3B}"/>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98" name="Group 97">
            <a:extLst>
              <a:ext uri="{FF2B5EF4-FFF2-40B4-BE49-F238E27FC236}">
                <a16:creationId xmlns:a16="http://schemas.microsoft.com/office/drawing/2014/main" id="{79082477-22F6-4479-B82F-5BB3AEEDA8B8}"/>
              </a:ext>
            </a:extLst>
          </p:cNvPr>
          <p:cNvGrpSpPr/>
          <p:nvPr/>
        </p:nvGrpSpPr>
        <p:grpSpPr>
          <a:xfrm>
            <a:off x="625929" y="2068480"/>
            <a:ext cx="1970319" cy="1986644"/>
            <a:chOff x="4782454" y="2104571"/>
            <a:chExt cx="2627092" cy="2648859"/>
          </a:xfrm>
        </p:grpSpPr>
        <p:sp>
          <p:nvSpPr>
            <p:cNvPr id="99" name="Diamond 98">
              <a:extLst>
                <a:ext uri="{FF2B5EF4-FFF2-40B4-BE49-F238E27FC236}">
                  <a16:creationId xmlns:a16="http://schemas.microsoft.com/office/drawing/2014/main" id="{ADD2A64A-B683-4FDB-B767-83DB4C4FBA5A}"/>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0" name="Right Triangle 10">
              <a:extLst>
                <a:ext uri="{FF2B5EF4-FFF2-40B4-BE49-F238E27FC236}">
                  <a16:creationId xmlns:a16="http://schemas.microsoft.com/office/drawing/2014/main" id="{E48B2D81-DD56-4237-97DD-8FA156A0C43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1" name="Right Triangle 10">
              <a:extLst>
                <a:ext uri="{FF2B5EF4-FFF2-40B4-BE49-F238E27FC236}">
                  <a16:creationId xmlns:a16="http://schemas.microsoft.com/office/drawing/2014/main" id="{C2D16170-F572-4AC1-AECC-3015BD839589}"/>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2" name="Right Triangle 10">
              <a:extLst>
                <a:ext uri="{FF2B5EF4-FFF2-40B4-BE49-F238E27FC236}">
                  <a16:creationId xmlns:a16="http://schemas.microsoft.com/office/drawing/2014/main" id="{5D9C5C22-0629-436E-977E-5F120DF4625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3" name="Right Triangle 10">
              <a:extLst>
                <a:ext uri="{FF2B5EF4-FFF2-40B4-BE49-F238E27FC236}">
                  <a16:creationId xmlns:a16="http://schemas.microsoft.com/office/drawing/2014/main" id="{7DB183EC-C705-4762-BA52-C4C056F99A84}"/>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04" name="Group 103">
            <a:extLst>
              <a:ext uri="{FF2B5EF4-FFF2-40B4-BE49-F238E27FC236}">
                <a16:creationId xmlns:a16="http://schemas.microsoft.com/office/drawing/2014/main" id="{9942D71E-31B5-4F84-8A82-A26B5553E138}"/>
              </a:ext>
            </a:extLst>
          </p:cNvPr>
          <p:cNvGrpSpPr/>
          <p:nvPr/>
        </p:nvGrpSpPr>
        <p:grpSpPr>
          <a:xfrm>
            <a:off x="2596241" y="2043988"/>
            <a:ext cx="1970319" cy="1986644"/>
            <a:chOff x="4782454" y="2104571"/>
            <a:chExt cx="2627092" cy="2648859"/>
          </a:xfrm>
        </p:grpSpPr>
        <p:sp>
          <p:nvSpPr>
            <p:cNvPr id="105" name="Diamond 104">
              <a:extLst>
                <a:ext uri="{FF2B5EF4-FFF2-40B4-BE49-F238E27FC236}">
                  <a16:creationId xmlns:a16="http://schemas.microsoft.com/office/drawing/2014/main" id="{AD4087D3-E1B7-427C-9E94-E7E3496E4C22}"/>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6" name="Right Triangle 10">
              <a:extLst>
                <a:ext uri="{FF2B5EF4-FFF2-40B4-BE49-F238E27FC236}">
                  <a16:creationId xmlns:a16="http://schemas.microsoft.com/office/drawing/2014/main" id="{0E717E3D-96D1-418C-B9AF-319209039885}"/>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7" name="Right Triangle 10">
              <a:extLst>
                <a:ext uri="{FF2B5EF4-FFF2-40B4-BE49-F238E27FC236}">
                  <a16:creationId xmlns:a16="http://schemas.microsoft.com/office/drawing/2014/main" id="{2E4F3135-2DF0-448E-ACDD-C35376541783}"/>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8" name="Right Triangle 10">
              <a:extLst>
                <a:ext uri="{FF2B5EF4-FFF2-40B4-BE49-F238E27FC236}">
                  <a16:creationId xmlns:a16="http://schemas.microsoft.com/office/drawing/2014/main" id="{2DAF2CFA-8729-4E6A-912E-0FF11F8E445B}"/>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9" name="Right Triangle 10">
              <a:extLst>
                <a:ext uri="{FF2B5EF4-FFF2-40B4-BE49-F238E27FC236}">
                  <a16:creationId xmlns:a16="http://schemas.microsoft.com/office/drawing/2014/main" id="{021053C1-9BD2-405F-B63A-257B81782918}"/>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0" name="Group 109">
            <a:extLst>
              <a:ext uri="{FF2B5EF4-FFF2-40B4-BE49-F238E27FC236}">
                <a16:creationId xmlns:a16="http://schemas.microsoft.com/office/drawing/2014/main" id="{2D38199D-CC75-40A7-8BD3-C69D2B7072E5}"/>
              </a:ext>
            </a:extLst>
          </p:cNvPr>
          <p:cNvGrpSpPr/>
          <p:nvPr/>
        </p:nvGrpSpPr>
        <p:grpSpPr>
          <a:xfrm>
            <a:off x="4566554" y="2052153"/>
            <a:ext cx="1970319" cy="1986644"/>
            <a:chOff x="4782454" y="2104571"/>
            <a:chExt cx="2627092" cy="2648859"/>
          </a:xfrm>
        </p:grpSpPr>
        <p:sp>
          <p:nvSpPr>
            <p:cNvPr id="111" name="Diamond 110">
              <a:extLst>
                <a:ext uri="{FF2B5EF4-FFF2-40B4-BE49-F238E27FC236}">
                  <a16:creationId xmlns:a16="http://schemas.microsoft.com/office/drawing/2014/main" id="{13EDBEEF-DFC4-4175-90DB-63333FE5773D}"/>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2" name="Right Triangle 10">
              <a:extLst>
                <a:ext uri="{FF2B5EF4-FFF2-40B4-BE49-F238E27FC236}">
                  <a16:creationId xmlns:a16="http://schemas.microsoft.com/office/drawing/2014/main" id="{4FBF760D-101A-4557-A417-DEAC26E20A09}"/>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3" name="Right Triangle 10">
              <a:extLst>
                <a:ext uri="{FF2B5EF4-FFF2-40B4-BE49-F238E27FC236}">
                  <a16:creationId xmlns:a16="http://schemas.microsoft.com/office/drawing/2014/main" id="{F7D1510B-3001-4981-BCC5-E3010BD530AA}"/>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4" name="Right Triangle 10">
              <a:extLst>
                <a:ext uri="{FF2B5EF4-FFF2-40B4-BE49-F238E27FC236}">
                  <a16:creationId xmlns:a16="http://schemas.microsoft.com/office/drawing/2014/main" id="{10462571-5145-4032-8E1E-FE8DB19633DD}"/>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5" name="Right Triangle 10">
              <a:extLst>
                <a:ext uri="{FF2B5EF4-FFF2-40B4-BE49-F238E27FC236}">
                  <a16:creationId xmlns:a16="http://schemas.microsoft.com/office/drawing/2014/main" id="{3288ED16-1B92-455E-80A1-131719DE4F4D}"/>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pSp>
        <p:nvGrpSpPr>
          <p:cNvPr id="116" name="Group 115">
            <a:extLst>
              <a:ext uri="{FF2B5EF4-FFF2-40B4-BE49-F238E27FC236}">
                <a16:creationId xmlns:a16="http://schemas.microsoft.com/office/drawing/2014/main" id="{0A77B343-4DB0-467C-8EF1-D0EC2EE63862}"/>
              </a:ext>
            </a:extLst>
          </p:cNvPr>
          <p:cNvGrpSpPr/>
          <p:nvPr/>
        </p:nvGrpSpPr>
        <p:grpSpPr>
          <a:xfrm>
            <a:off x="6525980" y="2060317"/>
            <a:ext cx="1970319" cy="1986644"/>
            <a:chOff x="4782454" y="2104571"/>
            <a:chExt cx="2627092" cy="2648859"/>
          </a:xfrm>
        </p:grpSpPr>
        <p:sp>
          <p:nvSpPr>
            <p:cNvPr id="117" name="Diamond 116">
              <a:extLst>
                <a:ext uri="{FF2B5EF4-FFF2-40B4-BE49-F238E27FC236}">
                  <a16:creationId xmlns:a16="http://schemas.microsoft.com/office/drawing/2014/main" id="{AFA4EA9B-2CA8-4B9E-B905-A114668ECA54}"/>
                </a:ext>
              </a:extLst>
            </p:cNvPr>
            <p:cNvSpPr/>
            <p:nvPr/>
          </p:nvSpPr>
          <p:spPr>
            <a:xfrm>
              <a:off x="4782457" y="2115457"/>
              <a:ext cx="2627086" cy="2627086"/>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8" name="Right Triangle 10">
              <a:extLst>
                <a:ext uri="{FF2B5EF4-FFF2-40B4-BE49-F238E27FC236}">
                  <a16:creationId xmlns:a16="http://schemas.microsoft.com/office/drawing/2014/main" id="{4B08B98E-604D-4D63-80AC-028399B54BBB}"/>
                </a:ext>
              </a:extLst>
            </p:cNvPr>
            <p:cNvSpPr/>
            <p:nvPr/>
          </p:nvSpPr>
          <p:spPr>
            <a:xfrm flipH="1">
              <a:off x="4782454" y="2104571"/>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9" name="Right Triangle 10">
              <a:extLst>
                <a:ext uri="{FF2B5EF4-FFF2-40B4-BE49-F238E27FC236}">
                  <a16:creationId xmlns:a16="http://schemas.microsoft.com/office/drawing/2014/main" id="{E35AC84E-9689-42CC-8122-1ECCAFA998C6}"/>
                </a:ext>
              </a:extLst>
            </p:cNvPr>
            <p:cNvSpPr/>
            <p:nvPr/>
          </p:nvSpPr>
          <p:spPr>
            <a:xfrm>
              <a:off x="6095997" y="2104571"/>
              <a:ext cx="1313546" cy="1320828"/>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0828"/>
                <a:gd name="connsiteX1" fmla="*/ 1 w 1299032"/>
                <a:gd name="connsiteY1" fmla="*/ 0 h 1320828"/>
                <a:gd name="connsiteX2" fmla="*/ 1299032 w 1299032"/>
                <a:gd name="connsiteY2" fmla="*/ 1320828 h 1320828"/>
                <a:gd name="connsiteX3" fmla="*/ 0 w 1299032"/>
                <a:gd name="connsiteY3" fmla="*/ 747485 h 1320828"/>
              </a:gdLst>
              <a:ahLst/>
              <a:cxnLst>
                <a:cxn ang="0">
                  <a:pos x="connsiteX0" y="connsiteY0"/>
                </a:cxn>
                <a:cxn ang="0">
                  <a:pos x="connsiteX1" y="connsiteY1"/>
                </a:cxn>
                <a:cxn ang="0">
                  <a:pos x="connsiteX2" y="connsiteY2"/>
                </a:cxn>
                <a:cxn ang="0">
                  <a:pos x="connsiteX3" y="connsiteY3"/>
                </a:cxn>
              </a:cxnLst>
              <a:rect l="l" t="t" r="r" b="b"/>
              <a:pathLst>
                <a:path w="1299032" h="1320828">
                  <a:moveTo>
                    <a:pt x="0" y="747485"/>
                  </a:moveTo>
                  <a:cubicBezTo>
                    <a:pt x="0" y="498323"/>
                    <a:pt x="1" y="249162"/>
                    <a:pt x="1" y="0"/>
                  </a:cubicBezTo>
                  <a:lnTo>
                    <a:pt x="1299032" y="1320828"/>
                  </a:lnTo>
                  <a:lnTo>
                    <a:pt x="0" y="74748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0" name="Right Triangle 10">
              <a:extLst>
                <a:ext uri="{FF2B5EF4-FFF2-40B4-BE49-F238E27FC236}">
                  <a16:creationId xmlns:a16="http://schemas.microsoft.com/office/drawing/2014/main" id="{7E0D5C77-1A4B-4B8C-A67A-B87875CABBCF}"/>
                </a:ext>
              </a:extLst>
            </p:cNvPr>
            <p:cNvSpPr/>
            <p:nvPr/>
          </p:nvSpPr>
          <p:spPr>
            <a:xfrm flipH="1" flipV="1">
              <a:off x="4782454" y="3425316"/>
              <a:ext cx="1313546" cy="1328114"/>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8114"/>
                <a:gd name="connsiteX1" fmla="*/ 1 w 1299032"/>
                <a:gd name="connsiteY1" fmla="*/ 0 h 1328114"/>
                <a:gd name="connsiteX2" fmla="*/ 1299032 w 1299032"/>
                <a:gd name="connsiteY2" fmla="*/ 1328114 h 1328114"/>
                <a:gd name="connsiteX3" fmla="*/ 0 w 1299032"/>
                <a:gd name="connsiteY3" fmla="*/ 747485 h 1328114"/>
              </a:gdLst>
              <a:ahLst/>
              <a:cxnLst>
                <a:cxn ang="0">
                  <a:pos x="connsiteX0" y="connsiteY0"/>
                </a:cxn>
                <a:cxn ang="0">
                  <a:pos x="connsiteX1" y="connsiteY1"/>
                </a:cxn>
                <a:cxn ang="0">
                  <a:pos x="connsiteX2" y="connsiteY2"/>
                </a:cxn>
                <a:cxn ang="0">
                  <a:pos x="connsiteX3" y="connsiteY3"/>
                </a:cxn>
              </a:cxnLst>
              <a:rect l="l" t="t" r="r" b="b"/>
              <a:pathLst>
                <a:path w="1299032" h="1328114">
                  <a:moveTo>
                    <a:pt x="0" y="747485"/>
                  </a:moveTo>
                  <a:cubicBezTo>
                    <a:pt x="0" y="498323"/>
                    <a:pt x="1" y="249162"/>
                    <a:pt x="1" y="0"/>
                  </a:cubicBezTo>
                  <a:lnTo>
                    <a:pt x="1299032" y="1328114"/>
                  </a:lnTo>
                  <a:lnTo>
                    <a:pt x="0" y="74748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1" name="Right Triangle 10">
              <a:extLst>
                <a:ext uri="{FF2B5EF4-FFF2-40B4-BE49-F238E27FC236}">
                  <a16:creationId xmlns:a16="http://schemas.microsoft.com/office/drawing/2014/main" id="{03DC57BD-4BCE-4752-87C6-DC32542C1161}"/>
                </a:ext>
              </a:extLst>
            </p:cNvPr>
            <p:cNvSpPr/>
            <p:nvPr/>
          </p:nvSpPr>
          <p:spPr>
            <a:xfrm flipV="1">
              <a:off x="6096000" y="3428958"/>
              <a:ext cx="1313546" cy="1324471"/>
            </a:xfrm>
            <a:custGeom>
              <a:avLst/>
              <a:gdLst>
                <a:gd name="connsiteX0" fmla="*/ 0 w 1313546"/>
                <a:gd name="connsiteY0" fmla="*/ 544284 h 544284"/>
                <a:gd name="connsiteX1" fmla="*/ 0 w 1313546"/>
                <a:gd name="connsiteY1" fmla="*/ 0 h 544284"/>
                <a:gd name="connsiteX2" fmla="*/ 1313546 w 1313546"/>
                <a:gd name="connsiteY2" fmla="*/ 544284 h 544284"/>
                <a:gd name="connsiteX3" fmla="*/ 0 w 1313546"/>
                <a:gd name="connsiteY3" fmla="*/ 544284 h 544284"/>
                <a:gd name="connsiteX0" fmla="*/ 0 w 1313546"/>
                <a:gd name="connsiteY0" fmla="*/ 1313542 h 1313542"/>
                <a:gd name="connsiteX1" fmla="*/ 14515 w 1313546"/>
                <a:gd name="connsiteY1" fmla="*/ 0 h 1313542"/>
                <a:gd name="connsiteX2" fmla="*/ 1313546 w 1313546"/>
                <a:gd name="connsiteY2" fmla="*/ 1313542 h 1313542"/>
                <a:gd name="connsiteX3" fmla="*/ 0 w 1313546"/>
                <a:gd name="connsiteY3" fmla="*/ 1313542 h 1313542"/>
                <a:gd name="connsiteX0" fmla="*/ 0 w 1299032"/>
                <a:gd name="connsiteY0" fmla="*/ 747485 h 1313542"/>
                <a:gd name="connsiteX1" fmla="*/ 1 w 1299032"/>
                <a:gd name="connsiteY1" fmla="*/ 0 h 1313542"/>
                <a:gd name="connsiteX2" fmla="*/ 1299032 w 1299032"/>
                <a:gd name="connsiteY2" fmla="*/ 1313542 h 1313542"/>
                <a:gd name="connsiteX3" fmla="*/ 0 w 1299032"/>
                <a:gd name="connsiteY3" fmla="*/ 747485 h 1313542"/>
                <a:gd name="connsiteX0" fmla="*/ 0 w 1299032"/>
                <a:gd name="connsiteY0" fmla="*/ 747485 h 1324471"/>
                <a:gd name="connsiteX1" fmla="*/ 1 w 1299032"/>
                <a:gd name="connsiteY1" fmla="*/ 0 h 1324471"/>
                <a:gd name="connsiteX2" fmla="*/ 1299032 w 1299032"/>
                <a:gd name="connsiteY2" fmla="*/ 1324471 h 1324471"/>
                <a:gd name="connsiteX3" fmla="*/ 0 w 1299032"/>
                <a:gd name="connsiteY3" fmla="*/ 747485 h 1324471"/>
              </a:gdLst>
              <a:ahLst/>
              <a:cxnLst>
                <a:cxn ang="0">
                  <a:pos x="connsiteX0" y="connsiteY0"/>
                </a:cxn>
                <a:cxn ang="0">
                  <a:pos x="connsiteX1" y="connsiteY1"/>
                </a:cxn>
                <a:cxn ang="0">
                  <a:pos x="connsiteX2" y="connsiteY2"/>
                </a:cxn>
                <a:cxn ang="0">
                  <a:pos x="connsiteX3" y="connsiteY3"/>
                </a:cxn>
              </a:cxnLst>
              <a:rect l="l" t="t" r="r" b="b"/>
              <a:pathLst>
                <a:path w="1299032" h="1324471">
                  <a:moveTo>
                    <a:pt x="0" y="747485"/>
                  </a:moveTo>
                  <a:cubicBezTo>
                    <a:pt x="0" y="498323"/>
                    <a:pt x="1" y="249162"/>
                    <a:pt x="1" y="0"/>
                  </a:cubicBezTo>
                  <a:lnTo>
                    <a:pt x="1299032" y="1324471"/>
                  </a:lnTo>
                  <a:lnTo>
                    <a:pt x="0" y="74748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
        <p:nvSpPr>
          <p:cNvPr id="122" name="Freeform: Shape 121">
            <a:extLst>
              <a:ext uri="{FF2B5EF4-FFF2-40B4-BE49-F238E27FC236}">
                <a16:creationId xmlns:a16="http://schemas.microsoft.com/office/drawing/2014/main" id="{F0E197D1-E7EA-4CE5-B4B2-0CEFFB4E8209}"/>
              </a:ext>
            </a:extLst>
          </p:cNvPr>
          <p:cNvSpPr/>
          <p:nvPr/>
        </p:nvSpPr>
        <p:spPr>
          <a:xfrm>
            <a:off x="1494690"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23" name="Freeform: Shape 122">
            <a:extLst>
              <a:ext uri="{FF2B5EF4-FFF2-40B4-BE49-F238E27FC236}">
                <a16:creationId xmlns:a16="http://schemas.microsoft.com/office/drawing/2014/main" id="{1D346720-6B66-439C-853D-D9BC9973B845}"/>
              </a:ext>
            </a:extLst>
          </p:cNvPr>
          <p:cNvSpPr/>
          <p:nvPr/>
        </p:nvSpPr>
        <p:spPr>
          <a:xfrm>
            <a:off x="3459556"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4" name="Freeform: Shape 123">
            <a:extLst>
              <a:ext uri="{FF2B5EF4-FFF2-40B4-BE49-F238E27FC236}">
                <a16:creationId xmlns:a16="http://schemas.microsoft.com/office/drawing/2014/main" id="{4F2A2827-218B-4506-865E-6092462A2BA2}"/>
              </a:ext>
            </a:extLst>
          </p:cNvPr>
          <p:cNvSpPr/>
          <p:nvPr/>
        </p:nvSpPr>
        <p:spPr>
          <a:xfrm>
            <a:off x="5435307" y="3064001"/>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sp>
        <p:nvSpPr>
          <p:cNvPr id="125" name="Freeform: Shape 124">
            <a:extLst>
              <a:ext uri="{FF2B5EF4-FFF2-40B4-BE49-F238E27FC236}">
                <a16:creationId xmlns:a16="http://schemas.microsoft.com/office/drawing/2014/main" id="{33FB5587-A231-4776-9E83-8C30E43ACF62}"/>
              </a:ext>
            </a:extLst>
          </p:cNvPr>
          <p:cNvSpPr/>
          <p:nvPr/>
        </p:nvSpPr>
        <p:spPr>
          <a:xfrm>
            <a:off x="7389287" y="3074886"/>
            <a:ext cx="1054838" cy="1018065"/>
          </a:xfrm>
          <a:custGeom>
            <a:avLst/>
            <a:gdLst>
              <a:gd name="connsiteX0" fmla="*/ 0 w 1277257"/>
              <a:gd name="connsiteY0" fmla="*/ 1291771 h 1291771"/>
              <a:gd name="connsiteX1" fmla="*/ 1277257 w 1277257"/>
              <a:gd name="connsiteY1" fmla="*/ 0 h 1291771"/>
              <a:gd name="connsiteX2" fmla="*/ 1233714 w 1277257"/>
              <a:gd name="connsiteY2" fmla="*/ 1001485 h 1291771"/>
              <a:gd name="connsiteX3" fmla="*/ 0 w 1277257"/>
              <a:gd name="connsiteY3" fmla="*/ 1291771 h 1291771"/>
              <a:gd name="connsiteX0" fmla="*/ 0 w 1290045"/>
              <a:gd name="connsiteY0" fmla="*/ 1326940 h 1326940"/>
              <a:gd name="connsiteX1" fmla="*/ 1290045 w 1290045"/>
              <a:gd name="connsiteY1" fmla="*/ 0 h 1326940"/>
              <a:gd name="connsiteX2" fmla="*/ 1246502 w 1290045"/>
              <a:gd name="connsiteY2" fmla="*/ 1001485 h 1326940"/>
              <a:gd name="connsiteX3" fmla="*/ 0 w 1290045"/>
              <a:gd name="connsiteY3" fmla="*/ 1326940 h 1326940"/>
              <a:gd name="connsiteX0" fmla="*/ 0 w 1318820"/>
              <a:gd name="connsiteY0" fmla="*/ 1326940 h 1326940"/>
              <a:gd name="connsiteX1" fmla="*/ 1318820 w 1318820"/>
              <a:gd name="connsiteY1" fmla="*/ 0 h 1326940"/>
              <a:gd name="connsiteX2" fmla="*/ 1246502 w 1318820"/>
              <a:gd name="connsiteY2" fmla="*/ 1001485 h 1326940"/>
              <a:gd name="connsiteX3" fmla="*/ 0 w 1318820"/>
              <a:gd name="connsiteY3" fmla="*/ 1326940 h 1326940"/>
              <a:gd name="connsiteX0" fmla="*/ 0 w 1273100"/>
              <a:gd name="connsiteY0" fmla="*/ 1357420 h 1357420"/>
              <a:gd name="connsiteX1" fmla="*/ 1273100 w 1273100"/>
              <a:gd name="connsiteY1" fmla="*/ 0 h 1357420"/>
              <a:gd name="connsiteX2" fmla="*/ 1200782 w 1273100"/>
              <a:gd name="connsiteY2" fmla="*/ 1001485 h 1357420"/>
              <a:gd name="connsiteX3" fmla="*/ 0 w 1273100"/>
              <a:gd name="connsiteY3" fmla="*/ 1357420 h 1357420"/>
              <a:gd name="connsiteX0" fmla="*/ 0 w 1295960"/>
              <a:gd name="connsiteY0" fmla="*/ 1353610 h 1353610"/>
              <a:gd name="connsiteX1" fmla="*/ 1295960 w 1295960"/>
              <a:gd name="connsiteY1" fmla="*/ 0 h 1353610"/>
              <a:gd name="connsiteX2" fmla="*/ 1223642 w 1295960"/>
              <a:gd name="connsiteY2" fmla="*/ 1001485 h 1353610"/>
              <a:gd name="connsiteX3" fmla="*/ 0 w 1295960"/>
              <a:gd name="connsiteY3" fmla="*/ 1353610 h 1353610"/>
              <a:gd name="connsiteX0" fmla="*/ 0 w 1311200"/>
              <a:gd name="connsiteY0" fmla="*/ 1345990 h 1345990"/>
              <a:gd name="connsiteX1" fmla="*/ 1311200 w 1311200"/>
              <a:gd name="connsiteY1" fmla="*/ 0 h 1345990"/>
              <a:gd name="connsiteX2" fmla="*/ 1238882 w 1311200"/>
              <a:gd name="connsiteY2" fmla="*/ 1001485 h 1345990"/>
              <a:gd name="connsiteX3" fmla="*/ 0 w 1311200"/>
              <a:gd name="connsiteY3" fmla="*/ 1345990 h 1345990"/>
              <a:gd name="connsiteX0" fmla="*/ 0 w 1337870"/>
              <a:gd name="connsiteY0" fmla="*/ 1342180 h 1342180"/>
              <a:gd name="connsiteX1" fmla="*/ 1337870 w 1337870"/>
              <a:gd name="connsiteY1" fmla="*/ 0 h 1342180"/>
              <a:gd name="connsiteX2" fmla="*/ 1265552 w 1337870"/>
              <a:gd name="connsiteY2" fmla="*/ 1001485 h 1342180"/>
              <a:gd name="connsiteX3" fmla="*/ 0 w 1337870"/>
              <a:gd name="connsiteY3" fmla="*/ 1342180 h 1342180"/>
              <a:gd name="connsiteX0" fmla="*/ 0 w 1406450"/>
              <a:gd name="connsiteY0" fmla="*/ 1357420 h 1357420"/>
              <a:gd name="connsiteX1" fmla="*/ 1406450 w 1406450"/>
              <a:gd name="connsiteY1" fmla="*/ 0 h 1357420"/>
              <a:gd name="connsiteX2" fmla="*/ 1265552 w 1406450"/>
              <a:gd name="connsiteY2" fmla="*/ 1016725 h 1357420"/>
              <a:gd name="connsiteX3" fmla="*/ 0 w 1406450"/>
              <a:gd name="connsiteY3" fmla="*/ 1357420 h 1357420"/>
            </a:gdLst>
            <a:ahLst/>
            <a:cxnLst>
              <a:cxn ang="0">
                <a:pos x="connsiteX0" y="connsiteY0"/>
              </a:cxn>
              <a:cxn ang="0">
                <a:pos x="connsiteX1" y="connsiteY1"/>
              </a:cxn>
              <a:cxn ang="0">
                <a:pos x="connsiteX2" y="connsiteY2"/>
              </a:cxn>
              <a:cxn ang="0">
                <a:pos x="connsiteX3" y="connsiteY3"/>
              </a:cxn>
            </a:cxnLst>
            <a:rect l="l" t="t" r="r" b="b"/>
            <a:pathLst>
              <a:path w="1406450" h="1357420">
                <a:moveTo>
                  <a:pt x="0" y="1357420"/>
                </a:moveTo>
                <a:lnTo>
                  <a:pt x="1406450" y="0"/>
                </a:lnTo>
                <a:lnTo>
                  <a:pt x="1265552" y="1016725"/>
                </a:lnTo>
                <a:lnTo>
                  <a:pt x="0" y="1357420"/>
                </a:lnTo>
                <a:close/>
              </a:path>
            </a:pathLst>
          </a:custGeom>
          <a:gradFill flip="none" rotWithShape="1">
            <a:gsLst>
              <a:gs pos="28000">
                <a:schemeClr val="tx1">
                  <a:alpha val="34000"/>
                </a:schemeClr>
              </a:gs>
              <a:gs pos="100000">
                <a:schemeClr val="bg1">
                  <a:lumMod val="95000"/>
                  <a:alpha val="0"/>
                </a:schemeClr>
              </a:gs>
            </a:gsLst>
            <a:lin ang="2700000" scaled="1"/>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050" dirty="0"/>
          </a:p>
        </p:txBody>
      </p:sp>
      <p:pic>
        <p:nvPicPr>
          <p:cNvPr id="126" name="Graphic 125" descr="Handshake">
            <a:extLst>
              <a:ext uri="{FF2B5EF4-FFF2-40B4-BE49-F238E27FC236}">
                <a16:creationId xmlns:a16="http://schemas.microsoft.com/office/drawing/2014/main" id="{3CC3D81D-3CB4-40E5-9B1F-26A6F517D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7743" y="2571750"/>
            <a:ext cx="685800" cy="685800"/>
          </a:xfrm>
          <a:prstGeom prst="rect">
            <a:avLst/>
          </a:prstGeom>
          <a:effectLst>
            <a:outerShdw blurRad="76200" dist="88900" dir="13500000" sy="23000" kx="1200000" algn="br" rotWithShape="0">
              <a:prstClr val="black">
                <a:alpha val="20000"/>
              </a:prstClr>
            </a:outerShdw>
          </a:effectLst>
        </p:spPr>
      </p:pic>
      <p:sp>
        <p:nvSpPr>
          <p:cNvPr id="127" name="TextBox 126">
            <a:extLst>
              <a:ext uri="{FF2B5EF4-FFF2-40B4-BE49-F238E27FC236}">
                <a16:creationId xmlns:a16="http://schemas.microsoft.com/office/drawing/2014/main" id="{E6B35B89-9E99-46F5-87E0-2E157575B7F3}"/>
              </a:ext>
            </a:extLst>
          </p:cNvPr>
          <p:cNvSpPr txBox="1"/>
          <p:nvPr/>
        </p:nvSpPr>
        <p:spPr>
          <a:xfrm>
            <a:off x="996047" y="4169228"/>
            <a:ext cx="121920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STEP 01</a:t>
            </a:r>
          </a:p>
        </p:txBody>
      </p:sp>
      <p:sp>
        <p:nvSpPr>
          <p:cNvPr id="128" name="TextBox 127">
            <a:extLst>
              <a:ext uri="{FF2B5EF4-FFF2-40B4-BE49-F238E27FC236}">
                <a16:creationId xmlns:a16="http://schemas.microsoft.com/office/drawing/2014/main" id="{9CF2C65C-6EEB-40D9-B144-F7198E7EDCB1}"/>
              </a:ext>
            </a:extLst>
          </p:cNvPr>
          <p:cNvSpPr txBox="1"/>
          <p:nvPr/>
        </p:nvSpPr>
        <p:spPr>
          <a:xfrm>
            <a:off x="857261" y="4533389"/>
            <a:ext cx="1507650" cy="276999"/>
          </a:xfrm>
          <a:prstGeom prst="rect">
            <a:avLst/>
          </a:prstGeom>
          <a:noFill/>
        </p:spPr>
        <p:txBody>
          <a:bodyPr wrap="square" rtlCol="0">
            <a:spAutoFit/>
          </a:bodyPr>
          <a:lstStyle/>
          <a:p>
            <a:pPr algn="ctr"/>
            <a:r>
              <a:rPr lang="en-US" sz="1200" b="1" dirty="0">
                <a:solidFill>
                  <a:srgbClr val="9900CC"/>
                </a:solidFill>
                <a:latin typeface="Bookman Old Style" panose="02050604050505020204" pitchFamily="18" charset="0"/>
              </a:rPr>
              <a:t>Introduction</a:t>
            </a:r>
          </a:p>
        </p:txBody>
      </p:sp>
      <p:sp>
        <p:nvSpPr>
          <p:cNvPr id="129" name="TextBox 128">
            <a:extLst>
              <a:ext uri="{FF2B5EF4-FFF2-40B4-BE49-F238E27FC236}">
                <a16:creationId xmlns:a16="http://schemas.microsoft.com/office/drawing/2014/main" id="{2783F6FE-4257-43A0-BD6D-AC7A73777ACB}"/>
              </a:ext>
            </a:extLst>
          </p:cNvPr>
          <p:cNvSpPr txBox="1"/>
          <p:nvPr/>
        </p:nvSpPr>
        <p:spPr>
          <a:xfrm>
            <a:off x="1986641" y="195765"/>
            <a:ext cx="1219200" cy="338554"/>
          </a:xfrm>
          <a:prstGeom prst="rect">
            <a:avLst/>
          </a:prstGeom>
          <a:noFill/>
        </p:spPr>
        <p:txBody>
          <a:bodyPr wrap="square" rtlCol="0">
            <a:spAutoFit/>
          </a:bodyPr>
          <a:lstStyle/>
          <a:p>
            <a:pPr algn="ctr"/>
            <a:r>
              <a:rPr lang="en-US" sz="1600" b="1" dirty="0">
                <a:solidFill>
                  <a:srgbClr val="FF9900"/>
                </a:solidFill>
                <a:latin typeface="Bookman Old Style" panose="02050604050505020204" pitchFamily="18" charset="0"/>
              </a:rPr>
              <a:t>STEP 02</a:t>
            </a:r>
          </a:p>
        </p:txBody>
      </p:sp>
      <p:sp>
        <p:nvSpPr>
          <p:cNvPr id="130" name="TextBox 129">
            <a:extLst>
              <a:ext uri="{FF2B5EF4-FFF2-40B4-BE49-F238E27FC236}">
                <a16:creationId xmlns:a16="http://schemas.microsoft.com/office/drawing/2014/main" id="{7E6EF56F-1318-419A-A7CB-C2BB0D40C30A}"/>
              </a:ext>
            </a:extLst>
          </p:cNvPr>
          <p:cNvSpPr txBox="1"/>
          <p:nvPr/>
        </p:nvSpPr>
        <p:spPr>
          <a:xfrm>
            <a:off x="1929050" y="585554"/>
            <a:ext cx="1240955" cy="461665"/>
          </a:xfrm>
          <a:prstGeom prst="rect">
            <a:avLst/>
          </a:prstGeom>
          <a:noFill/>
        </p:spPr>
        <p:txBody>
          <a:bodyPr wrap="square" rtlCol="0">
            <a:spAutoFit/>
          </a:bodyPr>
          <a:lstStyle/>
          <a:p>
            <a:pPr algn="ctr"/>
            <a:r>
              <a:rPr lang="en-US" sz="1200" b="1" dirty="0">
                <a:solidFill>
                  <a:srgbClr val="FF9900"/>
                </a:solidFill>
                <a:latin typeface="Bookman Old Style" panose="02050604050505020204" pitchFamily="18" charset="0"/>
              </a:rPr>
              <a:t>Working with ADMM</a:t>
            </a:r>
          </a:p>
        </p:txBody>
      </p:sp>
      <p:sp>
        <p:nvSpPr>
          <p:cNvPr id="131" name="TextBox 130">
            <a:extLst>
              <a:ext uri="{FF2B5EF4-FFF2-40B4-BE49-F238E27FC236}">
                <a16:creationId xmlns:a16="http://schemas.microsoft.com/office/drawing/2014/main" id="{F56D3573-6663-44F7-8719-2BFF9A7D7863}"/>
              </a:ext>
            </a:extLst>
          </p:cNvPr>
          <p:cNvSpPr txBox="1"/>
          <p:nvPr/>
        </p:nvSpPr>
        <p:spPr>
          <a:xfrm>
            <a:off x="3023960" y="4173000"/>
            <a:ext cx="1219200"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STEP 03</a:t>
            </a:r>
          </a:p>
        </p:txBody>
      </p:sp>
      <p:sp>
        <p:nvSpPr>
          <p:cNvPr id="132" name="TextBox 131">
            <a:extLst>
              <a:ext uri="{FF2B5EF4-FFF2-40B4-BE49-F238E27FC236}">
                <a16:creationId xmlns:a16="http://schemas.microsoft.com/office/drawing/2014/main" id="{B189D077-9123-435E-A62F-B9D5FCFD7BD4}"/>
              </a:ext>
            </a:extLst>
          </p:cNvPr>
          <p:cNvSpPr txBox="1"/>
          <p:nvPr/>
        </p:nvSpPr>
        <p:spPr>
          <a:xfrm>
            <a:off x="2596241" y="4533389"/>
            <a:ext cx="1959938" cy="276999"/>
          </a:xfrm>
          <a:prstGeom prst="rect">
            <a:avLst/>
          </a:prstGeom>
          <a:noFill/>
        </p:spPr>
        <p:txBody>
          <a:bodyPr wrap="square" rtlCol="0">
            <a:spAutoFit/>
          </a:bodyPr>
          <a:lstStyle/>
          <a:p>
            <a:pPr algn="ctr"/>
            <a:r>
              <a:rPr lang="en-US" sz="1200" b="1" dirty="0">
                <a:solidFill>
                  <a:srgbClr val="33CC33"/>
                </a:solidFill>
                <a:latin typeface="Bookman Old Style" panose="02050604050505020204" pitchFamily="18" charset="0"/>
              </a:rPr>
              <a:t>TV with ADMM</a:t>
            </a:r>
          </a:p>
        </p:txBody>
      </p:sp>
      <p:sp>
        <p:nvSpPr>
          <p:cNvPr id="133" name="TextBox 132">
            <a:extLst>
              <a:ext uri="{FF2B5EF4-FFF2-40B4-BE49-F238E27FC236}">
                <a16:creationId xmlns:a16="http://schemas.microsoft.com/office/drawing/2014/main" id="{3C3C23AF-3B6F-47F1-AA70-36031C7A5F96}"/>
              </a:ext>
            </a:extLst>
          </p:cNvPr>
          <p:cNvSpPr txBox="1"/>
          <p:nvPr/>
        </p:nvSpPr>
        <p:spPr>
          <a:xfrm>
            <a:off x="4019964" y="209838"/>
            <a:ext cx="1219200" cy="307777"/>
          </a:xfrm>
          <a:prstGeom prst="rect">
            <a:avLst/>
          </a:prstGeom>
          <a:noFill/>
        </p:spPr>
        <p:txBody>
          <a:bodyPr wrap="square" rtlCol="0">
            <a:spAutoFit/>
          </a:bodyPr>
          <a:lstStyle/>
          <a:p>
            <a:pPr algn="ctr"/>
            <a:r>
              <a:rPr lang="en-US" b="1" dirty="0">
                <a:solidFill>
                  <a:srgbClr val="FF0066"/>
                </a:solidFill>
                <a:latin typeface="Bookman Old Style" panose="02050604050505020204" pitchFamily="18" charset="0"/>
              </a:rPr>
              <a:t>STEP 04</a:t>
            </a:r>
          </a:p>
        </p:txBody>
      </p:sp>
      <p:sp>
        <p:nvSpPr>
          <p:cNvPr id="134" name="TextBox 133">
            <a:extLst>
              <a:ext uri="{FF2B5EF4-FFF2-40B4-BE49-F238E27FC236}">
                <a16:creationId xmlns:a16="http://schemas.microsoft.com/office/drawing/2014/main" id="{C8FA9ADB-0405-4C16-AC55-E8653B5E1575}"/>
              </a:ext>
            </a:extLst>
          </p:cNvPr>
          <p:cNvSpPr txBox="1"/>
          <p:nvPr/>
        </p:nvSpPr>
        <p:spPr>
          <a:xfrm>
            <a:off x="3748342" y="570815"/>
            <a:ext cx="1619395" cy="276999"/>
          </a:xfrm>
          <a:prstGeom prst="rect">
            <a:avLst/>
          </a:prstGeom>
          <a:noFill/>
        </p:spPr>
        <p:txBody>
          <a:bodyPr wrap="square" rtlCol="0">
            <a:spAutoFit/>
          </a:bodyPr>
          <a:lstStyle/>
          <a:p>
            <a:pPr algn="ctr"/>
            <a:r>
              <a:rPr lang="en-US" sz="1200" b="1" dirty="0">
                <a:solidFill>
                  <a:srgbClr val="FF0066"/>
                </a:solidFill>
                <a:latin typeface="Bookman Old Style" panose="02050604050505020204" pitchFamily="18" charset="0"/>
              </a:rPr>
              <a:t>Implementation</a:t>
            </a:r>
          </a:p>
        </p:txBody>
      </p:sp>
      <p:sp>
        <p:nvSpPr>
          <p:cNvPr id="135" name="TextBox 134">
            <a:extLst>
              <a:ext uri="{FF2B5EF4-FFF2-40B4-BE49-F238E27FC236}">
                <a16:creationId xmlns:a16="http://schemas.microsoft.com/office/drawing/2014/main" id="{A3F93AD6-A06F-4F5E-A7F8-0FD5FAF181D9}"/>
              </a:ext>
            </a:extLst>
          </p:cNvPr>
          <p:cNvSpPr txBox="1"/>
          <p:nvPr/>
        </p:nvSpPr>
        <p:spPr>
          <a:xfrm>
            <a:off x="4999874" y="4170025"/>
            <a:ext cx="1219200" cy="276999"/>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STEP 05</a:t>
            </a:r>
          </a:p>
        </p:txBody>
      </p:sp>
      <p:sp>
        <p:nvSpPr>
          <p:cNvPr id="136" name="TextBox 135">
            <a:extLst>
              <a:ext uri="{FF2B5EF4-FFF2-40B4-BE49-F238E27FC236}">
                <a16:creationId xmlns:a16="http://schemas.microsoft.com/office/drawing/2014/main" id="{72A94F97-EEAD-409C-9F4D-162206186333}"/>
              </a:ext>
            </a:extLst>
          </p:cNvPr>
          <p:cNvSpPr txBox="1"/>
          <p:nvPr/>
        </p:nvSpPr>
        <p:spPr>
          <a:xfrm>
            <a:off x="4828617" y="4528478"/>
            <a:ext cx="1561715" cy="461665"/>
          </a:xfrm>
          <a:prstGeom prst="rect">
            <a:avLst/>
          </a:prstGeom>
          <a:noFill/>
        </p:spPr>
        <p:txBody>
          <a:bodyPr wrap="square" rtlCol="0">
            <a:spAutoFit/>
          </a:bodyPr>
          <a:lstStyle/>
          <a:p>
            <a:pPr algn="ctr"/>
            <a:r>
              <a:rPr lang="en-US" sz="1200" b="1" dirty="0">
                <a:solidFill>
                  <a:srgbClr val="3366FF"/>
                </a:solidFill>
                <a:latin typeface="Bookman Old Style" panose="02050604050505020204" pitchFamily="18" charset="0"/>
              </a:rPr>
              <a:t>Graphical Representation</a:t>
            </a:r>
          </a:p>
        </p:txBody>
      </p:sp>
      <p:sp>
        <p:nvSpPr>
          <p:cNvPr id="137" name="TextBox 136">
            <a:extLst>
              <a:ext uri="{FF2B5EF4-FFF2-40B4-BE49-F238E27FC236}">
                <a16:creationId xmlns:a16="http://schemas.microsoft.com/office/drawing/2014/main" id="{F9082F43-734D-4ACF-8DE9-5B629D437B03}"/>
              </a:ext>
            </a:extLst>
          </p:cNvPr>
          <p:cNvSpPr txBox="1"/>
          <p:nvPr/>
        </p:nvSpPr>
        <p:spPr>
          <a:xfrm>
            <a:off x="5962726" y="253897"/>
            <a:ext cx="1219200"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STEP 06</a:t>
            </a:r>
          </a:p>
        </p:txBody>
      </p:sp>
      <p:sp>
        <p:nvSpPr>
          <p:cNvPr id="138" name="TextBox 137">
            <a:extLst>
              <a:ext uri="{FF2B5EF4-FFF2-40B4-BE49-F238E27FC236}">
                <a16:creationId xmlns:a16="http://schemas.microsoft.com/office/drawing/2014/main" id="{8A744B6A-1C9C-4FC9-B13F-949382037459}"/>
              </a:ext>
            </a:extLst>
          </p:cNvPr>
          <p:cNvSpPr txBox="1"/>
          <p:nvPr/>
        </p:nvSpPr>
        <p:spPr>
          <a:xfrm>
            <a:off x="5509218" y="576826"/>
            <a:ext cx="2195794" cy="276999"/>
          </a:xfrm>
          <a:prstGeom prst="rect">
            <a:avLst/>
          </a:prstGeom>
          <a:noFill/>
        </p:spPr>
        <p:txBody>
          <a:bodyPr wrap="square" rtlCol="0">
            <a:spAutoFit/>
          </a:bodyPr>
          <a:lstStyle/>
          <a:p>
            <a:pPr algn="ctr"/>
            <a:r>
              <a:rPr lang="en-US" sz="1200" b="1" dirty="0">
                <a:solidFill>
                  <a:srgbClr val="00CC99"/>
                </a:solidFill>
                <a:latin typeface="Bookman Old Style" panose="02050604050505020204" pitchFamily="18" charset="0"/>
              </a:rPr>
              <a:t>Applications</a:t>
            </a:r>
          </a:p>
        </p:txBody>
      </p:sp>
      <p:sp>
        <p:nvSpPr>
          <p:cNvPr id="139" name="TextBox 138">
            <a:extLst>
              <a:ext uri="{FF2B5EF4-FFF2-40B4-BE49-F238E27FC236}">
                <a16:creationId xmlns:a16="http://schemas.microsoft.com/office/drawing/2014/main" id="{F2F7739D-4726-47C7-B8C1-440F88B3F759}"/>
              </a:ext>
            </a:extLst>
          </p:cNvPr>
          <p:cNvSpPr txBox="1"/>
          <p:nvPr/>
        </p:nvSpPr>
        <p:spPr>
          <a:xfrm>
            <a:off x="6923317" y="4172999"/>
            <a:ext cx="1219200"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STEP 07</a:t>
            </a:r>
          </a:p>
        </p:txBody>
      </p:sp>
      <p:sp>
        <p:nvSpPr>
          <p:cNvPr id="140" name="TextBox 139">
            <a:extLst>
              <a:ext uri="{FF2B5EF4-FFF2-40B4-BE49-F238E27FC236}">
                <a16:creationId xmlns:a16="http://schemas.microsoft.com/office/drawing/2014/main" id="{DA5A9D1A-27FC-4B9F-A9DC-FB4669B7CC3C}"/>
              </a:ext>
            </a:extLst>
          </p:cNvPr>
          <p:cNvSpPr txBox="1"/>
          <p:nvPr/>
        </p:nvSpPr>
        <p:spPr>
          <a:xfrm>
            <a:off x="6901562" y="4528477"/>
            <a:ext cx="1240955" cy="276999"/>
          </a:xfrm>
          <a:prstGeom prst="rect">
            <a:avLst/>
          </a:prstGeom>
          <a:noFill/>
        </p:spPr>
        <p:txBody>
          <a:bodyPr wrap="square" rtlCol="0">
            <a:spAutoFit/>
          </a:bodyPr>
          <a:lstStyle/>
          <a:p>
            <a:pPr algn="ctr"/>
            <a:r>
              <a:rPr lang="en-US" sz="1200" b="1" dirty="0">
                <a:solidFill>
                  <a:srgbClr val="990033"/>
                </a:solidFill>
                <a:latin typeface="Bookman Old Style" panose="02050604050505020204" pitchFamily="18" charset="0"/>
              </a:rPr>
              <a:t>Conclusion</a:t>
            </a:r>
          </a:p>
        </p:txBody>
      </p:sp>
      <p:pic>
        <p:nvPicPr>
          <p:cNvPr id="143" name="Graphic 142" descr="Head with gears">
            <a:extLst>
              <a:ext uri="{FF2B5EF4-FFF2-40B4-BE49-F238E27FC236}">
                <a16:creationId xmlns:a16="http://schemas.microsoft.com/office/drawing/2014/main" id="{C39AC180-59C3-423F-A337-8FEAFA7B96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0263" y="1455761"/>
            <a:ext cx="723247" cy="723247"/>
          </a:xfrm>
          <a:prstGeom prst="rect">
            <a:avLst/>
          </a:prstGeom>
          <a:effectLst>
            <a:outerShdw blurRad="76200" dir="13500000" sy="23000" kx="1200000" algn="br" rotWithShape="0">
              <a:prstClr val="black">
                <a:alpha val="20000"/>
              </a:prstClr>
            </a:outerShdw>
          </a:effectLst>
        </p:spPr>
      </p:pic>
      <p:pic>
        <p:nvPicPr>
          <p:cNvPr id="144" name="Graphic 143" descr="Laptop">
            <a:extLst>
              <a:ext uri="{FF2B5EF4-FFF2-40B4-BE49-F238E27FC236}">
                <a16:creationId xmlns:a16="http://schemas.microsoft.com/office/drawing/2014/main" id="{2C048EFD-49C7-491D-B124-A7B4F81684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08409" y="2347683"/>
            <a:ext cx="886578" cy="886578"/>
          </a:xfrm>
          <a:prstGeom prst="rect">
            <a:avLst/>
          </a:prstGeom>
          <a:effectLst>
            <a:outerShdw blurRad="76200" dir="13500000" sy="23000" kx="1200000" algn="br" rotWithShape="0">
              <a:prstClr val="black">
                <a:alpha val="20000"/>
              </a:prstClr>
            </a:outerShdw>
          </a:effectLst>
        </p:spPr>
      </p:pic>
      <p:pic>
        <p:nvPicPr>
          <p:cNvPr id="145" name="Graphic 144" descr="Target Audience">
            <a:extLst>
              <a:ext uri="{FF2B5EF4-FFF2-40B4-BE49-F238E27FC236}">
                <a16:creationId xmlns:a16="http://schemas.microsoft.com/office/drawing/2014/main" id="{8AF56716-5E3A-4E8D-BE6B-017B19CCB6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49915" y="1373196"/>
            <a:ext cx="914400" cy="914400"/>
          </a:xfrm>
          <a:prstGeom prst="rect">
            <a:avLst/>
          </a:prstGeom>
          <a:effectLst>
            <a:outerShdw blurRad="76200" dir="13500000" sy="23000" kx="1200000" algn="br" rotWithShape="0">
              <a:prstClr val="black">
                <a:alpha val="20000"/>
              </a:prstClr>
            </a:outerShdw>
          </a:effectLst>
        </p:spPr>
      </p:pic>
      <p:pic>
        <p:nvPicPr>
          <p:cNvPr id="146" name="Graphic 145" descr="Diploma roll">
            <a:extLst>
              <a:ext uri="{FF2B5EF4-FFF2-40B4-BE49-F238E27FC236}">
                <a16:creationId xmlns:a16="http://schemas.microsoft.com/office/drawing/2014/main" id="{DF2B0BD5-7AC6-41BF-AA06-D2C0A3BB59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150783" y="2333772"/>
            <a:ext cx="914400" cy="914400"/>
          </a:xfrm>
          <a:prstGeom prst="rect">
            <a:avLst/>
          </a:prstGeom>
          <a:effectLst>
            <a:outerShdw blurRad="76200" dir="13500000" sy="23000" kx="1200000" algn="br" rotWithShape="0">
              <a:prstClr val="black">
                <a:alpha val="20000"/>
              </a:prstClr>
            </a:outerShdw>
          </a:effectLst>
        </p:spPr>
      </p:pic>
      <p:pic>
        <p:nvPicPr>
          <p:cNvPr id="149" name="Picture 2" descr="Amrita Vishwa Vidyapeetham - Wikipedia">
            <a:extLst>
              <a:ext uri="{FF2B5EF4-FFF2-40B4-BE49-F238E27FC236}">
                <a16:creationId xmlns:a16="http://schemas.microsoft.com/office/drawing/2014/main" id="{E0ED24A6-BF98-4C4C-BA77-7FDFD60F55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Workflow">
            <a:extLst>
              <a:ext uri="{FF2B5EF4-FFF2-40B4-BE49-F238E27FC236}">
                <a16:creationId xmlns:a16="http://schemas.microsoft.com/office/drawing/2014/main" id="{79EA5102-536B-4F71-A191-7253B8A6DA7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46000" y="1322741"/>
            <a:ext cx="706042" cy="706042"/>
          </a:xfrm>
          <a:prstGeom prst="rect">
            <a:avLst/>
          </a:prstGeom>
          <a:effectLst>
            <a:outerShdw blurRad="76200" dist="12700" dir="8100000" sy="-23000" kx="800400" algn="br" rotWithShape="0">
              <a:prstClr val="black">
                <a:alpha val="20000"/>
              </a:prstClr>
            </a:outerShdw>
          </a:effectLst>
        </p:spPr>
      </p:pic>
      <p:pic>
        <p:nvPicPr>
          <p:cNvPr id="52" name="Graphic 51" descr="Venn diagram">
            <a:extLst>
              <a:ext uri="{FF2B5EF4-FFF2-40B4-BE49-F238E27FC236}">
                <a16:creationId xmlns:a16="http://schemas.microsoft.com/office/drawing/2014/main" id="{7C09EADC-F102-460D-B80B-E4B9481D97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2863" y="2406420"/>
            <a:ext cx="767901" cy="767901"/>
          </a:xfrm>
          <a:prstGeom prst="rect">
            <a:avLst/>
          </a:prstGeom>
          <a:effectLst>
            <a:outerShdw blurRad="76200" dir="13500000" sy="23000" kx="1200000" algn="br" rotWithShape="0">
              <a:prstClr val="black">
                <a:alpha val="20000"/>
              </a:prstClr>
            </a:outerShdw>
          </a:effectLst>
        </p:spPr>
      </p:pic>
      <p:sp>
        <p:nvSpPr>
          <p:cNvPr id="53" name="Slide Number Placeholder 52">
            <a:extLst>
              <a:ext uri="{FF2B5EF4-FFF2-40B4-BE49-F238E27FC236}">
                <a16:creationId xmlns:a16="http://schemas.microsoft.com/office/drawing/2014/main" id="{76E6AA32-2E27-4FF9-A635-EE7E30CCE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961123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3123594"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Applications</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Target Audience">
            <a:extLst>
              <a:ext uri="{FF2B5EF4-FFF2-40B4-BE49-F238E27FC236}">
                <a16:creationId xmlns:a16="http://schemas.microsoft.com/office/drawing/2014/main" id="{80DD9942-698F-4B91-9E00-0748560CDD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76262" y="1163793"/>
            <a:ext cx="914400" cy="914400"/>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ADD2A782-FC4B-4C69-89A1-233BE2B086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2116031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2F204283-7796-42FE-85D0-2A2940567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502908"/>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D454E9-883A-43F2-91D3-E48D4DB3F2CE}"/>
              </a:ext>
            </a:extLst>
          </p:cNvPr>
          <p:cNvSpPr txBox="1"/>
          <p:nvPr/>
        </p:nvSpPr>
        <p:spPr>
          <a:xfrm>
            <a:off x="2101026" y="1207566"/>
            <a:ext cx="7042974" cy="1569660"/>
          </a:xfrm>
          <a:prstGeom prst="rect">
            <a:avLst/>
          </a:prstGeom>
          <a:noFill/>
        </p:spPr>
        <p:txBody>
          <a:bodyPr wrap="square" rtlCol="0">
            <a:spAutoFit/>
          </a:bodyPr>
          <a:lstStyle/>
          <a:p>
            <a:r>
              <a:rPr lang="en-US" sz="1600" b="1" dirty="0">
                <a:solidFill>
                  <a:srgbClr val="1A9988"/>
                </a:solidFill>
                <a:latin typeface="Raleway" panose="020B0604020202020204" charset="0"/>
              </a:rPr>
              <a:t>Total variation  minimization is used in Digital image processing, it helps in removing noise from the image:</a:t>
            </a:r>
          </a:p>
          <a:p>
            <a:endParaRPr lang="en-US" sz="1600" b="1" dirty="0">
              <a:solidFill>
                <a:srgbClr val="1A9988"/>
              </a:solidFill>
              <a:latin typeface="Raleway" panose="020B0604020202020204" charset="0"/>
            </a:endParaRPr>
          </a:p>
          <a:p>
            <a:pPr marL="285750" indent="-285750">
              <a:buFont typeface="Arial" panose="020B0604020202020204" pitchFamily="34" charset="0"/>
              <a:buChar char="•"/>
            </a:pPr>
            <a:r>
              <a:rPr lang="en-US" sz="1600" b="1" dirty="0">
                <a:solidFill>
                  <a:srgbClr val="1A9988"/>
                </a:solidFill>
                <a:latin typeface="Raleway" panose="020B0604020202020204" charset="0"/>
              </a:rPr>
              <a:t>The famous image of the first Black hole was denoised by using this Total Variation minimization process, developed by Rudin-Osher-</a:t>
            </a:r>
            <a:r>
              <a:rPr lang="en-US" sz="1600" b="1" dirty="0" err="1">
                <a:solidFill>
                  <a:srgbClr val="1A9988"/>
                </a:solidFill>
                <a:latin typeface="Raleway" panose="020B0604020202020204" charset="0"/>
              </a:rPr>
              <a:t>Fatemi</a:t>
            </a:r>
            <a:r>
              <a:rPr lang="en-US" sz="1600" b="1" dirty="0">
                <a:solidFill>
                  <a:srgbClr val="1A9988"/>
                </a:solidFill>
                <a:latin typeface="Raleway" panose="020B0604020202020204" charset="0"/>
              </a:rPr>
              <a:t>.</a:t>
            </a:r>
          </a:p>
        </p:txBody>
      </p:sp>
      <p:pic>
        <p:nvPicPr>
          <p:cNvPr id="8" name="Picture 6" descr="Finger PNG, Finger Transparent Background - FreeIconsPNG">
            <a:extLst>
              <a:ext uri="{FF2B5EF4-FFF2-40B4-BE49-F238E27FC236}">
                <a16:creationId xmlns:a16="http://schemas.microsoft.com/office/drawing/2014/main" id="{791C4426-5CB8-41EC-95E1-4FD0D7B48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887673"/>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FDDA43-53A1-4C74-8897-6F619F06A738}"/>
              </a:ext>
            </a:extLst>
          </p:cNvPr>
          <p:cNvSpPr txBox="1"/>
          <p:nvPr/>
        </p:nvSpPr>
        <p:spPr>
          <a:xfrm>
            <a:off x="2156867" y="2624537"/>
            <a:ext cx="6987133" cy="1077218"/>
          </a:xfrm>
          <a:prstGeom prst="rect">
            <a:avLst/>
          </a:prstGeom>
          <a:noFill/>
        </p:spPr>
        <p:txBody>
          <a:bodyPr wrap="square" rtlCol="0">
            <a:spAutoFit/>
          </a:bodyPr>
          <a:lstStyle/>
          <a:p>
            <a:endParaRPr lang="en-US" sz="1600" b="1" dirty="0">
              <a:solidFill>
                <a:srgbClr val="1A9988"/>
              </a:solidFill>
              <a:latin typeface="Raleway" panose="020B0604020202020204" charset="0"/>
            </a:endParaRPr>
          </a:p>
          <a:p>
            <a:r>
              <a:rPr lang="en-US" sz="1600" b="1" dirty="0">
                <a:solidFill>
                  <a:srgbClr val="1A9988"/>
                </a:solidFill>
                <a:latin typeface="Raleway" panose="020B0604020202020204" charset="0"/>
              </a:rPr>
              <a:t>Total variation minimization also has its branches in fields of communication technology, such as removing the noise from the speech and video signals. </a:t>
            </a:r>
            <a:endParaRPr lang="en-IN" sz="1600" b="1" dirty="0">
              <a:solidFill>
                <a:srgbClr val="1A9988"/>
              </a:solidFill>
              <a:latin typeface="Raleway" panose="020B0604020202020204" charset="0"/>
            </a:endParaRPr>
          </a:p>
        </p:txBody>
      </p:sp>
      <p:pic>
        <p:nvPicPr>
          <p:cNvPr id="10" name="Picture 6" descr="Finger PNG, Finger Transparent Background - FreeIconsPNG">
            <a:extLst>
              <a:ext uri="{FF2B5EF4-FFF2-40B4-BE49-F238E27FC236}">
                <a16:creationId xmlns:a16="http://schemas.microsoft.com/office/drawing/2014/main" id="{1B08639B-5F65-47CC-B362-209104F22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3975105"/>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176E79B-4925-4585-93D7-FA50F3D7CDFE}"/>
              </a:ext>
            </a:extLst>
          </p:cNvPr>
          <p:cNvSpPr txBox="1"/>
          <p:nvPr/>
        </p:nvSpPr>
        <p:spPr>
          <a:xfrm>
            <a:off x="2206529" y="3701755"/>
            <a:ext cx="6428721" cy="830997"/>
          </a:xfrm>
          <a:prstGeom prst="rect">
            <a:avLst/>
          </a:prstGeom>
          <a:noFill/>
        </p:spPr>
        <p:txBody>
          <a:bodyPr wrap="square" rtlCol="0">
            <a:spAutoFit/>
          </a:bodyPr>
          <a:lstStyle/>
          <a:p>
            <a:endParaRPr lang="en-US" sz="1600" b="1" dirty="0">
              <a:solidFill>
                <a:srgbClr val="1A9988"/>
              </a:solidFill>
              <a:latin typeface="Raleway" panose="020B0604020202020204" charset="0"/>
            </a:endParaRPr>
          </a:p>
          <a:p>
            <a:r>
              <a:rPr lang="en-US" sz="1600" b="1" dirty="0">
                <a:solidFill>
                  <a:schemeClr val="tx1"/>
                </a:solidFill>
                <a:latin typeface="Raleway" panose="020B0604020202020204" charset="0"/>
              </a:rPr>
              <a:t>The restoration of images are obtained with regularization methods involving TV operators </a:t>
            </a:r>
            <a:endParaRPr lang="en-IN" sz="1800" b="1" dirty="0">
              <a:solidFill>
                <a:schemeClr val="tx1"/>
              </a:solidFill>
              <a:latin typeface="Raleway" panose="020B0604020202020204" charset="0"/>
            </a:endParaRPr>
          </a:p>
        </p:txBody>
      </p:sp>
      <p:sp>
        <p:nvSpPr>
          <p:cNvPr id="13" name="Google Shape;133;p17">
            <a:extLst>
              <a:ext uri="{FF2B5EF4-FFF2-40B4-BE49-F238E27FC236}">
                <a16:creationId xmlns:a16="http://schemas.microsoft.com/office/drawing/2014/main" id="{665B6AAF-AECA-4C88-B0AD-DC5B81224459}"/>
              </a:ext>
            </a:extLst>
          </p:cNvPr>
          <p:cNvSpPr txBox="1">
            <a:spLocks noGrp="1"/>
          </p:cNvSpPr>
          <p:nvPr>
            <p:ph type="title"/>
          </p:nvPr>
        </p:nvSpPr>
        <p:spPr>
          <a:xfrm>
            <a:off x="0" y="0"/>
            <a:ext cx="2429093" cy="512428"/>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sz="1600" dirty="0">
                <a:solidFill>
                  <a:srgbClr val="1A9988"/>
                </a:solidFill>
              </a:rPr>
              <a:t>Applications</a:t>
            </a:r>
            <a:endParaRPr sz="1600" dirty="0">
              <a:solidFill>
                <a:srgbClr val="1A9988"/>
              </a:solidFill>
            </a:endParaRPr>
          </a:p>
        </p:txBody>
      </p:sp>
      <p:pic>
        <p:nvPicPr>
          <p:cNvPr id="14" name="Graphic 13" descr="Target Audience">
            <a:extLst>
              <a:ext uri="{FF2B5EF4-FFF2-40B4-BE49-F238E27FC236}">
                <a16:creationId xmlns:a16="http://schemas.microsoft.com/office/drawing/2014/main" id="{9B92FCBB-80F2-4D0C-9B60-C8AD8BE1F4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2071" y="-25044"/>
            <a:ext cx="537472" cy="537472"/>
          </a:xfrm>
          <a:prstGeom prst="rect">
            <a:avLst/>
          </a:prstGeom>
          <a:effectLst>
            <a:outerShdw blurRad="76200" dir="13500000" sy="23000" kx="1200000" algn="br" rotWithShape="0">
              <a:prstClr val="black">
                <a:alpha val="20000"/>
              </a:prstClr>
            </a:outerShdw>
          </a:effectLst>
        </p:spPr>
      </p:pic>
      <p:pic>
        <p:nvPicPr>
          <p:cNvPr id="15" name="Picture 2" descr="Amrita Vishwa Vidyapeetham - Wikipedia">
            <a:extLst>
              <a:ext uri="{FF2B5EF4-FFF2-40B4-BE49-F238E27FC236}">
                <a16:creationId xmlns:a16="http://schemas.microsoft.com/office/drawing/2014/main" id="{81FE5603-1FB9-4BA7-8EA7-B41889AD21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16" name="Slide Number Placeholder 15">
            <a:extLst>
              <a:ext uri="{FF2B5EF4-FFF2-40B4-BE49-F238E27FC236}">
                <a16:creationId xmlns:a16="http://schemas.microsoft.com/office/drawing/2014/main" id="{C95CB4D9-4ABD-439E-B27E-F556EC69B1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891531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729999" y="1318650"/>
            <a:ext cx="3404639"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Bookman Old Style" panose="02050604050505020204" pitchFamily="18" charset="0"/>
              </a:rPr>
              <a:t>Conclusion</a:t>
            </a:r>
            <a:endParaRPr dirty="0">
              <a:solidFill>
                <a:schemeClr val="tx1"/>
              </a:solidFill>
              <a:latin typeface="Bookman Old Style" panose="02050604050505020204" pitchFamily="18" charset="0"/>
            </a:endParaRPr>
          </a:p>
        </p:txBody>
      </p:sp>
      <p:pic>
        <p:nvPicPr>
          <p:cNvPr id="7" name="Graphic 6" descr="Diploma roll">
            <a:extLst>
              <a:ext uri="{FF2B5EF4-FFF2-40B4-BE49-F238E27FC236}">
                <a16:creationId xmlns:a16="http://schemas.microsoft.com/office/drawing/2014/main" id="{062985C0-A3E6-4690-8C8F-B9A21EE11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0239" y="1203400"/>
            <a:ext cx="914400" cy="914400"/>
          </a:xfrm>
          <a:prstGeom prst="rect">
            <a:avLst/>
          </a:prstGeom>
          <a:effectLst>
            <a:outerShdw blurRad="76200" dir="13500000" sy="23000" kx="1200000" algn="br" rotWithShape="0">
              <a:prstClr val="black">
                <a:alpha val="20000"/>
              </a:prstClr>
            </a:outerShdw>
          </a:effectLst>
        </p:spPr>
      </p:pic>
      <p:pic>
        <p:nvPicPr>
          <p:cNvPr id="9" name="Picture 2" descr="Amrita Vishwa Vidyapeetham - Wikipedia">
            <a:extLst>
              <a:ext uri="{FF2B5EF4-FFF2-40B4-BE49-F238E27FC236}">
                <a16:creationId xmlns:a16="http://schemas.microsoft.com/office/drawing/2014/main" id="{5A42FCB2-024F-4EAD-81A7-5A9985BE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FFF82F6-283A-4679-8329-E4DD41D6C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11" name="TextBox 10">
            <a:extLst>
              <a:ext uri="{FF2B5EF4-FFF2-40B4-BE49-F238E27FC236}">
                <a16:creationId xmlns:a16="http://schemas.microsoft.com/office/drawing/2014/main" id="{9A8252B6-793A-4C96-BE12-14210CF99BB6}"/>
              </a:ext>
            </a:extLst>
          </p:cNvPr>
          <p:cNvSpPr txBox="1"/>
          <p:nvPr/>
        </p:nvSpPr>
        <p:spPr>
          <a:xfrm>
            <a:off x="4572000" y="821625"/>
            <a:ext cx="4513002" cy="3077766"/>
          </a:xfrm>
          <a:prstGeom prst="rect">
            <a:avLst/>
          </a:prstGeom>
          <a:noFill/>
        </p:spPr>
        <p:txBody>
          <a:bodyPr wrap="square" rtlCol="0">
            <a:spAutoFit/>
          </a:bodyPr>
          <a:lstStyle/>
          <a:p>
            <a:pPr marL="146050" indent="0" algn="just">
              <a:buNone/>
            </a:pPr>
            <a:r>
              <a:rPr lang="en-US" sz="1500" b="1" dirty="0">
                <a:solidFill>
                  <a:srgbClr val="1A9988"/>
                </a:solidFill>
              </a:rPr>
              <a:t>Finally, we conclude by saying that we as a team have successfully implemented Total Variation Minimization using ADMM as the minimization technique. We have also learnt how Denoising techniques work exactly for image deconvolution</a:t>
            </a:r>
          </a:p>
          <a:p>
            <a:pPr marL="146050" indent="0" algn="just">
              <a:buNone/>
            </a:pPr>
            <a:endParaRPr lang="en-US" sz="1500" b="1" dirty="0">
              <a:solidFill>
                <a:srgbClr val="1A9988"/>
              </a:solidFill>
            </a:endParaRPr>
          </a:p>
          <a:p>
            <a:pPr marL="146050" indent="0" algn="just">
              <a:buNone/>
            </a:pPr>
            <a:endParaRPr lang="en-US" sz="1500" b="1" dirty="0">
              <a:solidFill>
                <a:srgbClr val="1A9988"/>
              </a:solidFill>
            </a:endParaRPr>
          </a:p>
          <a:p>
            <a:pPr marL="146050" indent="0" algn="just">
              <a:buNone/>
            </a:pPr>
            <a:r>
              <a:rPr lang="en-US" sz="1500" b="1" dirty="0">
                <a:solidFill>
                  <a:srgbClr val="1A9988"/>
                </a:solidFill>
              </a:rPr>
              <a:t>As a part of future enhancement, we would like to extend this project towards much more popular and robust algorithms such as MM algorithm to deduce Total Variation.</a:t>
            </a:r>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6"/>
                                        </p:tgtEl>
                                        <p:attrNameLst>
                                          <p:attrName>style.visibility</p:attrName>
                                        </p:attrNameLst>
                                      </p:cBhvr>
                                      <p:to>
                                        <p:strVal val="visible"/>
                                      </p:to>
                                    </p:set>
                                    <p:animEffect transition="in" filter="wipe(down)">
                                      <p:cBhvr>
                                        <p:cTn id="23" dur="580">
                                          <p:stCondLst>
                                            <p:cond delay="0"/>
                                          </p:stCondLst>
                                        </p:cTn>
                                        <p:tgtEl>
                                          <p:spTgt spid="126"/>
                                        </p:tgtEl>
                                      </p:cBhvr>
                                    </p:animEffect>
                                    <p:anim calcmode="lin" valueType="num">
                                      <p:cBhvr>
                                        <p:cTn id="24" dur="1822" tmFilter="0,0; 0.14,0.36; 0.43,0.73; 0.71,0.91; 1.0,1.0">
                                          <p:stCondLst>
                                            <p:cond delay="0"/>
                                          </p:stCondLst>
                                        </p:cTn>
                                        <p:tgtEl>
                                          <p:spTgt spid="12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6"/>
                                        </p:tgtEl>
                                        <p:attrNameLst>
                                          <p:attrName>ppt_y</p:attrName>
                                        </p:attrNameLst>
                                      </p:cBhvr>
                                      <p:tavLst>
                                        <p:tav tm="0" fmla="#ppt_y-sin(pi*$)/81">
                                          <p:val>
                                            <p:fltVal val="0"/>
                                          </p:val>
                                        </p:tav>
                                        <p:tav tm="100000">
                                          <p:val>
                                            <p:fltVal val="1"/>
                                          </p:val>
                                        </p:tav>
                                      </p:tavLst>
                                    </p:anim>
                                    <p:animScale>
                                      <p:cBhvr>
                                        <p:cTn id="29" dur="26">
                                          <p:stCondLst>
                                            <p:cond delay="650"/>
                                          </p:stCondLst>
                                        </p:cTn>
                                        <p:tgtEl>
                                          <p:spTgt spid="126"/>
                                        </p:tgtEl>
                                      </p:cBhvr>
                                      <p:to x="100000" y="60000"/>
                                    </p:animScale>
                                    <p:animScale>
                                      <p:cBhvr>
                                        <p:cTn id="30" dur="166" decel="50000">
                                          <p:stCondLst>
                                            <p:cond delay="676"/>
                                          </p:stCondLst>
                                        </p:cTn>
                                        <p:tgtEl>
                                          <p:spTgt spid="126"/>
                                        </p:tgtEl>
                                      </p:cBhvr>
                                      <p:to x="100000" y="100000"/>
                                    </p:animScale>
                                    <p:animScale>
                                      <p:cBhvr>
                                        <p:cTn id="31" dur="26">
                                          <p:stCondLst>
                                            <p:cond delay="1312"/>
                                          </p:stCondLst>
                                        </p:cTn>
                                        <p:tgtEl>
                                          <p:spTgt spid="126"/>
                                        </p:tgtEl>
                                      </p:cBhvr>
                                      <p:to x="100000" y="80000"/>
                                    </p:animScale>
                                    <p:animScale>
                                      <p:cBhvr>
                                        <p:cTn id="32" dur="166" decel="50000">
                                          <p:stCondLst>
                                            <p:cond delay="1338"/>
                                          </p:stCondLst>
                                        </p:cTn>
                                        <p:tgtEl>
                                          <p:spTgt spid="126"/>
                                        </p:tgtEl>
                                      </p:cBhvr>
                                      <p:to x="100000" y="100000"/>
                                    </p:animScale>
                                    <p:animScale>
                                      <p:cBhvr>
                                        <p:cTn id="33" dur="26">
                                          <p:stCondLst>
                                            <p:cond delay="1642"/>
                                          </p:stCondLst>
                                        </p:cTn>
                                        <p:tgtEl>
                                          <p:spTgt spid="126"/>
                                        </p:tgtEl>
                                      </p:cBhvr>
                                      <p:to x="100000" y="90000"/>
                                    </p:animScale>
                                    <p:animScale>
                                      <p:cBhvr>
                                        <p:cTn id="34" dur="166" decel="50000">
                                          <p:stCondLst>
                                            <p:cond delay="1668"/>
                                          </p:stCondLst>
                                        </p:cTn>
                                        <p:tgtEl>
                                          <p:spTgt spid="126"/>
                                        </p:tgtEl>
                                      </p:cBhvr>
                                      <p:to x="100000" y="100000"/>
                                    </p:animScale>
                                    <p:animScale>
                                      <p:cBhvr>
                                        <p:cTn id="35" dur="26">
                                          <p:stCondLst>
                                            <p:cond delay="1808"/>
                                          </p:stCondLst>
                                        </p:cTn>
                                        <p:tgtEl>
                                          <p:spTgt spid="126"/>
                                        </p:tgtEl>
                                      </p:cBhvr>
                                      <p:to x="100000" y="95000"/>
                                    </p:animScale>
                                    <p:animScale>
                                      <p:cBhvr>
                                        <p:cTn id="36" dur="166" decel="50000">
                                          <p:stCondLst>
                                            <p:cond delay="1834"/>
                                          </p:stCondLst>
                                        </p:cTn>
                                        <p:tgtEl>
                                          <p:spTgt spid="12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80">
                                          <p:stCondLst>
                                            <p:cond delay="0"/>
                                          </p:stCondLst>
                                        </p:cTn>
                                        <p:tgtEl>
                                          <p:spTgt spid="11"/>
                                        </p:tgtEl>
                                      </p:cBhvr>
                                    </p:animEffect>
                                    <p:anim calcmode="lin" valueType="num">
                                      <p:cBhvr>
                                        <p:cTn id="4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7" dur="26">
                                          <p:stCondLst>
                                            <p:cond delay="650"/>
                                          </p:stCondLst>
                                        </p:cTn>
                                        <p:tgtEl>
                                          <p:spTgt spid="11"/>
                                        </p:tgtEl>
                                      </p:cBhvr>
                                      <p:to x="100000" y="60000"/>
                                    </p:animScale>
                                    <p:animScale>
                                      <p:cBhvr>
                                        <p:cTn id="48" dur="166" decel="50000">
                                          <p:stCondLst>
                                            <p:cond delay="676"/>
                                          </p:stCondLst>
                                        </p:cTn>
                                        <p:tgtEl>
                                          <p:spTgt spid="11"/>
                                        </p:tgtEl>
                                      </p:cBhvr>
                                      <p:to x="100000" y="100000"/>
                                    </p:animScale>
                                    <p:animScale>
                                      <p:cBhvr>
                                        <p:cTn id="49" dur="26">
                                          <p:stCondLst>
                                            <p:cond delay="1312"/>
                                          </p:stCondLst>
                                        </p:cTn>
                                        <p:tgtEl>
                                          <p:spTgt spid="11"/>
                                        </p:tgtEl>
                                      </p:cBhvr>
                                      <p:to x="100000" y="80000"/>
                                    </p:animScale>
                                    <p:animScale>
                                      <p:cBhvr>
                                        <p:cTn id="50" dur="166" decel="50000">
                                          <p:stCondLst>
                                            <p:cond delay="1338"/>
                                          </p:stCondLst>
                                        </p:cTn>
                                        <p:tgtEl>
                                          <p:spTgt spid="11"/>
                                        </p:tgtEl>
                                      </p:cBhvr>
                                      <p:to x="100000" y="100000"/>
                                    </p:animScale>
                                    <p:animScale>
                                      <p:cBhvr>
                                        <p:cTn id="51" dur="26">
                                          <p:stCondLst>
                                            <p:cond delay="1642"/>
                                          </p:stCondLst>
                                        </p:cTn>
                                        <p:tgtEl>
                                          <p:spTgt spid="11"/>
                                        </p:tgtEl>
                                      </p:cBhvr>
                                      <p:to x="100000" y="90000"/>
                                    </p:animScale>
                                    <p:animScale>
                                      <p:cBhvr>
                                        <p:cTn id="52" dur="166" decel="50000">
                                          <p:stCondLst>
                                            <p:cond delay="1668"/>
                                          </p:stCondLst>
                                        </p:cTn>
                                        <p:tgtEl>
                                          <p:spTgt spid="11"/>
                                        </p:tgtEl>
                                      </p:cBhvr>
                                      <p:to x="100000" y="100000"/>
                                    </p:animScale>
                                    <p:animScale>
                                      <p:cBhvr>
                                        <p:cTn id="53" dur="26">
                                          <p:stCondLst>
                                            <p:cond delay="1808"/>
                                          </p:stCondLst>
                                        </p:cTn>
                                        <p:tgtEl>
                                          <p:spTgt spid="11"/>
                                        </p:tgtEl>
                                      </p:cBhvr>
                                      <p:to x="100000" y="95000"/>
                                    </p:animScale>
                                    <p:animScale>
                                      <p:cBhvr>
                                        <p:cTn id="5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20"/>
          <p:cNvGrpSpPr/>
          <p:nvPr/>
        </p:nvGrpSpPr>
        <p:grpSpPr>
          <a:xfrm>
            <a:off x="4928077" y="1028700"/>
            <a:ext cx="3837000" cy="3301999"/>
            <a:chOff x="4939500" y="1219611"/>
            <a:chExt cx="3837000" cy="2704200"/>
          </a:xfrm>
        </p:grpSpPr>
        <p:cxnSp>
          <p:nvCxnSpPr>
            <p:cNvPr id="220" name="Google Shape;220;p20"/>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1" name="Google Shape;221;p20"/>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2" name="Google Shape;222;p20"/>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3" name="Google Shape;223;p20"/>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4" name="Google Shape;224;p20"/>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5" name="Google Shape;225;p20"/>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6" name="Google Shape;226;p20"/>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7" name="Google Shape;227;p20"/>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8" name="Google Shape;228;p20"/>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29" name="Google Shape;229;p20"/>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grpSp>
        <p:nvGrpSpPr>
          <p:cNvPr id="233" name="Google Shape;233;p20"/>
          <p:cNvGrpSpPr/>
          <p:nvPr/>
        </p:nvGrpSpPr>
        <p:grpSpPr>
          <a:xfrm>
            <a:off x="4939534" y="2017046"/>
            <a:ext cx="3825543" cy="1397753"/>
            <a:chOff x="1000000" y="2393988"/>
            <a:chExt cx="4144235" cy="1704713"/>
          </a:xfrm>
        </p:grpSpPr>
        <p:sp>
          <p:nvSpPr>
            <p:cNvPr id="234" name="Google Shape;234;p20"/>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35" name="Google Shape;235;p2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0"/>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0"/>
          <p:cNvGrpSpPr/>
          <p:nvPr/>
        </p:nvGrpSpPr>
        <p:grpSpPr>
          <a:xfrm>
            <a:off x="4939557" y="1778136"/>
            <a:ext cx="3836911" cy="1503799"/>
            <a:chOff x="1000025" y="2059300"/>
            <a:chExt cx="4156550" cy="1629075"/>
          </a:xfrm>
        </p:grpSpPr>
        <p:sp>
          <p:nvSpPr>
            <p:cNvPr id="245" name="Google Shape;245;p20"/>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46" name="Google Shape;246;p20"/>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Download Of Thanks Letter Text Logo Calligraphy Drawing HQ PNG Image |  FreePNGImg">
            <a:extLst>
              <a:ext uri="{FF2B5EF4-FFF2-40B4-BE49-F238E27FC236}">
                <a16:creationId xmlns:a16="http://schemas.microsoft.com/office/drawing/2014/main" id="{08A0EFB7-FED2-42DF-A060-73C07267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1485900"/>
            <a:ext cx="4406893" cy="22161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94EF290-7F3A-42FE-89AA-8984C3DD2EF5}"/>
              </a:ext>
            </a:extLst>
          </p:cNvPr>
          <p:cNvSpPr/>
          <p:nvPr/>
        </p:nvSpPr>
        <p:spPr>
          <a:xfrm>
            <a:off x="2123252" y="4579056"/>
            <a:ext cx="4897495" cy="369332"/>
          </a:xfrm>
          <a:prstGeom prst="rect">
            <a:avLst/>
          </a:prstGeom>
        </p:spPr>
        <p:txBody>
          <a:bodyPr wrap="none">
            <a:spAutoFit/>
          </a:bodyPr>
          <a:lstStyle/>
          <a:p>
            <a:r>
              <a:rPr lang="en-IN" sz="1800" b="1" dirty="0">
                <a:solidFill>
                  <a:srgbClr val="EB5600"/>
                </a:solidFill>
              </a:rPr>
              <a:t>☺☺☺☺☺☺☺☺☺☺☺☺☺☺☺☺☺☺☺☺</a:t>
            </a:r>
          </a:p>
        </p:txBody>
      </p:sp>
      <p:pic>
        <p:nvPicPr>
          <p:cNvPr id="48" name="Picture 2" descr="Amrita Vishwa Vidyapeetham - Wikipedia">
            <a:extLst>
              <a:ext uri="{FF2B5EF4-FFF2-40B4-BE49-F238E27FC236}">
                <a16:creationId xmlns:a16="http://schemas.microsoft.com/office/drawing/2014/main" id="{07538292-D535-4B42-B540-EBD18E45E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B76E3F5-C485-4736-87BE-4FE0C426074A}"/>
              </a:ext>
            </a:extLst>
          </p:cNvPr>
          <p:cNvSpPr/>
          <p:nvPr/>
        </p:nvSpPr>
        <p:spPr>
          <a:xfrm>
            <a:off x="2123252" y="122972"/>
            <a:ext cx="4897495" cy="369332"/>
          </a:xfrm>
          <a:prstGeom prst="rect">
            <a:avLst/>
          </a:prstGeom>
        </p:spPr>
        <p:txBody>
          <a:bodyPr wrap="none">
            <a:spAutoFit/>
          </a:bodyPr>
          <a:lstStyle/>
          <a:p>
            <a:r>
              <a:rPr lang="en-IN" sz="1800" b="1" dirty="0">
                <a:solidFill>
                  <a:srgbClr val="EB5600"/>
                </a:solidFill>
              </a:rPr>
              <a:t>☺☺☺☺☺☺☺☺☺☺☺☺☺☺☺☺☺☺☺☺</a:t>
            </a:r>
          </a:p>
        </p:txBody>
      </p:sp>
      <p:sp>
        <p:nvSpPr>
          <p:cNvPr id="2" name="Slide Number Placeholder 1">
            <a:extLst>
              <a:ext uri="{FF2B5EF4-FFF2-40B4-BE49-F238E27FC236}">
                <a16:creationId xmlns:a16="http://schemas.microsoft.com/office/drawing/2014/main" id="{A2C2B9CD-C98B-46C5-8FB3-5269783C48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2920297" cy="834417"/>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Introduction </a:t>
            </a:r>
            <a:endParaRPr dirty="0"/>
          </a:p>
        </p:txBody>
      </p:sp>
      <p:pic>
        <p:nvPicPr>
          <p:cNvPr id="3" name="Graphic 2" descr="Handshake">
            <a:extLst>
              <a:ext uri="{FF2B5EF4-FFF2-40B4-BE49-F238E27FC236}">
                <a16:creationId xmlns:a16="http://schemas.microsoft.com/office/drawing/2014/main" id="{F47CA2B1-33A2-4168-BBB3-A899AD178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747" y="1395950"/>
            <a:ext cx="685800" cy="685800"/>
          </a:xfrm>
          <a:prstGeom prst="rect">
            <a:avLst/>
          </a:prstGeom>
          <a:effectLst>
            <a:outerShdw blurRad="76200" dist="88900" dir="13500000" sy="23000" kx="1200000" algn="br" rotWithShape="0">
              <a:prstClr val="black">
                <a:alpha val="20000"/>
              </a:prstClr>
            </a:outerShdw>
          </a:effectLst>
        </p:spPr>
      </p:pic>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5"/>
          <a:stretch>
            <a:fillRect/>
          </a:stretch>
        </p:blipFill>
        <p:spPr>
          <a:xfrm>
            <a:off x="7685148" y="0"/>
            <a:ext cx="1399854" cy="523589"/>
          </a:xfrm>
          <a:prstGeom prst="rect">
            <a:avLst/>
          </a:prstGeom>
        </p:spPr>
      </p:pic>
      <p:sp>
        <p:nvSpPr>
          <p:cNvPr id="4" name="Slide Number Placeholder 3">
            <a:extLst>
              <a:ext uri="{FF2B5EF4-FFF2-40B4-BE49-F238E27FC236}">
                <a16:creationId xmlns:a16="http://schemas.microsoft.com/office/drawing/2014/main" id="{817D2D97-3001-4590-921A-CE1CBBB033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6" descr="Finger PNG, Finger Transparent Background - FreeIconsPNG">
            <a:extLst>
              <a:ext uri="{FF2B5EF4-FFF2-40B4-BE49-F238E27FC236}">
                <a16:creationId xmlns:a16="http://schemas.microsoft.com/office/drawing/2014/main" id="{054E4FEA-061C-4954-AFD8-C4192DDA6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1429436"/>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08BDB6-4B73-40BD-AD54-C8197BF47479}"/>
              </a:ext>
            </a:extLst>
          </p:cNvPr>
          <p:cNvSpPr txBox="1"/>
          <p:nvPr/>
        </p:nvSpPr>
        <p:spPr>
          <a:xfrm>
            <a:off x="2108005" y="1303762"/>
            <a:ext cx="6700947" cy="830997"/>
          </a:xfrm>
          <a:prstGeom prst="rect">
            <a:avLst/>
          </a:prstGeom>
          <a:noFill/>
        </p:spPr>
        <p:txBody>
          <a:bodyPr wrap="square" rtlCol="0">
            <a:spAutoFit/>
          </a:bodyPr>
          <a:lstStyle/>
          <a:p>
            <a:r>
              <a:rPr lang="en-US" sz="1600" b="1" dirty="0">
                <a:solidFill>
                  <a:srgbClr val="1A9988"/>
                </a:solidFill>
                <a:latin typeface="Raleway" panose="020B0604020202020204" charset="0"/>
              </a:rPr>
              <a:t>Total variation minimization also known as Total variation denoising  is an approach for noise reduction developed so as to preserve sharp edges in the underlying signal</a:t>
            </a:r>
            <a:endParaRPr lang="en-IN" sz="1600" b="1" dirty="0">
              <a:solidFill>
                <a:srgbClr val="1A9988"/>
              </a:solidFill>
              <a:latin typeface="Raleway" panose="020B0604020202020204" charset="0"/>
            </a:endParaRPr>
          </a:p>
        </p:txBody>
      </p:sp>
      <p:pic>
        <p:nvPicPr>
          <p:cNvPr id="13" name="Picture 6" descr="Finger PNG, Finger Transparent Background - FreeIconsPNG">
            <a:extLst>
              <a:ext uri="{FF2B5EF4-FFF2-40B4-BE49-F238E27FC236}">
                <a16:creationId xmlns:a16="http://schemas.microsoft.com/office/drawing/2014/main" id="{7684C559-9817-4850-BFCE-BCB9CB547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2571750"/>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EF2CC00-EF3C-402A-8FD5-3A91AC4CF0D2}"/>
              </a:ext>
            </a:extLst>
          </p:cNvPr>
          <p:cNvSpPr txBox="1"/>
          <p:nvPr/>
        </p:nvSpPr>
        <p:spPr>
          <a:xfrm>
            <a:off x="2108004" y="2446076"/>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Popularly known as total variation regularization , it is used in digital image processing</a:t>
            </a:r>
            <a:endParaRPr lang="en-IN" sz="1600" b="1" dirty="0">
              <a:solidFill>
                <a:srgbClr val="1A9988"/>
              </a:solidFill>
              <a:latin typeface="Raleway" panose="020B0604020202020204" charset="0"/>
            </a:endParaRPr>
          </a:p>
        </p:txBody>
      </p:sp>
      <p:pic>
        <p:nvPicPr>
          <p:cNvPr id="21" name="Picture 6" descr="Finger PNG, Finger Transparent Background - FreeIconsPNG">
            <a:extLst>
              <a:ext uri="{FF2B5EF4-FFF2-40B4-BE49-F238E27FC236}">
                <a16:creationId xmlns:a16="http://schemas.microsoft.com/office/drawing/2014/main" id="{4A80CF47-52CF-4120-9C9E-6F4FE5054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01" y="366065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84DEDF2B-215B-4B1C-B17D-A159EC566E29}"/>
              </a:ext>
            </a:extLst>
          </p:cNvPr>
          <p:cNvSpPr txBox="1"/>
          <p:nvPr/>
        </p:nvSpPr>
        <p:spPr>
          <a:xfrm>
            <a:off x="2108004" y="3534980"/>
            <a:ext cx="6700947" cy="861774"/>
          </a:xfrm>
          <a:prstGeom prst="rect">
            <a:avLst/>
          </a:prstGeom>
          <a:noFill/>
        </p:spPr>
        <p:txBody>
          <a:bodyPr wrap="square" rtlCol="0">
            <a:spAutoFit/>
          </a:bodyPr>
          <a:lstStyle/>
          <a:p>
            <a:r>
              <a:rPr lang="en-US" sz="1600" b="1" dirty="0">
                <a:solidFill>
                  <a:srgbClr val="1A9988"/>
                </a:solidFill>
                <a:latin typeface="Raleway" panose="020B0604020202020204" charset="0"/>
              </a:rPr>
              <a:t>Total variation is used not just for denoising, but for more general signal restoration</a:t>
            </a:r>
            <a:r>
              <a:rPr lang="en-US" sz="1800" b="1" dirty="0">
                <a:solidFill>
                  <a:srgbClr val="1A9988"/>
                </a:solidFill>
                <a:latin typeface="Raleway" panose="020B0604020202020204" charset="0"/>
              </a:rPr>
              <a:t> </a:t>
            </a:r>
            <a:r>
              <a:rPr lang="en-US" sz="1600" b="1" dirty="0">
                <a:solidFill>
                  <a:srgbClr val="1A9988"/>
                </a:solidFill>
                <a:latin typeface="Raleway" panose="020B0604020202020204" charset="0"/>
              </a:rPr>
              <a:t>problems, including deconvolution, interpolation, in-painting, compressed sensing, etc.</a:t>
            </a:r>
            <a:endParaRPr lang="en-IN" sz="1800" b="1" dirty="0">
              <a:solidFill>
                <a:srgbClr val="1A9988"/>
              </a:solidFill>
              <a:latin typeface="Raleway" panose="020B0604020202020204" charset="0"/>
            </a:endParaRPr>
          </a:p>
        </p:txBody>
      </p:sp>
      <p:sp>
        <p:nvSpPr>
          <p:cNvPr id="8" name="Google Shape;133;p17">
            <a:extLst>
              <a:ext uri="{FF2B5EF4-FFF2-40B4-BE49-F238E27FC236}">
                <a16:creationId xmlns:a16="http://schemas.microsoft.com/office/drawing/2014/main" id="{B4BB4B74-A57F-464E-A4A5-A6B387AD09D3}"/>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9" name="Graphic 8" descr="Handshake">
            <a:extLst>
              <a:ext uri="{FF2B5EF4-FFF2-40B4-BE49-F238E27FC236}">
                <a16:creationId xmlns:a16="http://schemas.microsoft.com/office/drawing/2014/main" id="{D6D02AF9-0138-48A3-B8D5-95759B4370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1" name="Picture 2" descr="Amrita Vishwa Vidyapeetham - Wikipedia">
            <a:extLst>
              <a:ext uri="{FF2B5EF4-FFF2-40B4-BE49-F238E27FC236}">
                <a16:creationId xmlns:a16="http://schemas.microsoft.com/office/drawing/2014/main" id="{0CA14778-8D49-4864-B149-1625FF788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34AC10-3AAC-4662-8E47-4BA3A5C09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24942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2AB45A9D-7BD7-4598-A0E2-FB19617BE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40" y="1447914"/>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EF9E4A-7398-44C5-92F5-3B9034669400}"/>
              </a:ext>
            </a:extLst>
          </p:cNvPr>
          <p:cNvSpPr txBox="1"/>
          <p:nvPr/>
        </p:nvSpPr>
        <p:spPr>
          <a:xfrm>
            <a:off x="2443053" y="1447914"/>
            <a:ext cx="6700947" cy="584775"/>
          </a:xfrm>
          <a:prstGeom prst="rect">
            <a:avLst/>
          </a:prstGeom>
          <a:noFill/>
        </p:spPr>
        <p:txBody>
          <a:bodyPr wrap="square" rtlCol="0">
            <a:spAutoFit/>
          </a:bodyPr>
          <a:lstStyle/>
          <a:p>
            <a:r>
              <a:rPr lang="en-US" sz="1600" b="1" dirty="0">
                <a:solidFill>
                  <a:srgbClr val="1A9988"/>
                </a:solidFill>
                <a:latin typeface="Raleway" panose="020B0604020202020204" charset="0"/>
              </a:rPr>
              <a:t>Total variation (TV) is the sum of absolute value of adjacent differences:</a:t>
            </a:r>
            <a:endParaRPr lang="en-IN" sz="1800" b="1" dirty="0">
              <a:solidFill>
                <a:srgbClr val="1A9988"/>
              </a:solidFill>
              <a:latin typeface="Raleway" panose="020B0604020202020204" charset="0"/>
            </a:endParaRPr>
          </a:p>
        </p:txBody>
      </p:sp>
      <p:sp>
        <p:nvSpPr>
          <p:cNvPr id="12" name="TextBox 11">
            <a:extLst>
              <a:ext uri="{FF2B5EF4-FFF2-40B4-BE49-F238E27FC236}">
                <a16:creationId xmlns:a16="http://schemas.microsoft.com/office/drawing/2014/main" id="{E1B0F02B-C758-4DA7-AF73-C3792F9F4816}"/>
              </a:ext>
            </a:extLst>
          </p:cNvPr>
          <p:cNvSpPr txBox="1"/>
          <p:nvPr/>
        </p:nvSpPr>
        <p:spPr>
          <a:xfrm>
            <a:off x="3462156" y="3064287"/>
            <a:ext cx="184731" cy="307777"/>
          </a:xfrm>
          <a:prstGeom prst="rect">
            <a:avLst/>
          </a:prstGeom>
          <a:noFill/>
        </p:spPr>
        <p:txBody>
          <a:bodyPr wrap="none" rtlCol="0">
            <a:spAutoFit/>
          </a:bodyPr>
          <a:lstStyle/>
          <a:p>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1EB7AC-2EB7-4871-8846-3A208744E469}"/>
                  </a:ext>
                </a:extLst>
              </p:cNvPr>
              <p:cNvSpPr txBox="1"/>
              <p:nvPr/>
            </p:nvSpPr>
            <p:spPr>
              <a:xfrm>
                <a:off x="3646887" y="2256115"/>
                <a:ext cx="2854884" cy="7848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1600" b="1" i="0" smtClean="0">
                          <a:solidFill>
                            <a:srgbClr val="1A9988"/>
                          </a:solidFill>
                          <a:latin typeface="Cambria Math" panose="02040503050406030204" pitchFamily="18" charset="0"/>
                        </a:rPr>
                        <m:t>𝐓𝐕</m:t>
                      </m:r>
                      <m:d>
                        <m:dPr>
                          <m:ctrlPr>
                            <a:rPr lang="en-IN" sz="1600" b="1" i="1" smtClean="0">
                              <a:solidFill>
                                <a:srgbClr val="1A9988"/>
                              </a:solidFill>
                              <a:latin typeface="Cambria Math" panose="02040503050406030204" pitchFamily="18" charset="0"/>
                            </a:rPr>
                          </m:ctrlPr>
                        </m:dPr>
                        <m:e>
                          <m:r>
                            <a:rPr lang="en-IN" sz="1600" b="1" i="0" smtClean="0">
                              <a:solidFill>
                                <a:srgbClr val="1A9988"/>
                              </a:solidFill>
                              <a:latin typeface="Cambria Math" panose="02040503050406030204" pitchFamily="18" charset="0"/>
                            </a:rPr>
                            <m:t>𝐱</m:t>
                          </m:r>
                        </m:e>
                      </m:d>
                      <m:r>
                        <a:rPr lang="en-IN" sz="1600" b="1" i="0" smtClean="0">
                          <a:solidFill>
                            <a:srgbClr val="1A9988"/>
                          </a:solidFill>
                          <a:latin typeface="Cambria Math" panose="02040503050406030204" pitchFamily="18" charset="0"/>
                        </a:rPr>
                        <m:t>=</m:t>
                      </m:r>
                      <m:nary>
                        <m:naryPr>
                          <m:chr m:val="∑"/>
                          <m:ctrlPr>
                            <a:rPr lang="en-IN" sz="1600" b="1" i="1" smtClean="0">
                              <a:solidFill>
                                <a:srgbClr val="1A9988"/>
                              </a:solidFill>
                              <a:latin typeface="Cambria Math" panose="02040503050406030204" pitchFamily="18" charset="0"/>
                            </a:rPr>
                          </m:ctrlPr>
                        </m:naryPr>
                        <m:sub>
                          <m:r>
                            <m:rPr>
                              <m:brk m:alnAt="23"/>
                            </m:rPr>
                            <a:rPr lang="en-IN" sz="1600" b="1" i="0" smtClean="0">
                              <a:solidFill>
                                <a:srgbClr val="1A9988"/>
                              </a:solidFill>
                              <a:latin typeface="Cambria Math" panose="02040503050406030204" pitchFamily="18" charset="0"/>
                            </a:rPr>
                            <m:t>𝐢</m:t>
                          </m:r>
                          <m:r>
                            <a:rPr lang="en-IN" sz="1600" b="1" i="0" smtClean="0">
                              <a:solidFill>
                                <a:srgbClr val="1A9988"/>
                              </a:solidFill>
                              <a:latin typeface="Cambria Math" panose="02040503050406030204" pitchFamily="18" charset="0"/>
                            </a:rPr>
                            <m:t>=</m:t>
                          </m:r>
                          <m:r>
                            <a:rPr lang="en-IN" sz="1600" b="1" i="0" smtClean="0">
                              <a:solidFill>
                                <a:srgbClr val="1A9988"/>
                              </a:solidFill>
                              <a:latin typeface="Cambria Math" panose="02040503050406030204" pitchFamily="18" charset="0"/>
                            </a:rPr>
                            <m:t>𝟎</m:t>
                          </m:r>
                        </m:sub>
                        <m:sup>
                          <m:r>
                            <a:rPr lang="en-IN" sz="1600" b="1" i="0" smtClean="0">
                              <a:solidFill>
                                <a:srgbClr val="1A9988"/>
                              </a:solidFill>
                              <a:latin typeface="Cambria Math" panose="02040503050406030204" pitchFamily="18" charset="0"/>
                            </a:rPr>
                            <m:t>𝐍</m:t>
                          </m:r>
                        </m:sup>
                        <m:e>
                          <m:r>
                            <a:rPr lang="en-IN" sz="1600" b="1" i="0" smtClean="0">
                              <a:solidFill>
                                <a:srgbClr val="1A9988"/>
                              </a:solidFill>
                              <a:latin typeface="Cambria Math" panose="02040503050406030204" pitchFamily="18" charset="0"/>
                            </a:rPr>
                            <m:t>|</m:t>
                          </m:r>
                          <m:r>
                            <a:rPr lang="en-IN" sz="1600" b="1" i="0" smtClean="0">
                              <a:solidFill>
                                <a:srgbClr val="1A9988"/>
                              </a:solidFill>
                              <a:latin typeface="Cambria Math" panose="02040503050406030204" pitchFamily="18" charset="0"/>
                            </a:rPr>
                            <m:t>𝐟</m:t>
                          </m:r>
                          <m:d>
                            <m:dPr>
                              <m:ctrlPr>
                                <a:rPr lang="en-IN" sz="1600" b="1" i="1" smtClean="0">
                                  <a:solidFill>
                                    <a:srgbClr val="1A9988"/>
                                  </a:solidFill>
                                  <a:latin typeface="Cambria Math" panose="02040503050406030204" pitchFamily="18" charset="0"/>
                                </a:rPr>
                              </m:ctrlPr>
                            </m:dPr>
                            <m:e>
                              <m:sSub>
                                <m:sSubPr>
                                  <m:ctrlPr>
                                    <a:rPr lang="en-IN" sz="1600" b="1" i="1" smtClean="0">
                                      <a:solidFill>
                                        <a:srgbClr val="1A9988"/>
                                      </a:solidFill>
                                      <a:latin typeface="Cambria Math" panose="02040503050406030204" pitchFamily="18" charset="0"/>
                                    </a:rPr>
                                  </m:ctrlPr>
                                </m:sSubPr>
                                <m:e>
                                  <m:r>
                                    <a:rPr lang="en-IN" sz="1600" b="1" i="0" smtClean="0">
                                      <a:solidFill>
                                        <a:srgbClr val="1A9988"/>
                                      </a:solidFill>
                                      <a:latin typeface="Cambria Math" panose="02040503050406030204" pitchFamily="18" charset="0"/>
                                    </a:rPr>
                                    <m:t>𝐱</m:t>
                                  </m:r>
                                </m:e>
                                <m:sub>
                                  <m:r>
                                    <a:rPr lang="en-IN" sz="1600" b="1" i="0" smtClean="0">
                                      <a:solidFill>
                                        <a:srgbClr val="1A9988"/>
                                      </a:solidFill>
                                      <a:latin typeface="Cambria Math" panose="02040503050406030204" pitchFamily="18" charset="0"/>
                                    </a:rPr>
                                    <m:t>𝐢</m:t>
                                  </m:r>
                                  <m:r>
                                    <a:rPr lang="en-IN" sz="1600" b="1" i="0" smtClean="0">
                                      <a:solidFill>
                                        <a:srgbClr val="1A9988"/>
                                      </a:solidFill>
                                      <a:latin typeface="Cambria Math" panose="02040503050406030204" pitchFamily="18" charset="0"/>
                                    </a:rPr>
                                    <m:t>+</m:t>
                                  </m:r>
                                  <m:r>
                                    <a:rPr lang="en-IN" sz="1600" b="1" i="0" smtClean="0">
                                      <a:solidFill>
                                        <a:srgbClr val="1A9988"/>
                                      </a:solidFill>
                                      <a:latin typeface="Cambria Math" panose="02040503050406030204" pitchFamily="18" charset="0"/>
                                    </a:rPr>
                                    <m:t>𝟏</m:t>
                                  </m:r>
                                </m:sub>
                              </m:sSub>
                            </m:e>
                          </m:d>
                          <m:r>
                            <a:rPr lang="en-IN" sz="1600" b="1" i="0" smtClean="0">
                              <a:solidFill>
                                <a:srgbClr val="1A9988"/>
                              </a:solidFill>
                              <a:latin typeface="Cambria Math" panose="02040503050406030204" pitchFamily="18" charset="0"/>
                            </a:rPr>
                            <m:t>−</m:t>
                          </m:r>
                          <m:r>
                            <a:rPr lang="en-IN" sz="1600" b="1" i="0">
                              <a:solidFill>
                                <a:srgbClr val="1A9988"/>
                              </a:solidFill>
                              <a:latin typeface="Cambria Math" panose="02040503050406030204" pitchFamily="18" charset="0"/>
                            </a:rPr>
                            <m:t>𝐟</m:t>
                          </m:r>
                          <m:d>
                            <m:dPr>
                              <m:ctrlPr>
                                <a:rPr lang="en-IN" sz="1600" b="1" i="1">
                                  <a:solidFill>
                                    <a:srgbClr val="1A9988"/>
                                  </a:solidFill>
                                  <a:latin typeface="Cambria Math" panose="02040503050406030204" pitchFamily="18" charset="0"/>
                                </a:rPr>
                              </m:ctrlPr>
                            </m:dPr>
                            <m:e>
                              <m:sSub>
                                <m:sSubPr>
                                  <m:ctrlPr>
                                    <a:rPr lang="en-IN" sz="1600" b="1" i="1" smtClean="0">
                                      <a:solidFill>
                                        <a:srgbClr val="1A9988"/>
                                      </a:solidFill>
                                      <a:latin typeface="Cambria Math" panose="02040503050406030204" pitchFamily="18" charset="0"/>
                                    </a:rPr>
                                  </m:ctrlPr>
                                </m:sSubPr>
                                <m:e>
                                  <m:r>
                                    <a:rPr lang="en-IN" sz="1600" b="1" i="0">
                                      <a:solidFill>
                                        <a:srgbClr val="1A9988"/>
                                      </a:solidFill>
                                      <a:latin typeface="Cambria Math" panose="02040503050406030204" pitchFamily="18" charset="0"/>
                                    </a:rPr>
                                    <m:t>𝐱</m:t>
                                  </m:r>
                                </m:e>
                                <m:sub>
                                  <m:r>
                                    <a:rPr lang="en-IN" sz="1600" b="1" i="0">
                                      <a:solidFill>
                                        <a:srgbClr val="1A9988"/>
                                      </a:solidFill>
                                      <a:latin typeface="Cambria Math" panose="02040503050406030204" pitchFamily="18" charset="0"/>
                                    </a:rPr>
                                    <m:t>𝐢</m:t>
                                  </m:r>
                                </m:sub>
                              </m:sSub>
                            </m:e>
                          </m:d>
                          <m:r>
                            <a:rPr lang="en-IN" sz="1600" b="1" i="0" smtClean="0">
                              <a:solidFill>
                                <a:srgbClr val="1A9988"/>
                              </a:solidFill>
                              <a:latin typeface="Cambria Math" panose="02040503050406030204" pitchFamily="18" charset="0"/>
                            </a:rPr>
                            <m:t>|</m:t>
                          </m:r>
                        </m:e>
                      </m:nary>
                    </m:oMath>
                  </m:oMathPara>
                </a14:m>
                <a:endParaRPr lang="en-IN" sz="1600" b="1" dirty="0">
                  <a:latin typeface="Raleway" panose="020B0604020202020204" charset="0"/>
                </a:endParaRPr>
              </a:p>
            </p:txBody>
          </p:sp>
        </mc:Choice>
        <mc:Fallback xmlns="">
          <p:sp>
            <p:nvSpPr>
              <p:cNvPr id="13" name="TextBox 12">
                <a:extLst>
                  <a:ext uri="{FF2B5EF4-FFF2-40B4-BE49-F238E27FC236}">
                    <a16:creationId xmlns:a16="http://schemas.microsoft.com/office/drawing/2014/main" id="{761EB7AC-2EB7-4871-8846-3A208744E469}"/>
                  </a:ext>
                </a:extLst>
              </p:cNvPr>
              <p:cNvSpPr txBox="1">
                <a:spLocks noRot="1" noChangeAspect="1" noMove="1" noResize="1" noEditPoints="1" noAdjustHandles="1" noChangeArrowheads="1" noChangeShapeType="1" noTextEdit="1"/>
              </p:cNvSpPr>
              <p:nvPr/>
            </p:nvSpPr>
            <p:spPr>
              <a:xfrm>
                <a:off x="3646887" y="2256115"/>
                <a:ext cx="2854884" cy="784895"/>
              </a:xfrm>
              <a:prstGeom prst="rect">
                <a:avLst/>
              </a:prstGeom>
              <a:blipFill>
                <a:blip r:embed="rId3"/>
                <a:stretch>
                  <a:fillRect/>
                </a:stretch>
              </a:blipFill>
            </p:spPr>
            <p:txBody>
              <a:bodyPr/>
              <a:lstStyle/>
              <a:p>
                <a:r>
                  <a:rPr lang="en-IN">
                    <a:noFill/>
                  </a:rPr>
                  <a:t> </a:t>
                </a:r>
              </a:p>
            </p:txBody>
          </p:sp>
        </mc:Fallback>
      </mc:AlternateContent>
      <p:pic>
        <p:nvPicPr>
          <p:cNvPr id="15" name="Picture 6" descr="Finger PNG, Finger Transparent Background - FreeIconsPNG">
            <a:extLst>
              <a:ext uri="{FF2B5EF4-FFF2-40B4-BE49-F238E27FC236}">
                <a16:creationId xmlns:a16="http://schemas.microsoft.com/office/drawing/2014/main" id="{DBA17CBF-BCB1-43BF-812B-4E7F6FA11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40" y="3407451"/>
            <a:ext cx="956122" cy="5796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C84711E-87EE-4571-A99F-8F919004022E}"/>
              </a:ext>
            </a:extLst>
          </p:cNvPr>
          <p:cNvSpPr txBox="1"/>
          <p:nvPr/>
        </p:nvSpPr>
        <p:spPr>
          <a:xfrm>
            <a:off x="2443053" y="3527999"/>
            <a:ext cx="5440913" cy="338554"/>
          </a:xfrm>
          <a:prstGeom prst="rect">
            <a:avLst/>
          </a:prstGeom>
          <a:noFill/>
        </p:spPr>
        <p:txBody>
          <a:bodyPr wrap="none" rtlCol="0">
            <a:spAutoFit/>
          </a:bodyPr>
          <a:lstStyle/>
          <a:p>
            <a:r>
              <a:rPr lang="en-US" sz="1600" b="1" dirty="0">
                <a:solidFill>
                  <a:srgbClr val="1A9988"/>
                </a:solidFill>
                <a:latin typeface="Raleway" panose="020B0604020202020204" charset="0"/>
              </a:rPr>
              <a:t>Formally, the whole denoising problem looks like this</a:t>
            </a:r>
            <a:endParaRPr lang="en-IN" sz="1600" b="1" dirty="0">
              <a:solidFill>
                <a:srgbClr val="1A9988"/>
              </a:solidFill>
              <a:latin typeface="Raleway"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CE168B2-6F7D-4854-B986-3E7F968D7888}"/>
                  </a:ext>
                </a:extLst>
              </p:cNvPr>
              <p:cNvSpPr txBox="1"/>
              <p:nvPr/>
            </p:nvSpPr>
            <p:spPr>
              <a:xfrm>
                <a:off x="2443053" y="4258755"/>
                <a:ext cx="5835407" cy="491096"/>
              </a:xfrm>
              <a:prstGeom prst="rect">
                <a:avLst/>
              </a:prstGeom>
              <a:noFill/>
            </p:spPr>
            <p:txBody>
              <a:bodyPr wrap="square" rtlCol="0">
                <a:spAutoFit/>
              </a:bodyPr>
              <a:lstStyle/>
              <a:p>
                <a:r>
                  <a:rPr lang="en-IN" sz="1800" b="1" dirty="0">
                    <a:solidFill>
                      <a:srgbClr val="1A9988"/>
                    </a:solidFill>
                  </a:rPr>
                  <a:t> minimize    </a:t>
                </a:r>
                <a14:m>
                  <m:oMath xmlns:m="http://schemas.openxmlformats.org/officeDocument/2006/math">
                    <m:f>
                      <m:fPr>
                        <m:ctrlPr>
                          <a:rPr lang="en-IN" sz="1800" b="1" i="1" smtClean="0">
                            <a:solidFill>
                              <a:srgbClr val="1A9988"/>
                            </a:solidFill>
                            <a:latin typeface="Cambria Math" panose="02040503050406030204" pitchFamily="18" charset="0"/>
                          </a:rPr>
                        </m:ctrlPr>
                      </m:fPr>
                      <m:num>
                        <m:r>
                          <a:rPr lang="en-IN" sz="1800" b="1" i="1" smtClean="0">
                            <a:solidFill>
                              <a:srgbClr val="1A9988"/>
                            </a:solidFill>
                            <a:latin typeface="Cambria Math" panose="02040503050406030204" pitchFamily="18" charset="0"/>
                          </a:rPr>
                          <m:t>𝟏</m:t>
                        </m:r>
                      </m:num>
                      <m:den>
                        <m:r>
                          <a:rPr lang="en-IN" sz="1800" b="1" i="1" smtClean="0">
                            <a:solidFill>
                              <a:srgbClr val="1A9988"/>
                            </a:solidFill>
                            <a:latin typeface="Cambria Math" panose="02040503050406030204" pitchFamily="18" charset="0"/>
                          </a:rPr>
                          <m:t>𝟐</m:t>
                        </m:r>
                      </m:den>
                    </m:f>
                  </m:oMath>
                </a14:m>
                <a:r>
                  <a:rPr lang="en-IN" sz="1800" b="1" dirty="0">
                    <a:solidFill>
                      <a:srgbClr val="1A9988"/>
                    </a:solidFill>
                  </a:rPr>
                  <a:t> </a:t>
                </a:r>
                <a14:m>
                  <m:oMath xmlns:m="http://schemas.openxmlformats.org/officeDocument/2006/math">
                    <m:r>
                      <a:rPr lang="en-IN" sz="1800" b="1" i="0" smtClean="0">
                        <a:solidFill>
                          <a:srgbClr val="1A9988"/>
                        </a:solidFill>
                        <a:latin typeface="Cambria Math" panose="02040503050406030204" pitchFamily="18" charset="0"/>
                      </a:rPr>
                      <m:t>||</m:t>
                    </m:r>
                    <m:sSubSup>
                      <m:sSubSupPr>
                        <m:ctrlPr>
                          <a:rPr lang="en-IN" sz="1800" b="1" i="1" smtClean="0">
                            <a:solidFill>
                              <a:srgbClr val="1A9988"/>
                            </a:solidFill>
                            <a:latin typeface="Cambria Math" panose="02040503050406030204" pitchFamily="18" charset="0"/>
                          </a:rPr>
                        </m:ctrlPr>
                      </m:sSubSupPr>
                      <m:e>
                        <m:r>
                          <a:rPr lang="en-IN" sz="1800" b="1" i="0" smtClean="0">
                            <a:solidFill>
                              <a:srgbClr val="1A9988"/>
                            </a:solidFill>
                            <a:latin typeface="Cambria Math" panose="02040503050406030204" pitchFamily="18" charset="0"/>
                          </a:rPr>
                          <m:t>𝐱</m:t>
                        </m:r>
                        <m:r>
                          <a:rPr lang="en-IN" sz="1800" b="1" i="0" smtClean="0">
                            <a:solidFill>
                              <a:srgbClr val="1A9988"/>
                            </a:solidFill>
                            <a:latin typeface="Cambria Math" panose="02040503050406030204" pitchFamily="18" charset="0"/>
                          </a:rPr>
                          <m:t>−</m:t>
                        </m:r>
                        <m:r>
                          <a:rPr lang="en-IN" sz="1800" b="1" i="0" smtClean="0">
                            <a:solidFill>
                              <a:srgbClr val="1A9988"/>
                            </a:solidFill>
                            <a:latin typeface="Cambria Math" panose="02040503050406030204" pitchFamily="18" charset="0"/>
                          </a:rPr>
                          <m:t>𝐛</m:t>
                        </m:r>
                        <m:r>
                          <a:rPr lang="en-IN" sz="1800" b="1" i="0" smtClean="0">
                            <a:solidFill>
                              <a:srgbClr val="1A9988"/>
                            </a:solidFill>
                            <a:latin typeface="Cambria Math" panose="02040503050406030204" pitchFamily="18" charset="0"/>
                          </a:rPr>
                          <m:t>||</m:t>
                        </m:r>
                      </m:e>
                      <m:sub>
                        <m:r>
                          <a:rPr lang="en-IN" sz="1800" b="1" i="0" smtClean="0">
                            <a:solidFill>
                              <a:srgbClr val="1A9988"/>
                            </a:solidFill>
                            <a:latin typeface="Cambria Math" panose="02040503050406030204" pitchFamily="18" charset="0"/>
                          </a:rPr>
                          <m:t>𝟐</m:t>
                        </m:r>
                      </m:sub>
                      <m:sup>
                        <m:r>
                          <a:rPr lang="en-IN" sz="1800" b="1" i="0" smtClean="0">
                            <a:solidFill>
                              <a:srgbClr val="1A9988"/>
                            </a:solidFill>
                            <a:latin typeface="Cambria Math" panose="02040503050406030204" pitchFamily="18" charset="0"/>
                          </a:rPr>
                          <m:t>𝟐</m:t>
                        </m:r>
                      </m:sup>
                    </m:sSubSup>
                  </m:oMath>
                </a14:m>
                <a:r>
                  <a:rPr lang="en-IN" sz="1800" b="1" dirty="0">
                    <a:solidFill>
                      <a:srgbClr val="1A9988"/>
                    </a:solidFill>
                  </a:rPr>
                  <a:t> + </a:t>
                </a:r>
                <a14:m>
                  <m:oMath xmlns:m="http://schemas.openxmlformats.org/officeDocument/2006/math">
                    <m:r>
                      <a:rPr lang="el-GR" sz="1800" b="1" i="0" smtClean="0">
                        <a:solidFill>
                          <a:srgbClr val="1A9988"/>
                        </a:solidFill>
                        <a:latin typeface="Cambria Math" panose="02040503050406030204" pitchFamily="18" charset="0"/>
                      </a:rPr>
                      <m:t>𝛌</m:t>
                    </m:r>
                  </m:oMath>
                </a14:m>
                <a:r>
                  <a:rPr lang="en-IN" sz="1800" b="1" dirty="0">
                    <a:solidFill>
                      <a:srgbClr val="1A9988"/>
                    </a:solidFill>
                  </a:rPr>
                  <a:t> </a:t>
                </a:r>
                <a14:m>
                  <m:oMath xmlns:m="http://schemas.openxmlformats.org/officeDocument/2006/math">
                    <m:nary>
                      <m:naryPr>
                        <m:chr m:val="∑"/>
                        <m:ctrlPr>
                          <a:rPr lang="en-IN" sz="1800" b="1" i="1">
                            <a:solidFill>
                              <a:srgbClr val="1A9988"/>
                            </a:solidFill>
                            <a:latin typeface="Cambria Math" panose="02040503050406030204" pitchFamily="18" charset="0"/>
                          </a:rPr>
                        </m:ctrlPr>
                      </m:naryPr>
                      <m:sub>
                        <m:r>
                          <m:rPr>
                            <m:brk m:alnAt="23"/>
                          </m:rPr>
                          <a:rPr lang="en-IN" sz="1800" b="1" i="0">
                            <a:solidFill>
                              <a:srgbClr val="1A9988"/>
                            </a:solidFill>
                            <a:latin typeface="Cambria Math" panose="02040503050406030204" pitchFamily="18" charset="0"/>
                          </a:rPr>
                          <m:t>𝐢</m:t>
                        </m:r>
                        <m:r>
                          <a:rPr lang="en-IN" sz="1800" b="1" i="0">
                            <a:solidFill>
                              <a:srgbClr val="1A9988"/>
                            </a:solidFill>
                            <a:latin typeface="Cambria Math" panose="02040503050406030204" pitchFamily="18" charset="0"/>
                          </a:rPr>
                          <m:t>=</m:t>
                        </m:r>
                        <m:r>
                          <a:rPr lang="en-IN" sz="1800" b="1" i="0">
                            <a:solidFill>
                              <a:srgbClr val="1A9988"/>
                            </a:solidFill>
                            <a:latin typeface="Cambria Math" panose="02040503050406030204" pitchFamily="18" charset="0"/>
                          </a:rPr>
                          <m:t>𝟎</m:t>
                        </m:r>
                      </m:sub>
                      <m:sup>
                        <m:r>
                          <a:rPr lang="en-IN" sz="1800" b="1" i="0">
                            <a:solidFill>
                              <a:srgbClr val="1A9988"/>
                            </a:solidFill>
                            <a:latin typeface="Cambria Math" panose="02040503050406030204" pitchFamily="18" charset="0"/>
                          </a:rPr>
                          <m:t>𝐍</m:t>
                        </m:r>
                      </m:sup>
                      <m:e>
                        <m:r>
                          <a:rPr lang="en-IN" sz="1800" b="1" i="0">
                            <a:solidFill>
                              <a:srgbClr val="1A9988"/>
                            </a:solidFill>
                            <a:latin typeface="Cambria Math" panose="02040503050406030204" pitchFamily="18" charset="0"/>
                          </a:rPr>
                          <m:t>|</m:t>
                        </m:r>
                        <m:r>
                          <a:rPr lang="en-IN" sz="1800" b="1" i="0">
                            <a:solidFill>
                              <a:srgbClr val="1A9988"/>
                            </a:solidFill>
                            <a:latin typeface="Cambria Math" panose="02040503050406030204" pitchFamily="18" charset="0"/>
                          </a:rPr>
                          <m:t>𝐟</m:t>
                        </m:r>
                        <m:d>
                          <m:dPr>
                            <m:ctrlPr>
                              <a:rPr lang="en-IN" sz="1800" b="1" i="1">
                                <a:solidFill>
                                  <a:srgbClr val="1A9988"/>
                                </a:solidFill>
                                <a:latin typeface="Cambria Math" panose="02040503050406030204" pitchFamily="18" charset="0"/>
                              </a:rPr>
                            </m:ctrlPr>
                          </m:dPr>
                          <m:e>
                            <m:sSub>
                              <m:sSubPr>
                                <m:ctrlPr>
                                  <a:rPr lang="en-IN" sz="1800" b="1" i="1">
                                    <a:solidFill>
                                      <a:srgbClr val="1A9988"/>
                                    </a:solidFill>
                                    <a:latin typeface="Cambria Math" panose="02040503050406030204" pitchFamily="18" charset="0"/>
                                  </a:rPr>
                                </m:ctrlPr>
                              </m:sSubPr>
                              <m:e>
                                <m:r>
                                  <a:rPr lang="en-IN" sz="1800" b="1" i="0">
                                    <a:solidFill>
                                      <a:srgbClr val="1A9988"/>
                                    </a:solidFill>
                                    <a:latin typeface="Cambria Math" panose="02040503050406030204" pitchFamily="18" charset="0"/>
                                  </a:rPr>
                                  <m:t>𝐱</m:t>
                                </m:r>
                              </m:e>
                              <m:sub>
                                <m:r>
                                  <a:rPr lang="en-IN" sz="1800" b="1" i="0">
                                    <a:solidFill>
                                      <a:srgbClr val="1A9988"/>
                                    </a:solidFill>
                                    <a:latin typeface="Cambria Math" panose="02040503050406030204" pitchFamily="18" charset="0"/>
                                  </a:rPr>
                                  <m:t>𝐢</m:t>
                                </m:r>
                                <m:r>
                                  <a:rPr lang="en-IN" sz="1800" b="1" i="0">
                                    <a:solidFill>
                                      <a:srgbClr val="1A9988"/>
                                    </a:solidFill>
                                    <a:latin typeface="Cambria Math" panose="02040503050406030204" pitchFamily="18" charset="0"/>
                                  </a:rPr>
                                  <m:t>+</m:t>
                                </m:r>
                                <m:r>
                                  <a:rPr lang="en-IN" sz="1800" b="1" i="0">
                                    <a:solidFill>
                                      <a:srgbClr val="1A9988"/>
                                    </a:solidFill>
                                    <a:latin typeface="Cambria Math" panose="02040503050406030204" pitchFamily="18" charset="0"/>
                                  </a:rPr>
                                  <m:t>𝟏</m:t>
                                </m:r>
                              </m:sub>
                            </m:sSub>
                          </m:e>
                        </m:d>
                        <m:r>
                          <a:rPr lang="en-IN" sz="1800" b="1" i="0">
                            <a:solidFill>
                              <a:srgbClr val="1A9988"/>
                            </a:solidFill>
                            <a:latin typeface="Cambria Math" panose="02040503050406030204" pitchFamily="18" charset="0"/>
                          </a:rPr>
                          <m:t>−</m:t>
                        </m:r>
                        <m:r>
                          <a:rPr lang="en-IN" sz="1800" b="1" i="0">
                            <a:solidFill>
                              <a:srgbClr val="1A9988"/>
                            </a:solidFill>
                            <a:latin typeface="Cambria Math" panose="02040503050406030204" pitchFamily="18" charset="0"/>
                          </a:rPr>
                          <m:t>𝐟</m:t>
                        </m:r>
                        <m:d>
                          <m:dPr>
                            <m:ctrlPr>
                              <a:rPr lang="en-IN" sz="1800" b="1" i="1">
                                <a:solidFill>
                                  <a:srgbClr val="1A9988"/>
                                </a:solidFill>
                                <a:latin typeface="Cambria Math" panose="02040503050406030204" pitchFamily="18" charset="0"/>
                              </a:rPr>
                            </m:ctrlPr>
                          </m:dPr>
                          <m:e>
                            <m:sSub>
                              <m:sSubPr>
                                <m:ctrlPr>
                                  <a:rPr lang="en-IN" sz="1800" b="1" i="1">
                                    <a:solidFill>
                                      <a:srgbClr val="1A9988"/>
                                    </a:solidFill>
                                    <a:latin typeface="Cambria Math" panose="02040503050406030204" pitchFamily="18" charset="0"/>
                                  </a:rPr>
                                </m:ctrlPr>
                              </m:sSubPr>
                              <m:e>
                                <m:r>
                                  <a:rPr lang="en-IN" sz="1800" b="1" i="0">
                                    <a:solidFill>
                                      <a:srgbClr val="1A9988"/>
                                    </a:solidFill>
                                    <a:latin typeface="Cambria Math" panose="02040503050406030204" pitchFamily="18" charset="0"/>
                                  </a:rPr>
                                  <m:t>𝐱</m:t>
                                </m:r>
                              </m:e>
                              <m:sub>
                                <m:r>
                                  <a:rPr lang="en-IN" sz="1800" b="1" i="0">
                                    <a:solidFill>
                                      <a:srgbClr val="1A9988"/>
                                    </a:solidFill>
                                    <a:latin typeface="Cambria Math" panose="02040503050406030204" pitchFamily="18" charset="0"/>
                                  </a:rPr>
                                  <m:t>𝐢</m:t>
                                </m:r>
                              </m:sub>
                            </m:sSub>
                          </m:e>
                        </m:d>
                        <m:r>
                          <a:rPr lang="en-IN" sz="1800" b="1" i="0">
                            <a:solidFill>
                              <a:srgbClr val="1A9988"/>
                            </a:solidFill>
                            <a:latin typeface="Cambria Math" panose="02040503050406030204" pitchFamily="18" charset="0"/>
                          </a:rPr>
                          <m:t>|</m:t>
                        </m:r>
                      </m:e>
                    </m:nary>
                  </m:oMath>
                </a14:m>
                <a:endParaRPr lang="en-IN" sz="1800" b="1" dirty="0">
                  <a:solidFill>
                    <a:srgbClr val="1A9988"/>
                  </a:solidFill>
                </a:endParaRPr>
              </a:p>
            </p:txBody>
          </p:sp>
        </mc:Choice>
        <mc:Fallback xmlns="">
          <p:sp>
            <p:nvSpPr>
              <p:cNvPr id="20" name="TextBox 19">
                <a:extLst>
                  <a:ext uri="{FF2B5EF4-FFF2-40B4-BE49-F238E27FC236}">
                    <a16:creationId xmlns:a16="http://schemas.microsoft.com/office/drawing/2014/main" id="{0CE168B2-6F7D-4854-B986-3E7F968D7888}"/>
                  </a:ext>
                </a:extLst>
              </p:cNvPr>
              <p:cNvSpPr txBox="1">
                <a:spLocks noRot="1" noChangeAspect="1" noMove="1" noResize="1" noEditPoints="1" noAdjustHandles="1" noChangeArrowheads="1" noChangeShapeType="1" noTextEdit="1"/>
              </p:cNvSpPr>
              <p:nvPr/>
            </p:nvSpPr>
            <p:spPr>
              <a:xfrm>
                <a:off x="2443053" y="4258755"/>
                <a:ext cx="5835407" cy="491096"/>
              </a:xfrm>
              <a:prstGeom prst="rect">
                <a:avLst/>
              </a:prstGeom>
              <a:blipFill>
                <a:blip r:embed="rId4"/>
                <a:stretch>
                  <a:fillRect t="-77500" b="-130000"/>
                </a:stretch>
              </a:blipFill>
            </p:spPr>
            <p:txBody>
              <a:bodyPr/>
              <a:lstStyle/>
              <a:p>
                <a:r>
                  <a:rPr lang="en-IN">
                    <a:noFill/>
                  </a:rPr>
                  <a:t> </a:t>
                </a:r>
              </a:p>
            </p:txBody>
          </p:sp>
        </mc:Fallback>
      </mc:AlternateContent>
      <p:sp>
        <p:nvSpPr>
          <p:cNvPr id="10" name="Google Shape;133;p17">
            <a:extLst>
              <a:ext uri="{FF2B5EF4-FFF2-40B4-BE49-F238E27FC236}">
                <a16:creationId xmlns:a16="http://schemas.microsoft.com/office/drawing/2014/main" id="{8DD6F719-4695-46A9-80CC-52705D2A058C}"/>
              </a:ext>
            </a:extLst>
          </p:cNvPr>
          <p:cNvSpPr txBox="1">
            <a:spLocks noGrp="1"/>
          </p:cNvSpPr>
          <p:nvPr>
            <p:ph type="title"/>
          </p:nvPr>
        </p:nvSpPr>
        <p:spPr>
          <a:xfrm>
            <a:off x="92487" y="0"/>
            <a:ext cx="1556573" cy="416836"/>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Introduction </a:t>
            </a:r>
            <a:endParaRPr sz="1600" dirty="0">
              <a:solidFill>
                <a:srgbClr val="1A9988"/>
              </a:solidFill>
            </a:endParaRPr>
          </a:p>
        </p:txBody>
      </p:sp>
      <p:pic>
        <p:nvPicPr>
          <p:cNvPr id="11" name="Graphic 10" descr="Handshake">
            <a:extLst>
              <a:ext uri="{FF2B5EF4-FFF2-40B4-BE49-F238E27FC236}">
                <a16:creationId xmlns:a16="http://schemas.microsoft.com/office/drawing/2014/main" id="{D609DB1E-2E33-4A7C-8A05-9FBF8FF43B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6100" y="-45205"/>
            <a:ext cx="507246" cy="507246"/>
          </a:xfrm>
          <a:prstGeom prst="rect">
            <a:avLst/>
          </a:prstGeom>
          <a:effectLst>
            <a:outerShdw blurRad="76200" dist="88900" dir="13500000" sy="23000" kx="1200000" algn="br" rotWithShape="0">
              <a:prstClr val="black">
                <a:alpha val="20000"/>
              </a:prstClr>
            </a:outerShdw>
          </a:effectLst>
        </p:spPr>
      </p:pic>
      <p:pic>
        <p:nvPicPr>
          <p:cNvPr id="14" name="Picture 2" descr="Amrita Vishwa Vidyapeetham - Wikipedia">
            <a:extLst>
              <a:ext uri="{FF2B5EF4-FFF2-40B4-BE49-F238E27FC236}">
                <a16:creationId xmlns:a16="http://schemas.microsoft.com/office/drawing/2014/main" id="{19AC3DAB-A289-493F-9816-1BF16C192B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4BA8949-53A7-4352-865A-E653795283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121648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6"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7688400" cy="99496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dirty="0"/>
              <a:t>Working with ADMM</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Workflow">
            <a:extLst>
              <a:ext uri="{FF2B5EF4-FFF2-40B4-BE49-F238E27FC236}">
                <a16:creationId xmlns:a16="http://schemas.microsoft.com/office/drawing/2014/main" id="{03278CA5-3772-45E3-B525-7C0075E173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66128" y="1322450"/>
            <a:ext cx="706042" cy="706042"/>
          </a:xfrm>
          <a:prstGeom prst="rect">
            <a:avLst/>
          </a:prstGeom>
          <a:effectLst>
            <a:outerShdw blurRad="76200" dist="12700" dir="8100000" sy="-23000" kx="800400" algn="br" rotWithShape="0">
              <a:prstClr val="black">
                <a:alpha val="20000"/>
              </a:prstClr>
            </a:outerShdw>
          </a:effectLst>
        </p:spPr>
      </p:pic>
      <p:sp>
        <p:nvSpPr>
          <p:cNvPr id="4" name="Slide Number Placeholder 3">
            <a:extLst>
              <a:ext uri="{FF2B5EF4-FFF2-40B4-BE49-F238E27FC236}">
                <a16:creationId xmlns:a16="http://schemas.microsoft.com/office/drawing/2014/main" id="{E4CEFE48-D503-4E52-AE56-011390925B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1573682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12C41906-3637-4F5A-A8EE-3A7FF5D53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062" y="1331592"/>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2D805-041A-4ADB-8156-562D0B35A2DF}"/>
              </a:ext>
            </a:extLst>
          </p:cNvPr>
          <p:cNvSpPr txBox="1"/>
          <p:nvPr/>
        </p:nvSpPr>
        <p:spPr>
          <a:xfrm>
            <a:off x="1930346" y="1281246"/>
            <a:ext cx="7154656" cy="1323439"/>
          </a:xfrm>
          <a:prstGeom prst="rect">
            <a:avLst/>
          </a:prstGeom>
          <a:noFill/>
        </p:spPr>
        <p:txBody>
          <a:bodyPr wrap="square" rtlCol="0">
            <a:spAutoFit/>
          </a:bodyPr>
          <a:lstStyle/>
          <a:p>
            <a:r>
              <a:rPr lang="en-IN" sz="1600" b="1" dirty="0">
                <a:solidFill>
                  <a:srgbClr val="1A9988"/>
                </a:solidFill>
                <a:latin typeface="Raleway" panose="020B0604020202020204" charset="0"/>
              </a:rPr>
              <a:t>Alternating Direction method of multipliers (ADMM) is known as one of the most efficient methods for solving convex problems. The main goal of ADMM is to bring  back the decomposability property of our augmented lagrangian objective function by adding an extra function to it.</a:t>
            </a:r>
          </a:p>
        </p:txBody>
      </p:sp>
      <p:sp>
        <p:nvSpPr>
          <p:cNvPr id="10" name="TextBox 9">
            <a:extLst>
              <a:ext uri="{FF2B5EF4-FFF2-40B4-BE49-F238E27FC236}">
                <a16:creationId xmlns:a16="http://schemas.microsoft.com/office/drawing/2014/main" id="{7D88F1D9-0E8E-40C1-8F2D-34558FC02378}"/>
              </a:ext>
            </a:extLst>
          </p:cNvPr>
          <p:cNvSpPr txBox="1"/>
          <p:nvPr/>
        </p:nvSpPr>
        <p:spPr>
          <a:xfrm>
            <a:off x="1930346" y="2723160"/>
            <a:ext cx="7154656" cy="830997"/>
          </a:xfrm>
          <a:prstGeom prst="rect">
            <a:avLst/>
          </a:prstGeom>
          <a:noFill/>
        </p:spPr>
        <p:txBody>
          <a:bodyPr wrap="square" rtlCol="0">
            <a:spAutoFit/>
          </a:bodyPr>
          <a:lstStyle/>
          <a:p>
            <a:r>
              <a:rPr lang="en-IN" sz="1600" b="1" dirty="0">
                <a:solidFill>
                  <a:srgbClr val="1A9988"/>
                </a:solidFill>
                <a:latin typeface="Raleway" panose="020B0604020202020204" charset="0"/>
              </a:rPr>
              <a:t>The key to use  ADMM is the separable terms in given function. This allows the whole problem to be solved by iterating over the two sub-problems. A general notation of ADMM can be visualized as follows :</a:t>
            </a:r>
          </a:p>
        </p:txBody>
      </p:sp>
      <p:pic>
        <p:nvPicPr>
          <p:cNvPr id="11" name="Picture 6" descr="Finger PNG, Finger Transparent Background - FreeIconsPNG">
            <a:extLst>
              <a:ext uri="{FF2B5EF4-FFF2-40B4-BE49-F238E27FC236}">
                <a16:creationId xmlns:a16="http://schemas.microsoft.com/office/drawing/2014/main" id="{405A71D5-8D72-4F84-B224-E3123E236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93" y="2729286"/>
            <a:ext cx="675251" cy="40937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F993EE6-6ABD-46F6-B83F-3E49CDAC581B}"/>
              </a:ext>
            </a:extLst>
          </p:cNvPr>
          <p:cNvSpPr txBox="1"/>
          <p:nvPr/>
        </p:nvSpPr>
        <p:spPr>
          <a:xfrm>
            <a:off x="3538937" y="3952057"/>
            <a:ext cx="5479420" cy="584775"/>
          </a:xfrm>
          <a:prstGeom prst="rect">
            <a:avLst/>
          </a:prstGeom>
          <a:noFill/>
        </p:spPr>
        <p:txBody>
          <a:bodyPr wrap="square" rtlCol="0">
            <a:spAutoFit/>
          </a:bodyPr>
          <a:lstStyle/>
          <a:p>
            <a:r>
              <a:rPr lang="en-IN" sz="1600" b="1" dirty="0">
                <a:solidFill>
                  <a:srgbClr val="1A9988"/>
                </a:solidFill>
                <a:latin typeface="Raleway" panose="020B0604020202020204" charset="0"/>
              </a:rPr>
              <a:t>Minimize        f(x) + g(z)</a:t>
            </a:r>
          </a:p>
          <a:p>
            <a:r>
              <a:rPr lang="en-IN" sz="1600" b="1" dirty="0">
                <a:solidFill>
                  <a:srgbClr val="1A9988"/>
                </a:solidFill>
                <a:latin typeface="Raleway" panose="020B0604020202020204" charset="0"/>
              </a:rPr>
              <a:t>Subject to     Ax + Bz – c = 0</a:t>
            </a:r>
          </a:p>
        </p:txBody>
      </p:sp>
      <p:sp>
        <p:nvSpPr>
          <p:cNvPr id="8" name="Google Shape;133;p17">
            <a:extLst>
              <a:ext uri="{FF2B5EF4-FFF2-40B4-BE49-F238E27FC236}">
                <a16:creationId xmlns:a16="http://schemas.microsoft.com/office/drawing/2014/main" id="{FD92FBC9-3049-47B3-A7C4-2473CD06F200}"/>
              </a:ext>
            </a:extLst>
          </p:cNvPr>
          <p:cNvSpPr txBox="1">
            <a:spLocks noGrp="1"/>
          </p:cNvSpPr>
          <p:nvPr>
            <p:ph type="title"/>
          </p:nvPr>
        </p:nvSpPr>
        <p:spPr>
          <a:xfrm>
            <a:off x="0" y="3202"/>
            <a:ext cx="2254589"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Working with ADMM</a:t>
            </a:r>
            <a:endParaRPr sz="1600" dirty="0">
              <a:solidFill>
                <a:srgbClr val="1A9988"/>
              </a:solidFill>
            </a:endParaRPr>
          </a:p>
        </p:txBody>
      </p:sp>
      <p:pic>
        <p:nvPicPr>
          <p:cNvPr id="9" name="Graphic 8" descr="Workflow">
            <a:extLst>
              <a:ext uri="{FF2B5EF4-FFF2-40B4-BE49-F238E27FC236}">
                <a16:creationId xmlns:a16="http://schemas.microsoft.com/office/drawing/2014/main" id="{F64D4C9E-4313-4BD3-A20D-D0A2B5E61E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62238" y="0"/>
            <a:ext cx="448339" cy="448339"/>
          </a:xfrm>
          <a:prstGeom prst="rect">
            <a:avLst/>
          </a:prstGeom>
          <a:effectLst>
            <a:outerShdw blurRad="76200" dist="12700" dir="8100000" sy="-23000" kx="800400" algn="br" rotWithShape="0">
              <a:prstClr val="black">
                <a:alpha val="20000"/>
              </a:prstClr>
            </a:outerShdw>
          </a:effectLst>
        </p:spPr>
      </p:pic>
      <p:pic>
        <p:nvPicPr>
          <p:cNvPr id="13" name="Picture 2" descr="Amrita Vishwa Vidyapeetham - Wikipedia">
            <a:extLst>
              <a:ext uri="{FF2B5EF4-FFF2-40B4-BE49-F238E27FC236}">
                <a16:creationId xmlns:a16="http://schemas.microsoft.com/office/drawing/2014/main" id="{5D3AE079-3F09-4F1F-AC77-1A09655A1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877F23-5A49-4104-A822-53C9911064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77579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Finger PNG, Finger Transparent Background - FreeIconsPNG">
            <a:extLst>
              <a:ext uri="{FF2B5EF4-FFF2-40B4-BE49-F238E27FC236}">
                <a16:creationId xmlns:a16="http://schemas.microsoft.com/office/drawing/2014/main" id="{5578878D-D6DD-4BC5-82B1-7AB043A76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849" y="1361049"/>
            <a:ext cx="637996" cy="3867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10871F-84CC-4C7C-A386-12293EE74352}"/>
              </a:ext>
            </a:extLst>
          </p:cNvPr>
          <p:cNvSpPr txBox="1"/>
          <p:nvPr/>
        </p:nvSpPr>
        <p:spPr>
          <a:xfrm>
            <a:off x="1983090" y="1292832"/>
            <a:ext cx="6645105" cy="523220"/>
          </a:xfrm>
          <a:prstGeom prst="rect">
            <a:avLst/>
          </a:prstGeom>
          <a:noFill/>
        </p:spPr>
        <p:txBody>
          <a:bodyPr wrap="square" rtlCol="0">
            <a:spAutoFit/>
          </a:bodyPr>
          <a:lstStyle/>
          <a:p>
            <a:r>
              <a:rPr lang="en-IN" b="1" dirty="0">
                <a:solidFill>
                  <a:srgbClr val="1A9988"/>
                </a:solidFill>
                <a:latin typeface="Raleway" panose="020B0604020202020204" charset="0"/>
              </a:rPr>
              <a:t>As in method of multipliers , we can construct our augmented lagrangian function of:</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92D50C-6097-4739-9695-CE3C147922CF}"/>
                  </a:ext>
                </a:extLst>
              </p:cNvPr>
              <p:cNvSpPr txBox="1"/>
              <p:nvPr/>
            </p:nvSpPr>
            <p:spPr>
              <a:xfrm>
                <a:off x="2279747" y="1959610"/>
                <a:ext cx="6051792" cy="606897"/>
              </a:xfrm>
              <a:prstGeom prst="rect">
                <a:avLst/>
              </a:prstGeom>
              <a:noFill/>
            </p:spPr>
            <p:txBody>
              <a:bodyPr wrap="square" rtlCol="0">
                <a:spAutoFit/>
              </a:bodyPr>
              <a:lstStyle/>
              <a:p>
                <a14:m>
                  <m:oMath xmlns:m="http://schemas.openxmlformats.org/officeDocument/2006/math">
                    <m:sSub>
                      <m:sSubPr>
                        <m:ctrlPr>
                          <a:rPr lang="en-IN" sz="1600" b="1" i="1" dirty="0" smtClean="0">
                            <a:solidFill>
                              <a:srgbClr val="1A9988"/>
                            </a:solidFill>
                            <a:latin typeface="Cambria Math" panose="02040503050406030204" pitchFamily="18" charset="0"/>
                          </a:rPr>
                        </m:ctrlPr>
                      </m:sSubPr>
                      <m:e>
                        <m:r>
                          <a:rPr lang="en-IN" sz="1600" b="1" i="1" dirty="0" smtClean="0">
                            <a:solidFill>
                              <a:srgbClr val="1A9988"/>
                            </a:solidFill>
                            <a:latin typeface="Cambria Math" panose="02040503050406030204" pitchFamily="18" charset="0"/>
                          </a:rPr>
                          <m:t>𝑳</m:t>
                        </m:r>
                      </m:e>
                      <m:sub>
                        <m:r>
                          <a:rPr lang="el-GR" sz="1600" b="1" i="1" dirty="0" smtClean="0">
                            <a:solidFill>
                              <a:srgbClr val="1A9988"/>
                            </a:solidFill>
                            <a:latin typeface="Cambria Math" panose="02040503050406030204" pitchFamily="18" charset="0"/>
                          </a:rPr>
                          <m:t>𝝆</m:t>
                        </m:r>
                      </m:sub>
                    </m:sSub>
                    <m:r>
                      <a:rPr lang="el-GR" sz="1600" b="1" i="1" dirty="0" smtClean="0">
                        <a:solidFill>
                          <a:srgbClr val="1A9988"/>
                        </a:solidFill>
                        <a:latin typeface="Cambria Math" panose="02040503050406030204" pitchFamily="18" charset="0"/>
                      </a:rPr>
                      <m:t> </m:t>
                    </m:r>
                  </m:oMath>
                </a14:m>
                <a:r>
                  <a:rPr lang="el-GR" sz="1600" b="1" dirty="0">
                    <a:solidFill>
                      <a:srgbClr val="1A9988"/>
                    </a:solidFill>
                    <a:latin typeface="Raleway" panose="020B0604020202020204" charset="0"/>
                  </a:rPr>
                  <a:t>(</a:t>
                </a:r>
                <a:r>
                  <a:rPr lang="en-IN" sz="1600" b="1" dirty="0">
                    <a:solidFill>
                      <a:srgbClr val="1A9988"/>
                    </a:solidFill>
                    <a:latin typeface="Raleway" panose="020B0604020202020204" charset="0"/>
                  </a:rPr>
                  <a:t>x, z,</a:t>
                </a:r>
                <a:r>
                  <a:rPr lang="el-GR" sz="1600" b="1" dirty="0">
                    <a:solidFill>
                      <a:srgbClr val="1A9988"/>
                    </a:solidFill>
                  </a:rPr>
                  <a:t> </a:t>
                </a:r>
                <a14:m>
                  <m:oMath xmlns:m="http://schemas.openxmlformats.org/officeDocument/2006/math">
                    <m:r>
                      <a:rPr lang="en-IN" sz="1600" b="1" i="1" smtClean="0">
                        <a:solidFill>
                          <a:srgbClr val="1A9988"/>
                        </a:solidFill>
                        <a:latin typeface="Cambria Math" panose="02040503050406030204" pitchFamily="18" charset="0"/>
                      </a:rPr>
                      <m:t>𝒚</m:t>
                    </m:r>
                  </m:oMath>
                </a14:m>
                <a:r>
                  <a:rPr lang="en-IN" sz="1600" b="1" dirty="0">
                    <a:solidFill>
                      <a:srgbClr val="1A9988"/>
                    </a:solidFill>
                    <a:latin typeface="Raleway" panose="020B0604020202020204" charset="0"/>
                  </a:rPr>
                  <a:t>) = f (x) + g (z) +</a:t>
                </a:r>
                <a14:m>
                  <m:oMath xmlns:m="http://schemas.openxmlformats.org/officeDocument/2006/math">
                    <m:sSup>
                      <m:sSupPr>
                        <m:ctrlPr>
                          <a:rPr lang="en-US" sz="1600" b="1" i="1">
                            <a:solidFill>
                              <a:srgbClr val="1A9988"/>
                            </a:solidFill>
                            <a:latin typeface="Cambria Math" panose="02040503050406030204" pitchFamily="18" charset="0"/>
                          </a:rPr>
                        </m:ctrlPr>
                      </m:sSupPr>
                      <m:e>
                        <m:r>
                          <a:rPr lang="en-IN" sz="1600" b="1" i="1" smtClean="0">
                            <a:solidFill>
                              <a:srgbClr val="1A9988"/>
                            </a:solidFill>
                            <a:latin typeface="Cambria Math" panose="02040503050406030204" pitchFamily="18" charset="0"/>
                          </a:rPr>
                          <m:t> </m:t>
                        </m:r>
                        <m:r>
                          <a:rPr lang="en-IN" sz="1600" b="1" i="1" smtClean="0">
                            <a:solidFill>
                              <a:srgbClr val="1A9988"/>
                            </a:solidFill>
                            <a:latin typeface="Cambria Math" panose="02040503050406030204" pitchFamily="18" charset="0"/>
                          </a:rPr>
                          <m:t>𝒚</m:t>
                        </m:r>
                      </m:e>
                      <m:sup>
                        <m:r>
                          <a:rPr lang="en-IN" sz="1600" b="1" i="1">
                            <a:solidFill>
                              <a:srgbClr val="1A9988"/>
                            </a:solidFill>
                            <a:latin typeface="Cambria Math" panose="02040503050406030204" pitchFamily="18" charset="0"/>
                          </a:rPr>
                          <m:t>𝑻</m:t>
                        </m:r>
                      </m:sup>
                    </m:sSup>
                  </m:oMath>
                </a14:m>
                <a:r>
                  <a:rPr lang="en-IN" sz="1600" b="1" dirty="0">
                    <a:solidFill>
                      <a:srgbClr val="1A9988"/>
                    </a:solidFill>
                    <a:latin typeface="Raleway" panose="020B0604020202020204" charset="0"/>
                  </a:rPr>
                  <a:t>(Ax + Bz − c) + (</a:t>
                </a:r>
                <a:r>
                  <a:rPr lang="el-GR" sz="1600" b="1" dirty="0">
                    <a:solidFill>
                      <a:srgbClr val="1A9988"/>
                    </a:solidFill>
                    <a:latin typeface="Raleway" panose="020B0604020202020204" charset="0"/>
                  </a:rPr>
                  <a:t>ρ/2)</a:t>
                </a:r>
                <a14:m>
                  <m:oMath xmlns:m="http://schemas.openxmlformats.org/officeDocument/2006/math">
                    <m:r>
                      <a:rPr lang="en-IN" sz="1600" b="1" i="0" smtClean="0">
                        <a:solidFill>
                          <a:srgbClr val="1A9988"/>
                        </a:solidFill>
                        <a:latin typeface="Cambria Math" panose="02040503050406030204" pitchFamily="18" charset="0"/>
                      </a:rPr>
                      <m:t>||</m:t>
                    </m:r>
                    <m:sSubSup>
                      <m:sSubSupPr>
                        <m:ctrlPr>
                          <a:rPr lang="el-GR" sz="1600" b="1" i="1" smtClean="0">
                            <a:solidFill>
                              <a:srgbClr val="1A9988"/>
                            </a:solidFill>
                            <a:latin typeface="Cambria Math" panose="02040503050406030204" pitchFamily="18" charset="0"/>
                          </a:rPr>
                        </m:ctrlPr>
                      </m:sSubSupPr>
                      <m:e>
                        <m:r>
                          <m:rPr>
                            <m:nor/>
                          </m:rPr>
                          <a:rPr lang="en-IN" sz="1600" b="1" dirty="0">
                            <a:solidFill>
                              <a:srgbClr val="1A9988"/>
                            </a:solidFill>
                            <a:latin typeface="Raleway" panose="020B0604020202020204" charset="0"/>
                          </a:rPr>
                          <m:t>Ax</m:t>
                        </m:r>
                        <m:r>
                          <m:rPr>
                            <m:nor/>
                          </m:rPr>
                          <a:rPr lang="en-IN" sz="1600" b="1" dirty="0">
                            <a:solidFill>
                              <a:srgbClr val="1A9988"/>
                            </a:solidFill>
                            <a:latin typeface="Raleway" panose="020B0604020202020204" charset="0"/>
                          </a:rPr>
                          <m:t> + </m:t>
                        </m:r>
                        <m:r>
                          <m:rPr>
                            <m:nor/>
                          </m:rPr>
                          <a:rPr lang="en-IN" sz="1600" b="1">
                            <a:solidFill>
                              <a:srgbClr val="1A9988"/>
                            </a:solidFill>
                            <a:latin typeface="Raleway" panose="020B0604020202020204" charset="0"/>
                          </a:rPr>
                          <m:t>Bz</m:t>
                        </m:r>
                        <m:r>
                          <m:rPr>
                            <m:nor/>
                          </m:rPr>
                          <a:rPr lang="en-IN" sz="1600" b="1" dirty="0">
                            <a:solidFill>
                              <a:srgbClr val="1A9988"/>
                            </a:solidFill>
                            <a:latin typeface="Raleway" panose="020B0604020202020204" charset="0"/>
                          </a:rPr>
                          <m:t> − </m:t>
                        </m:r>
                        <m:r>
                          <m:rPr>
                            <m:nor/>
                          </m:rPr>
                          <a:rPr lang="en-IN" sz="1600" b="1" dirty="0">
                            <a:solidFill>
                              <a:srgbClr val="1A9988"/>
                            </a:solidFill>
                            <a:latin typeface="Raleway" panose="020B0604020202020204" charset="0"/>
                          </a:rPr>
                          <m:t>c</m:t>
                        </m:r>
                        <m:r>
                          <m:rPr>
                            <m:nor/>
                          </m:rPr>
                          <a:rPr lang="en-IN" sz="1600" b="1" i="0" dirty="0" smtClean="0">
                            <a:solidFill>
                              <a:srgbClr val="1A9988"/>
                            </a:solidFill>
                            <a:latin typeface="Raleway" panose="020B0604020202020204" charset="0"/>
                          </a:rPr>
                          <m:t>||</m:t>
                        </m:r>
                      </m:e>
                      <m:sub>
                        <m:r>
                          <a:rPr lang="en-IN" sz="1600" b="1" i="1" smtClean="0">
                            <a:solidFill>
                              <a:srgbClr val="1A9988"/>
                            </a:solidFill>
                            <a:latin typeface="Cambria Math" panose="02040503050406030204" pitchFamily="18" charset="0"/>
                          </a:rPr>
                          <m:t>𝟐</m:t>
                        </m:r>
                      </m:sub>
                      <m:sup>
                        <m:r>
                          <a:rPr lang="en-IN" sz="1600" b="1" i="1" smtClean="0">
                            <a:solidFill>
                              <a:srgbClr val="1A9988"/>
                            </a:solidFill>
                            <a:latin typeface="Cambria Math" panose="02040503050406030204" pitchFamily="18" charset="0"/>
                          </a:rPr>
                          <m:t>𝟐</m:t>
                        </m:r>
                      </m:sup>
                    </m:sSubSup>
                  </m:oMath>
                </a14:m>
                <a:endParaRPr lang="en-IN" sz="1600" b="1" dirty="0">
                  <a:solidFill>
                    <a:srgbClr val="1A9988"/>
                  </a:solidFill>
                  <a:latin typeface="Raleway" panose="020B0604020202020204" charset="0"/>
                </a:endParaRPr>
              </a:p>
              <a:p>
                <a:r>
                  <a:rPr lang="en-IN" sz="1600" b="1" dirty="0">
                    <a:solidFill>
                      <a:srgbClr val="1A9988"/>
                    </a:solidFill>
                    <a:latin typeface="Raleway" panose="020B0604020202020204" charset="0"/>
                  </a:rPr>
                  <a:t> </a:t>
                </a:r>
              </a:p>
            </p:txBody>
          </p:sp>
        </mc:Choice>
        <mc:Fallback xmlns="">
          <p:sp>
            <p:nvSpPr>
              <p:cNvPr id="8" name="TextBox 7">
                <a:extLst>
                  <a:ext uri="{FF2B5EF4-FFF2-40B4-BE49-F238E27FC236}">
                    <a16:creationId xmlns:a16="http://schemas.microsoft.com/office/drawing/2014/main" id="{FB92D50C-6097-4739-9695-CE3C147922CF}"/>
                  </a:ext>
                </a:extLst>
              </p:cNvPr>
              <p:cNvSpPr txBox="1">
                <a:spLocks noRot="1" noChangeAspect="1" noMove="1" noResize="1" noEditPoints="1" noAdjustHandles="1" noChangeArrowheads="1" noChangeShapeType="1" noTextEdit="1"/>
              </p:cNvSpPr>
              <p:nvPr/>
            </p:nvSpPr>
            <p:spPr>
              <a:xfrm>
                <a:off x="2279747" y="1959610"/>
                <a:ext cx="6051792" cy="606897"/>
              </a:xfrm>
              <a:prstGeom prst="rect">
                <a:avLst/>
              </a:prstGeom>
              <a:blipFill>
                <a:blip r:embed="rId3"/>
                <a:stretch>
                  <a:fillRect t="-40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652538B-1B0C-4591-B2CF-12E8C6BAF4A1}"/>
              </a:ext>
            </a:extLst>
          </p:cNvPr>
          <p:cNvSpPr txBox="1"/>
          <p:nvPr/>
        </p:nvSpPr>
        <p:spPr>
          <a:xfrm>
            <a:off x="1983090" y="2537080"/>
            <a:ext cx="7042974" cy="307777"/>
          </a:xfrm>
          <a:prstGeom prst="rect">
            <a:avLst/>
          </a:prstGeom>
          <a:noFill/>
        </p:spPr>
        <p:txBody>
          <a:bodyPr wrap="square" rtlCol="0">
            <a:spAutoFit/>
          </a:bodyPr>
          <a:lstStyle/>
          <a:p>
            <a:r>
              <a:rPr lang="en-IN" b="1" dirty="0">
                <a:solidFill>
                  <a:srgbClr val="1A9988"/>
                </a:solidFill>
                <a:latin typeface="Raleway" panose="020B0604020202020204" charset="0"/>
              </a:rPr>
              <a:t>Now , ADMM iterates through each and every variable in the following ways: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C5FF5A-D546-4E51-824B-8538C888F1E8}"/>
                  </a:ext>
                </a:extLst>
              </p:cNvPr>
              <p:cNvSpPr txBox="1"/>
              <p:nvPr/>
            </p:nvSpPr>
            <p:spPr>
              <a:xfrm>
                <a:off x="3713307" y="3183698"/>
                <a:ext cx="3436793" cy="1904689"/>
              </a:xfrm>
              <a:prstGeom prst="rect">
                <a:avLst/>
              </a:prstGeom>
              <a:noFill/>
            </p:spPr>
            <p:txBody>
              <a:bodyPr wrap="square" rtlCol="0">
                <a:spAutoFit/>
              </a:bodyPr>
              <a:lstStyle/>
              <a:p>
                <a14:m>
                  <m:oMath xmlns:m="http://schemas.openxmlformats.org/officeDocument/2006/math">
                    <m:sSup>
                      <m:sSupPr>
                        <m:ctrlPr>
                          <a:rPr lang="en-IN" sz="1600" b="1" i="1" smtClean="0">
                            <a:solidFill>
                              <a:srgbClr val="1A9988"/>
                            </a:solidFill>
                            <a:latin typeface="Cambria Math" panose="02040503050406030204" pitchFamily="18" charset="0"/>
                          </a:rPr>
                        </m:ctrlPr>
                      </m:sSupPr>
                      <m:e>
                        <m:r>
                          <a:rPr lang="en-IN" sz="1600" b="1" i="1" smtClean="0">
                            <a:solidFill>
                              <a:srgbClr val="1A9988"/>
                            </a:solidFill>
                            <a:latin typeface="Cambria Math" panose="02040503050406030204" pitchFamily="18" charset="0"/>
                          </a:rPr>
                          <m:t>𝒙</m:t>
                        </m:r>
                      </m:e>
                      <m:sup>
                        <m:r>
                          <a:rPr lang="en-IN" sz="1600" b="1" i="1" smtClean="0">
                            <a:solidFill>
                              <a:srgbClr val="1A9988"/>
                            </a:solidFill>
                            <a:latin typeface="Cambria Math" panose="02040503050406030204" pitchFamily="18" charset="0"/>
                          </a:rPr>
                          <m:t>𝒌</m:t>
                        </m:r>
                        <m:r>
                          <a:rPr lang="en-IN" sz="1600" b="1" i="1" smtClean="0">
                            <a:solidFill>
                              <a:srgbClr val="1A9988"/>
                            </a:solidFill>
                            <a:latin typeface="Cambria Math" panose="02040503050406030204" pitchFamily="18" charset="0"/>
                          </a:rPr>
                          <m:t>+</m:t>
                        </m:r>
                        <m:r>
                          <a:rPr lang="en-IN" sz="1600" b="1" i="1" smtClean="0">
                            <a:solidFill>
                              <a:srgbClr val="1A9988"/>
                            </a:solidFill>
                            <a:latin typeface="Cambria Math" panose="02040503050406030204" pitchFamily="18" charset="0"/>
                          </a:rPr>
                          <m:t>𝟏</m:t>
                        </m:r>
                      </m:sup>
                    </m:sSup>
                    <m:r>
                      <a:rPr lang="en-IN" sz="1600" b="1" i="1" smtClean="0">
                        <a:solidFill>
                          <a:srgbClr val="1A9988"/>
                        </a:solidFill>
                        <a:latin typeface="Cambria Math" panose="02040503050406030204" pitchFamily="18" charset="0"/>
                      </a:rPr>
                      <m:t>=</m:t>
                    </m:r>
                    <m:r>
                      <a:rPr lang="en-IN" sz="1600" b="1" i="1" smtClean="0">
                        <a:solidFill>
                          <a:srgbClr val="1A9988"/>
                        </a:solidFill>
                        <a:latin typeface="Cambria Math" panose="02040503050406030204" pitchFamily="18" charset="0"/>
                      </a:rPr>
                      <m:t>𝒂𝒓𝒈𝒎𝒊𝒏</m:t>
                    </m:r>
                  </m:oMath>
                </a14:m>
                <a:r>
                  <a:rPr lang="en-IN" sz="1600" b="1" dirty="0">
                    <a:solidFill>
                      <a:srgbClr val="1A9988"/>
                    </a:solidFill>
                    <a:latin typeface="Raleway" panose="020B0604020202020204" charset="0"/>
                  </a:rPr>
                  <a:t> </a:t>
                </a:r>
                <a14:m>
                  <m:oMath xmlns:m="http://schemas.openxmlformats.org/officeDocument/2006/math">
                    <m:sSub>
                      <m:sSubPr>
                        <m:ctrlPr>
                          <a:rPr lang="en-IN" sz="1600" b="1" i="1" dirty="0">
                            <a:solidFill>
                              <a:srgbClr val="1A9988"/>
                            </a:solidFill>
                            <a:latin typeface="Cambria Math" panose="02040503050406030204" pitchFamily="18" charset="0"/>
                          </a:rPr>
                        </m:ctrlPr>
                      </m:sSubPr>
                      <m:e>
                        <m:r>
                          <a:rPr lang="en-IN" sz="1600" b="1" i="1" dirty="0">
                            <a:solidFill>
                              <a:srgbClr val="1A9988"/>
                            </a:solidFill>
                            <a:latin typeface="Cambria Math" panose="02040503050406030204" pitchFamily="18" charset="0"/>
                          </a:rPr>
                          <m:t>𝑳</m:t>
                        </m:r>
                      </m:e>
                      <m:sub>
                        <m:r>
                          <a:rPr lang="el-GR" sz="1600" b="1" i="1" dirty="0">
                            <a:solidFill>
                              <a:srgbClr val="1A9988"/>
                            </a:solidFill>
                            <a:latin typeface="Cambria Math" panose="02040503050406030204" pitchFamily="18" charset="0"/>
                          </a:rPr>
                          <m:t>𝝆</m:t>
                        </m:r>
                      </m:sub>
                    </m:sSub>
                    <m:d>
                      <m:dPr>
                        <m:ctrlPr>
                          <a:rPr lang="en-IN" sz="1600" b="1" i="1" dirty="0" smtClean="0">
                            <a:solidFill>
                              <a:srgbClr val="1A9988"/>
                            </a:solidFill>
                            <a:latin typeface="Cambria Math" panose="02040503050406030204" pitchFamily="18" charset="0"/>
                          </a:rPr>
                        </m:ctrlPr>
                      </m:dPr>
                      <m:e>
                        <m:r>
                          <a:rPr lang="en-IN" sz="1600" b="1" i="1" dirty="0" smtClean="0">
                            <a:solidFill>
                              <a:srgbClr val="1A9988"/>
                            </a:solidFill>
                            <a:latin typeface="Cambria Math" panose="02040503050406030204" pitchFamily="18" charset="0"/>
                          </a:rPr>
                          <m:t>𝒙</m:t>
                        </m:r>
                        <m:r>
                          <a:rPr lang="en-IN" sz="1600" b="1" i="1" dirty="0" smtClean="0">
                            <a:solidFill>
                              <a:srgbClr val="1A9988"/>
                            </a:solidFill>
                            <a:latin typeface="Cambria Math" panose="02040503050406030204" pitchFamily="18" charset="0"/>
                          </a:rPr>
                          <m:t>,</m:t>
                        </m:r>
                        <m:sSup>
                          <m:sSupPr>
                            <m:ctrlPr>
                              <a:rPr lang="en-IN" sz="1600" b="1" i="1" dirty="0" smtClean="0">
                                <a:solidFill>
                                  <a:srgbClr val="1A9988"/>
                                </a:solidFill>
                                <a:latin typeface="Cambria Math" panose="02040503050406030204" pitchFamily="18" charset="0"/>
                              </a:rPr>
                            </m:ctrlPr>
                          </m:sSupPr>
                          <m:e>
                            <m:r>
                              <a:rPr lang="en-IN" sz="1600" b="1" i="1" dirty="0" smtClean="0">
                                <a:solidFill>
                                  <a:srgbClr val="1A9988"/>
                                </a:solidFill>
                                <a:latin typeface="Cambria Math" panose="02040503050406030204" pitchFamily="18" charset="0"/>
                              </a:rPr>
                              <m:t>𝒛</m:t>
                            </m:r>
                          </m:e>
                          <m:sup>
                            <m:r>
                              <a:rPr lang="en-IN" sz="1600" b="1" i="1" dirty="0" smtClean="0">
                                <a:solidFill>
                                  <a:srgbClr val="1A9988"/>
                                </a:solidFill>
                                <a:latin typeface="Cambria Math" panose="02040503050406030204" pitchFamily="18" charset="0"/>
                              </a:rPr>
                              <m:t>𝒌</m:t>
                            </m:r>
                          </m:sup>
                        </m:sSup>
                        <m:r>
                          <a:rPr lang="en-IN" sz="1600" b="1" i="1" dirty="0" smtClean="0">
                            <a:solidFill>
                              <a:srgbClr val="1A9988"/>
                            </a:solidFill>
                            <a:latin typeface="Cambria Math" panose="02040503050406030204" pitchFamily="18" charset="0"/>
                          </a:rPr>
                          <m:t>,</m:t>
                        </m:r>
                        <m:sSup>
                          <m:sSupPr>
                            <m:ctrlPr>
                              <a:rPr lang="en-IN" sz="1600" b="1" i="1" dirty="0" smtClean="0">
                                <a:solidFill>
                                  <a:srgbClr val="1A9988"/>
                                </a:solidFill>
                                <a:latin typeface="Cambria Math" panose="02040503050406030204" pitchFamily="18" charset="0"/>
                              </a:rPr>
                            </m:ctrlPr>
                          </m:sSupPr>
                          <m:e>
                            <m:r>
                              <a:rPr lang="en-IN" sz="1600" b="1" i="1" dirty="0" smtClean="0">
                                <a:solidFill>
                                  <a:srgbClr val="1A9988"/>
                                </a:solidFill>
                                <a:latin typeface="Cambria Math" panose="02040503050406030204" pitchFamily="18" charset="0"/>
                              </a:rPr>
                              <m:t>𝒚</m:t>
                            </m:r>
                          </m:e>
                          <m:sup>
                            <m:r>
                              <a:rPr lang="en-IN" sz="1600" b="1" i="1" dirty="0" smtClean="0">
                                <a:solidFill>
                                  <a:srgbClr val="1A9988"/>
                                </a:solidFill>
                                <a:latin typeface="Cambria Math" panose="02040503050406030204" pitchFamily="18" charset="0"/>
                              </a:rPr>
                              <m:t>𝒌</m:t>
                            </m:r>
                          </m:sup>
                        </m:sSup>
                      </m:e>
                    </m:d>
                  </m:oMath>
                </a14:m>
                <a:endParaRPr lang="en-IN" sz="1600" b="1" dirty="0">
                  <a:solidFill>
                    <a:srgbClr val="1A9988"/>
                  </a:solidFill>
                  <a:latin typeface="Raleway" panose="020B0604020202020204" charset="0"/>
                </a:endParaRPr>
              </a:p>
              <a:p>
                <a:endParaRPr lang="en-IN" sz="1600" b="1" dirty="0">
                  <a:solidFill>
                    <a:srgbClr val="1A9988"/>
                  </a:solidFill>
                  <a:latin typeface="Raleway" panose="020B0604020202020204" charset="0"/>
                </a:endParaRPr>
              </a:p>
              <a:p>
                <a14:m>
                  <m:oMath xmlns:m="http://schemas.openxmlformats.org/officeDocument/2006/math">
                    <m:sSup>
                      <m:sSupPr>
                        <m:ctrlPr>
                          <a:rPr lang="en-IN" sz="1600" b="1" i="1">
                            <a:solidFill>
                              <a:srgbClr val="1A9988"/>
                            </a:solidFill>
                            <a:latin typeface="Cambria Math" panose="02040503050406030204" pitchFamily="18" charset="0"/>
                          </a:rPr>
                        </m:ctrlPr>
                      </m:sSupPr>
                      <m:e>
                        <m:r>
                          <a:rPr lang="en-IN" sz="1600" b="1" i="1" smtClean="0">
                            <a:solidFill>
                              <a:srgbClr val="1A9988"/>
                            </a:solidFill>
                            <a:latin typeface="Cambria Math" panose="02040503050406030204" pitchFamily="18" charset="0"/>
                          </a:rPr>
                          <m:t>𝒛</m:t>
                        </m:r>
                      </m:e>
                      <m:sup>
                        <m:r>
                          <a:rPr lang="en-IN" sz="1600" b="1" i="1">
                            <a:solidFill>
                              <a:srgbClr val="1A9988"/>
                            </a:solidFill>
                            <a:latin typeface="Cambria Math" panose="02040503050406030204" pitchFamily="18" charset="0"/>
                          </a:rPr>
                          <m:t>𝒌</m:t>
                        </m:r>
                        <m:r>
                          <a:rPr lang="en-IN" sz="1600" b="1" i="1">
                            <a:solidFill>
                              <a:srgbClr val="1A9988"/>
                            </a:solidFill>
                            <a:latin typeface="Cambria Math" panose="02040503050406030204" pitchFamily="18" charset="0"/>
                          </a:rPr>
                          <m:t>+</m:t>
                        </m:r>
                        <m:r>
                          <a:rPr lang="en-IN" sz="1600" b="1" i="1">
                            <a:solidFill>
                              <a:srgbClr val="1A9988"/>
                            </a:solidFill>
                            <a:latin typeface="Cambria Math" panose="02040503050406030204" pitchFamily="18" charset="0"/>
                          </a:rPr>
                          <m:t>𝟏</m:t>
                        </m:r>
                      </m:sup>
                    </m:sSup>
                    <m:r>
                      <a:rPr lang="en-IN" sz="1600" b="1" i="1">
                        <a:solidFill>
                          <a:srgbClr val="1A9988"/>
                        </a:solidFill>
                        <a:latin typeface="Cambria Math" panose="02040503050406030204" pitchFamily="18" charset="0"/>
                      </a:rPr>
                      <m:t>=</m:t>
                    </m:r>
                    <m:r>
                      <a:rPr lang="en-IN" sz="1600" b="1" i="1">
                        <a:solidFill>
                          <a:srgbClr val="1A9988"/>
                        </a:solidFill>
                        <a:latin typeface="Cambria Math" panose="02040503050406030204" pitchFamily="18" charset="0"/>
                      </a:rPr>
                      <m:t>𝒂𝒓𝒈𝒎𝒊𝒏</m:t>
                    </m:r>
                  </m:oMath>
                </a14:m>
                <a:r>
                  <a:rPr lang="en-IN" sz="1600" b="1" dirty="0">
                    <a:solidFill>
                      <a:srgbClr val="1A9988"/>
                    </a:solidFill>
                    <a:latin typeface="Raleway" panose="020B0604020202020204" charset="0"/>
                  </a:rPr>
                  <a:t> </a:t>
                </a:r>
                <a14:m>
                  <m:oMath xmlns:m="http://schemas.openxmlformats.org/officeDocument/2006/math">
                    <m:sSub>
                      <m:sSubPr>
                        <m:ctrlPr>
                          <a:rPr lang="en-IN" sz="1600" b="1" i="1" dirty="0">
                            <a:solidFill>
                              <a:srgbClr val="1A9988"/>
                            </a:solidFill>
                            <a:latin typeface="Cambria Math" panose="02040503050406030204" pitchFamily="18" charset="0"/>
                          </a:rPr>
                        </m:ctrlPr>
                      </m:sSubPr>
                      <m:e>
                        <m:r>
                          <a:rPr lang="en-IN" sz="1600" b="1" i="1" dirty="0">
                            <a:solidFill>
                              <a:srgbClr val="1A9988"/>
                            </a:solidFill>
                            <a:latin typeface="Cambria Math" panose="02040503050406030204" pitchFamily="18" charset="0"/>
                          </a:rPr>
                          <m:t>𝑳</m:t>
                        </m:r>
                      </m:e>
                      <m:sub>
                        <m:r>
                          <a:rPr lang="el-GR" sz="1600" b="1" i="1" dirty="0">
                            <a:solidFill>
                              <a:srgbClr val="1A9988"/>
                            </a:solidFill>
                            <a:latin typeface="Cambria Math" panose="02040503050406030204" pitchFamily="18" charset="0"/>
                          </a:rPr>
                          <m:t>𝝆</m:t>
                        </m:r>
                      </m:sub>
                    </m:sSub>
                    <m:d>
                      <m:dPr>
                        <m:ctrlPr>
                          <a:rPr lang="en-IN" sz="1600" b="1" i="1" dirty="0">
                            <a:solidFill>
                              <a:srgbClr val="1A9988"/>
                            </a:solidFill>
                            <a:latin typeface="Cambria Math" panose="02040503050406030204" pitchFamily="18" charset="0"/>
                          </a:rPr>
                        </m:ctrlPr>
                      </m:dPr>
                      <m:e>
                        <m:sSup>
                          <m:sSupPr>
                            <m:ctrlPr>
                              <a:rPr lang="en-IN" sz="1600" b="1" i="1" dirty="0">
                                <a:solidFill>
                                  <a:srgbClr val="1A9988"/>
                                </a:solidFill>
                                <a:latin typeface="Cambria Math" panose="02040503050406030204" pitchFamily="18" charset="0"/>
                              </a:rPr>
                            </m:ctrlPr>
                          </m:sSupPr>
                          <m:e>
                            <m:r>
                              <a:rPr lang="en-IN" sz="1600" b="1" i="1" dirty="0" smtClean="0">
                                <a:solidFill>
                                  <a:srgbClr val="1A9988"/>
                                </a:solidFill>
                                <a:latin typeface="Cambria Math" panose="02040503050406030204" pitchFamily="18" charset="0"/>
                              </a:rPr>
                              <m:t>𝒙</m:t>
                            </m:r>
                          </m:e>
                          <m:sup>
                            <m:r>
                              <a:rPr lang="en-IN" sz="1600" b="1" i="1" dirty="0">
                                <a:solidFill>
                                  <a:srgbClr val="1A9988"/>
                                </a:solidFill>
                                <a:latin typeface="Cambria Math" panose="02040503050406030204" pitchFamily="18" charset="0"/>
                              </a:rPr>
                              <m:t>𝒌</m:t>
                            </m:r>
                          </m:sup>
                        </m:sSup>
                        <m:r>
                          <a:rPr lang="en-IN" sz="1600" b="1" i="1" dirty="0">
                            <a:solidFill>
                              <a:srgbClr val="1A9988"/>
                            </a:solidFill>
                            <a:latin typeface="Cambria Math" panose="02040503050406030204" pitchFamily="18" charset="0"/>
                          </a:rPr>
                          <m:t>,</m:t>
                        </m:r>
                        <m:r>
                          <a:rPr lang="en-IN" sz="1600" b="1" i="1" dirty="0" smtClean="0">
                            <a:solidFill>
                              <a:srgbClr val="1A9988"/>
                            </a:solidFill>
                            <a:latin typeface="Cambria Math" panose="02040503050406030204" pitchFamily="18" charset="0"/>
                          </a:rPr>
                          <m:t> </m:t>
                        </m:r>
                        <m:r>
                          <a:rPr lang="en-IN" sz="1600" b="1" i="1" dirty="0" smtClean="0">
                            <a:solidFill>
                              <a:srgbClr val="1A9988"/>
                            </a:solidFill>
                            <a:latin typeface="Cambria Math" panose="02040503050406030204" pitchFamily="18" charset="0"/>
                          </a:rPr>
                          <m:t>𝒛</m:t>
                        </m:r>
                        <m:r>
                          <a:rPr lang="en-IN" sz="1600" b="1" i="1" dirty="0">
                            <a:solidFill>
                              <a:srgbClr val="1A9988"/>
                            </a:solidFill>
                            <a:latin typeface="Cambria Math" panose="02040503050406030204" pitchFamily="18" charset="0"/>
                          </a:rPr>
                          <m:t>,</m:t>
                        </m:r>
                        <m:sSup>
                          <m:sSupPr>
                            <m:ctrlPr>
                              <a:rPr lang="en-IN" sz="1600" b="1" i="1" dirty="0">
                                <a:solidFill>
                                  <a:srgbClr val="1A9988"/>
                                </a:solidFill>
                                <a:latin typeface="Cambria Math" panose="02040503050406030204" pitchFamily="18" charset="0"/>
                              </a:rPr>
                            </m:ctrlPr>
                          </m:sSupPr>
                          <m:e>
                            <m:r>
                              <a:rPr lang="en-IN" sz="1600" b="1" i="1" dirty="0" smtClean="0">
                                <a:solidFill>
                                  <a:srgbClr val="1A9988"/>
                                </a:solidFill>
                                <a:latin typeface="Cambria Math" panose="02040503050406030204" pitchFamily="18" charset="0"/>
                              </a:rPr>
                              <m:t>𝒚</m:t>
                            </m:r>
                          </m:e>
                          <m:sup>
                            <m:r>
                              <a:rPr lang="en-IN" sz="1600" b="1" i="1" dirty="0">
                                <a:solidFill>
                                  <a:srgbClr val="1A9988"/>
                                </a:solidFill>
                                <a:latin typeface="Cambria Math" panose="02040503050406030204" pitchFamily="18" charset="0"/>
                              </a:rPr>
                              <m:t>𝒌</m:t>
                            </m:r>
                          </m:sup>
                        </m:sSup>
                      </m:e>
                    </m:d>
                  </m:oMath>
                </a14:m>
                <a:endParaRPr lang="en-IN" sz="1600" b="1" dirty="0">
                  <a:solidFill>
                    <a:srgbClr val="1A9988"/>
                  </a:solidFill>
                  <a:latin typeface="Raleway" panose="020B0604020202020204" charset="0"/>
                </a:endParaRPr>
              </a:p>
              <a:p>
                <a:endParaRPr lang="en-IN" sz="1600" b="1" dirty="0">
                  <a:solidFill>
                    <a:srgbClr val="1A9988"/>
                  </a:solidFill>
                  <a:latin typeface="Raleway" panose="020B0604020202020204" charset="0"/>
                </a:endParaRPr>
              </a:p>
              <a:p>
                <a14:m>
                  <m:oMath xmlns:m="http://schemas.openxmlformats.org/officeDocument/2006/math">
                    <m:sSup>
                      <m:sSupPr>
                        <m:ctrlPr>
                          <a:rPr lang="en-IN" sz="1600" b="1" i="1">
                            <a:solidFill>
                              <a:srgbClr val="1A9988"/>
                            </a:solidFill>
                            <a:latin typeface="Cambria Math" panose="02040503050406030204" pitchFamily="18" charset="0"/>
                          </a:rPr>
                        </m:ctrlPr>
                      </m:sSupPr>
                      <m:e>
                        <m:r>
                          <a:rPr lang="en-IN" sz="1600" b="1" i="1">
                            <a:solidFill>
                              <a:srgbClr val="1A9988"/>
                            </a:solidFill>
                            <a:latin typeface="Cambria Math" panose="02040503050406030204" pitchFamily="18" charset="0"/>
                          </a:rPr>
                          <m:t>𝒚</m:t>
                        </m:r>
                      </m:e>
                      <m:sup>
                        <m:r>
                          <a:rPr lang="en-IN" sz="1600" b="1" i="1">
                            <a:solidFill>
                              <a:srgbClr val="1A9988"/>
                            </a:solidFill>
                            <a:latin typeface="Cambria Math" panose="02040503050406030204" pitchFamily="18" charset="0"/>
                          </a:rPr>
                          <m:t>𝒌</m:t>
                        </m:r>
                        <m:r>
                          <a:rPr lang="en-IN" sz="1600" b="1" i="1">
                            <a:solidFill>
                              <a:srgbClr val="1A9988"/>
                            </a:solidFill>
                            <a:latin typeface="Cambria Math" panose="02040503050406030204" pitchFamily="18" charset="0"/>
                          </a:rPr>
                          <m:t>+</m:t>
                        </m:r>
                        <m:r>
                          <a:rPr lang="en-IN" sz="1600" b="1" i="1">
                            <a:solidFill>
                              <a:srgbClr val="1A9988"/>
                            </a:solidFill>
                            <a:latin typeface="Cambria Math" panose="02040503050406030204" pitchFamily="18" charset="0"/>
                          </a:rPr>
                          <m:t>𝟏</m:t>
                        </m:r>
                      </m:sup>
                    </m:sSup>
                    <m:r>
                      <a:rPr lang="en-IN" sz="1600" b="1" i="1">
                        <a:solidFill>
                          <a:srgbClr val="1A9988"/>
                        </a:solidFill>
                        <a:latin typeface="Cambria Math" panose="02040503050406030204" pitchFamily="18" charset="0"/>
                      </a:rPr>
                      <m:t>=  </m:t>
                    </m:r>
                    <m:sSup>
                      <m:sSupPr>
                        <m:ctrlPr>
                          <a:rPr lang="en-IN" sz="1600" b="1" i="1">
                            <a:solidFill>
                              <a:srgbClr val="1A9988"/>
                            </a:solidFill>
                            <a:latin typeface="Cambria Math" panose="02040503050406030204" pitchFamily="18" charset="0"/>
                          </a:rPr>
                        </m:ctrlPr>
                      </m:sSupPr>
                      <m:e>
                        <m:r>
                          <a:rPr lang="en-IN" sz="1600" b="1" i="1">
                            <a:solidFill>
                              <a:srgbClr val="1A9988"/>
                            </a:solidFill>
                            <a:latin typeface="Cambria Math" panose="02040503050406030204" pitchFamily="18" charset="0"/>
                          </a:rPr>
                          <m:t>𝒚</m:t>
                        </m:r>
                      </m:e>
                      <m:sup>
                        <m:r>
                          <a:rPr lang="en-IN" sz="1600" b="1" i="1">
                            <a:solidFill>
                              <a:srgbClr val="1A9988"/>
                            </a:solidFill>
                            <a:latin typeface="Cambria Math" panose="02040503050406030204" pitchFamily="18" charset="0"/>
                          </a:rPr>
                          <m:t>𝒌</m:t>
                        </m:r>
                      </m:sup>
                    </m:sSup>
                    <m:r>
                      <a:rPr lang="en-IN" sz="1600" b="1" i="1">
                        <a:solidFill>
                          <a:srgbClr val="1A9988"/>
                        </a:solidFill>
                        <a:latin typeface="Cambria Math" panose="02040503050406030204" pitchFamily="18" charset="0"/>
                      </a:rPr>
                      <m:t>+</m:t>
                    </m:r>
                  </m:oMath>
                </a14:m>
                <a:r>
                  <a:rPr lang="el-GR" sz="1600" b="1" dirty="0">
                    <a:solidFill>
                      <a:srgbClr val="1A9988"/>
                    </a:solidFill>
                    <a:latin typeface="Raleway" panose="020B0604020202020204" charset="0"/>
                  </a:rPr>
                  <a:t> </a:t>
                </a:r>
                <a14:m>
                  <m:oMath xmlns:m="http://schemas.openxmlformats.org/officeDocument/2006/math">
                    <m:r>
                      <a:rPr lang="el-GR" sz="1600" b="1" i="1" dirty="0">
                        <a:solidFill>
                          <a:srgbClr val="1A9988"/>
                        </a:solidFill>
                        <a:latin typeface="Cambria Math" panose="02040503050406030204" pitchFamily="18" charset="0"/>
                      </a:rPr>
                      <m:t>𝝆</m:t>
                    </m:r>
                    <m:r>
                      <a:rPr lang="en-IN" sz="1600" b="1" dirty="0">
                        <a:solidFill>
                          <a:srgbClr val="1A9988"/>
                        </a:solidFill>
                        <a:latin typeface="Cambria Math" panose="02040503050406030204" pitchFamily="18" charset="0"/>
                      </a:rPr>
                      <m:t>(</m:t>
                    </m:r>
                    <m:r>
                      <a:rPr lang="en-IN" sz="1600" b="1" dirty="0">
                        <a:solidFill>
                          <a:srgbClr val="1A9988"/>
                        </a:solidFill>
                        <a:latin typeface="Cambria Math" panose="02040503050406030204" pitchFamily="18" charset="0"/>
                      </a:rPr>
                      <m:t>𝐀</m:t>
                    </m:r>
                    <m:sSup>
                      <m:sSupPr>
                        <m:ctrlPr>
                          <a:rPr lang="en-IN" sz="1600" b="1" i="1">
                            <a:solidFill>
                              <a:srgbClr val="1A9988"/>
                            </a:solidFill>
                            <a:latin typeface="Cambria Math" panose="02040503050406030204" pitchFamily="18" charset="0"/>
                          </a:rPr>
                        </m:ctrlPr>
                      </m:sSupPr>
                      <m:e>
                        <m:r>
                          <a:rPr lang="en-IN" sz="1600" b="1" i="1">
                            <a:solidFill>
                              <a:srgbClr val="1A9988"/>
                            </a:solidFill>
                            <a:latin typeface="Cambria Math" panose="02040503050406030204" pitchFamily="18" charset="0"/>
                          </a:rPr>
                          <m:t>𝒙</m:t>
                        </m:r>
                      </m:e>
                      <m:sup>
                        <m:r>
                          <a:rPr lang="en-IN" sz="1600" b="1" i="1">
                            <a:solidFill>
                              <a:srgbClr val="1A9988"/>
                            </a:solidFill>
                            <a:latin typeface="Cambria Math" panose="02040503050406030204" pitchFamily="18" charset="0"/>
                          </a:rPr>
                          <m:t>𝒌</m:t>
                        </m:r>
                        <m:r>
                          <a:rPr lang="en-IN" sz="1600" b="1" i="1">
                            <a:solidFill>
                              <a:srgbClr val="1A9988"/>
                            </a:solidFill>
                            <a:latin typeface="Cambria Math" panose="02040503050406030204" pitchFamily="18" charset="0"/>
                          </a:rPr>
                          <m:t>+</m:t>
                        </m:r>
                        <m:r>
                          <a:rPr lang="en-IN" sz="1600" b="1" i="1">
                            <a:solidFill>
                              <a:srgbClr val="1A9988"/>
                            </a:solidFill>
                            <a:latin typeface="Cambria Math" panose="02040503050406030204" pitchFamily="18" charset="0"/>
                          </a:rPr>
                          <m:t>𝟏</m:t>
                        </m:r>
                      </m:sup>
                    </m:sSup>
                    <m:r>
                      <a:rPr lang="en-IN" sz="1600" b="1">
                        <a:solidFill>
                          <a:srgbClr val="1A9988"/>
                        </a:solidFill>
                        <a:latin typeface="Cambria Math" panose="02040503050406030204" pitchFamily="18" charset="0"/>
                      </a:rPr>
                      <m:t>+</m:t>
                    </m:r>
                    <m:r>
                      <a:rPr lang="en-IN" sz="1600" b="1">
                        <a:solidFill>
                          <a:srgbClr val="1A9988"/>
                        </a:solidFill>
                        <a:latin typeface="Cambria Math" panose="02040503050406030204" pitchFamily="18" charset="0"/>
                      </a:rPr>
                      <m:t>𝐁</m:t>
                    </m:r>
                    <m:sSup>
                      <m:sSupPr>
                        <m:ctrlPr>
                          <a:rPr lang="en-IN" sz="1600" b="1" i="1">
                            <a:solidFill>
                              <a:srgbClr val="1A9988"/>
                            </a:solidFill>
                            <a:latin typeface="Cambria Math" panose="02040503050406030204" pitchFamily="18" charset="0"/>
                          </a:rPr>
                        </m:ctrlPr>
                      </m:sSupPr>
                      <m:e>
                        <m:r>
                          <a:rPr lang="en-IN" sz="1600" b="1" i="1">
                            <a:solidFill>
                              <a:srgbClr val="1A9988"/>
                            </a:solidFill>
                            <a:latin typeface="Cambria Math" panose="02040503050406030204" pitchFamily="18" charset="0"/>
                          </a:rPr>
                          <m:t>𝒛</m:t>
                        </m:r>
                      </m:e>
                      <m:sup>
                        <m:r>
                          <a:rPr lang="en-IN" sz="1600" b="1" i="1">
                            <a:solidFill>
                              <a:srgbClr val="1A9988"/>
                            </a:solidFill>
                            <a:latin typeface="Cambria Math" panose="02040503050406030204" pitchFamily="18" charset="0"/>
                          </a:rPr>
                          <m:t>𝒌</m:t>
                        </m:r>
                        <m:r>
                          <a:rPr lang="en-IN" sz="1600" b="1" i="1">
                            <a:solidFill>
                              <a:srgbClr val="1A9988"/>
                            </a:solidFill>
                            <a:latin typeface="Cambria Math" panose="02040503050406030204" pitchFamily="18" charset="0"/>
                          </a:rPr>
                          <m:t>+</m:t>
                        </m:r>
                        <m:r>
                          <a:rPr lang="en-IN" sz="1600" b="1" i="1">
                            <a:solidFill>
                              <a:srgbClr val="1A9988"/>
                            </a:solidFill>
                            <a:latin typeface="Cambria Math" panose="02040503050406030204" pitchFamily="18" charset="0"/>
                          </a:rPr>
                          <m:t>𝟏</m:t>
                        </m:r>
                      </m:sup>
                    </m:sSup>
                    <m:r>
                      <a:rPr lang="en-IN" sz="1600" b="1">
                        <a:solidFill>
                          <a:srgbClr val="1A9988"/>
                        </a:solidFill>
                        <a:latin typeface="Cambria Math" panose="02040503050406030204" pitchFamily="18" charset="0"/>
                      </a:rPr>
                      <m:t>−</m:t>
                    </m:r>
                    <m:r>
                      <a:rPr lang="en-IN" sz="1600" b="1">
                        <a:solidFill>
                          <a:srgbClr val="1A9988"/>
                        </a:solidFill>
                        <a:latin typeface="Cambria Math" panose="02040503050406030204" pitchFamily="18" charset="0"/>
                      </a:rPr>
                      <m:t>𝐜</m:t>
                    </m:r>
                    <m:r>
                      <a:rPr lang="en-IN" sz="1600" b="1" dirty="0">
                        <a:solidFill>
                          <a:srgbClr val="1A9988"/>
                        </a:solidFill>
                        <a:latin typeface="Cambria Math" panose="02040503050406030204" pitchFamily="18" charset="0"/>
                      </a:rPr>
                      <m:t>)</m:t>
                    </m:r>
                  </m:oMath>
                </a14:m>
                <a:endParaRPr lang="en-IN" sz="1600" b="1" dirty="0">
                  <a:solidFill>
                    <a:srgbClr val="1A9988"/>
                  </a:solidFill>
                  <a:latin typeface="Raleway" panose="020B0604020202020204" charset="0"/>
                </a:endParaRPr>
              </a:p>
              <a:p>
                <a:endParaRPr lang="en-IN" sz="1600" b="1" dirty="0">
                  <a:solidFill>
                    <a:srgbClr val="1A9988"/>
                  </a:solidFill>
                  <a:latin typeface="Raleway" panose="020B0604020202020204" charset="0"/>
                </a:endParaRPr>
              </a:p>
              <a:p>
                <a:endParaRPr lang="en-IN" sz="1600" b="1" dirty="0">
                  <a:solidFill>
                    <a:srgbClr val="1A9988"/>
                  </a:solidFill>
                  <a:latin typeface="Raleway" panose="020B0604020202020204" charset="0"/>
                </a:endParaRPr>
              </a:p>
            </p:txBody>
          </p:sp>
        </mc:Choice>
        <mc:Fallback xmlns="">
          <p:sp>
            <p:nvSpPr>
              <p:cNvPr id="10" name="TextBox 9">
                <a:extLst>
                  <a:ext uri="{FF2B5EF4-FFF2-40B4-BE49-F238E27FC236}">
                    <a16:creationId xmlns:a16="http://schemas.microsoft.com/office/drawing/2014/main" id="{ACC5FF5A-D546-4E51-824B-8538C888F1E8}"/>
                  </a:ext>
                </a:extLst>
              </p:cNvPr>
              <p:cNvSpPr txBox="1">
                <a:spLocks noRot="1" noChangeAspect="1" noMove="1" noResize="1" noEditPoints="1" noAdjustHandles="1" noChangeArrowheads="1" noChangeShapeType="1" noTextEdit="1"/>
              </p:cNvSpPr>
              <p:nvPr/>
            </p:nvSpPr>
            <p:spPr>
              <a:xfrm>
                <a:off x="3713307" y="3183698"/>
                <a:ext cx="3436793" cy="1904689"/>
              </a:xfrm>
              <a:prstGeom prst="rect">
                <a:avLst/>
              </a:prstGeom>
              <a:blipFill>
                <a:blip r:embed="rId4"/>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B84EAB61-09B9-4A92-B109-CFCD32DAD34F}"/>
              </a:ext>
            </a:extLst>
          </p:cNvPr>
          <p:cNvSpPr/>
          <p:nvPr/>
        </p:nvSpPr>
        <p:spPr>
          <a:xfrm>
            <a:off x="176607" y="3455259"/>
            <a:ext cx="2436787" cy="1560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A9988"/>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CAD8DA-169F-4B5A-AAC4-C884D5A8DC7E}"/>
                  </a:ext>
                </a:extLst>
              </p:cNvPr>
              <p:cNvSpPr txBox="1"/>
              <p:nvPr/>
            </p:nvSpPr>
            <p:spPr>
              <a:xfrm>
                <a:off x="173790" y="3511706"/>
                <a:ext cx="2470150" cy="1434945"/>
              </a:xfrm>
              <a:prstGeom prst="rect">
                <a:avLst/>
              </a:prstGeom>
              <a:noFill/>
            </p:spPr>
            <p:txBody>
              <a:bodyPr wrap="square" rtlCol="0">
                <a:spAutoFit/>
              </a:bodyPr>
              <a:lstStyle/>
              <a:p>
                <a:pPr algn="ctr"/>
                <a:r>
                  <a:rPr lang="en-IN" b="1" u="sng" dirty="0">
                    <a:solidFill>
                      <a:srgbClr val="1A9988"/>
                    </a:solidFill>
                    <a:latin typeface="Raleway" panose="020B0604020202020204" charset="0"/>
                  </a:rPr>
                  <a:t>Note</a:t>
                </a:r>
              </a:p>
              <a:p>
                <a:pPr algn="ctr"/>
                <a:endParaRPr lang="en-IN" b="1" dirty="0">
                  <a:solidFill>
                    <a:srgbClr val="1A9988"/>
                  </a:solidFill>
                  <a:latin typeface="Raleway" panose="020B0604020202020204" charset="0"/>
                </a:endParaRPr>
              </a:p>
              <a:p>
                <a:pPr algn="just"/>
                <a:r>
                  <a:rPr lang="en-IN" sz="1200" b="1" dirty="0">
                    <a:solidFill>
                      <a:srgbClr val="1A9988"/>
                    </a:solidFill>
                    <a:latin typeface="Raleway" panose="020B0604020202020204" charset="0"/>
                  </a:rPr>
                  <a:t>Here, we consider lagrange multiplier </a:t>
                </a:r>
                <a:r>
                  <a:rPr lang="en-US" sz="1200" b="1" dirty="0">
                    <a:solidFill>
                      <a:srgbClr val="1A9988"/>
                    </a:solidFill>
                    <a:latin typeface="Raleway" panose="020B0604020202020204" charset="0"/>
                  </a:rPr>
                  <a:t>as </a:t>
                </a:r>
                <a14:m>
                  <m:oMath xmlns:m="http://schemas.openxmlformats.org/officeDocument/2006/math">
                    <m:sSup>
                      <m:sSupPr>
                        <m:ctrlPr>
                          <a:rPr lang="en-US" b="1" i="1" smtClean="0">
                            <a:solidFill>
                              <a:srgbClr val="1A9988"/>
                            </a:solidFill>
                            <a:latin typeface="Cambria Math" panose="02040503050406030204" pitchFamily="18" charset="0"/>
                          </a:rPr>
                        </m:ctrlPr>
                      </m:sSupPr>
                      <m:e>
                        <m:r>
                          <a:rPr lang="en-IN" b="1" i="1" smtClean="0">
                            <a:solidFill>
                              <a:srgbClr val="1A9988"/>
                            </a:solidFill>
                            <a:latin typeface="Cambria Math" panose="02040503050406030204" pitchFamily="18" charset="0"/>
                          </a:rPr>
                          <m:t>𝒚</m:t>
                        </m:r>
                      </m:e>
                      <m:sup>
                        <m:r>
                          <a:rPr lang="en-IN" b="1" i="1" smtClean="0">
                            <a:solidFill>
                              <a:srgbClr val="1A9988"/>
                            </a:solidFill>
                            <a:latin typeface="Cambria Math" panose="02040503050406030204" pitchFamily="18" charset="0"/>
                          </a:rPr>
                          <m:t>𝑻</m:t>
                        </m:r>
                      </m:sup>
                    </m:sSup>
                  </m:oMath>
                </a14:m>
                <a:r>
                  <a:rPr lang="en-US" sz="1100" b="1" dirty="0">
                    <a:solidFill>
                      <a:srgbClr val="1A9988"/>
                    </a:solidFill>
                    <a:latin typeface="Raleway" panose="020B0604020202020204" charset="0"/>
                  </a:rPr>
                  <a:t>, where transpose has been considered, in order to satisfy the dimensions of the resultant matrix.</a:t>
                </a:r>
              </a:p>
            </p:txBody>
          </p:sp>
        </mc:Choice>
        <mc:Fallback xmlns="">
          <p:sp>
            <p:nvSpPr>
              <p:cNvPr id="13" name="TextBox 12">
                <a:extLst>
                  <a:ext uri="{FF2B5EF4-FFF2-40B4-BE49-F238E27FC236}">
                    <a16:creationId xmlns:a16="http://schemas.microsoft.com/office/drawing/2014/main" id="{BBCAD8DA-169F-4B5A-AAC4-C884D5A8DC7E}"/>
                  </a:ext>
                </a:extLst>
              </p:cNvPr>
              <p:cNvSpPr txBox="1">
                <a:spLocks noRot="1" noChangeAspect="1" noMove="1" noResize="1" noEditPoints="1" noAdjustHandles="1" noChangeArrowheads="1" noChangeShapeType="1" noTextEdit="1"/>
              </p:cNvSpPr>
              <p:nvPr/>
            </p:nvSpPr>
            <p:spPr>
              <a:xfrm>
                <a:off x="173790" y="3511706"/>
                <a:ext cx="2470150" cy="1434945"/>
              </a:xfrm>
              <a:prstGeom prst="rect">
                <a:avLst/>
              </a:prstGeom>
              <a:blipFill>
                <a:blip r:embed="rId6"/>
                <a:stretch>
                  <a:fillRect l="-247" t="-851" b="-2128"/>
                </a:stretch>
              </a:blipFill>
            </p:spPr>
            <p:txBody>
              <a:bodyPr/>
              <a:lstStyle/>
              <a:p>
                <a:r>
                  <a:rPr lang="en-US">
                    <a:noFill/>
                  </a:rPr>
                  <a:t> </a:t>
                </a:r>
              </a:p>
            </p:txBody>
          </p:sp>
        </mc:Fallback>
      </mc:AlternateContent>
      <p:sp>
        <p:nvSpPr>
          <p:cNvPr id="14" name="Google Shape;133;p17">
            <a:extLst>
              <a:ext uri="{FF2B5EF4-FFF2-40B4-BE49-F238E27FC236}">
                <a16:creationId xmlns:a16="http://schemas.microsoft.com/office/drawing/2014/main" id="{9E5FD5F2-8DCB-4E4B-AFB1-69EC0A7C2205}"/>
              </a:ext>
            </a:extLst>
          </p:cNvPr>
          <p:cNvSpPr txBox="1">
            <a:spLocks noGrp="1"/>
          </p:cNvSpPr>
          <p:nvPr>
            <p:ph type="title"/>
          </p:nvPr>
        </p:nvSpPr>
        <p:spPr>
          <a:xfrm>
            <a:off x="0" y="3202"/>
            <a:ext cx="2254589" cy="409372"/>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IN" sz="1600" dirty="0">
                <a:solidFill>
                  <a:srgbClr val="1A9988"/>
                </a:solidFill>
              </a:rPr>
              <a:t>Working with ADMM</a:t>
            </a:r>
            <a:endParaRPr sz="1600" dirty="0">
              <a:solidFill>
                <a:srgbClr val="1A9988"/>
              </a:solidFill>
            </a:endParaRPr>
          </a:p>
        </p:txBody>
      </p:sp>
      <p:pic>
        <p:nvPicPr>
          <p:cNvPr id="15" name="Graphic 14" descr="Workflow">
            <a:extLst>
              <a:ext uri="{FF2B5EF4-FFF2-40B4-BE49-F238E27FC236}">
                <a16:creationId xmlns:a16="http://schemas.microsoft.com/office/drawing/2014/main" id="{C3A1889F-14B8-46F6-8141-764EEC173F0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62238" y="0"/>
            <a:ext cx="448339" cy="448339"/>
          </a:xfrm>
          <a:prstGeom prst="rect">
            <a:avLst/>
          </a:prstGeom>
          <a:effectLst>
            <a:outerShdw blurRad="76200" dist="12700" dir="8100000" sy="-23000" kx="800400" algn="br" rotWithShape="0">
              <a:prstClr val="black">
                <a:alpha val="20000"/>
              </a:prstClr>
            </a:outerShdw>
          </a:effectLst>
        </p:spPr>
      </p:pic>
      <p:pic>
        <p:nvPicPr>
          <p:cNvPr id="16" name="Picture 2" descr="Amrita Vishwa Vidyapeetham - Wikipedia">
            <a:extLst>
              <a:ext uri="{FF2B5EF4-FFF2-40B4-BE49-F238E27FC236}">
                <a16:creationId xmlns:a16="http://schemas.microsoft.com/office/drawing/2014/main" id="{793FCB68-C853-4B1A-8ABB-2960F54D09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6572" y="0"/>
            <a:ext cx="1402806" cy="52469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D777BD6-C2EA-4FC3-B81C-30E5F95293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26970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729450" y="1322450"/>
            <a:ext cx="5988390" cy="767901"/>
          </a:xfrm>
          <a:prstGeom prst="rect">
            <a:avLst/>
          </a:prstGeom>
          <a:effectLst>
            <a:outerShdw blurRad="76200" dir="13500000" sy="23000" kx="1200000" algn="br" rotWithShape="0">
              <a:prstClr val="black">
                <a:alpha val="20000"/>
              </a:prstClr>
            </a:outerShdw>
          </a:effectLst>
        </p:spPr>
        <p:txBody>
          <a:bodyPr spcFirstLastPara="1" wrap="square" lIns="91425" tIns="91425" rIns="91425" bIns="91425" anchor="t" anchorCtr="0">
            <a:noAutofit/>
          </a:bodyPr>
          <a:lstStyle/>
          <a:p>
            <a:pPr lvl="0"/>
            <a:r>
              <a:rPr lang="en-US" dirty="0"/>
              <a:t>Total variation with ADMM</a:t>
            </a:r>
            <a:endParaRPr dirty="0"/>
          </a:p>
        </p:txBody>
      </p:sp>
      <p:pic>
        <p:nvPicPr>
          <p:cNvPr id="6" name="Picture 5">
            <a:extLst>
              <a:ext uri="{FF2B5EF4-FFF2-40B4-BE49-F238E27FC236}">
                <a16:creationId xmlns:a16="http://schemas.microsoft.com/office/drawing/2014/main" id="{4A888ADC-4496-4D0A-B410-B586C8798272}"/>
              </a:ext>
            </a:extLst>
          </p:cNvPr>
          <p:cNvPicPr>
            <a:picLocks noChangeAspect="1"/>
          </p:cNvPicPr>
          <p:nvPr/>
        </p:nvPicPr>
        <p:blipFill>
          <a:blip r:embed="rId3"/>
          <a:stretch>
            <a:fillRect/>
          </a:stretch>
        </p:blipFill>
        <p:spPr>
          <a:xfrm>
            <a:off x="7685148" y="0"/>
            <a:ext cx="1399854" cy="523589"/>
          </a:xfrm>
          <a:prstGeom prst="rect">
            <a:avLst/>
          </a:prstGeom>
        </p:spPr>
      </p:pic>
      <p:pic>
        <p:nvPicPr>
          <p:cNvPr id="7" name="Graphic 6" descr="Venn diagram">
            <a:extLst>
              <a:ext uri="{FF2B5EF4-FFF2-40B4-BE49-F238E27FC236}">
                <a16:creationId xmlns:a16="http://schemas.microsoft.com/office/drawing/2014/main" id="{6F847BC5-B78D-4EF5-BBE0-D48BB11537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7840" y="1247715"/>
            <a:ext cx="767901" cy="767901"/>
          </a:xfrm>
          <a:prstGeom prst="rect">
            <a:avLst/>
          </a:prstGeom>
          <a:effectLst>
            <a:outerShdw blurRad="76200" dir="13500000" sy="23000" kx="1200000" algn="br" rotWithShape="0">
              <a:prstClr val="black">
                <a:alpha val="20000"/>
              </a:prstClr>
            </a:outerShdw>
          </a:effectLst>
        </p:spPr>
      </p:pic>
      <p:sp>
        <p:nvSpPr>
          <p:cNvPr id="4" name="Slide Number Placeholder 3">
            <a:extLst>
              <a:ext uri="{FF2B5EF4-FFF2-40B4-BE49-F238E27FC236}">
                <a16:creationId xmlns:a16="http://schemas.microsoft.com/office/drawing/2014/main" id="{B9541D45-E11E-4075-AADF-1F024AA48C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58843045"/>
      </p:ext>
    </p:extLst>
  </p:cSld>
  <p:clrMapOvr>
    <a:masterClrMapping/>
  </p:clrMapOvr>
  <p:transition spd="slow">
    <p:push dir="u"/>
  </p:transition>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9E55B53-48AD-486B-9616-8CC4075E9D9F}">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1853</TotalTime>
  <Words>1154</Words>
  <Application>Microsoft Office PowerPoint</Application>
  <PresentationFormat>On-screen Show (16:9)</PresentationFormat>
  <Paragraphs>141</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Bookman Old Style</vt:lpstr>
      <vt:lpstr>Raleway</vt:lpstr>
      <vt:lpstr>Arial</vt:lpstr>
      <vt:lpstr>Cambria Math</vt:lpstr>
      <vt:lpstr>Lato</vt:lpstr>
      <vt:lpstr>Streamline</vt:lpstr>
      <vt:lpstr>Total Variation Minimization with ADMM</vt:lpstr>
      <vt:lpstr>PowerPoint Presentation</vt:lpstr>
      <vt:lpstr>Introduction </vt:lpstr>
      <vt:lpstr>Introduction </vt:lpstr>
      <vt:lpstr>Introduction </vt:lpstr>
      <vt:lpstr>Working with ADMM</vt:lpstr>
      <vt:lpstr>Working with ADMM</vt:lpstr>
      <vt:lpstr>Working with ADMM</vt:lpstr>
      <vt:lpstr>Total variation with ADMM</vt:lpstr>
      <vt:lpstr>Total variation with ADMM</vt:lpstr>
      <vt:lpstr>Total variation with ADMM</vt:lpstr>
      <vt:lpstr>Total variation with ADMM</vt:lpstr>
      <vt:lpstr>Implementation</vt:lpstr>
      <vt:lpstr>Implementation</vt:lpstr>
      <vt:lpstr>Implementation</vt:lpstr>
      <vt:lpstr>Graphical Representation</vt:lpstr>
      <vt:lpstr>Graphical Representation</vt:lpstr>
      <vt:lpstr>Graphical Representation</vt:lpstr>
      <vt:lpstr>Graphical Representation</vt:lpstr>
      <vt:lpstr>Applications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20XX Case Study</dc:title>
  <dc:creator>Charan Tej Kandavalli</dc:creator>
  <cp:lastModifiedBy>SURYA TEJA CHAVALI</cp:lastModifiedBy>
  <cp:revision>222</cp:revision>
  <dcterms:modified xsi:type="dcterms:W3CDTF">2021-05-20T14:49:43Z</dcterms:modified>
</cp:coreProperties>
</file>