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72" r:id="rId2"/>
    <p:sldId id="265" r:id="rId3"/>
    <p:sldId id="260" r:id="rId4"/>
    <p:sldId id="267" r:id="rId5"/>
    <p:sldId id="275" r:id="rId6"/>
    <p:sldId id="308" r:id="rId7"/>
    <p:sldId id="327" r:id="rId8"/>
    <p:sldId id="306" r:id="rId9"/>
    <p:sldId id="290" r:id="rId10"/>
    <p:sldId id="324" r:id="rId11"/>
    <p:sldId id="325" r:id="rId12"/>
    <p:sldId id="281" r:id="rId13"/>
    <p:sldId id="284" r:id="rId14"/>
    <p:sldId id="316" r:id="rId15"/>
    <p:sldId id="318" r:id="rId16"/>
    <p:sldId id="292" r:id="rId17"/>
    <p:sldId id="305" r:id="rId18"/>
    <p:sldId id="301" r:id="rId19"/>
    <p:sldId id="322" r:id="rId20"/>
    <p:sldId id="323" r:id="rId21"/>
    <p:sldId id="307" r:id="rId22"/>
    <p:sldId id="319" r:id="rId23"/>
    <p:sldId id="320" r:id="rId24"/>
    <p:sldId id="321" r:id="rId25"/>
    <p:sldId id="259" r:id="rId26"/>
    <p:sldId id="326" r:id="rId27"/>
    <p:sldId id="263" r:id="rId28"/>
  </p:sldIdLst>
  <p:sldSz cx="9144000" cy="5143500" type="screen16x9"/>
  <p:notesSz cx="6858000" cy="9144000"/>
  <p:embeddedFontLst>
    <p:embeddedFont>
      <p:font typeface="Bacalisties" panose="020B0604020202020204" charset="0"/>
      <p:regular r:id="rId30"/>
    </p:embeddedFont>
    <p:embeddedFont>
      <p:font typeface="Bookman Old Style" panose="02050604050505020204" pitchFamily="18" charset="0"/>
      <p:regular r:id="rId31"/>
      <p:bold r:id="rId32"/>
      <p:italic r:id="rId33"/>
      <p:boldItalic r:id="rId34"/>
    </p:embeddedFont>
    <p:embeddedFont>
      <p:font typeface="Cambria Math" panose="02040503050406030204" pitchFamily="18" charset="0"/>
      <p:regular r:id="rId35"/>
    </p:embeddedFont>
    <p:embeddedFont>
      <p:font typeface="Lato" panose="020F0502020204030203" pitchFamily="34" charset="0"/>
      <p:regular r:id="rId36"/>
      <p:bold r:id="rId37"/>
      <p:italic r:id="rId38"/>
      <p:boldItalic r:id="rId39"/>
    </p:embeddedFont>
    <p:embeddedFont>
      <p:font typeface="Raleway"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B5600"/>
    <a:srgbClr val="1A9988"/>
    <a:srgbClr val="4BD04B"/>
    <a:srgbClr val="990033"/>
    <a:srgbClr val="00CC99"/>
    <a:srgbClr val="3366FF"/>
    <a:srgbClr val="FF0066"/>
    <a:srgbClr val="33CC33"/>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autoAdjust="0"/>
    <p:restoredTop sz="94660"/>
  </p:normalViewPr>
  <p:slideViewPr>
    <p:cSldViewPr snapToGrid="0">
      <p:cViewPr varScale="1">
        <p:scale>
          <a:sx n="155" d="100"/>
          <a:sy n="155" d="100"/>
        </p:scale>
        <p:origin x="24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865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2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45505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40763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668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467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754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05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hyperlink" Target="https://arxiv.org/pdf/2009.09577.pdf" TargetMode="External"/><Relationship Id="rId5" Type="http://schemas.openxmlformats.org/officeDocument/2006/relationships/image" Target="../media/image1.png"/><Relationship Id="rId4" Type="http://schemas.openxmlformats.org/officeDocument/2006/relationships/image" Target="../media/image33.sv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hyperlink" Target="https://citeseerx.ist.psu.edu/viewdoc/download?doi=10.1.1.294.2360&amp;rep=rep1&amp;type=pdf" TargetMode="External"/><Relationship Id="rId5" Type="http://schemas.openxmlformats.org/officeDocument/2006/relationships/image" Target="../media/image1.png"/><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3.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7.sv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37.sv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9.svg"/></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0.png"/><Relationship Id="rId7"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1.svg"/><Relationship Id="rId9"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3.svg"/></Relationships>
</file>

<file path=ppt/slides/_rels/slide1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4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png"/><Relationship Id="rId2" Type="http://schemas.openxmlformats.org/officeDocument/2006/relationships/image" Target="../media/image2.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png"/><Relationship Id="rId4" Type="http://schemas.openxmlformats.org/officeDocument/2006/relationships/image" Target="../media/image33.svg"/></Relationships>
</file>

<file path=ppt/slides/_rels/slide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5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54.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19.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33.svg"/><Relationship Id="rId7" Type="http://schemas.openxmlformats.org/officeDocument/2006/relationships/image" Target="../media/image57.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62.sv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s://www.gymlibrary.ml/environments/classic_control/mountain_car/?highlight=mountain"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towardsdatascience.com/reinforcement-learning-applied-to-the-mountain-car-problem-1c4fb16729ba" TargetMode="External"/><Relationship Id="rId5" Type="http://schemas.openxmlformats.org/officeDocument/2006/relationships/hyperlink" Target="https://citeseerx.ist.psu.edu/viewdoc/download?doi=10.1.1.294.2360&amp;rep=rep1&amp;type=pdf" TargetMode="External"/><Relationship Id="rId4" Type="http://schemas.openxmlformats.org/officeDocument/2006/relationships/hyperlink" Target="https://arxiv.org/pdf/2009.09577.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gif"/></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hyperlink" Target="https://www.gymlibrary.ml/environments/classic_control/mountain_car/?highlight=mountain"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215733" y="1847503"/>
            <a:ext cx="6712531" cy="697501"/>
          </a:xfrm>
          <a:prstGeom prst="rect">
            <a:avLst/>
          </a:prstGeom>
        </p:spPr>
        <p:txBody>
          <a:bodyPr spcFirstLastPara="1" wrap="square" lIns="91425" tIns="91425" rIns="91425" bIns="91425" anchor="t" anchorCtr="0">
            <a:noAutofit/>
          </a:bodyPr>
          <a:lstStyle/>
          <a:p>
            <a:pPr lvl="0"/>
            <a:r>
              <a:rPr lang="en-US" sz="3200" dirty="0">
                <a:latin typeface="Bookman Old Style" panose="02050604050505020204" pitchFamily="18" charset="0"/>
              </a:rPr>
              <a:t>Mountain Car with Q-Learning</a:t>
            </a:r>
            <a:endParaRPr lang="en-US" sz="2800" dirty="0">
              <a:latin typeface="Bookman Old Style" panose="02050604050505020204" pitchFamily="18" charset="0"/>
            </a:endParaRPr>
          </a:p>
        </p:txBody>
      </p:sp>
      <p:sp>
        <p:nvSpPr>
          <p:cNvPr id="7" name="Subtitle 2">
            <a:extLst>
              <a:ext uri="{FF2B5EF4-FFF2-40B4-BE49-F238E27FC236}">
                <a16:creationId xmlns:a16="http://schemas.microsoft.com/office/drawing/2014/main" id="{2D5F8429-1B30-4C9D-9CB7-1D838B5AE3A7}"/>
              </a:ext>
            </a:extLst>
          </p:cNvPr>
          <p:cNvSpPr>
            <a:spLocks noGrp="1"/>
          </p:cNvSpPr>
          <p:nvPr>
            <p:ph type="subTitle" idx="1"/>
          </p:nvPr>
        </p:nvSpPr>
        <p:spPr>
          <a:xfrm>
            <a:off x="1437326" y="3098721"/>
            <a:ext cx="6269347" cy="515925"/>
          </a:xfrm>
        </p:spPr>
        <p:txBody>
          <a:bodyPr>
            <a:normAutofit lnSpcReduction="10000"/>
          </a:bodyPr>
          <a:lstStyle/>
          <a:p>
            <a:pPr algn="ctr"/>
            <a:r>
              <a:rPr lang="en-US" sz="2400" dirty="0">
                <a:solidFill>
                  <a:schemeClr val="bg2"/>
                </a:solidFill>
                <a:latin typeface="Bookman Old Style" panose="02050604050505020204" pitchFamily="18" charset="0"/>
              </a:rPr>
              <a:t> Team </a:t>
            </a:r>
            <a:r>
              <a:rPr lang="en-US" sz="2400" b="1" dirty="0">
                <a:solidFill>
                  <a:schemeClr val="bg2"/>
                </a:solidFill>
                <a:latin typeface="Bookman Old Style" panose="02050604050505020204" pitchFamily="18" charset="0"/>
              </a:rPr>
              <a:t>- DYNAMIC DUDES</a:t>
            </a:r>
          </a:p>
          <a:p>
            <a:endParaRPr lang="en-US" sz="2400" b="1" dirty="0">
              <a:solidFill>
                <a:schemeClr val="bg2"/>
              </a:solidFill>
              <a:latin typeface="Bookman Old Style" panose="02050604050505020204" pitchFamily="18" charset="0"/>
            </a:endParaRPr>
          </a:p>
          <a:p>
            <a:endParaRPr lang="en-US" sz="2400" b="1" dirty="0">
              <a:solidFill>
                <a:schemeClr val="bg2"/>
              </a:solidFill>
              <a:latin typeface="Bookman Old Style" panose="02050604050505020204" pitchFamily="18" charset="0"/>
            </a:endParaRPr>
          </a:p>
        </p:txBody>
      </p:sp>
      <p:sp>
        <p:nvSpPr>
          <p:cNvPr id="8" name="Google Shape;173;p19">
            <a:extLst>
              <a:ext uri="{FF2B5EF4-FFF2-40B4-BE49-F238E27FC236}">
                <a16:creationId xmlns:a16="http://schemas.microsoft.com/office/drawing/2014/main" id="{8109E053-8C33-45D8-8AEF-8261FC8804C1}"/>
              </a:ext>
            </a:extLst>
          </p:cNvPr>
          <p:cNvSpPr/>
          <p:nvPr/>
        </p:nvSpPr>
        <p:spPr>
          <a:xfrm>
            <a:off x="1437314" y="3879295"/>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9" name="Google Shape;174;p19">
            <a:extLst>
              <a:ext uri="{FF2B5EF4-FFF2-40B4-BE49-F238E27FC236}">
                <a16:creationId xmlns:a16="http://schemas.microsoft.com/office/drawing/2014/main" id="{B2A66B49-53A8-4A74-BCE8-E8AC451F0243}"/>
              </a:ext>
            </a:extLst>
          </p:cNvPr>
          <p:cNvSpPr/>
          <p:nvPr/>
        </p:nvSpPr>
        <p:spPr>
          <a:xfrm>
            <a:off x="1437326" y="3879302"/>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5;p19">
            <a:extLst>
              <a:ext uri="{FF2B5EF4-FFF2-40B4-BE49-F238E27FC236}">
                <a16:creationId xmlns:a16="http://schemas.microsoft.com/office/drawing/2014/main" id="{A9FF8795-0318-4EDA-9335-94C962288733}"/>
              </a:ext>
            </a:extLst>
          </p:cNvPr>
          <p:cNvSpPr txBox="1">
            <a:spLocks/>
          </p:cNvSpPr>
          <p:nvPr/>
        </p:nvSpPr>
        <p:spPr>
          <a:xfrm>
            <a:off x="1437326" y="3947439"/>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AIE19013</a:t>
            </a:r>
          </a:p>
        </p:txBody>
      </p:sp>
      <p:sp>
        <p:nvSpPr>
          <p:cNvPr id="11" name="Google Shape;176;p19">
            <a:extLst>
              <a:ext uri="{FF2B5EF4-FFF2-40B4-BE49-F238E27FC236}">
                <a16:creationId xmlns:a16="http://schemas.microsoft.com/office/drawing/2014/main" id="{5ABD7096-5F0B-434F-9243-86C1FDA823D0}"/>
              </a:ext>
            </a:extLst>
          </p:cNvPr>
          <p:cNvSpPr txBox="1">
            <a:spLocks/>
          </p:cNvSpPr>
          <p:nvPr/>
        </p:nvSpPr>
        <p:spPr>
          <a:xfrm>
            <a:off x="1437326" y="4287290"/>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Charan Tej. K</a:t>
            </a:r>
          </a:p>
        </p:txBody>
      </p:sp>
      <p:sp>
        <p:nvSpPr>
          <p:cNvPr id="12" name="Google Shape;173;p19">
            <a:extLst>
              <a:ext uri="{FF2B5EF4-FFF2-40B4-BE49-F238E27FC236}">
                <a16:creationId xmlns:a16="http://schemas.microsoft.com/office/drawing/2014/main" id="{8FDBF20A-95A2-432D-9787-1EB7F270C35B}"/>
              </a:ext>
            </a:extLst>
          </p:cNvPr>
          <p:cNvSpPr/>
          <p:nvPr/>
        </p:nvSpPr>
        <p:spPr>
          <a:xfrm>
            <a:off x="3789912" y="3872612"/>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3" name="Google Shape;174;p19">
            <a:extLst>
              <a:ext uri="{FF2B5EF4-FFF2-40B4-BE49-F238E27FC236}">
                <a16:creationId xmlns:a16="http://schemas.microsoft.com/office/drawing/2014/main" id="{9ADF76C6-143D-4546-93BE-CF3FFB8011F9}"/>
              </a:ext>
            </a:extLst>
          </p:cNvPr>
          <p:cNvSpPr/>
          <p:nvPr/>
        </p:nvSpPr>
        <p:spPr>
          <a:xfrm>
            <a:off x="3789924" y="3872619"/>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5;p19">
            <a:extLst>
              <a:ext uri="{FF2B5EF4-FFF2-40B4-BE49-F238E27FC236}">
                <a16:creationId xmlns:a16="http://schemas.microsoft.com/office/drawing/2014/main" id="{8757C8C5-58F6-496F-A2BB-DD2B9CD1EBEF}"/>
              </a:ext>
            </a:extLst>
          </p:cNvPr>
          <p:cNvSpPr txBox="1">
            <a:spLocks/>
          </p:cNvSpPr>
          <p:nvPr/>
        </p:nvSpPr>
        <p:spPr>
          <a:xfrm>
            <a:off x="3789924" y="393185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AIE19014</a:t>
            </a:r>
          </a:p>
        </p:txBody>
      </p:sp>
      <p:sp>
        <p:nvSpPr>
          <p:cNvPr id="15" name="Google Shape;176;p19">
            <a:extLst>
              <a:ext uri="{FF2B5EF4-FFF2-40B4-BE49-F238E27FC236}">
                <a16:creationId xmlns:a16="http://schemas.microsoft.com/office/drawing/2014/main" id="{3EF814CF-8108-4395-9D42-F6FBFBC90DED}"/>
              </a:ext>
            </a:extLst>
          </p:cNvPr>
          <p:cNvSpPr txBox="1">
            <a:spLocks/>
          </p:cNvSpPr>
          <p:nvPr/>
        </p:nvSpPr>
        <p:spPr>
          <a:xfrm>
            <a:off x="3789924" y="428060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 Surya Teja</a:t>
            </a:r>
          </a:p>
        </p:txBody>
      </p:sp>
      <p:sp>
        <p:nvSpPr>
          <p:cNvPr id="16" name="Google Shape;173;p19">
            <a:extLst>
              <a:ext uri="{FF2B5EF4-FFF2-40B4-BE49-F238E27FC236}">
                <a16:creationId xmlns:a16="http://schemas.microsoft.com/office/drawing/2014/main" id="{0D410B11-CAA9-4D4A-9FE0-84B8A564126E}"/>
              </a:ext>
            </a:extLst>
          </p:cNvPr>
          <p:cNvSpPr/>
          <p:nvPr/>
        </p:nvSpPr>
        <p:spPr>
          <a:xfrm>
            <a:off x="6358597" y="3877403"/>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7" name="Google Shape;174;p19">
            <a:extLst>
              <a:ext uri="{FF2B5EF4-FFF2-40B4-BE49-F238E27FC236}">
                <a16:creationId xmlns:a16="http://schemas.microsoft.com/office/drawing/2014/main" id="{F5B41595-E9A5-4AA6-B15D-75BC348F240B}"/>
              </a:ext>
            </a:extLst>
          </p:cNvPr>
          <p:cNvSpPr/>
          <p:nvPr/>
        </p:nvSpPr>
        <p:spPr>
          <a:xfrm>
            <a:off x="6358609" y="3877410"/>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5;p19">
            <a:extLst>
              <a:ext uri="{FF2B5EF4-FFF2-40B4-BE49-F238E27FC236}">
                <a16:creationId xmlns:a16="http://schemas.microsoft.com/office/drawing/2014/main" id="{5977256A-6A62-4C83-B1FD-C8C4F1024237}"/>
              </a:ext>
            </a:extLst>
          </p:cNvPr>
          <p:cNvSpPr txBox="1">
            <a:spLocks/>
          </p:cNvSpPr>
          <p:nvPr/>
        </p:nvSpPr>
        <p:spPr>
          <a:xfrm>
            <a:off x="6358609" y="393664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AIE19062</a:t>
            </a:r>
          </a:p>
        </p:txBody>
      </p:sp>
      <p:sp>
        <p:nvSpPr>
          <p:cNvPr id="19" name="Google Shape;176;p19">
            <a:extLst>
              <a:ext uri="{FF2B5EF4-FFF2-40B4-BE49-F238E27FC236}">
                <a16:creationId xmlns:a16="http://schemas.microsoft.com/office/drawing/2014/main" id="{D10A51D0-3A9A-47A6-831B-793AE4E0B5FF}"/>
              </a:ext>
            </a:extLst>
          </p:cNvPr>
          <p:cNvSpPr txBox="1">
            <a:spLocks/>
          </p:cNvSpPr>
          <p:nvPr/>
        </p:nvSpPr>
        <p:spPr>
          <a:xfrm>
            <a:off x="6358609" y="428539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Sugash T.M</a:t>
            </a:r>
          </a:p>
        </p:txBody>
      </p:sp>
      <p:pic>
        <p:nvPicPr>
          <p:cNvPr id="2050" name="Picture 2" descr="Amrita Vishwa Vidyapeetham - Wikipedia">
            <a:extLst>
              <a:ext uri="{FF2B5EF4-FFF2-40B4-BE49-F238E27FC236}">
                <a16:creationId xmlns:a16="http://schemas.microsoft.com/office/drawing/2014/main" id="{F7FCB619-568E-4EF5-BD0A-128B92410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F934B9C-6BD1-4CCA-BF23-DA71D23708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2" name="Rectangle 1">
            <a:extLst>
              <a:ext uri="{FF2B5EF4-FFF2-40B4-BE49-F238E27FC236}">
                <a16:creationId xmlns:a16="http://schemas.microsoft.com/office/drawing/2014/main" id="{FBB3187C-EB8D-4D56-AD48-C1AEF2065D07}"/>
              </a:ext>
            </a:extLst>
          </p:cNvPr>
          <p:cNvSpPr/>
          <p:nvPr/>
        </p:nvSpPr>
        <p:spPr>
          <a:xfrm>
            <a:off x="0" y="41159"/>
            <a:ext cx="2630848" cy="338554"/>
          </a:xfrm>
          <a:prstGeom prst="rect">
            <a:avLst/>
          </a:prstGeom>
        </p:spPr>
        <p:txBody>
          <a:bodyPr wrap="none">
            <a:spAutoFit/>
          </a:bodyPr>
          <a:lstStyle/>
          <a:p>
            <a:r>
              <a:rPr lang="en-US" sz="1600" b="1" dirty="0">
                <a:solidFill>
                  <a:srgbClr val="1A9988"/>
                </a:solidFill>
                <a:latin typeface="Raleway" panose="020B0604020202020204" charset="0"/>
              </a:rPr>
              <a:t>Team - DYNAMIC DUDES</a:t>
            </a:r>
            <a:endParaRPr lang="en-IN" sz="1600" b="1" dirty="0">
              <a:solidFill>
                <a:srgbClr val="1A9988"/>
              </a:solidFill>
              <a:latin typeface="Raleway" panose="020B0604020202020204" charset="0"/>
            </a:endParaRPr>
          </a:p>
        </p:txBody>
      </p:sp>
    </p:spTree>
    <p:extLst>
      <p:ext uri="{BB962C8B-B14F-4D97-AF65-F5344CB8AC3E}">
        <p14:creationId xmlns:p14="http://schemas.microsoft.com/office/powerpoint/2010/main" val="372302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Finger PNG, Finger Transparent Background - FreeIconsPNG">
            <a:extLst>
              <a:ext uri="{FF2B5EF4-FFF2-40B4-BE49-F238E27FC236}">
                <a16:creationId xmlns:a16="http://schemas.microsoft.com/office/drawing/2014/main" id="{057D7ECF-CA83-4352-BE15-14DC4D83C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94" y="1365250"/>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954572-30BD-4F88-8675-36D28048141F}"/>
              </a:ext>
            </a:extLst>
          </p:cNvPr>
          <p:cNvSpPr txBox="1"/>
          <p:nvPr/>
        </p:nvSpPr>
        <p:spPr>
          <a:xfrm>
            <a:off x="1841156" y="1365250"/>
            <a:ext cx="6695145" cy="1169551"/>
          </a:xfrm>
          <a:prstGeom prst="rect">
            <a:avLst/>
          </a:prstGeom>
          <a:noFill/>
        </p:spPr>
        <p:txBody>
          <a:bodyPr wrap="square" rtlCol="0">
            <a:spAutoFit/>
          </a:bodyPr>
          <a:lstStyle/>
          <a:p>
            <a:pPr algn="just"/>
            <a:r>
              <a:rPr lang="en-US" b="1" dirty="0">
                <a:solidFill>
                  <a:srgbClr val="1A9988"/>
                </a:solidFill>
                <a:latin typeface="Raleway" pitchFamily="2" charset="0"/>
              </a:rPr>
              <a:t>In this work, the authors have discussed a generative flow of the RPCL algorithm in the Open AI gym environment and tested that algorithm on three of the gym environments, namely – inverted pendulum with discrete control input, mountain car problem with discrete/continuous control inputs, a bipedal walker with a 4-dimensional continuous control input. </a:t>
            </a:r>
          </a:p>
        </p:txBody>
      </p:sp>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1" y="12749"/>
            <a:ext cx="2001078"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US" sz="1600" dirty="0">
                <a:solidFill>
                  <a:srgbClr val="1A9988"/>
                </a:solidFill>
                <a:latin typeface="Raleway" pitchFamily="2" charset="0"/>
              </a:rPr>
              <a:t>Literature Survey</a:t>
            </a:r>
            <a:endParaRPr sz="1600" dirty="0">
              <a:solidFill>
                <a:srgbClr val="1A9988"/>
              </a:solidFill>
              <a:latin typeface="Raleway" pitchFamily="2" charset="0"/>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1156" y="-23631"/>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10</a:t>
            </a:fld>
            <a:endParaRPr lang="en">
              <a:latin typeface="Raleway" pitchFamily="2" charset="0"/>
            </a:endParaRPr>
          </a:p>
        </p:txBody>
      </p:sp>
      <p:pic>
        <p:nvPicPr>
          <p:cNvPr id="14" name="Picture 6" descr="Finger PNG, Finger Transparent Background - FreeIconsPNG">
            <a:extLst>
              <a:ext uri="{FF2B5EF4-FFF2-40B4-BE49-F238E27FC236}">
                <a16:creationId xmlns:a16="http://schemas.microsoft.com/office/drawing/2014/main" id="{558DF4F3-641B-40F8-9507-D60735877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93" y="3111978"/>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6DC3DD1-9C8C-4421-8612-38ACA505753B}"/>
              </a:ext>
            </a:extLst>
          </p:cNvPr>
          <p:cNvSpPr txBox="1"/>
          <p:nvPr/>
        </p:nvSpPr>
        <p:spPr>
          <a:xfrm>
            <a:off x="1841156" y="3111978"/>
            <a:ext cx="6695145" cy="1169551"/>
          </a:xfrm>
          <a:prstGeom prst="rect">
            <a:avLst/>
          </a:prstGeom>
          <a:noFill/>
        </p:spPr>
        <p:txBody>
          <a:bodyPr wrap="square" rtlCol="0">
            <a:spAutoFit/>
          </a:bodyPr>
          <a:lstStyle/>
          <a:p>
            <a:pPr algn="just"/>
            <a:r>
              <a:rPr lang="en-US" b="1" dirty="0">
                <a:solidFill>
                  <a:srgbClr val="1A9988"/>
                </a:solidFill>
                <a:latin typeface="Raleway" pitchFamily="2" charset="0"/>
              </a:rPr>
              <a:t>They were also able to successfully visualize the performance metrics of the demonstrator and their own agent and have estimated that the reward factor for major states is 0 in order to complete the task as quickly as possible. They have also proved that Continuous episodic tasks are better performing than the discrete ones, in behavior cloning.</a:t>
            </a:r>
          </a:p>
        </p:txBody>
      </p:sp>
      <p:sp>
        <p:nvSpPr>
          <p:cNvPr id="18" name="TextBox 17">
            <a:extLst>
              <a:ext uri="{FF2B5EF4-FFF2-40B4-BE49-F238E27FC236}">
                <a16:creationId xmlns:a16="http://schemas.microsoft.com/office/drawing/2014/main" id="{EC40F627-EADC-45B5-836E-CE49278CF7A0}"/>
              </a:ext>
            </a:extLst>
          </p:cNvPr>
          <p:cNvSpPr txBox="1"/>
          <p:nvPr/>
        </p:nvSpPr>
        <p:spPr>
          <a:xfrm>
            <a:off x="3217683" y="4535541"/>
            <a:ext cx="4137474" cy="323165"/>
          </a:xfrm>
          <a:prstGeom prst="rect">
            <a:avLst/>
          </a:prstGeom>
          <a:noFill/>
        </p:spPr>
        <p:txBody>
          <a:bodyPr wrap="square" rtlCol="0">
            <a:spAutoFit/>
          </a:bodyPr>
          <a:lstStyle/>
          <a:p>
            <a:pPr algn="just"/>
            <a:r>
              <a:rPr lang="en-US" sz="1500" b="1" dirty="0">
                <a:solidFill>
                  <a:srgbClr val="1A9988"/>
                </a:solidFill>
                <a:latin typeface="Raleway" pitchFamily="2" charset="0"/>
                <a:hlinkClick r:id="rId6"/>
              </a:rPr>
              <a:t>https://arxiv.org/pdf/2009.09577.pdf</a:t>
            </a:r>
            <a:endParaRPr lang="en-US" sz="1500" b="1" dirty="0">
              <a:solidFill>
                <a:srgbClr val="1A9988"/>
              </a:solidFill>
              <a:latin typeface="Raleway" pitchFamily="2" charset="0"/>
            </a:endParaRPr>
          </a:p>
        </p:txBody>
      </p:sp>
      <p:sp>
        <p:nvSpPr>
          <p:cNvPr id="20" name="TextBox 19">
            <a:extLst>
              <a:ext uri="{FF2B5EF4-FFF2-40B4-BE49-F238E27FC236}">
                <a16:creationId xmlns:a16="http://schemas.microsoft.com/office/drawing/2014/main" id="{72B7798C-8297-4217-A4A0-CEE8F7BE9A41}"/>
              </a:ext>
            </a:extLst>
          </p:cNvPr>
          <p:cNvSpPr txBox="1"/>
          <p:nvPr/>
        </p:nvSpPr>
        <p:spPr>
          <a:xfrm>
            <a:off x="715617" y="861971"/>
            <a:ext cx="6695145" cy="323165"/>
          </a:xfrm>
          <a:prstGeom prst="rect">
            <a:avLst/>
          </a:prstGeom>
          <a:noFill/>
        </p:spPr>
        <p:txBody>
          <a:bodyPr wrap="square" rtlCol="0">
            <a:spAutoFit/>
          </a:bodyPr>
          <a:lstStyle/>
          <a:p>
            <a:pPr algn="just"/>
            <a:r>
              <a:rPr lang="en-US" sz="1500" b="1" dirty="0">
                <a:solidFill>
                  <a:srgbClr val="1A9988"/>
                </a:solidFill>
                <a:latin typeface="Raleway" pitchFamily="2" charset="0"/>
              </a:rPr>
              <a:t>Reference –  1</a:t>
            </a:r>
          </a:p>
        </p:txBody>
      </p:sp>
    </p:spTree>
    <p:extLst>
      <p:ext uri="{BB962C8B-B14F-4D97-AF65-F5344CB8AC3E}">
        <p14:creationId xmlns:p14="http://schemas.microsoft.com/office/powerpoint/2010/main" val="37983442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8"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Finger PNG, Finger Transparent Background - FreeIconsPNG">
            <a:extLst>
              <a:ext uri="{FF2B5EF4-FFF2-40B4-BE49-F238E27FC236}">
                <a16:creationId xmlns:a16="http://schemas.microsoft.com/office/drawing/2014/main" id="{057D7ECF-CA83-4352-BE15-14DC4D83C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1370463"/>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954572-30BD-4F88-8675-36D28048141F}"/>
              </a:ext>
            </a:extLst>
          </p:cNvPr>
          <p:cNvSpPr txBox="1"/>
          <p:nvPr/>
        </p:nvSpPr>
        <p:spPr>
          <a:xfrm>
            <a:off x="1841157" y="1365250"/>
            <a:ext cx="6695145" cy="784830"/>
          </a:xfrm>
          <a:prstGeom prst="rect">
            <a:avLst/>
          </a:prstGeom>
          <a:noFill/>
        </p:spPr>
        <p:txBody>
          <a:bodyPr wrap="square" rtlCol="0">
            <a:spAutoFit/>
          </a:bodyPr>
          <a:lstStyle/>
          <a:p>
            <a:pPr algn="just"/>
            <a:r>
              <a:rPr lang="en-US" sz="1500" b="1" dirty="0">
                <a:solidFill>
                  <a:srgbClr val="1A9988"/>
                </a:solidFill>
                <a:latin typeface="Raleway" pitchFamily="2" charset="0"/>
              </a:rPr>
              <a:t>The authors have modelled a TAMER framework in [2], by replacing the MDP reward signal with a human reward signal, TAMER avoids the MDP reward signal's limited and delayed characteristics. </a:t>
            </a:r>
          </a:p>
        </p:txBody>
      </p:sp>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1" y="12749"/>
            <a:ext cx="2001078"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US" sz="1600" dirty="0">
                <a:solidFill>
                  <a:srgbClr val="1A9988"/>
                </a:solidFill>
                <a:latin typeface="Raleway" pitchFamily="2" charset="0"/>
              </a:rPr>
              <a:t>Literature Survey</a:t>
            </a:r>
            <a:endParaRPr sz="1600" dirty="0">
              <a:solidFill>
                <a:srgbClr val="1A9988"/>
              </a:solidFill>
              <a:latin typeface="Raleway" pitchFamily="2" charset="0"/>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1157" y="-23631"/>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11</a:t>
            </a:fld>
            <a:endParaRPr lang="en">
              <a:latin typeface="Raleway" pitchFamily="2" charset="0"/>
            </a:endParaRPr>
          </a:p>
        </p:txBody>
      </p:sp>
      <p:pic>
        <p:nvPicPr>
          <p:cNvPr id="14" name="Picture 6" descr="Finger PNG, Finger Transparent Background - FreeIconsPNG">
            <a:extLst>
              <a:ext uri="{FF2B5EF4-FFF2-40B4-BE49-F238E27FC236}">
                <a16:creationId xmlns:a16="http://schemas.microsoft.com/office/drawing/2014/main" id="{558DF4F3-641B-40F8-9507-D60735877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2571750"/>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6DC3DD1-9C8C-4421-8612-38ACA505753B}"/>
              </a:ext>
            </a:extLst>
          </p:cNvPr>
          <p:cNvSpPr txBox="1"/>
          <p:nvPr/>
        </p:nvSpPr>
        <p:spPr>
          <a:xfrm>
            <a:off x="1841157" y="2571750"/>
            <a:ext cx="6695145" cy="1246495"/>
          </a:xfrm>
          <a:prstGeom prst="rect">
            <a:avLst/>
          </a:prstGeom>
          <a:noFill/>
        </p:spPr>
        <p:txBody>
          <a:bodyPr wrap="square" rtlCol="0">
            <a:spAutoFit/>
          </a:bodyPr>
          <a:lstStyle/>
          <a:p>
            <a:pPr algn="just"/>
            <a:r>
              <a:rPr lang="en-US" sz="1500" b="1" dirty="0">
                <a:solidFill>
                  <a:srgbClr val="1A9988"/>
                </a:solidFill>
                <a:latin typeface="Raleway" pitchFamily="2" charset="0"/>
              </a:rPr>
              <a:t>They have shown that SARSA (λ), along with linear model-based gradient descent is known to perform better in Mountain car RL agent formulation. The authors have mainly focused on integrating different RL-based approaches such as modelling Q – function and TAMER-based learning.</a:t>
            </a:r>
          </a:p>
        </p:txBody>
      </p:sp>
      <p:sp>
        <p:nvSpPr>
          <p:cNvPr id="18" name="TextBox 17">
            <a:extLst>
              <a:ext uri="{FF2B5EF4-FFF2-40B4-BE49-F238E27FC236}">
                <a16:creationId xmlns:a16="http://schemas.microsoft.com/office/drawing/2014/main" id="{EC40F627-EADC-45B5-836E-CE49278CF7A0}"/>
              </a:ext>
            </a:extLst>
          </p:cNvPr>
          <p:cNvSpPr txBox="1"/>
          <p:nvPr/>
        </p:nvSpPr>
        <p:spPr>
          <a:xfrm>
            <a:off x="1841157" y="4099725"/>
            <a:ext cx="6695145" cy="553998"/>
          </a:xfrm>
          <a:prstGeom prst="rect">
            <a:avLst/>
          </a:prstGeom>
          <a:noFill/>
        </p:spPr>
        <p:txBody>
          <a:bodyPr wrap="square" rtlCol="0">
            <a:spAutoFit/>
          </a:bodyPr>
          <a:lstStyle/>
          <a:p>
            <a:pPr algn="just"/>
            <a:r>
              <a:rPr lang="en-US" sz="1500" b="1" dirty="0">
                <a:solidFill>
                  <a:srgbClr val="1A9988"/>
                </a:solidFill>
                <a:latin typeface="Raleway" pitchFamily="2" charset="0"/>
                <a:hlinkClick r:id="rId6"/>
              </a:rPr>
              <a:t>https://citeseerx.ist.psu.edu/viewdoc/download?doi=10.1.1.294.2360&amp;rep=rep1&amp;type=pdf</a:t>
            </a:r>
            <a:endParaRPr lang="en-US" sz="1500" b="1" dirty="0">
              <a:solidFill>
                <a:srgbClr val="1A9988"/>
              </a:solidFill>
              <a:latin typeface="Raleway" pitchFamily="2" charset="0"/>
            </a:endParaRPr>
          </a:p>
        </p:txBody>
      </p:sp>
      <p:sp>
        <p:nvSpPr>
          <p:cNvPr id="20" name="TextBox 19">
            <a:extLst>
              <a:ext uri="{FF2B5EF4-FFF2-40B4-BE49-F238E27FC236}">
                <a16:creationId xmlns:a16="http://schemas.microsoft.com/office/drawing/2014/main" id="{72B7798C-8297-4217-A4A0-CEE8F7BE9A41}"/>
              </a:ext>
            </a:extLst>
          </p:cNvPr>
          <p:cNvSpPr txBox="1"/>
          <p:nvPr/>
        </p:nvSpPr>
        <p:spPr>
          <a:xfrm>
            <a:off x="715617" y="861971"/>
            <a:ext cx="2212933" cy="323165"/>
          </a:xfrm>
          <a:prstGeom prst="rect">
            <a:avLst/>
          </a:prstGeom>
          <a:noFill/>
        </p:spPr>
        <p:txBody>
          <a:bodyPr wrap="square" rtlCol="0">
            <a:spAutoFit/>
          </a:bodyPr>
          <a:lstStyle/>
          <a:p>
            <a:pPr algn="just"/>
            <a:r>
              <a:rPr lang="en-US" sz="1500" b="1" dirty="0">
                <a:solidFill>
                  <a:srgbClr val="1A9988"/>
                </a:solidFill>
                <a:latin typeface="Raleway" pitchFamily="2" charset="0"/>
              </a:rPr>
              <a:t>Reference –  2</a:t>
            </a:r>
          </a:p>
        </p:txBody>
      </p:sp>
    </p:spTree>
    <p:extLst>
      <p:ext uri="{BB962C8B-B14F-4D97-AF65-F5344CB8AC3E}">
        <p14:creationId xmlns:p14="http://schemas.microsoft.com/office/powerpoint/2010/main" val="5193835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8"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Finger PNG, Finger Transparent Background - FreeIconsPNG">
            <a:extLst>
              <a:ext uri="{FF2B5EF4-FFF2-40B4-BE49-F238E27FC236}">
                <a16:creationId xmlns:a16="http://schemas.microsoft.com/office/drawing/2014/main" id="{057D7ECF-CA83-4352-BE15-14DC4D83C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1370463"/>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954572-30BD-4F88-8675-36D28048141F}"/>
              </a:ext>
            </a:extLst>
          </p:cNvPr>
          <p:cNvSpPr txBox="1"/>
          <p:nvPr/>
        </p:nvSpPr>
        <p:spPr>
          <a:xfrm>
            <a:off x="1841157" y="1365250"/>
            <a:ext cx="6695145" cy="784830"/>
          </a:xfrm>
          <a:prstGeom prst="rect">
            <a:avLst/>
          </a:prstGeom>
          <a:noFill/>
        </p:spPr>
        <p:txBody>
          <a:bodyPr wrap="square" rtlCol="0">
            <a:spAutoFit/>
          </a:bodyPr>
          <a:lstStyle/>
          <a:p>
            <a:pPr algn="just"/>
            <a:r>
              <a:rPr lang="en-US" sz="1500" b="1" dirty="0">
                <a:solidFill>
                  <a:srgbClr val="1A9988"/>
                </a:solidFill>
                <a:latin typeface="Raleway" pitchFamily="2" charset="0"/>
              </a:rPr>
              <a:t>Mountain Car problem using DQN takes 1.75 hours for solving 1835 episodes but in order to decrease the solving time we have built a       Q-Learning model which takes 22 min for 283600 episodes</a:t>
            </a:r>
          </a:p>
        </p:txBody>
      </p:sp>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3882887"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US" sz="1600" dirty="0">
                <a:solidFill>
                  <a:srgbClr val="1A9988"/>
                </a:solidFill>
                <a:latin typeface="Raleway" pitchFamily="2" charset="0"/>
              </a:rPr>
              <a:t>Gaps &amp; Challenges</a:t>
            </a:r>
            <a:endParaRPr sz="1600" dirty="0">
              <a:solidFill>
                <a:srgbClr val="1A9988"/>
              </a:solidFill>
              <a:latin typeface="Raleway" pitchFamily="2" charset="0"/>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09405" y="-23631"/>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12</a:t>
            </a:fld>
            <a:endParaRPr lang="en">
              <a:latin typeface="Raleway" pitchFamily="2" charset="0"/>
            </a:endParaRPr>
          </a:p>
        </p:txBody>
      </p:sp>
      <p:sp>
        <p:nvSpPr>
          <p:cNvPr id="15" name="TextBox 14">
            <a:extLst>
              <a:ext uri="{FF2B5EF4-FFF2-40B4-BE49-F238E27FC236}">
                <a16:creationId xmlns:a16="http://schemas.microsoft.com/office/drawing/2014/main" id="{6C0D651C-C17E-4294-A4B7-C7D87E7631CC}"/>
              </a:ext>
            </a:extLst>
          </p:cNvPr>
          <p:cNvSpPr txBox="1"/>
          <p:nvPr/>
        </p:nvSpPr>
        <p:spPr>
          <a:xfrm>
            <a:off x="1841157" y="2706705"/>
            <a:ext cx="6377302" cy="553998"/>
          </a:xfrm>
          <a:prstGeom prst="rect">
            <a:avLst/>
          </a:prstGeom>
          <a:noFill/>
        </p:spPr>
        <p:txBody>
          <a:bodyPr wrap="square" rtlCol="0">
            <a:spAutoFit/>
          </a:bodyPr>
          <a:lstStyle/>
          <a:p>
            <a:pPr algn="just"/>
            <a:r>
              <a:rPr lang="en-US" sz="1500" b="1" dirty="0">
                <a:solidFill>
                  <a:srgbClr val="1A9988"/>
                </a:solidFill>
                <a:latin typeface="Raleway" pitchFamily="2" charset="0"/>
              </a:rPr>
              <a:t>Hyperparameter tuning has been performed in order to infer some useful results about Q-Learning model  </a:t>
            </a:r>
            <a:endParaRPr lang="en-IN" sz="1500" b="1" dirty="0">
              <a:solidFill>
                <a:srgbClr val="1A9988"/>
              </a:solidFill>
              <a:latin typeface="Raleway" pitchFamily="2" charset="0"/>
            </a:endParaRPr>
          </a:p>
        </p:txBody>
      </p:sp>
      <p:pic>
        <p:nvPicPr>
          <p:cNvPr id="19" name="Picture 6" descr="Finger PNG, Finger Transparent Background - FreeIconsPNG">
            <a:extLst>
              <a:ext uri="{FF2B5EF4-FFF2-40B4-BE49-F238E27FC236}">
                <a16:creationId xmlns:a16="http://schemas.microsoft.com/office/drawing/2014/main" id="{E721681A-909C-43AF-B09D-15515A2BD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2706705"/>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89F9AA8-D45F-4A92-9BB6-824A67B28903}"/>
              </a:ext>
            </a:extLst>
          </p:cNvPr>
          <p:cNvSpPr txBox="1"/>
          <p:nvPr/>
        </p:nvSpPr>
        <p:spPr>
          <a:xfrm>
            <a:off x="1841157" y="3817329"/>
            <a:ext cx="6377302" cy="553998"/>
          </a:xfrm>
          <a:prstGeom prst="rect">
            <a:avLst/>
          </a:prstGeom>
          <a:noFill/>
        </p:spPr>
        <p:txBody>
          <a:bodyPr wrap="square" rtlCol="0">
            <a:spAutoFit/>
          </a:bodyPr>
          <a:lstStyle/>
          <a:p>
            <a:pPr algn="just"/>
            <a:r>
              <a:rPr lang="en-US" sz="1500" b="1" dirty="0">
                <a:solidFill>
                  <a:srgbClr val="1A9988"/>
                </a:solidFill>
                <a:latin typeface="Raleway" pitchFamily="2" charset="0"/>
              </a:rPr>
              <a:t>The challenge we faced is the lack of high performance computer systems which in turn took a lot of time for training our model</a:t>
            </a:r>
            <a:endParaRPr lang="en-IN" sz="1500" b="1" dirty="0">
              <a:solidFill>
                <a:srgbClr val="1A9988"/>
              </a:solidFill>
              <a:latin typeface="Raleway" pitchFamily="2" charset="0"/>
            </a:endParaRPr>
          </a:p>
        </p:txBody>
      </p:sp>
      <p:pic>
        <p:nvPicPr>
          <p:cNvPr id="13" name="Picture 6" descr="Finger PNG, Finger Transparent Background - FreeIconsPNG">
            <a:extLst>
              <a:ext uri="{FF2B5EF4-FFF2-40B4-BE49-F238E27FC236}">
                <a16:creationId xmlns:a16="http://schemas.microsoft.com/office/drawing/2014/main" id="{D0353B50-FEAC-46E0-AFFA-12D9E49C1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3817329"/>
            <a:ext cx="637996" cy="38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296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589495"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RL Model</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9" name="Graphic 8" descr="Head with gears">
            <a:extLst>
              <a:ext uri="{FF2B5EF4-FFF2-40B4-BE49-F238E27FC236}">
                <a16:creationId xmlns:a16="http://schemas.microsoft.com/office/drawing/2014/main" id="{453EC06C-0C4D-464A-B0F8-8C82940980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30433" y="1322450"/>
            <a:ext cx="628214" cy="628214"/>
          </a:xfrm>
          <a:prstGeom prst="rect">
            <a:avLst/>
          </a:prstGeom>
          <a:effectLst>
            <a:outerShdw blurRad="76200" dir="13500000" sy="23000" kx="1200000" algn="br" rotWithShape="0">
              <a:prstClr val="black">
                <a:alpha val="20000"/>
              </a:prstClr>
            </a:outerShdw>
          </a:effectLst>
        </p:spPr>
      </p:pic>
      <p:sp>
        <p:nvSpPr>
          <p:cNvPr id="4" name="Slide Number Placeholder 3">
            <a:extLst>
              <a:ext uri="{FF2B5EF4-FFF2-40B4-BE49-F238E27FC236}">
                <a16:creationId xmlns:a16="http://schemas.microsoft.com/office/drawing/2014/main" id="{5DFAE4CD-7A4B-49B1-8A2B-B9F0290B6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7" name="Google Shape;133;p17">
            <a:extLst>
              <a:ext uri="{FF2B5EF4-FFF2-40B4-BE49-F238E27FC236}">
                <a16:creationId xmlns:a16="http://schemas.microsoft.com/office/drawing/2014/main" id="{374EAF1D-8946-4BDD-B805-4C61270BED84}"/>
              </a:ext>
            </a:extLst>
          </p:cNvPr>
          <p:cNvSpPr txBox="1">
            <a:spLocks/>
          </p:cNvSpPr>
          <p:nvPr/>
        </p:nvSpPr>
        <p:spPr>
          <a:xfrm>
            <a:off x="866105" y="1914704"/>
            <a:ext cx="2003126" cy="402707"/>
          </a:xfrm>
          <a:prstGeom prst="rect">
            <a:avLst/>
          </a:prstGeom>
          <a:noFill/>
          <a:ln>
            <a:noFill/>
          </a:ln>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9pPr>
          </a:lstStyle>
          <a:p>
            <a:r>
              <a:rPr lang="en-IN" sz="2000" dirty="0"/>
              <a:t>(Q-Learning)</a:t>
            </a:r>
          </a:p>
        </p:txBody>
      </p:sp>
    </p:spTree>
    <p:extLst>
      <p:ext uri="{BB962C8B-B14F-4D97-AF65-F5344CB8AC3E}">
        <p14:creationId xmlns:p14="http://schemas.microsoft.com/office/powerpoint/2010/main" val="30658679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Finger PNG, Finger Transparent Background - FreeIconsPNG">
            <a:extLst>
              <a:ext uri="{FF2B5EF4-FFF2-40B4-BE49-F238E27FC236}">
                <a16:creationId xmlns:a16="http://schemas.microsoft.com/office/drawing/2014/main" id="{057D7ECF-CA83-4352-BE15-14DC4D83C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1370463"/>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954572-30BD-4F88-8675-36D28048141F}"/>
              </a:ext>
            </a:extLst>
          </p:cNvPr>
          <p:cNvSpPr txBox="1"/>
          <p:nvPr/>
        </p:nvSpPr>
        <p:spPr>
          <a:xfrm>
            <a:off x="1841156" y="1364834"/>
            <a:ext cx="6695145" cy="784830"/>
          </a:xfrm>
          <a:prstGeom prst="rect">
            <a:avLst/>
          </a:prstGeom>
          <a:noFill/>
        </p:spPr>
        <p:txBody>
          <a:bodyPr wrap="square" rtlCol="0">
            <a:spAutoFit/>
          </a:bodyPr>
          <a:lstStyle/>
          <a:p>
            <a:pPr algn="just"/>
            <a:r>
              <a:rPr lang="en-US" sz="1500" b="1" i="1" dirty="0">
                <a:solidFill>
                  <a:srgbClr val="EB5600"/>
                </a:solidFill>
                <a:latin typeface="Raleway" pitchFamily="2" charset="0"/>
              </a:rPr>
              <a:t>Q-Learning</a:t>
            </a:r>
            <a:r>
              <a:rPr lang="en-US" sz="1500" b="1" dirty="0">
                <a:solidFill>
                  <a:srgbClr val="1A9988"/>
                </a:solidFill>
                <a:latin typeface="Raleway" pitchFamily="2" charset="0"/>
              </a:rPr>
              <a:t> is a reinforcement learning policy that will find the next best action, given the current state. It chooses this action at random and aims to maximize the reward </a:t>
            </a:r>
          </a:p>
        </p:txBody>
      </p:sp>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1272209"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US" sz="1600" dirty="0">
                <a:solidFill>
                  <a:srgbClr val="1A9988"/>
                </a:solidFill>
                <a:latin typeface="Raleway" pitchFamily="2" charset="0"/>
              </a:rPr>
              <a:t>RL Model</a:t>
            </a:r>
            <a:endParaRPr sz="1600" dirty="0">
              <a:solidFill>
                <a:srgbClr val="1A9988"/>
              </a:solidFill>
              <a:latin typeface="Raleway" pitchFamily="2" charset="0"/>
            </a:endParaRPr>
          </a:p>
        </p:txBody>
      </p:sp>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14</a:t>
            </a:fld>
            <a:endParaRPr lang="en">
              <a:latin typeface="Raleway" pitchFamily="2" charset="0"/>
            </a:endParaRPr>
          </a:p>
        </p:txBody>
      </p:sp>
      <p:pic>
        <p:nvPicPr>
          <p:cNvPr id="19" name="Picture 6" descr="Finger PNG, Finger Transparent Background - FreeIconsPNG">
            <a:extLst>
              <a:ext uri="{FF2B5EF4-FFF2-40B4-BE49-F238E27FC236}">
                <a16:creationId xmlns:a16="http://schemas.microsoft.com/office/drawing/2014/main" id="{E721681A-909C-43AF-B09D-15515A2BD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2412161"/>
            <a:ext cx="637996" cy="386786"/>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descr="Head with gears">
            <a:extLst>
              <a:ext uri="{FF2B5EF4-FFF2-40B4-BE49-F238E27FC236}">
                <a16:creationId xmlns:a16="http://schemas.microsoft.com/office/drawing/2014/main" id="{83EE923F-CAB9-41A0-B712-69F2A4A15A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7847" y="53133"/>
            <a:ext cx="410410" cy="410410"/>
          </a:xfrm>
          <a:prstGeom prst="rect">
            <a:avLst/>
          </a:prstGeom>
          <a:effectLst>
            <a:outerShdw blurRad="76200" dir="13500000" sy="23000" kx="1200000" algn="br" rotWithShape="0">
              <a:prstClr val="black">
                <a:alpha val="20000"/>
              </a:prstClr>
            </a:outerShdw>
          </a:effectLst>
        </p:spPr>
      </p:pic>
      <p:sp>
        <p:nvSpPr>
          <p:cNvPr id="24" name="TextBox 23">
            <a:extLst>
              <a:ext uri="{FF2B5EF4-FFF2-40B4-BE49-F238E27FC236}">
                <a16:creationId xmlns:a16="http://schemas.microsoft.com/office/drawing/2014/main" id="{9A104011-C7EB-4D87-AF03-F5792D8A3ADF}"/>
              </a:ext>
            </a:extLst>
          </p:cNvPr>
          <p:cNvSpPr txBox="1"/>
          <p:nvPr/>
        </p:nvSpPr>
        <p:spPr>
          <a:xfrm>
            <a:off x="1841157" y="2410616"/>
            <a:ext cx="6695145" cy="1015663"/>
          </a:xfrm>
          <a:prstGeom prst="rect">
            <a:avLst/>
          </a:prstGeom>
          <a:noFill/>
        </p:spPr>
        <p:txBody>
          <a:bodyPr wrap="square" rtlCol="0">
            <a:spAutoFit/>
          </a:bodyPr>
          <a:lstStyle/>
          <a:p>
            <a:pPr algn="just"/>
            <a:r>
              <a:rPr lang="en-US" sz="1500" b="1" dirty="0">
                <a:solidFill>
                  <a:srgbClr val="1A9988"/>
                </a:solidFill>
                <a:latin typeface="Raleway" pitchFamily="2" charset="0"/>
              </a:rPr>
              <a:t>Q-learning is called off-policy because the updated policy is different from the behavior policy. In other words, it estimates the reward for future actions and appends a value to the new state without actually following any greedy policy</a:t>
            </a:r>
          </a:p>
        </p:txBody>
      </p:sp>
      <p:pic>
        <p:nvPicPr>
          <p:cNvPr id="28" name="Picture 27" descr="Finger PNG, Finger Transparent Background - FreeIconsPNG">
            <a:extLst>
              <a:ext uri="{FF2B5EF4-FFF2-40B4-BE49-F238E27FC236}">
                <a16:creationId xmlns:a16="http://schemas.microsoft.com/office/drawing/2014/main" id="{6AA9AFFE-06A7-497D-A5B9-80B41B88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8" y="3636930"/>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D71719ED-9C88-41FB-A82F-42620375B9E6}"/>
              </a:ext>
            </a:extLst>
          </p:cNvPr>
          <p:cNvSpPr txBox="1"/>
          <p:nvPr/>
        </p:nvSpPr>
        <p:spPr>
          <a:xfrm>
            <a:off x="1841155" y="3636930"/>
            <a:ext cx="6695145" cy="553998"/>
          </a:xfrm>
          <a:prstGeom prst="rect">
            <a:avLst/>
          </a:prstGeom>
          <a:noFill/>
        </p:spPr>
        <p:txBody>
          <a:bodyPr wrap="square" rtlCol="0">
            <a:spAutoFit/>
          </a:bodyPr>
          <a:lstStyle/>
          <a:p>
            <a:pPr algn="just"/>
            <a:r>
              <a:rPr lang="en-US" sz="1500" b="1" dirty="0">
                <a:solidFill>
                  <a:srgbClr val="1A9988"/>
                </a:solidFill>
                <a:latin typeface="Raleway" pitchFamily="2" charset="0"/>
              </a:rPr>
              <a:t>The Q-function uses the Bellman equation and takes two inputs: state (s) and action</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AF002E-0DAD-473B-90C0-38E136149202}"/>
                  </a:ext>
                </a:extLst>
              </p:cNvPr>
              <p:cNvSpPr txBox="1"/>
              <p:nvPr/>
            </p:nvSpPr>
            <p:spPr>
              <a:xfrm>
                <a:off x="1841155" y="4308807"/>
                <a:ext cx="6695145" cy="323165"/>
              </a:xfrm>
              <a:prstGeom prst="rect">
                <a:avLst/>
              </a:prstGeom>
              <a:noFill/>
            </p:spPr>
            <p:txBody>
              <a:bodyPr wrap="square" rtlCol="0">
                <a:spAutoFit/>
              </a:bodyPr>
              <a:lstStyle/>
              <a:p>
                <a:pPr algn="just"/>
                <a:r>
                  <a:rPr lang="en-US" sz="1500" b="1" dirty="0">
                    <a:solidFill>
                      <a:srgbClr val="1A9988"/>
                    </a:solidFill>
                    <a:latin typeface="Raleway" pitchFamily="2" charset="0"/>
                  </a:rPr>
                  <a:t>Q(S,A)= Q(S,A) + </a:t>
                </a:r>
                <a14:m>
                  <m:oMath xmlns:m="http://schemas.openxmlformats.org/officeDocument/2006/math">
                    <m:r>
                      <a:rPr lang="en-US" sz="1500" b="1" i="1" smtClean="0">
                        <a:solidFill>
                          <a:srgbClr val="1A9988"/>
                        </a:solidFill>
                        <a:latin typeface="Cambria Math" panose="02040503050406030204" pitchFamily="18" charset="0"/>
                        <a:ea typeface="Cambria Math" panose="02040503050406030204" pitchFamily="18" charset="0"/>
                      </a:rPr>
                      <m:t>∝</m:t>
                    </m:r>
                    <m:r>
                      <a:rPr lang="en-IN" sz="1500" b="1" i="0" smtClean="0">
                        <a:solidFill>
                          <a:srgbClr val="1A9988"/>
                        </a:solidFill>
                        <a:latin typeface="Cambria Math" panose="02040503050406030204" pitchFamily="18" charset="0"/>
                        <a:ea typeface="Cambria Math" panose="02040503050406030204" pitchFamily="18" charset="0"/>
                      </a:rPr>
                      <m:t> </m:t>
                    </m:r>
                  </m:oMath>
                </a14:m>
                <a:r>
                  <a:rPr lang="en-US" sz="1500" b="1" dirty="0">
                    <a:solidFill>
                      <a:srgbClr val="1A9988"/>
                    </a:solidFill>
                    <a:latin typeface="Raleway" pitchFamily="2" charset="0"/>
                  </a:rPr>
                  <a:t>[R(S,A) +</a:t>
                </a:r>
                <a14:m>
                  <m:oMath xmlns:m="http://schemas.openxmlformats.org/officeDocument/2006/math">
                    <m:r>
                      <a:rPr lang="en-IN" sz="1500" b="1" i="0" smtClean="0">
                        <a:solidFill>
                          <a:srgbClr val="1A9988"/>
                        </a:solidFill>
                        <a:latin typeface="Cambria Math" panose="02040503050406030204" pitchFamily="18" charset="0"/>
                        <a:ea typeface="Cambria Math" panose="02040503050406030204" pitchFamily="18" charset="0"/>
                      </a:rPr>
                      <m:t>  </m:t>
                    </m:r>
                    <m:r>
                      <a:rPr lang="en-US" sz="1500" b="1" i="1" smtClean="0">
                        <a:solidFill>
                          <a:srgbClr val="1A9988"/>
                        </a:solidFill>
                        <a:latin typeface="Cambria Math" panose="02040503050406030204" pitchFamily="18" charset="0"/>
                        <a:ea typeface="Cambria Math" panose="02040503050406030204" pitchFamily="18" charset="0"/>
                      </a:rPr>
                      <m:t>𝜸</m:t>
                    </m:r>
                  </m:oMath>
                </a14:m>
                <a:r>
                  <a:rPr lang="en-US" sz="1500" b="1" dirty="0">
                    <a:solidFill>
                      <a:srgbClr val="1A9988"/>
                    </a:solidFill>
                    <a:latin typeface="Raleway" pitchFamily="2" charset="0"/>
                  </a:rPr>
                  <a:t> ( max ( Q’ (S’,A”) )  -  Q(S,A) ]</a:t>
                </a:r>
              </a:p>
            </p:txBody>
          </p:sp>
        </mc:Choice>
        <mc:Fallback xmlns="">
          <p:sp>
            <p:nvSpPr>
              <p:cNvPr id="30" name="TextBox 29">
                <a:extLst>
                  <a:ext uri="{FF2B5EF4-FFF2-40B4-BE49-F238E27FC236}">
                    <a16:creationId xmlns:a16="http://schemas.microsoft.com/office/drawing/2014/main" id="{11AF002E-0DAD-473B-90C0-38E136149202}"/>
                  </a:ext>
                </a:extLst>
              </p:cNvPr>
              <p:cNvSpPr txBox="1">
                <a:spLocks noRot="1" noChangeAspect="1" noMove="1" noResize="1" noEditPoints="1" noAdjustHandles="1" noChangeArrowheads="1" noChangeShapeType="1" noTextEdit="1"/>
              </p:cNvSpPr>
              <p:nvPr/>
            </p:nvSpPr>
            <p:spPr>
              <a:xfrm>
                <a:off x="1841155" y="4308807"/>
                <a:ext cx="6695145" cy="323165"/>
              </a:xfrm>
              <a:prstGeom prst="rect">
                <a:avLst/>
              </a:prstGeom>
              <a:blipFill>
                <a:blip r:embed="rId6"/>
                <a:stretch>
                  <a:fillRect l="-364" t="-3774" b="-18868"/>
                </a:stretch>
              </a:blipFill>
            </p:spPr>
            <p:txBody>
              <a:bodyPr/>
              <a:lstStyle/>
              <a:p>
                <a:r>
                  <a:rPr lang="en-US">
                    <a:noFill/>
                  </a:rPr>
                  <a:t> </a:t>
                </a:r>
              </a:p>
            </p:txBody>
          </p:sp>
        </mc:Fallback>
      </mc:AlternateContent>
    </p:spTree>
    <p:extLst>
      <p:ext uri="{BB962C8B-B14F-4D97-AF65-F5344CB8AC3E}">
        <p14:creationId xmlns:p14="http://schemas.microsoft.com/office/powerpoint/2010/main" val="1061814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15</a:t>
            </a:fld>
            <a:endParaRPr lang="en">
              <a:latin typeface="Raleway" pitchFamily="2" charset="0"/>
            </a:endParaRPr>
          </a:p>
        </p:txBody>
      </p:sp>
      <p:sp>
        <p:nvSpPr>
          <p:cNvPr id="17" name="Google Shape;133;p17">
            <a:extLst>
              <a:ext uri="{FF2B5EF4-FFF2-40B4-BE49-F238E27FC236}">
                <a16:creationId xmlns:a16="http://schemas.microsoft.com/office/drawing/2014/main" id="{873FE139-1A0E-4F00-B511-4BB4C739F015}"/>
              </a:ext>
            </a:extLst>
          </p:cNvPr>
          <p:cNvSpPr txBox="1">
            <a:spLocks/>
          </p:cNvSpPr>
          <p:nvPr/>
        </p:nvSpPr>
        <p:spPr>
          <a:xfrm>
            <a:off x="0" y="12749"/>
            <a:ext cx="1146313" cy="491178"/>
          </a:xfrm>
          <a:prstGeom prst="rect">
            <a:avLst/>
          </a:prstGeom>
          <a:noFill/>
          <a:ln>
            <a:noFill/>
          </a:ln>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gn="just"/>
            <a:r>
              <a:rPr lang="en-US" sz="1600" dirty="0">
                <a:solidFill>
                  <a:srgbClr val="1A9988"/>
                </a:solidFill>
                <a:latin typeface="Raleway" pitchFamily="2" charset="0"/>
              </a:rPr>
              <a:t>RL Model</a:t>
            </a:r>
          </a:p>
        </p:txBody>
      </p:sp>
      <p:pic>
        <p:nvPicPr>
          <p:cNvPr id="18" name="Graphic 17" descr="Head with gears">
            <a:extLst>
              <a:ext uri="{FF2B5EF4-FFF2-40B4-BE49-F238E27FC236}">
                <a16:creationId xmlns:a16="http://schemas.microsoft.com/office/drawing/2014/main" id="{B2F2AC77-5325-4BDF-9390-8A20C8E303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7828" y="33254"/>
            <a:ext cx="410410" cy="410410"/>
          </a:xfrm>
          <a:prstGeom prst="rect">
            <a:avLst/>
          </a:prstGeom>
          <a:effectLst>
            <a:outerShdw blurRad="76200" dir="13500000" sy="23000" kx="1200000" algn="br" rotWithShape="0">
              <a:prstClr val="black">
                <a:alpha val="20000"/>
              </a:prstClr>
            </a:outerShdw>
          </a:effectLst>
        </p:spPr>
      </p:pic>
      <p:pic>
        <p:nvPicPr>
          <p:cNvPr id="14" name="Picture 13" descr="Finger PNG, Finger Transparent Background - FreeIconsPNG">
            <a:extLst>
              <a:ext uri="{FF2B5EF4-FFF2-40B4-BE49-F238E27FC236}">
                <a16:creationId xmlns:a16="http://schemas.microsoft.com/office/drawing/2014/main" id="{ABF3C0F8-951D-4588-8860-D92FE815D0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4" y="1487676"/>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1F6E485-5709-4FC2-B1AD-9467E1305A9B}"/>
              </a:ext>
            </a:extLst>
          </p:cNvPr>
          <p:cNvSpPr txBox="1"/>
          <p:nvPr/>
        </p:nvSpPr>
        <p:spPr>
          <a:xfrm>
            <a:off x="1789297" y="1487676"/>
            <a:ext cx="6695145" cy="323165"/>
          </a:xfrm>
          <a:prstGeom prst="rect">
            <a:avLst/>
          </a:prstGeom>
          <a:noFill/>
        </p:spPr>
        <p:txBody>
          <a:bodyPr wrap="square" rtlCol="0">
            <a:spAutoFit/>
          </a:bodyPr>
          <a:lstStyle/>
          <a:p>
            <a:pPr algn="just"/>
            <a:r>
              <a:rPr lang="en-US" sz="1500" b="1" dirty="0">
                <a:solidFill>
                  <a:srgbClr val="1A9988"/>
                </a:solidFill>
                <a:latin typeface="Raleway" pitchFamily="2" charset="0"/>
              </a:rPr>
              <a:t>Step 1 – Create an initial  Q-table with all Q-values initialized to Zero.</a:t>
            </a:r>
          </a:p>
        </p:txBody>
      </p:sp>
      <p:pic>
        <p:nvPicPr>
          <p:cNvPr id="19" name="Picture 18" descr="Finger PNG, Finger Transparent Background - FreeIconsPNG">
            <a:extLst>
              <a:ext uri="{FF2B5EF4-FFF2-40B4-BE49-F238E27FC236}">
                <a16:creationId xmlns:a16="http://schemas.microsoft.com/office/drawing/2014/main" id="{8089F5D3-D006-484B-A4AA-4EDFCB9A53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082" y="2132724"/>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5992CD3-CF54-48A6-A853-CC9FD39F56F9}"/>
              </a:ext>
            </a:extLst>
          </p:cNvPr>
          <p:cNvSpPr txBox="1"/>
          <p:nvPr/>
        </p:nvSpPr>
        <p:spPr>
          <a:xfrm>
            <a:off x="1789297" y="2132724"/>
            <a:ext cx="6695145" cy="323165"/>
          </a:xfrm>
          <a:prstGeom prst="rect">
            <a:avLst/>
          </a:prstGeom>
          <a:noFill/>
        </p:spPr>
        <p:txBody>
          <a:bodyPr wrap="square" rtlCol="0">
            <a:spAutoFit/>
          </a:bodyPr>
          <a:lstStyle/>
          <a:p>
            <a:pPr algn="just"/>
            <a:r>
              <a:rPr lang="en-US" sz="1500" b="1" dirty="0">
                <a:solidFill>
                  <a:srgbClr val="1A9988"/>
                </a:solidFill>
                <a:latin typeface="Raleway" pitchFamily="2" charset="0"/>
              </a:rPr>
              <a:t>Step 2 – Choose an action and perform it  to update values in the table</a:t>
            </a:r>
          </a:p>
        </p:txBody>
      </p:sp>
      <p:pic>
        <p:nvPicPr>
          <p:cNvPr id="21" name="Picture 20" descr="Finger PNG, Finger Transparent Background - FreeIconsPNG">
            <a:extLst>
              <a:ext uri="{FF2B5EF4-FFF2-40B4-BE49-F238E27FC236}">
                <a16:creationId xmlns:a16="http://schemas.microsoft.com/office/drawing/2014/main" id="{B496F2E2-DC68-4D7A-B707-99DC43062F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830" y="3002975"/>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0DFC03A-7B4F-48CF-B667-A516EA8E6E7E}"/>
              </a:ext>
            </a:extLst>
          </p:cNvPr>
          <p:cNvSpPr txBox="1"/>
          <p:nvPr/>
        </p:nvSpPr>
        <p:spPr>
          <a:xfrm>
            <a:off x="1776045" y="3002975"/>
            <a:ext cx="6695145" cy="553998"/>
          </a:xfrm>
          <a:prstGeom prst="rect">
            <a:avLst/>
          </a:prstGeom>
          <a:noFill/>
        </p:spPr>
        <p:txBody>
          <a:bodyPr wrap="square" rtlCol="0">
            <a:spAutoFit/>
          </a:bodyPr>
          <a:lstStyle/>
          <a:p>
            <a:pPr algn="just"/>
            <a:r>
              <a:rPr lang="en-US" sz="1500" b="1" dirty="0">
                <a:solidFill>
                  <a:srgbClr val="1A9988"/>
                </a:solidFill>
                <a:latin typeface="Raleway" pitchFamily="2" charset="0"/>
              </a:rPr>
              <a:t>Step 3 – Get the value of the reward and calculate the value, Q-value by using Bellman Equation </a:t>
            </a:r>
          </a:p>
        </p:txBody>
      </p:sp>
      <p:pic>
        <p:nvPicPr>
          <p:cNvPr id="23" name="Picture 22" descr="Finger PNG, Finger Transparent Background - FreeIconsPNG">
            <a:extLst>
              <a:ext uri="{FF2B5EF4-FFF2-40B4-BE49-F238E27FC236}">
                <a16:creationId xmlns:a16="http://schemas.microsoft.com/office/drawing/2014/main" id="{0DBC3AA7-3FE2-4F9F-83EC-FB0813BD84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082" y="3936847"/>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D45055AE-3251-41C7-8D26-DE958302BA78}"/>
              </a:ext>
            </a:extLst>
          </p:cNvPr>
          <p:cNvSpPr txBox="1"/>
          <p:nvPr/>
        </p:nvSpPr>
        <p:spPr>
          <a:xfrm>
            <a:off x="1789297" y="3936847"/>
            <a:ext cx="6695145" cy="553998"/>
          </a:xfrm>
          <a:prstGeom prst="rect">
            <a:avLst/>
          </a:prstGeom>
          <a:noFill/>
        </p:spPr>
        <p:txBody>
          <a:bodyPr wrap="square" rtlCol="0">
            <a:spAutoFit/>
          </a:bodyPr>
          <a:lstStyle/>
          <a:p>
            <a:pPr algn="just"/>
            <a:r>
              <a:rPr lang="en-US" sz="1500" b="1" dirty="0">
                <a:solidFill>
                  <a:srgbClr val="1A9988"/>
                </a:solidFill>
                <a:latin typeface="Raleway" pitchFamily="2" charset="0"/>
              </a:rPr>
              <a:t>Step 4 – Then continue the same until the table is filled or an episode ends</a:t>
            </a:r>
          </a:p>
        </p:txBody>
      </p:sp>
    </p:spTree>
    <p:extLst>
      <p:ext uri="{BB962C8B-B14F-4D97-AF65-F5344CB8AC3E}">
        <p14:creationId xmlns:p14="http://schemas.microsoft.com/office/powerpoint/2010/main" val="3223350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2"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Implementation</a:t>
            </a:r>
            <a:endParaRPr dirty="0"/>
          </a:p>
        </p:txBody>
      </p:sp>
      <p:pic>
        <p:nvPicPr>
          <p:cNvPr id="7" name="Graphic 6" descr="Laptop">
            <a:extLst>
              <a:ext uri="{FF2B5EF4-FFF2-40B4-BE49-F238E27FC236}">
                <a16:creationId xmlns:a16="http://schemas.microsoft.com/office/drawing/2014/main" id="{4BD006C3-EF41-4ADC-A964-0B70DD1063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8781" y="1252648"/>
            <a:ext cx="886578" cy="886578"/>
          </a:xfrm>
          <a:prstGeom prst="rect">
            <a:avLst/>
          </a:prstGeom>
          <a:effectLst>
            <a:outerShdw blurRad="76200" dir="13500000" sy="23000" kx="1200000" algn="br" rotWithShape="0">
              <a:prstClr val="black">
                <a:alpha val="20000"/>
              </a:prstClr>
            </a:outerShdw>
          </a:effectLst>
        </p:spPr>
      </p:pic>
      <p:sp>
        <p:nvSpPr>
          <p:cNvPr id="4" name="Slide Number Placeholder 3">
            <a:extLst>
              <a:ext uri="{FF2B5EF4-FFF2-40B4-BE49-F238E27FC236}">
                <a16:creationId xmlns:a16="http://schemas.microsoft.com/office/drawing/2014/main" id="{176D71CB-EA98-4C39-8636-FB29B68E1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B0EEEE34-2CA5-4DA8-8C56-88A65909F2A2}"/>
              </a:ext>
            </a:extLst>
          </p:cNvPr>
          <p:cNvPicPr>
            <a:picLocks noChangeAspect="1"/>
          </p:cNvPicPr>
          <p:nvPr/>
        </p:nvPicPr>
        <p:blipFill>
          <a:blip r:embed="rId5"/>
          <a:stretch>
            <a:fillRect/>
          </a:stretch>
        </p:blipFill>
        <p:spPr>
          <a:xfrm>
            <a:off x="7685148" y="0"/>
            <a:ext cx="1399854" cy="523589"/>
          </a:xfrm>
          <a:prstGeom prst="rect">
            <a:avLst/>
          </a:prstGeom>
        </p:spPr>
      </p:pic>
    </p:spTree>
    <p:extLst>
      <p:ext uri="{BB962C8B-B14F-4D97-AF65-F5344CB8AC3E}">
        <p14:creationId xmlns:p14="http://schemas.microsoft.com/office/powerpoint/2010/main" val="25394270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2949090"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US" sz="1600" dirty="0">
                <a:solidFill>
                  <a:srgbClr val="1A9988"/>
                </a:solidFill>
                <a:latin typeface="Raleway" pitchFamily="2" charset="0"/>
              </a:rPr>
              <a:t>Implementation</a:t>
            </a:r>
            <a:endParaRPr sz="1600" dirty="0">
              <a:solidFill>
                <a:srgbClr val="1A9988"/>
              </a:solidFill>
              <a:latin typeface="Raleway" pitchFamily="2" charset="0"/>
            </a:endParaRPr>
          </a:p>
        </p:txBody>
      </p:sp>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17</a:t>
            </a:fld>
            <a:endParaRPr lang="en">
              <a:latin typeface="Raleway" pitchFamily="2" charset="0"/>
            </a:endParaRPr>
          </a:p>
        </p:txBody>
      </p:sp>
      <p:pic>
        <p:nvPicPr>
          <p:cNvPr id="23" name="Graphic 22" descr="Laptop">
            <a:extLst>
              <a:ext uri="{FF2B5EF4-FFF2-40B4-BE49-F238E27FC236}">
                <a16:creationId xmlns:a16="http://schemas.microsoft.com/office/drawing/2014/main" id="{F096C4D3-A97D-47AF-91D6-7467347B97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8726" y="-34004"/>
            <a:ext cx="587396" cy="587396"/>
          </a:xfrm>
          <a:prstGeom prst="rect">
            <a:avLst/>
          </a:prstGeom>
          <a:effectLst>
            <a:outerShdw blurRad="76200" dir="13500000" sy="23000" kx="1200000" algn="br" rotWithShape="0">
              <a:prstClr val="black">
                <a:alpha val="20000"/>
              </a:prstClr>
            </a:outerShdw>
          </a:effectLst>
        </p:spPr>
      </p:pic>
      <p:sp>
        <p:nvSpPr>
          <p:cNvPr id="24" name="Google Shape;138;p18" descr="Background pointer shape in timeline graphic">
            <a:extLst>
              <a:ext uri="{FF2B5EF4-FFF2-40B4-BE49-F238E27FC236}">
                <a16:creationId xmlns:a16="http://schemas.microsoft.com/office/drawing/2014/main" id="{39C06069-DBAB-4900-82F9-90EE0E683724}"/>
              </a:ext>
            </a:extLst>
          </p:cNvPr>
          <p:cNvSpPr/>
          <p:nvPr/>
        </p:nvSpPr>
        <p:spPr>
          <a:xfrm>
            <a:off x="486354" y="2653581"/>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0" name="Google Shape;139;p18">
                <a:extLst>
                  <a:ext uri="{FF2B5EF4-FFF2-40B4-BE49-F238E27FC236}">
                    <a16:creationId xmlns:a16="http://schemas.microsoft.com/office/drawing/2014/main" id="{19692C1D-E7D6-45B8-AC23-C33B6A3F97F6}"/>
                  </a:ext>
                </a:extLst>
              </p:cNvPr>
              <p:cNvSpPr txBox="1">
                <a:spLocks/>
              </p:cNvSpPr>
              <p:nvPr/>
            </p:nvSpPr>
            <p:spPr>
              <a:xfrm>
                <a:off x="486343" y="2791131"/>
                <a:ext cx="14556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𝟏</m:t>
                          </m:r>
                        </m:e>
                        <m:sup>
                          <m:r>
                            <a:rPr lang="en-IN" sz="2000" b="1" i="1" smtClean="0">
                              <a:solidFill>
                                <a:schemeClr val="bg1"/>
                              </a:solidFill>
                              <a:latin typeface="Cambria Math" panose="02040503050406030204" pitchFamily="18" charset="0"/>
                            </a:rPr>
                            <m:t>𝒔𝒕</m:t>
                          </m:r>
                        </m:sup>
                      </m:sSup>
                    </m:oMath>
                  </m:oMathPara>
                </a14:m>
                <a:endParaRPr lang="en-IN" sz="2800" dirty="0">
                  <a:solidFill>
                    <a:schemeClr val="bg1"/>
                  </a:solidFill>
                  <a:latin typeface="Bookman Old Style" panose="02050604050505020204" pitchFamily="18" charset="0"/>
                </a:endParaRPr>
              </a:p>
            </p:txBody>
          </p:sp>
        </mc:Choice>
        <mc:Fallback xmlns="">
          <p:sp>
            <p:nvSpPr>
              <p:cNvPr id="30" name="Google Shape;139;p18">
                <a:extLst>
                  <a:ext uri="{FF2B5EF4-FFF2-40B4-BE49-F238E27FC236}">
                    <a16:creationId xmlns:a16="http://schemas.microsoft.com/office/drawing/2014/main" id="{19692C1D-E7D6-45B8-AC23-C33B6A3F97F6}"/>
                  </a:ext>
                </a:extLst>
              </p:cNvPr>
              <p:cNvSpPr txBox="1">
                <a:spLocks noRot="1" noChangeAspect="1" noMove="1" noResize="1" noEditPoints="1" noAdjustHandles="1" noChangeArrowheads="1" noChangeShapeType="1" noTextEdit="1"/>
              </p:cNvSpPr>
              <p:nvPr/>
            </p:nvSpPr>
            <p:spPr>
              <a:xfrm>
                <a:off x="486343" y="2791131"/>
                <a:ext cx="1455600" cy="470400"/>
              </a:xfrm>
              <a:prstGeom prst="rect">
                <a:avLst/>
              </a:prstGeom>
              <a:blipFill>
                <a:blip r:embed="rId5"/>
                <a:stretch>
                  <a:fillRect/>
                </a:stretch>
              </a:blipFill>
              <a:ln>
                <a:noFill/>
              </a:ln>
            </p:spPr>
            <p:txBody>
              <a:bodyPr/>
              <a:lstStyle/>
              <a:p>
                <a:r>
                  <a:rPr lang="en-IN">
                    <a:noFill/>
                  </a:rPr>
                  <a:t> </a:t>
                </a:r>
              </a:p>
            </p:txBody>
          </p:sp>
        </mc:Fallback>
      </mc:AlternateContent>
      <p:grpSp>
        <p:nvGrpSpPr>
          <p:cNvPr id="31" name="Google Shape;140;p18">
            <a:extLst>
              <a:ext uri="{FF2B5EF4-FFF2-40B4-BE49-F238E27FC236}">
                <a16:creationId xmlns:a16="http://schemas.microsoft.com/office/drawing/2014/main" id="{E9D5DC8F-B5D9-42E4-8924-F7A8B1460718}"/>
              </a:ext>
            </a:extLst>
          </p:cNvPr>
          <p:cNvGrpSpPr/>
          <p:nvPr/>
        </p:nvGrpSpPr>
        <p:grpSpPr>
          <a:xfrm>
            <a:off x="1114690" y="2064796"/>
            <a:ext cx="198900" cy="593656"/>
            <a:chOff x="777447" y="1610215"/>
            <a:chExt cx="198900" cy="593656"/>
          </a:xfrm>
        </p:grpSpPr>
        <p:cxnSp>
          <p:nvCxnSpPr>
            <p:cNvPr id="33" name="Google Shape;141;p18">
              <a:extLst>
                <a:ext uri="{FF2B5EF4-FFF2-40B4-BE49-F238E27FC236}">
                  <a16:creationId xmlns:a16="http://schemas.microsoft.com/office/drawing/2014/main" id="{D739004E-074B-4496-99ED-E9203417B327}"/>
                </a:ext>
              </a:extLst>
            </p:cNvPr>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34" name="Google Shape;142;p18">
              <a:extLst>
                <a:ext uri="{FF2B5EF4-FFF2-40B4-BE49-F238E27FC236}">
                  <a16:creationId xmlns:a16="http://schemas.microsoft.com/office/drawing/2014/main" id="{4DE8B291-E160-4CF4-B9CE-CBFA2BDCCCFC}"/>
                </a:ext>
              </a:extLst>
            </p:cNvPr>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144;p18" descr="Background pointer shape in timeline graphic">
            <a:extLst>
              <a:ext uri="{FF2B5EF4-FFF2-40B4-BE49-F238E27FC236}">
                <a16:creationId xmlns:a16="http://schemas.microsoft.com/office/drawing/2014/main" id="{B7E8F6FB-4B29-4F77-A138-24793E20D4DC}"/>
              </a:ext>
            </a:extLst>
          </p:cNvPr>
          <p:cNvSpPr/>
          <p:nvPr/>
        </p:nvSpPr>
        <p:spPr>
          <a:xfrm>
            <a:off x="1962474" y="26535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6" name="Google Shape;145;p18">
                <a:extLst>
                  <a:ext uri="{FF2B5EF4-FFF2-40B4-BE49-F238E27FC236}">
                    <a16:creationId xmlns:a16="http://schemas.microsoft.com/office/drawing/2014/main" id="{DC395EA6-76E1-4ABD-B661-711C1782CAE8}"/>
                  </a:ext>
                </a:extLst>
              </p:cNvPr>
              <p:cNvSpPr txBox="1">
                <a:spLocks/>
              </p:cNvSpPr>
              <p:nvPr/>
            </p:nvSpPr>
            <p:spPr>
              <a:xfrm>
                <a:off x="2271737" y="27911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𝟐</m:t>
                          </m:r>
                        </m:e>
                        <m:sup>
                          <m:r>
                            <a:rPr lang="en-IN" sz="2000" b="1" i="1" smtClean="0">
                              <a:solidFill>
                                <a:schemeClr val="bg1"/>
                              </a:solidFill>
                              <a:latin typeface="Cambria Math" panose="02040503050406030204" pitchFamily="18" charset="0"/>
                            </a:rPr>
                            <m:t>𝒏𝒅</m:t>
                          </m:r>
                        </m:sup>
                      </m:sSup>
                    </m:oMath>
                  </m:oMathPara>
                </a14:m>
                <a:endParaRPr lang="en-IN" sz="2800" dirty="0">
                  <a:solidFill>
                    <a:schemeClr val="bg1"/>
                  </a:solidFill>
                  <a:latin typeface="Bookman Old Style" panose="02050604050505020204" pitchFamily="18" charset="0"/>
                </a:endParaRPr>
              </a:p>
            </p:txBody>
          </p:sp>
        </mc:Choice>
        <mc:Fallback xmlns="">
          <p:sp>
            <p:nvSpPr>
              <p:cNvPr id="36" name="Google Shape;145;p18">
                <a:extLst>
                  <a:ext uri="{FF2B5EF4-FFF2-40B4-BE49-F238E27FC236}">
                    <a16:creationId xmlns:a16="http://schemas.microsoft.com/office/drawing/2014/main" id="{DC395EA6-76E1-4ABD-B661-711C1782CAE8}"/>
                  </a:ext>
                </a:extLst>
              </p:cNvPr>
              <p:cNvSpPr txBox="1">
                <a:spLocks noRot="1" noChangeAspect="1" noMove="1" noResize="1" noEditPoints="1" noAdjustHandles="1" noChangeArrowheads="1" noChangeShapeType="1" noTextEdit="1"/>
              </p:cNvSpPr>
              <p:nvPr/>
            </p:nvSpPr>
            <p:spPr>
              <a:xfrm>
                <a:off x="2271737" y="2791131"/>
                <a:ext cx="1315500" cy="470400"/>
              </a:xfrm>
              <a:prstGeom prst="rect">
                <a:avLst/>
              </a:prstGeom>
              <a:blipFill>
                <a:blip r:embed="rId6"/>
                <a:stretch>
                  <a:fillRect/>
                </a:stretch>
              </a:blipFill>
              <a:ln>
                <a:noFill/>
              </a:ln>
            </p:spPr>
            <p:txBody>
              <a:bodyPr/>
              <a:lstStyle/>
              <a:p>
                <a:r>
                  <a:rPr lang="en-IN">
                    <a:noFill/>
                  </a:rPr>
                  <a:t> </a:t>
                </a:r>
              </a:p>
            </p:txBody>
          </p:sp>
        </mc:Fallback>
      </mc:AlternateContent>
      <p:grpSp>
        <p:nvGrpSpPr>
          <p:cNvPr id="37" name="Google Shape;146;p18">
            <a:extLst>
              <a:ext uri="{FF2B5EF4-FFF2-40B4-BE49-F238E27FC236}">
                <a16:creationId xmlns:a16="http://schemas.microsoft.com/office/drawing/2014/main" id="{A4AD62BD-E373-45E1-8435-B7CD8C8FF9F3}"/>
              </a:ext>
            </a:extLst>
          </p:cNvPr>
          <p:cNvGrpSpPr/>
          <p:nvPr/>
        </p:nvGrpSpPr>
        <p:grpSpPr>
          <a:xfrm>
            <a:off x="2830052" y="3393539"/>
            <a:ext cx="198900" cy="593656"/>
            <a:chOff x="2223534" y="2938958"/>
            <a:chExt cx="198900" cy="593656"/>
          </a:xfrm>
        </p:grpSpPr>
        <p:cxnSp>
          <p:nvCxnSpPr>
            <p:cNvPr id="38" name="Google Shape;147;p18">
              <a:extLst>
                <a:ext uri="{FF2B5EF4-FFF2-40B4-BE49-F238E27FC236}">
                  <a16:creationId xmlns:a16="http://schemas.microsoft.com/office/drawing/2014/main" id="{A7A25BCF-15F8-4245-9EF6-B82C754DEB33}"/>
                </a:ext>
              </a:extLst>
            </p:cNvPr>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39" name="Google Shape;148;p18">
              <a:extLst>
                <a:ext uri="{FF2B5EF4-FFF2-40B4-BE49-F238E27FC236}">
                  <a16:creationId xmlns:a16="http://schemas.microsoft.com/office/drawing/2014/main" id="{A9D86F65-85FC-41A8-A995-9A04E0A0269C}"/>
                </a:ext>
              </a:extLst>
            </p:cNvPr>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49;p18">
            <a:extLst>
              <a:ext uri="{FF2B5EF4-FFF2-40B4-BE49-F238E27FC236}">
                <a16:creationId xmlns:a16="http://schemas.microsoft.com/office/drawing/2014/main" id="{134F8D7D-C201-4FB3-9607-938AFE1D277B}"/>
              </a:ext>
            </a:extLst>
          </p:cNvPr>
          <p:cNvSpPr txBox="1">
            <a:spLocks/>
          </p:cNvSpPr>
          <p:nvPr/>
        </p:nvSpPr>
        <p:spPr>
          <a:xfrm>
            <a:off x="1864381" y="4107762"/>
            <a:ext cx="2276013" cy="7225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rPr>
              <a:t>Defining the discretization method</a:t>
            </a:r>
          </a:p>
        </p:txBody>
      </p:sp>
      <p:sp>
        <p:nvSpPr>
          <p:cNvPr id="41" name="Google Shape;150;p18" descr="Background pointer shape in timeline graphic">
            <a:extLst>
              <a:ext uri="{FF2B5EF4-FFF2-40B4-BE49-F238E27FC236}">
                <a16:creationId xmlns:a16="http://schemas.microsoft.com/office/drawing/2014/main" id="{37F4AE82-54BF-4ACE-AE9E-A56F62F51743}"/>
              </a:ext>
            </a:extLst>
          </p:cNvPr>
          <p:cNvSpPr/>
          <p:nvPr/>
        </p:nvSpPr>
        <p:spPr>
          <a:xfrm>
            <a:off x="3617393" y="26535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42" name="Google Shape;151;p18">
                <a:extLst>
                  <a:ext uri="{FF2B5EF4-FFF2-40B4-BE49-F238E27FC236}">
                    <a16:creationId xmlns:a16="http://schemas.microsoft.com/office/drawing/2014/main" id="{4FA25D1F-A24B-4861-A049-F671BFEAE448}"/>
                  </a:ext>
                </a:extLst>
              </p:cNvPr>
              <p:cNvSpPr txBox="1">
                <a:spLocks/>
              </p:cNvSpPr>
              <p:nvPr/>
            </p:nvSpPr>
            <p:spPr>
              <a:xfrm>
                <a:off x="3913175" y="27911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𝟑</m:t>
                          </m:r>
                        </m:e>
                        <m:sup>
                          <m:r>
                            <a:rPr lang="en-IN" sz="2000" b="1" i="1" smtClean="0">
                              <a:solidFill>
                                <a:schemeClr val="bg1"/>
                              </a:solidFill>
                              <a:latin typeface="Cambria Math" panose="02040503050406030204" pitchFamily="18" charset="0"/>
                            </a:rPr>
                            <m:t>𝒓</m:t>
                          </m:r>
                          <m:r>
                            <a:rPr lang="en-IN" sz="2000" b="1" i="1">
                              <a:solidFill>
                                <a:schemeClr val="bg1"/>
                              </a:solidFill>
                              <a:latin typeface="Cambria Math" panose="02040503050406030204" pitchFamily="18" charset="0"/>
                            </a:rPr>
                            <m:t>𝒅</m:t>
                          </m:r>
                        </m:sup>
                      </m:sSup>
                    </m:oMath>
                  </m:oMathPara>
                </a14:m>
                <a:endParaRPr lang="en-IN" sz="2800" dirty="0">
                  <a:solidFill>
                    <a:schemeClr val="bg1"/>
                  </a:solidFill>
                  <a:latin typeface="Bookman Old Style" panose="02050604050505020204" pitchFamily="18" charset="0"/>
                </a:endParaRPr>
              </a:p>
            </p:txBody>
          </p:sp>
        </mc:Choice>
        <mc:Fallback xmlns="">
          <p:sp>
            <p:nvSpPr>
              <p:cNvPr id="42" name="Google Shape;151;p18">
                <a:extLst>
                  <a:ext uri="{FF2B5EF4-FFF2-40B4-BE49-F238E27FC236}">
                    <a16:creationId xmlns:a16="http://schemas.microsoft.com/office/drawing/2014/main" id="{4FA25D1F-A24B-4861-A049-F671BFEAE448}"/>
                  </a:ext>
                </a:extLst>
              </p:cNvPr>
              <p:cNvSpPr txBox="1">
                <a:spLocks noRot="1" noChangeAspect="1" noMove="1" noResize="1" noEditPoints="1" noAdjustHandles="1" noChangeArrowheads="1" noChangeShapeType="1" noTextEdit="1"/>
              </p:cNvSpPr>
              <p:nvPr/>
            </p:nvSpPr>
            <p:spPr>
              <a:xfrm>
                <a:off x="3913175" y="2791131"/>
                <a:ext cx="1315500" cy="470400"/>
              </a:xfrm>
              <a:prstGeom prst="rect">
                <a:avLst/>
              </a:prstGeom>
              <a:blipFill>
                <a:blip r:embed="rId7"/>
                <a:stretch>
                  <a:fillRect/>
                </a:stretch>
              </a:blipFill>
              <a:ln>
                <a:noFill/>
              </a:ln>
            </p:spPr>
            <p:txBody>
              <a:bodyPr/>
              <a:lstStyle/>
              <a:p>
                <a:r>
                  <a:rPr lang="en-IN">
                    <a:noFill/>
                  </a:rPr>
                  <a:t> </a:t>
                </a:r>
              </a:p>
            </p:txBody>
          </p:sp>
        </mc:Fallback>
      </mc:AlternateContent>
      <p:grpSp>
        <p:nvGrpSpPr>
          <p:cNvPr id="43" name="Google Shape;152;p18">
            <a:extLst>
              <a:ext uri="{FF2B5EF4-FFF2-40B4-BE49-F238E27FC236}">
                <a16:creationId xmlns:a16="http://schemas.microsoft.com/office/drawing/2014/main" id="{5E7EBE3E-B0C8-406C-A832-53EF25484639}"/>
              </a:ext>
            </a:extLst>
          </p:cNvPr>
          <p:cNvGrpSpPr/>
          <p:nvPr/>
        </p:nvGrpSpPr>
        <p:grpSpPr>
          <a:xfrm>
            <a:off x="4464965" y="2064796"/>
            <a:ext cx="198900" cy="593656"/>
            <a:chOff x="3918084" y="1610215"/>
            <a:chExt cx="198900" cy="593656"/>
          </a:xfrm>
        </p:grpSpPr>
        <p:cxnSp>
          <p:nvCxnSpPr>
            <p:cNvPr id="44" name="Google Shape;153;p18">
              <a:extLst>
                <a:ext uri="{FF2B5EF4-FFF2-40B4-BE49-F238E27FC236}">
                  <a16:creationId xmlns:a16="http://schemas.microsoft.com/office/drawing/2014/main" id="{E0AC8E46-A766-4F99-8540-4B8D9A4072D4}"/>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45" name="Google Shape;154;p18">
              <a:extLst>
                <a:ext uri="{FF2B5EF4-FFF2-40B4-BE49-F238E27FC236}">
                  <a16:creationId xmlns:a16="http://schemas.microsoft.com/office/drawing/2014/main" id="{0F4BF9D0-6BAC-4489-8571-883EA55C094C}"/>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155;p18">
            <a:extLst>
              <a:ext uri="{FF2B5EF4-FFF2-40B4-BE49-F238E27FC236}">
                <a16:creationId xmlns:a16="http://schemas.microsoft.com/office/drawing/2014/main" id="{8BEF89A4-9AEE-4EC6-B64F-C396F858E38C}"/>
              </a:ext>
            </a:extLst>
          </p:cNvPr>
          <p:cNvSpPr txBox="1">
            <a:spLocks/>
          </p:cNvSpPr>
          <p:nvPr/>
        </p:nvSpPr>
        <p:spPr>
          <a:xfrm>
            <a:off x="3443015" y="1320378"/>
            <a:ext cx="2242800" cy="441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rPr>
              <a:t>Bellman’s Equation</a:t>
            </a:r>
          </a:p>
        </p:txBody>
      </p:sp>
      <p:sp>
        <p:nvSpPr>
          <p:cNvPr id="47" name="Google Shape;156;p18" descr="Background pointer shape in timeline graphic">
            <a:extLst>
              <a:ext uri="{FF2B5EF4-FFF2-40B4-BE49-F238E27FC236}">
                <a16:creationId xmlns:a16="http://schemas.microsoft.com/office/drawing/2014/main" id="{D010F1D6-18B0-4BEE-AF13-1335DBD1755A}"/>
              </a:ext>
            </a:extLst>
          </p:cNvPr>
          <p:cNvSpPr/>
          <p:nvPr/>
        </p:nvSpPr>
        <p:spPr>
          <a:xfrm>
            <a:off x="5272313" y="26535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48" name="Google Shape;157;p18">
                <a:extLst>
                  <a:ext uri="{FF2B5EF4-FFF2-40B4-BE49-F238E27FC236}">
                    <a16:creationId xmlns:a16="http://schemas.microsoft.com/office/drawing/2014/main" id="{5002AAE5-2917-4A4F-A470-55B5ADDE3161}"/>
                  </a:ext>
                </a:extLst>
              </p:cNvPr>
              <p:cNvSpPr txBox="1">
                <a:spLocks/>
              </p:cNvSpPr>
              <p:nvPr/>
            </p:nvSpPr>
            <p:spPr>
              <a:xfrm>
                <a:off x="5562119" y="27911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𝟒</m:t>
                          </m:r>
                        </m:e>
                        <m:sup>
                          <m:r>
                            <a:rPr lang="en-IN" sz="2000" b="1" i="1" smtClean="0">
                              <a:solidFill>
                                <a:schemeClr val="bg1"/>
                              </a:solidFill>
                              <a:latin typeface="Cambria Math" panose="02040503050406030204" pitchFamily="18" charset="0"/>
                            </a:rPr>
                            <m:t>𝒕𝒉</m:t>
                          </m:r>
                        </m:sup>
                      </m:sSup>
                    </m:oMath>
                  </m:oMathPara>
                </a14:m>
                <a:endParaRPr lang="en-IN" sz="2800" dirty="0">
                  <a:solidFill>
                    <a:schemeClr val="bg1"/>
                  </a:solidFill>
                  <a:latin typeface="Bookman Old Style" panose="02050604050505020204" pitchFamily="18" charset="0"/>
                </a:endParaRPr>
              </a:p>
            </p:txBody>
          </p:sp>
        </mc:Choice>
        <mc:Fallback xmlns="">
          <p:sp>
            <p:nvSpPr>
              <p:cNvPr id="48" name="Google Shape;157;p18">
                <a:extLst>
                  <a:ext uri="{FF2B5EF4-FFF2-40B4-BE49-F238E27FC236}">
                    <a16:creationId xmlns:a16="http://schemas.microsoft.com/office/drawing/2014/main" id="{5002AAE5-2917-4A4F-A470-55B5ADDE3161}"/>
                  </a:ext>
                </a:extLst>
              </p:cNvPr>
              <p:cNvSpPr txBox="1">
                <a:spLocks noRot="1" noChangeAspect="1" noMove="1" noResize="1" noEditPoints="1" noAdjustHandles="1" noChangeArrowheads="1" noChangeShapeType="1" noTextEdit="1"/>
              </p:cNvSpPr>
              <p:nvPr/>
            </p:nvSpPr>
            <p:spPr>
              <a:xfrm>
                <a:off x="5562119" y="2791131"/>
                <a:ext cx="1315500" cy="470400"/>
              </a:xfrm>
              <a:prstGeom prst="rect">
                <a:avLst/>
              </a:prstGeom>
              <a:blipFill>
                <a:blip r:embed="rId8"/>
                <a:stretch>
                  <a:fillRect/>
                </a:stretch>
              </a:blipFill>
              <a:ln>
                <a:noFill/>
              </a:ln>
            </p:spPr>
            <p:txBody>
              <a:bodyPr/>
              <a:lstStyle/>
              <a:p>
                <a:r>
                  <a:rPr lang="en-IN">
                    <a:noFill/>
                  </a:rPr>
                  <a:t> </a:t>
                </a:r>
              </a:p>
            </p:txBody>
          </p:sp>
        </mc:Fallback>
      </mc:AlternateContent>
      <p:grpSp>
        <p:nvGrpSpPr>
          <p:cNvPr id="49" name="Google Shape;158;p18">
            <a:extLst>
              <a:ext uri="{FF2B5EF4-FFF2-40B4-BE49-F238E27FC236}">
                <a16:creationId xmlns:a16="http://schemas.microsoft.com/office/drawing/2014/main" id="{FA8CEABF-4952-4DDE-A175-6215F88CDE1D}"/>
              </a:ext>
            </a:extLst>
          </p:cNvPr>
          <p:cNvGrpSpPr/>
          <p:nvPr/>
        </p:nvGrpSpPr>
        <p:grpSpPr>
          <a:xfrm>
            <a:off x="6118490" y="3393539"/>
            <a:ext cx="198900" cy="593656"/>
            <a:chOff x="5958946" y="2938958"/>
            <a:chExt cx="198900" cy="593656"/>
          </a:xfrm>
        </p:grpSpPr>
        <p:cxnSp>
          <p:nvCxnSpPr>
            <p:cNvPr id="50" name="Google Shape;159;p18">
              <a:extLst>
                <a:ext uri="{FF2B5EF4-FFF2-40B4-BE49-F238E27FC236}">
                  <a16:creationId xmlns:a16="http://schemas.microsoft.com/office/drawing/2014/main" id="{F122625D-178F-4A51-964D-0A76216B86D6}"/>
                </a:ext>
              </a:extLst>
            </p:cNvPr>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51" name="Google Shape;160;p18">
              <a:extLst>
                <a:ext uri="{FF2B5EF4-FFF2-40B4-BE49-F238E27FC236}">
                  <a16:creationId xmlns:a16="http://schemas.microsoft.com/office/drawing/2014/main" id="{53EBED14-E2D0-466A-BF87-4C147E3F03AD}"/>
                </a:ext>
              </a:extLst>
            </p:cNvPr>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161;p18">
            <a:extLst>
              <a:ext uri="{FF2B5EF4-FFF2-40B4-BE49-F238E27FC236}">
                <a16:creationId xmlns:a16="http://schemas.microsoft.com/office/drawing/2014/main" id="{2D96B262-DD61-4CCD-A0B3-3551B2FFC636}"/>
              </a:ext>
            </a:extLst>
          </p:cNvPr>
          <p:cNvSpPr txBox="1">
            <a:spLocks/>
          </p:cNvSpPr>
          <p:nvPr/>
        </p:nvSpPr>
        <p:spPr>
          <a:xfrm>
            <a:off x="5003607" y="4194162"/>
            <a:ext cx="3424776" cy="457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US" sz="1600" b="1" dirty="0">
                <a:solidFill>
                  <a:srgbClr val="1A9988"/>
                </a:solidFill>
              </a:rPr>
              <a:t>Training and Exploring the Results </a:t>
            </a:r>
            <a:endParaRPr lang="en-IN" sz="1600" b="1" dirty="0">
              <a:solidFill>
                <a:srgbClr val="1A9988"/>
              </a:solidFill>
            </a:endParaRPr>
          </a:p>
        </p:txBody>
      </p:sp>
      <p:sp>
        <p:nvSpPr>
          <p:cNvPr id="53" name="Google Shape;162;p18" descr="Background pointer shape in timeline graphic">
            <a:extLst>
              <a:ext uri="{FF2B5EF4-FFF2-40B4-BE49-F238E27FC236}">
                <a16:creationId xmlns:a16="http://schemas.microsoft.com/office/drawing/2014/main" id="{E27A74E2-4829-4140-8433-DBC0A3121E7F}"/>
              </a:ext>
            </a:extLst>
          </p:cNvPr>
          <p:cNvSpPr/>
          <p:nvPr/>
        </p:nvSpPr>
        <p:spPr>
          <a:xfrm>
            <a:off x="6927233" y="26535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54" name="Google Shape;163;p18">
                <a:extLst>
                  <a:ext uri="{FF2B5EF4-FFF2-40B4-BE49-F238E27FC236}">
                    <a16:creationId xmlns:a16="http://schemas.microsoft.com/office/drawing/2014/main" id="{30AEB7EC-AC5C-45FE-992B-DFD89AEE03E0}"/>
                  </a:ext>
                </a:extLst>
              </p:cNvPr>
              <p:cNvSpPr txBox="1">
                <a:spLocks/>
              </p:cNvSpPr>
              <p:nvPr/>
            </p:nvSpPr>
            <p:spPr>
              <a:xfrm>
                <a:off x="7256932" y="27911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1800" i="1" smtClean="0">
                              <a:solidFill>
                                <a:schemeClr val="bg1"/>
                              </a:solidFill>
                              <a:latin typeface="Cambria Math" panose="02040503050406030204" pitchFamily="18" charset="0"/>
                            </a:rPr>
                          </m:ctrlPr>
                        </m:sSupPr>
                        <m:e>
                          <m:r>
                            <a:rPr lang="en-IN" sz="1800" b="1" i="1" smtClean="0">
                              <a:solidFill>
                                <a:schemeClr val="bg1"/>
                              </a:solidFill>
                              <a:latin typeface="Cambria Math" panose="02040503050406030204" pitchFamily="18" charset="0"/>
                            </a:rPr>
                            <m:t>𝟓</m:t>
                          </m:r>
                        </m:e>
                        <m:sup>
                          <m:r>
                            <a:rPr lang="en-IN" sz="1800" b="1" i="1">
                              <a:solidFill>
                                <a:schemeClr val="bg1"/>
                              </a:solidFill>
                              <a:latin typeface="Cambria Math" panose="02040503050406030204" pitchFamily="18" charset="0"/>
                            </a:rPr>
                            <m:t>𝒕𝒉</m:t>
                          </m:r>
                        </m:sup>
                      </m:sSup>
                    </m:oMath>
                  </m:oMathPara>
                </a14:m>
                <a:endParaRPr lang="en-IN" sz="2400" dirty="0">
                  <a:solidFill>
                    <a:schemeClr val="bg1"/>
                  </a:solidFill>
                  <a:latin typeface="Bookman Old Style" panose="02050604050505020204" pitchFamily="18" charset="0"/>
                </a:endParaRPr>
              </a:p>
            </p:txBody>
          </p:sp>
        </mc:Choice>
        <mc:Fallback xmlns="">
          <p:sp>
            <p:nvSpPr>
              <p:cNvPr id="54" name="Google Shape;163;p18">
                <a:extLst>
                  <a:ext uri="{FF2B5EF4-FFF2-40B4-BE49-F238E27FC236}">
                    <a16:creationId xmlns:a16="http://schemas.microsoft.com/office/drawing/2014/main" id="{30AEB7EC-AC5C-45FE-992B-DFD89AEE03E0}"/>
                  </a:ext>
                </a:extLst>
              </p:cNvPr>
              <p:cNvSpPr txBox="1">
                <a:spLocks noRot="1" noChangeAspect="1" noMove="1" noResize="1" noEditPoints="1" noAdjustHandles="1" noChangeArrowheads="1" noChangeShapeType="1" noTextEdit="1"/>
              </p:cNvSpPr>
              <p:nvPr/>
            </p:nvSpPr>
            <p:spPr>
              <a:xfrm>
                <a:off x="7256932" y="2791131"/>
                <a:ext cx="1315500" cy="470400"/>
              </a:xfrm>
              <a:prstGeom prst="rect">
                <a:avLst/>
              </a:prstGeom>
              <a:blipFill>
                <a:blip r:embed="rId9"/>
                <a:stretch>
                  <a:fillRect/>
                </a:stretch>
              </a:blipFill>
              <a:ln>
                <a:noFill/>
              </a:ln>
            </p:spPr>
            <p:txBody>
              <a:bodyPr/>
              <a:lstStyle/>
              <a:p>
                <a:r>
                  <a:rPr lang="en-IN">
                    <a:noFill/>
                  </a:rPr>
                  <a:t> </a:t>
                </a:r>
              </a:p>
            </p:txBody>
          </p:sp>
        </mc:Fallback>
      </mc:AlternateContent>
      <p:grpSp>
        <p:nvGrpSpPr>
          <p:cNvPr id="55" name="Google Shape;164;p18">
            <a:extLst>
              <a:ext uri="{FF2B5EF4-FFF2-40B4-BE49-F238E27FC236}">
                <a16:creationId xmlns:a16="http://schemas.microsoft.com/office/drawing/2014/main" id="{C4537565-5BBA-4D57-9A80-3D6A3637248B}"/>
              </a:ext>
            </a:extLst>
          </p:cNvPr>
          <p:cNvGrpSpPr/>
          <p:nvPr/>
        </p:nvGrpSpPr>
        <p:grpSpPr>
          <a:xfrm>
            <a:off x="7815227" y="2064796"/>
            <a:ext cx="198900" cy="593656"/>
            <a:chOff x="3918084" y="1610215"/>
            <a:chExt cx="198900" cy="593656"/>
          </a:xfrm>
        </p:grpSpPr>
        <p:cxnSp>
          <p:nvCxnSpPr>
            <p:cNvPr id="56" name="Google Shape;165;p18">
              <a:extLst>
                <a:ext uri="{FF2B5EF4-FFF2-40B4-BE49-F238E27FC236}">
                  <a16:creationId xmlns:a16="http://schemas.microsoft.com/office/drawing/2014/main" id="{E5763F7A-3562-45B6-A3CC-0071E92CBA6A}"/>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57" name="Google Shape;166;p18">
              <a:extLst>
                <a:ext uri="{FF2B5EF4-FFF2-40B4-BE49-F238E27FC236}">
                  <a16:creationId xmlns:a16="http://schemas.microsoft.com/office/drawing/2014/main" id="{4F604A84-5F66-427E-8306-2D65DB670BA6}"/>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167;p18">
            <a:extLst>
              <a:ext uri="{FF2B5EF4-FFF2-40B4-BE49-F238E27FC236}">
                <a16:creationId xmlns:a16="http://schemas.microsoft.com/office/drawing/2014/main" id="{FC638B0A-1C67-48F4-8BCF-0F893FB887AF}"/>
              </a:ext>
            </a:extLst>
          </p:cNvPr>
          <p:cNvSpPr txBox="1">
            <a:spLocks/>
          </p:cNvSpPr>
          <p:nvPr/>
        </p:nvSpPr>
        <p:spPr>
          <a:xfrm>
            <a:off x="6530413" y="1380341"/>
            <a:ext cx="2388300" cy="456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rPr>
              <a:t>Hyperparameter Tuning</a:t>
            </a:r>
          </a:p>
        </p:txBody>
      </p:sp>
      <p:sp>
        <p:nvSpPr>
          <p:cNvPr id="59" name="Rectangle 58">
            <a:extLst>
              <a:ext uri="{FF2B5EF4-FFF2-40B4-BE49-F238E27FC236}">
                <a16:creationId xmlns:a16="http://schemas.microsoft.com/office/drawing/2014/main" id="{7710F511-7DCE-4052-AAEE-59925FB325AE}"/>
              </a:ext>
            </a:extLst>
          </p:cNvPr>
          <p:cNvSpPr/>
          <p:nvPr/>
        </p:nvSpPr>
        <p:spPr>
          <a:xfrm>
            <a:off x="729019" y="1144146"/>
            <a:ext cx="970241" cy="236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Google Shape;143;p18">
            <a:extLst>
              <a:ext uri="{FF2B5EF4-FFF2-40B4-BE49-F238E27FC236}">
                <a16:creationId xmlns:a16="http://schemas.microsoft.com/office/drawing/2014/main" id="{050423EB-7D7A-4556-BC55-89EFC4FB7B81}"/>
              </a:ext>
            </a:extLst>
          </p:cNvPr>
          <p:cNvSpPr txBox="1">
            <a:spLocks/>
          </p:cNvSpPr>
          <p:nvPr/>
        </p:nvSpPr>
        <p:spPr>
          <a:xfrm>
            <a:off x="390439" y="1246882"/>
            <a:ext cx="2398264" cy="441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latin typeface="Raleway" panose="020B0604020202020204" charset="0"/>
              </a:rPr>
              <a:t>Exploring the Environment</a:t>
            </a:r>
          </a:p>
        </p:txBody>
      </p:sp>
      <p:sp>
        <p:nvSpPr>
          <p:cNvPr id="61" name="Rectangle 60">
            <a:extLst>
              <a:ext uri="{FF2B5EF4-FFF2-40B4-BE49-F238E27FC236}">
                <a16:creationId xmlns:a16="http://schemas.microsoft.com/office/drawing/2014/main" id="{8453AF11-8AA3-45F7-BBA2-B4D53FBAD10E}"/>
              </a:ext>
            </a:extLst>
          </p:cNvPr>
          <p:cNvSpPr/>
          <p:nvPr/>
        </p:nvSpPr>
        <p:spPr>
          <a:xfrm>
            <a:off x="731492" y="1226696"/>
            <a:ext cx="1716158"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A15395A8-3EB3-4FEE-9090-4191C1D9C928}"/>
              </a:ext>
            </a:extLst>
          </p:cNvPr>
          <p:cNvSpPr/>
          <p:nvPr/>
        </p:nvSpPr>
        <p:spPr>
          <a:xfrm>
            <a:off x="3633301" y="1199066"/>
            <a:ext cx="1846921" cy="69602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5EA8B57B-8B6D-4D66-BDC2-C0CA49B6F376}"/>
              </a:ext>
            </a:extLst>
          </p:cNvPr>
          <p:cNvSpPr/>
          <p:nvPr/>
        </p:nvSpPr>
        <p:spPr>
          <a:xfrm>
            <a:off x="6456405" y="1242942"/>
            <a:ext cx="2521928"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03F1C655-C67A-4C48-AB5D-8135B5453DF3}"/>
              </a:ext>
            </a:extLst>
          </p:cNvPr>
          <p:cNvSpPr/>
          <p:nvPr/>
        </p:nvSpPr>
        <p:spPr>
          <a:xfrm>
            <a:off x="1941942" y="4035868"/>
            <a:ext cx="2136995" cy="86638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id="{A4215CB9-94E0-4A7F-9917-F0DAFC96B8C6}"/>
              </a:ext>
            </a:extLst>
          </p:cNvPr>
          <p:cNvSpPr/>
          <p:nvPr/>
        </p:nvSpPr>
        <p:spPr>
          <a:xfrm>
            <a:off x="5065063" y="4035868"/>
            <a:ext cx="3318839"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6" name="Slide Number Placeholder 71">
            <a:extLst>
              <a:ext uri="{FF2B5EF4-FFF2-40B4-BE49-F238E27FC236}">
                <a16:creationId xmlns:a16="http://schemas.microsoft.com/office/drawing/2014/main" id="{8D7EAB6D-1683-43FC-B0AE-BBC4E946C991}"/>
              </a:ext>
            </a:extLst>
          </p:cNvPr>
          <p:cNvSpPr txBox="1">
            <a:spLocks/>
          </p:cNvSpPr>
          <p:nvPr/>
        </p:nvSpPr>
        <p:spPr>
          <a:xfrm>
            <a:off x="8688702" y="4902251"/>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9pPr>
          </a:lstStyle>
          <a:p>
            <a:fld id="{00000000-1234-1234-1234-123412341234}" type="slidenum">
              <a:rPr lang="en" smtClean="0"/>
              <a:pPr/>
              <a:t>17</a:t>
            </a:fld>
            <a:endParaRPr lang="en"/>
          </a:p>
        </p:txBody>
      </p:sp>
      <p:sp>
        <p:nvSpPr>
          <p:cNvPr id="67" name="Slide Number Placeholder 45">
            <a:extLst>
              <a:ext uri="{FF2B5EF4-FFF2-40B4-BE49-F238E27FC236}">
                <a16:creationId xmlns:a16="http://schemas.microsoft.com/office/drawing/2014/main" id="{81EB44B8-4FD1-4A25-BDE8-62ACC818D69D}"/>
              </a:ext>
            </a:extLst>
          </p:cNvPr>
          <p:cNvSpPr txBox="1">
            <a:spLocks/>
          </p:cNvSpPr>
          <p:nvPr/>
        </p:nvSpPr>
        <p:spPr>
          <a:xfrm>
            <a:off x="8688702" y="4902251"/>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9pPr>
          </a:lstStyle>
          <a:p>
            <a:endParaRPr lang="en" dirty="0"/>
          </a:p>
        </p:txBody>
      </p:sp>
    </p:spTree>
    <p:extLst>
      <p:ext uri="{BB962C8B-B14F-4D97-AF65-F5344CB8AC3E}">
        <p14:creationId xmlns:p14="http://schemas.microsoft.com/office/powerpoint/2010/main" val="35775880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ppt_x"/>
                                          </p:val>
                                        </p:tav>
                                        <p:tav tm="100000">
                                          <p:val>
                                            <p:strVal val="#ppt_x"/>
                                          </p:val>
                                        </p:tav>
                                      </p:tavLst>
                                    </p:anim>
                                    <p:anim calcmode="lin" valueType="num">
                                      <p:cBhvr additive="base">
                                        <p:cTn id="12" dur="500" fill="hold"/>
                                        <p:tgtEl>
                                          <p:spTgt spid="6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ppt_x"/>
                                          </p:val>
                                        </p:tav>
                                        <p:tav tm="100000">
                                          <p:val>
                                            <p:strVal val="#ppt_x"/>
                                          </p:val>
                                        </p:tav>
                                      </p:tavLst>
                                    </p:anim>
                                    <p:anim calcmode="lin" valueType="num">
                                      <p:cBhvr additive="base">
                                        <p:cTn id="16" dur="500" fill="hold"/>
                                        <p:tgtEl>
                                          <p:spTgt spid="6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additive="base">
                                        <p:cTn id="41" dur="500" fill="hold"/>
                                        <p:tgtEl>
                                          <p:spTgt spid="64"/>
                                        </p:tgtEl>
                                        <p:attrNameLst>
                                          <p:attrName>ppt_x</p:attrName>
                                        </p:attrNameLst>
                                      </p:cBhvr>
                                      <p:tavLst>
                                        <p:tav tm="0">
                                          <p:val>
                                            <p:strVal val="#ppt_x"/>
                                          </p:val>
                                        </p:tav>
                                        <p:tav tm="100000">
                                          <p:val>
                                            <p:strVal val="#ppt_x"/>
                                          </p:val>
                                        </p:tav>
                                      </p:tavLst>
                                    </p:anim>
                                    <p:anim calcmode="lin" valueType="num">
                                      <p:cBhvr additive="base">
                                        <p:cTn id="42" dur="500" fill="hold"/>
                                        <p:tgtEl>
                                          <p:spTgt spid="6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fill="hold"/>
                                        <p:tgtEl>
                                          <p:spTgt spid="62"/>
                                        </p:tgtEl>
                                        <p:attrNameLst>
                                          <p:attrName>ppt_x</p:attrName>
                                        </p:attrNameLst>
                                      </p:cBhvr>
                                      <p:tavLst>
                                        <p:tav tm="0">
                                          <p:val>
                                            <p:strVal val="#ppt_x"/>
                                          </p:val>
                                        </p:tav>
                                        <p:tav tm="100000">
                                          <p:val>
                                            <p:strVal val="#ppt_x"/>
                                          </p:val>
                                        </p:tav>
                                      </p:tavLst>
                                    </p:anim>
                                    <p:anim calcmode="lin" valueType="num">
                                      <p:cBhvr additive="base">
                                        <p:cTn id="64" dur="500" fill="hold"/>
                                        <p:tgtEl>
                                          <p:spTgt spid="6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fill="hold"/>
                                        <p:tgtEl>
                                          <p:spTgt spid="46"/>
                                        </p:tgtEl>
                                        <p:attrNameLst>
                                          <p:attrName>ppt_x</p:attrName>
                                        </p:attrNameLst>
                                      </p:cBhvr>
                                      <p:tavLst>
                                        <p:tav tm="0">
                                          <p:val>
                                            <p:strVal val="#ppt_x"/>
                                          </p:val>
                                        </p:tav>
                                        <p:tav tm="100000">
                                          <p:val>
                                            <p:strVal val="#ppt_x"/>
                                          </p:val>
                                        </p:tav>
                                      </p:tavLst>
                                    </p:anim>
                                    <p:anim calcmode="lin" valueType="num">
                                      <p:cBhvr additive="base">
                                        <p:cTn id="6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additive="base">
                                        <p:cTn id="73" dur="500" fill="hold"/>
                                        <p:tgtEl>
                                          <p:spTgt spid="48"/>
                                        </p:tgtEl>
                                        <p:attrNameLst>
                                          <p:attrName>ppt_x</p:attrName>
                                        </p:attrNameLst>
                                      </p:cBhvr>
                                      <p:tavLst>
                                        <p:tav tm="0">
                                          <p:val>
                                            <p:strVal val="#ppt_x"/>
                                          </p:val>
                                        </p:tav>
                                        <p:tav tm="100000">
                                          <p:val>
                                            <p:strVal val="#ppt_x"/>
                                          </p:val>
                                        </p:tav>
                                      </p:tavLst>
                                    </p:anim>
                                    <p:anim calcmode="lin" valueType="num">
                                      <p:cBhvr additive="base">
                                        <p:cTn id="74" dur="500" fill="hold"/>
                                        <p:tgtEl>
                                          <p:spTgt spid="4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additive="base">
                                        <p:cTn id="77" dur="500" fill="hold"/>
                                        <p:tgtEl>
                                          <p:spTgt spid="47"/>
                                        </p:tgtEl>
                                        <p:attrNameLst>
                                          <p:attrName>ppt_x</p:attrName>
                                        </p:attrNameLst>
                                      </p:cBhvr>
                                      <p:tavLst>
                                        <p:tav tm="0">
                                          <p:val>
                                            <p:strVal val="#ppt_x"/>
                                          </p:val>
                                        </p:tav>
                                        <p:tav tm="100000">
                                          <p:val>
                                            <p:strVal val="#ppt_x"/>
                                          </p:val>
                                        </p:tav>
                                      </p:tavLst>
                                    </p:anim>
                                    <p:anim calcmode="lin" valueType="num">
                                      <p:cBhvr additive="base">
                                        <p:cTn id="78" dur="500" fill="hold"/>
                                        <p:tgtEl>
                                          <p:spTgt spid="47"/>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anim calcmode="lin" valueType="num">
                                      <p:cBhvr additive="base">
                                        <p:cTn id="81" dur="500" fill="hold"/>
                                        <p:tgtEl>
                                          <p:spTgt spid="49"/>
                                        </p:tgtEl>
                                        <p:attrNameLst>
                                          <p:attrName>ppt_x</p:attrName>
                                        </p:attrNameLst>
                                      </p:cBhvr>
                                      <p:tavLst>
                                        <p:tav tm="0">
                                          <p:val>
                                            <p:strVal val="#ppt_x"/>
                                          </p:val>
                                        </p:tav>
                                        <p:tav tm="100000">
                                          <p:val>
                                            <p:strVal val="#ppt_x"/>
                                          </p:val>
                                        </p:tav>
                                      </p:tavLst>
                                    </p:anim>
                                    <p:anim calcmode="lin" valueType="num">
                                      <p:cBhvr additive="base">
                                        <p:cTn id="82" dur="500" fill="hold"/>
                                        <p:tgtEl>
                                          <p:spTgt spid="4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anim calcmode="lin" valueType="num">
                                      <p:cBhvr additive="base">
                                        <p:cTn id="85" dur="500" fill="hold"/>
                                        <p:tgtEl>
                                          <p:spTgt spid="65"/>
                                        </p:tgtEl>
                                        <p:attrNameLst>
                                          <p:attrName>ppt_x</p:attrName>
                                        </p:attrNameLst>
                                      </p:cBhvr>
                                      <p:tavLst>
                                        <p:tav tm="0">
                                          <p:val>
                                            <p:strVal val="#ppt_x"/>
                                          </p:val>
                                        </p:tav>
                                        <p:tav tm="100000">
                                          <p:val>
                                            <p:strVal val="#ppt_x"/>
                                          </p:val>
                                        </p:tav>
                                      </p:tavLst>
                                    </p:anim>
                                    <p:anim calcmode="lin" valueType="num">
                                      <p:cBhvr additive="base">
                                        <p:cTn id="86" dur="500" fill="hold"/>
                                        <p:tgtEl>
                                          <p:spTgt spid="6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52"/>
                                        </p:tgtEl>
                                        <p:attrNameLst>
                                          <p:attrName>style.visibility</p:attrName>
                                        </p:attrNameLst>
                                      </p:cBhvr>
                                      <p:to>
                                        <p:strVal val="visible"/>
                                      </p:to>
                                    </p:set>
                                    <p:anim calcmode="lin" valueType="num">
                                      <p:cBhvr additive="base">
                                        <p:cTn id="89" dur="500" fill="hold"/>
                                        <p:tgtEl>
                                          <p:spTgt spid="52"/>
                                        </p:tgtEl>
                                        <p:attrNameLst>
                                          <p:attrName>ppt_x</p:attrName>
                                        </p:attrNameLst>
                                      </p:cBhvr>
                                      <p:tavLst>
                                        <p:tav tm="0">
                                          <p:val>
                                            <p:strVal val="#ppt_x"/>
                                          </p:val>
                                        </p:tav>
                                        <p:tav tm="100000">
                                          <p:val>
                                            <p:strVal val="#ppt_x"/>
                                          </p:val>
                                        </p:tav>
                                      </p:tavLst>
                                    </p:anim>
                                    <p:anim calcmode="lin" valueType="num">
                                      <p:cBhvr additive="base">
                                        <p:cTn id="9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anim calcmode="lin" valueType="num">
                                      <p:cBhvr additive="base">
                                        <p:cTn id="95" dur="500" fill="hold"/>
                                        <p:tgtEl>
                                          <p:spTgt spid="54"/>
                                        </p:tgtEl>
                                        <p:attrNameLst>
                                          <p:attrName>ppt_x</p:attrName>
                                        </p:attrNameLst>
                                      </p:cBhvr>
                                      <p:tavLst>
                                        <p:tav tm="0">
                                          <p:val>
                                            <p:strVal val="#ppt_x"/>
                                          </p:val>
                                        </p:tav>
                                        <p:tav tm="100000">
                                          <p:val>
                                            <p:strVal val="#ppt_x"/>
                                          </p:val>
                                        </p:tav>
                                      </p:tavLst>
                                    </p:anim>
                                    <p:anim calcmode="lin" valueType="num">
                                      <p:cBhvr additive="base">
                                        <p:cTn id="96" dur="500" fill="hold"/>
                                        <p:tgtEl>
                                          <p:spTgt spid="5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 calcmode="lin" valueType="num">
                                      <p:cBhvr additive="base">
                                        <p:cTn id="99" dur="500" fill="hold"/>
                                        <p:tgtEl>
                                          <p:spTgt spid="53"/>
                                        </p:tgtEl>
                                        <p:attrNameLst>
                                          <p:attrName>ppt_x</p:attrName>
                                        </p:attrNameLst>
                                      </p:cBhvr>
                                      <p:tavLst>
                                        <p:tav tm="0">
                                          <p:val>
                                            <p:strVal val="#ppt_x"/>
                                          </p:val>
                                        </p:tav>
                                        <p:tav tm="100000">
                                          <p:val>
                                            <p:strVal val="#ppt_x"/>
                                          </p:val>
                                        </p:tav>
                                      </p:tavLst>
                                    </p:anim>
                                    <p:anim calcmode="lin" valueType="num">
                                      <p:cBhvr additive="base">
                                        <p:cTn id="100" dur="500" fill="hold"/>
                                        <p:tgtEl>
                                          <p:spTgt spid="53"/>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55"/>
                                        </p:tgtEl>
                                        <p:attrNameLst>
                                          <p:attrName>style.visibility</p:attrName>
                                        </p:attrNameLst>
                                      </p:cBhvr>
                                      <p:to>
                                        <p:strVal val="visible"/>
                                      </p:to>
                                    </p:set>
                                    <p:anim calcmode="lin" valueType="num">
                                      <p:cBhvr additive="base">
                                        <p:cTn id="103" dur="500" fill="hold"/>
                                        <p:tgtEl>
                                          <p:spTgt spid="55"/>
                                        </p:tgtEl>
                                        <p:attrNameLst>
                                          <p:attrName>ppt_x</p:attrName>
                                        </p:attrNameLst>
                                      </p:cBhvr>
                                      <p:tavLst>
                                        <p:tav tm="0">
                                          <p:val>
                                            <p:strVal val="#ppt_x"/>
                                          </p:val>
                                        </p:tav>
                                        <p:tav tm="100000">
                                          <p:val>
                                            <p:strVal val="#ppt_x"/>
                                          </p:val>
                                        </p:tav>
                                      </p:tavLst>
                                    </p:anim>
                                    <p:anim calcmode="lin" valueType="num">
                                      <p:cBhvr additive="base">
                                        <p:cTn id="104" dur="500" fill="hold"/>
                                        <p:tgtEl>
                                          <p:spTgt spid="5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anim calcmode="lin" valueType="num">
                                      <p:cBhvr additive="base">
                                        <p:cTn id="107" dur="500" fill="hold"/>
                                        <p:tgtEl>
                                          <p:spTgt spid="58"/>
                                        </p:tgtEl>
                                        <p:attrNameLst>
                                          <p:attrName>ppt_x</p:attrName>
                                        </p:attrNameLst>
                                      </p:cBhvr>
                                      <p:tavLst>
                                        <p:tav tm="0">
                                          <p:val>
                                            <p:strVal val="#ppt_x"/>
                                          </p:val>
                                        </p:tav>
                                        <p:tav tm="100000">
                                          <p:val>
                                            <p:strVal val="#ppt_x"/>
                                          </p:val>
                                        </p:tav>
                                      </p:tavLst>
                                    </p:anim>
                                    <p:anim calcmode="lin" valueType="num">
                                      <p:cBhvr additive="base">
                                        <p:cTn id="108" dur="500" fill="hold"/>
                                        <p:tgtEl>
                                          <p:spTgt spid="5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63"/>
                                        </p:tgtEl>
                                        <p:attrNameLst>
                                          <p:attrName>style.visibility</p:attrName>
                                        </p:attrNameLst>
                                      </p:cBhvr>
                                      <p:to>
                                        <p:strVal val="visible"/>
                                      </p:to>
                                    </p:set>
                                    <p:anim calcmode="lin" valueType="num">
                                      <p:cBhvr additive="base">
                                        <p:cTn id="111" dur="500" fill="hold"/>
                                        <p:tgtEl>
                                          <p:spTgt spid="63"/>
                                        </p:tgtEl>
                                        <p:attrNameLst>
                                          <p:attrName>ppt_x</p:attrName>
                                        </p:attrNameLst>
                                      </p:cBhvr>
                                      <p:tavLst>
                                        <p:tav tm="0">
                                          <p:val>
                                            <p:strVal val="#ppt_x"/>
                                          </p:val>
                                        </p:tav>
                                        <p:tav tm="100000">
                                          <p:val>
                                            <p:strVal val="#ppt_x"/>
                                          </p:val>
                                        </p:tav>
                                      </p:tavLst>
                                    </p:anim>
                                    <p:anim calcmode="lin" valueType="num">
                                      <p:cBhvr additive="base">
                                        <p:cTn id="11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p:bldP spid="35" grpId="0" animBg="1"/>
      <p:bldP spid="36" grpId="0"/>
      <p:bldP spid="40" grpId="0"/>
      <p:bldP spid="41" grpId="0" animBg="1"/>
      <p:bldP spid="42" grpId="0"/>
      <p:bldP spid="46" grpId="0"/>
      <p:bldP spid="47" grpId="0" animBg="1"/>
      <p:bldP spid="48" grpId="0"/>
      <p:bldP spid="52" grpId="0"/>
      <p:bldP spid="53" grpId="0" animBg="1"/>
      <p:bldP spid="54" grpId="0"/>
      <p:bldP spid="58" grpId="0"/>
      <p:bldP spid="60" grpId="0"/>
      <p:bldP spid="61" grpId="0" animBg="1"/>
      <p:bldP spid="62" grpId="0" animBg="1"/>
      <p:bldP spid="63" grpId="0" animBg="1"/>
      <p:bldP spid="64" grpId="0" animBg="1"/>
      <p:bldP spid="6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Results and Discussions</a:t>
            </a:r>
            <a:endParaRPr dirty="0"/>
          </a:p>
        </p:txBody>
      </p:sp>
      <p:sp>
        <p:nvSpPr>
          <p:cNvPr id="4" name="Slide Number Placeholder 3">
            <a:extLst>
              <a:ext uri="{FF2B5EF4-FFF2-40B4-BE49-F238E27FC236}">
                <a16:creationId xmlns:a16="http://schemas.microsoft.com/office/drawing/2014/main" id="{176D71CB-EA98-4C39-8636-FB29B68E1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8" name="Graphic 7" descr="Target Audience">
            <a:extLst>
              <a:ext uri="{FF2B5EF4-FFF2-40B4-BE49-F238E27FC236}">
                <a16:creationId xmlns:a16="http://schemas.microsoft.com/office/drawing/2014/main" id="{5F657836-0404-4D71-98A2-64B86C926E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48752" y="1152663"/>
            <a:ext cx="914400" cy="914400"/>
          </a:xfrm>
          <a:prstGeom prst="rect">
            <a:avLst/>
          </a:prstGeom>
          <a:effectLst>
            <a:outerShdw blurRad="76200" dir="13500000" sy="23000" kx="1200000" algn="br" rotWithShape="0">
              <a:prstClr val="black">
                <a:alpha val="20000"/>
              </a:prstClr>
            </a:outerShdw>
          </a:effectLst>
        </p:spPr>
      </p:pic>
      <p:pic>
        <p:nvPicPr>
          <p:cNvPr id="5" name="Picture 4">
            <a:extLst>
              <a:ext uri="{FF2B5EF4-FFF2-40B4-BE49-F238E27FC236}">
                <a16:creationId xmlns:a16="http://schemas.microsoft.com/office/drawing/2014/main" id="{13703333-D6A2-4703-BA3C-C04EFCA78964}"/>
              </a:ext>
            </a:extLst>
          </p:cNvPr>
          <p:cNvPicPr>
            <a:picLocks noChangeAspect="1"/>
          </p:cNvPicPr>
          <p:nvPr/>
        </p:nvPicPr>
        <p:blipFill>
          <a:blip r:embed="rId5"/>
          <a:stretch>
            <a:fillRect/>
          </a:stretch>
        </p:blipFill>
        <p:spPr>
          <a:xfrm>
            <a:off x="7685148" y="0"/>
            <a:ext cx="1399854" cy="523589"/>
          </a:xfrm>
          <a:prstGeom prst="rect">
            <a:avLst/>
          </a:prstGeom>
        </p:spPr>
      </p:pic>
    </p:spTree>
    <p:extLst>
      <p:ext uri="{BB962C8B-B14F-4D97-AF65-F5344CB8AC3E}">
        <p14:creationId xmlns:p14="http://schemas.microsoft.com/office/powerpoint/2010/main" val="65854700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3180522"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IN" sz="1600" dirty="0">
                <a:solidFill>
                  <a:srgbClr val="1A9988"/>
                </a:solidFill>
                <a:latin typeface="Raleway" pitchFamily="2" charset="0"/>
              </a:rPr>
              <a:t>Demo Code</a:t>
            </a:r>
            <a:endParaRPr sz="1600" dirty="0">
              <a:solidFill>
                <a:srgbClr val="1A9988"/>
              </a:solidFill>
              <a:latin typeface="Raleway" pitchFamily="2" charset="0"/>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6482" y="-5441"/>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19</a:t>
            </a:fld>
            <a:endParaRPr lang="en">
              <a:latin typeface="Raleway" pitchFamily="2" charset="0"/>
            </a:endParaRPr>
          </a:p>
        </p:txBody>
      </p:sp>
      <p:pic>
        <p:nvPicPr>
          <p:cNvPr id="5" name="Picture 4">
            <a:extLst>
              <a:ext uri="{FF2B5EF4-FFF2-40B4-BE49-F238E27FC236}">
                <a16:creationId xmlns:a16="http://schemas.microsoft.com/office/drawing/2014/main" id="{F3314DBF-FB63-429B-94C6-9D9F41BCFCB0}"/>
              </a:ext>
            </a:extLst>
          </p:cNvPr>
          <p:cNvPicPr>
            <a:picLocks noChangeAspect="1"/>
          </p:cNvPicPr>
          <p:nvPr/>
        </p:nvPicPr>
        <p:blipFill rotWithShape="1">
          <a:blip r:embed="rId5"/>
          <a:srcRect l="6151" t="13229" r="6075" b="13283"/>
          <a:stretch/>
        </p:blipFill>
        <p:spPr>
          <a:xfrm>
            <a:off x="663708" y="540307"/>
            <a:ext cx="7872594" cy="2822713"/>
          </a:xfrm>
          <a:prstGeom prst="rect">
            <a:avLst/>
          </a:prstGeom>
        </p:spPr>
      </p:pic>
      <p:pic>
        <p:nvPicPr>
          <p:cNvPr id="15" name="Picture 14" descr="Finger PNG, Finger Transparent Background - FreeIconsPNG">
            <a:extLst>
              <a:ext uri="{FF2B5EF4-FFF2-40B4-BE49-F238E27FC236}">
                <a16:creationId xmlns:a16="http://schemas.microsoft.com/office/drawing/2014/main" id="{D2F5EBCA-7262-4EF7-9F99-2711A52241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708" y="3583656"/>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F87D69C-1F63-44CB-90F0-89C43D34481E}"/>
              </a:ext>
            </a:extLst>
          </p:cNvPr>
          <p:cNvSpPr txBox="1"/>
          <p:nvPr/>
        </p:nvSpPr>
        <p:spPr>
          <a:xfrm>
            <a:off x="1657671" y="3583656"/>
            <a:ext cx="6695145" cy="553998"/>
          </a:xfrm>
          <a:prstGeom prst="rect">
            <a:avLst/>
          </a:prstGeom>
          <a:noFill/>
        </p:spPr>
        <p:txBody>
          <a:bodyPr wrap="square" rtlCol="0">
            <a:spAutoFit/>
          </a:bodyPr>
          <a:lstStyle/>
          <a:p>
            <a:pPr algn="just"/>
            <a:r>
              <a:rPr lang="en-US" sz="1500" b="1" dirty="0">
                <a:solidFill>
                  <a:srgbClr val="1A9988"/>
                </a:solidFill>
                <a:latin typeface="Raleway" pitchFamily="2" charset="0"/>
              </a:rPr>
              <a:t>The goal of tabular discretization is to learn the value for all possible states in a table form. The table will contain all possible states</a:t>
            </a:r>
          </a:p>
        </p:txBody>
      </p:sp>
      <p:pic>
        <p:nvPicPr>
          <p:cNvPr id="17" name="Picture 16" descr="Finger PNG, Finger Transparent Background - FreeIconsPNG">
            <a:extLst>
              <a:ext uri="{FF2B5EF4-FFF2-40B4-BE49-F238E27FC236}">
                <a16:creationId xmlns:a16="http://schemas.microsoft.com/office/drawing/2014/main" id="{C207531B-6ABC-484B-95FB-20919FBF13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708" y="4195641"/>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54FCD1E-74CB-49D6-8CD4-D5D77809E3B3}"/>
              </a:ext>
            </a:extLst>
          </p:cNvPr>
          <p:cNvSpPr txBox="1"/>
          <p:nvPr/>
        </p:nvSpPr>
        <p:spPr>
          <a:xfrm>
            <a:off x="1657671" y="4190012"/>
            <a:ext cx="6695145" cy="784830"/>
          </a:xfrm>
          <a:prstGeom prst="rect">
            <a:avLst/>
          </a:prstGeom>
          <a:noFill/>
        </p:spPr>
        <p:txBody>
          <a:bodyPr wrap="square" rtlCol="0">
            <a:spAutoFit/>
          </a:bodyPr>
          <a:lstStyle/>
          <a:p>
            <a:pPr algn="just"/>
            <a:r>
              <a:rPr lang="en-US" sz="1500" b="1" dirty="0">
                <a:solidFill>
                  <a:srgbClr val="1A9988"/>
                </a:solidFill>
                <a:latin typeface="Raleway" pitchFamily="2" charset="0"/>
              </a:rPr>
              <a:t>Our state space is continuous, meaning that there are infinitely many states and we cannot just make an infinitely large table to represent our state space, and therefore we split it up into chunks.</a:t>
            </a:r>
          </a:p>
        </p:txBody>
      </p:sp>
    </p:spTree>
    <p:extLst>
      <p:ext uri="{BB962C8B-B14F-4D97-AF65-F5344CB8AC3E}">
        <p14:creationId xmlns:p14="http://schemas.microsoft.com/office/powerpoint/2010/main" val="3420088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D08F909B-74E2-45BD-A326-6A8FDB4FA9B1}"/>
              </a:ext>
            </a:extLst>
          </p:cNvPr>
          <p:cNvGrpSpPr/>
          <p:nvPr/>
        </p:nvGrpSpPr>
        <p:grpSpPr>
          <a:xfrm>
            <a:off x="1611094" y="1066963"/>
            <a:ext cx="1970319" cy="1986644"/>
            <a:chOff x="4782454" y="2104571"/>
            <a:chExt cx="2627092" cy="2648859"/>
          </a:xfrm>
        </p:grpSpPr>
        <p:sp>
          <p:nvSpPr>
            <p:cNvPr id="81" name="Diamond 80">
              <a:extLst>
                <a:ext uri="{FF2B5EF4-FFF2-40B4-BE49-F238E27FC236}">
                  <a16:creationId xmlns:a16="http://schemas.microsoft.com/office/drawing/2014/main" id="{7E3FC610-1FE5-4D29-B699-B8EE424C1651}"/>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2" name="Right Triangle 10">
              <a:extLst>
                <a:ext uri="{FF2B5EF4-FFF2-40B4-BE49-F238E27FC236}">
                  <a16:creationId xmlns:a16="http://schemas.microsoft.com/office/drawing/2014/main" id="{1C7FCD8E-407D-4715-9C03-55808FAB0C1E}"/>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3" name="Right Triangle 10">
              <a:extLst>
                <a:ext uri="{FF2B5EF4-FFF2-40B4-BE49-F238E27FC236}">
                  <a16:creationId xmlns:a16="http://schemas.microsoft.com/office/drawing/2014/main" id="{3FB0E643-39FC-4169-BF96-1BCB1AECCC92}"/>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4" name="Right Triangle 10">
              <a:extLst>
                <a:ext uri="{FF2B5EF4-FFF2-40B4-BE49-F238E27FC236}">
                  <a16:creationId xmlns:a16="http://schemas.microsoft.com/office/drawing/2014/main" id="{D1B11E02-0274-49A1-BEA8-FF298FDBEBD3}"/>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5" name="Right Triangle 10">
              <a:extLst>
                <a:ext uri="{FF2B5EF4-FFF2-40B4-BE49-F238E27FC236}">
                  <a16:creationId xmlns:a16="http://schemas.microsoft.com/office/drawing/2014/main" id="{EC146767-F37E-4CD4-AD2C-91F6896D27C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86" name="Group 85">
            <a:extLst>
              <a:ext uri="{FF2B5EF4-FFF2-40B4-BE49-F238E27FC236}">
                <a16:creationId xmlns:a16="http://schemas.microsoft.com/office/drawing/2014/main" id="{58BB6E38-748B-4A2D-BED8-B561FA968CAF}"/>
              </a:ext>
            </a:extLst>
          </p:cNvPr>
          <p:cNvGrpSpPr/>
          <p:nvPr/>
        </p:nvGrpSpPr>
        <p:grpSpPr>
          <a:xfrm>
            <a:off x="3581408" y="1064199"/>
            <a:ext cx="1970319" cy="1986644"/>
            <a:chOff x="4782454" y="2104571"/>
            <a:chExt cx="2627092" cy="2648859"/>
          </a:xfrm>
        </p:grpSpPr>
        <p:sp>
          <p:nvSpPr>
            <p:cNvPr id="87" name="Diamond 86">
              <a:extLst>
                <a:ext uri="{FF2B5EF4-FFF2-40B4-BE49-F238E27FC236}">
                  <a16:creationId xmlns:a16="http://schemas.microsoft.com/office/drawing/2014/main" id="{7EA0FF30-1722-4DF6-B687-58862E31E03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8" name="Right Triangle 10">
              <a:extLst>
                <a:ext uri="{FF2B5EF4-FFF2-40B4-BE49-F238E27FC236}">
                  <a16:creationId xmlns:a16="http://schemas.microsoft.com/office/drawing/2014/main" id="{91599D33-2305-4D87-BDB4-61E3C81724ED}"/>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9" name="Right Triangle 10">
              <a:extLst>
                <a:ext uri="{FF2B5EF4-FFF2-40B4-BE49-F238E27FC236}">
                  <a16:creationId xmlns:a16="http://schemas.microsoft.com/office/drawing/2014/main" id="{1083F70C-FEE3-4446-BDEB-921DDC8D33AB}"/>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ight Triangle 10">
              <a:extLst>
                <a:ext uri="{FF2B5EF4-FFF2-40B4-BE49-F238E27FC236}">
                  <a16:creationId xmlns:a16="http://schemas.microsoft.com/office/drawing/2014/main" id="{12EF26CB-7696-4A55-974C-7C35BE61A450}"/>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1" name="Right Triangle 10">
              <a:extLst>
                <a:ext uri="{FF2B5EF4-FFF2-40B4-BE49-F238E27FC236}">
                  <a16:creationId xmlns:a16="http://schemas.microsoft.com/office/drawing/2014/main" id="{F6D1D495-D5BA-4429-85D1-D70B2B3B0597}"/>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2" name="Group 91">
            <a:extLst>
              <a:ext uri="{FF2B5EF4-FFF2-40B4-BE49-F238E27FC236}">
                <a16:creationId xmlns:a16="http://schemas.microsoft.com/office/drawing/2014/main" id="{F9FBBD57-C382-43E1-B0E3-7C12F4A99410}"/>
              </a:ext>
            </a:extLst>
          </p:cNvPr>
          <p:cNvGrpSpPr/>
          <p:nvPr/>
        </p:nvGrpSpPr>
        <p:grpSpPr>
          <a:xfrm>
            <a:off x="5551723" y="1061435"/>
            <a:ext cx="1970319" cy="1986644"/>
            <a:chOff x="4782454" y="2104571"/>
            <a:chExt cx="2627092" cy="2648859"/>
          </a:xfrm>
        </p:grpSpPr>
        <p:sp>
          <p:nvSpPr>
            <p:cNvPr id="93" name="Diamond 92">
              <a:extLst>
                <a:ext uri="{FF2B5EF4-FFF2-40B4-BE49-F238E27FC236}">
                  <a16:creationId xmlns:a16="http://schemas.microsoft.com/office/drawing/2014/main" id="{5A30D31A-9E71-4ADF-B682-CA4C667598FB}"/>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4" name="Right Triangle 10">
              <a:extLst>
                <a:ext uri="{FF2B5EF4-FFF2-40B4-BE49-F238E27FC236}">
                  <a16:creationId xmlns:a16="http://schemas.microsoft.com/office/drawing/2014/main" id="{6053B0E9-9B5B-4910-8DF5-64DFE068C63A}"/>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5" name="Right Triangle 10">
              <a:extLst>
                <a:ext uri="{FF2B5EF4-FFF2-40B4-BE49-F238E27FC236}">
                  <a16:creationId xmlns:a16="http://schemas.microsoft.com/office/drawing/2014/main" id="{D74F469C-FBF3-4D66-8260-F2A11B255D67}"/>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6" name="Right Triangle 10">
              <a:extLst>
                <a:ext uri="{FF2B5EF4-FFF2-40B4-BE49-F238E27FC236}">
                  <a16:creationId xmlns:a16="http://schemas.microsoft.com/office/drawing/2014/main" id="{A23A01CD-843E-47EE-B520-1311CDE08A8C}"/>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7" name="Right Triangle 10">
              <a:extLst>
                <a:ext uri="{FF2B5EF4-FFF2-40B4-BE49-F238E27FC236}">
                  <a16:creationId xmlns:a16="http://schemas.microsoft.com/office/drawing/2014/main" id="{A086E752-1260-4AA7-8B6C-5CB26FB7CB3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8" name="Group 97">
            <a:extLst>
              <a:ext uri="{FF2B5EF4-FFF2-40B4-BE49-F238E27FC236}">
                <a16:creationId xmlns:a16="http://schemas.microsoft.com/office/drawing/2014/main" id="{79082477-22F6-4479-B82F-5BB3AEEDA8B8}"/>
              </a:ext>
            </a:extLst>
          </p:cNvPr>
          <p:cNvGrpSpPr/>
          <p:nvPr/>
        </p:nvGrpSpPr>
        <p:grpSpPr>
          <a:xfrm>
            <a:off x="625929" y="2068480"/>
            <a:ext cx="1970319" cy="1986644"/>
            <a:chOff x="4782454" y="2104571"/>
            <a:chExt cx="2627092" cy="2648859"/>
          </a:xfrm>
        </p:grpSpPr>
        <p:sp>
          <p:nvSpPr>
            <p:cNvPr id="99" name="Diamond 98">
              <a:extLst>
                <a:ext uri="{FF2B5EF4-FFF2-40B4-BE49-F238E27FC236}">
                  <a16:creationId xmlns:a16="http://schemas.microsoft.com/office/drawing/2014/main" id="{ADD2A64A-B683-4FDB-B767-83DB4C4FBA5A}"/>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0" name="Right Triangle 10">
              <a:extLst>
                <a:ext uri="{FF2B5EF4-FFF2-40B4-BE49-F238E27FC236}">
                  <a16:creationId xmlns:a16="http://schemas.microsoft.com/office/drawing/2014/main" id="{E48B2D81-DD56-4237-97DD-8FA156A0C43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1" name="Right Triangle 10">
              <a:extLst>
                <a:ext uri="{FF2B5EF4-FFF2-40B4-BE49-F238E27FC236}">
                  <a16:creationId xmlns:a16="http://schemas.microsoft.com/office/drawing/2014/main" id="{C2D16170-F572-4AC1-AECC-3015BD839589}"/>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2" name="Right Triangle 10">
              <a:extLst>
                <a:ext uri="{FF2B5EF4-FFF2-40B4-BE49-F238E27FC236}">
                  <a16:creationId xmlns:a16="http://schemas.microsoft.com/office/drawing/2014/main" id="{5D9C5C22-0629-436E-977E-5F120DF4625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3" name="Right Triangle 10">
              <a:extLst>
                <a:ext uri="{FF2B5EF4-FFF2-40B4-BE49-F238E27FC236}">
                  <a16:creationId xmlns:a16="http://schemas.microsoft.com/office/drawing/2014/main" id="{7DB183EC-C705-4762-BA52-C4C056F99A84}"/>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04" name="Group 103">
            <a:extLst>
              <a:ext uri="{FF2B5EF4-FFF2-40B4-BE49-F238E27FC236}">
                <a16:creationId xmlns:a16="http://schemas.microsoft.com/office/drawing/2014/main" id="{9942D71E-31B5-4F84-8A82-A26B5553E138}"/>
              </a:ext>
            </a:extLst>
          </p:cNvPr>
          <p:cNvGrpSpPr/>
          <p:nvPr/>
        </p:nvGrpSpPr>
        <p:grpSpPr>
          <a:xfrm>
            <a:off x="2596241" y="2043988"/>
            <a:ext cx="1970319" cy="1986644"/>
            <a:chOff x="4782454" y="2104571"/>
            <a:chExt cx="2627092" cy="2648859"/>
          </a:xfrm>
        </p:grpSpPr>
        <p:sp>
          <p:nvSpPr>
            <p:cNvPr id="105" name="Diamond 104">
              <a:extLst>
                <a:ext uri="{FF2B5EF4-FFF2-40B4-BE49-F238E27FC236}">
                  <a16:creationId xmlns:a16="http://schemas.microsoft.com/office/drawing/2014/main" id="{AD4087D3-E1B7-427C-9E94-E7E3496E4C22}"/>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6" name="Right Triangle 10">
              <a:extLst>
                <a:ext uri="{FF2B5EF4-FFF2-40B4-BE49-F238E27FC236}">
                  <a16:creationId xmlns:a16="http://schemas.microsoft.com/office/drawing/2014/main" id="{0E717E3D-96D1-418C-B9AF-319209039885}"/>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Right Triangle 10">
              <a:extLst>
                <a:ext uri="{FF2B5EF4-FFF2-40B4-BE49-F238E27FC236}">
                  <a16:creationId xmlns:a16="http://schemas.microsoft.com/office/drawing/2014/main" id="{2E4F3135-2DF0-448E-ACDD-C35376541783}"/>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Right Triangle 10">
              <a:extLst>
                <a:ext uri="{FF2B5EF4-FFF2-40B4-BE49-F238E27FC236}">
                  <a16:creationId xmlns:a16="http://schemas.microsoft.com/office/drawing/2014/main" id="{2DAF2CFA-8729-4E6A-912E-0FF11F8E445B}"/>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9" name="Right Triangle 10">
              <a:extLst>
                <a:ext uri="{FF2B5EF4-FFF2-40B4-BE49-F238E27FC236}">
                  <a16:creationId xmlns:a16="http://schemas.microsoft.com/office/drawing/2014/main" id="{021053C1-9BD2-405F-B63A-257B81782918}"/>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0" name="Group 109">
            <a:extLst>
              <a:ext uri="{FF2B5EF4-FFF2-40B4-BE49-F238E27FC236}">
                <a16:creationId xmlns:a16="http://schemas.microsoft.com/office/drawing/2014/main" id="{2D38199D-CC75-40A7-8BD3-C69D2B7072E5}"/>
              </a:ext>
            </a:extLst>
          </p:cNvPr>
          <p:cNvGrpSpPr/>
          <p:nvPr/>
        </p:nvGrpSpPr>
        <p:grpSpPr>
          <a:xfrm>
            <a:off x="4566554" y="2052153"/>
            <a:ext cx="1970319" cy="1986644"/>
            <a:chOff x="4782454" y="2104571"/>
            <a:chExt cx="2627092" cy="2648859"/>
          </a:xfrm>
        </p:grpSpPr>
        <p:sp>
          <p:nvSpPr>
            <p:cNvPr id="111" name="Diamond 110">
              <a:extLst>
                <a:ext uri="{FF2B5EF4-FFF2-40B4-BE49-F238E27FC236}">
                  <a16:creationId xmlns:a16="http://schemas.microsoft.com/office/drawing/2014/main" id="{13EDBEEF-DFC4-4175-90DB-63333FE5773D}"/>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2" name="Right Triangle 10">
              <a:extLst>
                <a:ext uri="{FF2B5EF4-FFF2-40B4-BE49-F238E27FC236}">
                  <a16:creationId xmlns:a16="http://schemas.microsoft.com/office/drawing/2014/main" id="{4FBF760D-101A-4557-A417-DEAC26E20A09}"/>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3" name="Right Triangle 10">
              <a:extLst>
                <a:ext uri="{FF2B5EF4-FFF2-40B4-BE49-F238E27FC236}">
                  <a16:creationId xmlns:a16="http://schemas.microsoft.com/office/drawing/2014/main" id="{F7D1510B-3001-4981-BCC5-E3010BD530AA}"/>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4" name="Right Triangle 10">
              <a:extLst>
                <a:ext uri="{FF2B5EF4-FFF2-40B4-BE49-F238E27FC236}">
                  <a16:creationId xmlns:a16="http://schemas.microsoft.com/office/drawing/2014/main" id="{10462571-5145-4032-8E1E-FE8DB19633DD}"/>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5" name="Right Triangle 10">
              <a:extLst>
                <a:ext uri="{FF2B5EF4-FFF2-40B4-BE49-F238E27FC236}">
                  <a16:creationId xmlns:a16="http://schemas.microsoft.com/office/drawing/2014/main" id="{3288ED16-1B92-455E-80A1-131719DE4F4D}"/>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6" name="Group 115">
            <a:extLst>
              <a:ext uri="{FF2B5EF4-FFF2-40B4-BE49-F238E27FC236}">
                <a16:creationId xmlns:a16="http://schemas.microsoft.com/office/drawing/2014/main" id="{0A77B343-4DB0-467C-8EF1-D0EC2EE63862}"/>
              </a:ext>
            </a:extLst>
          </p:cNvPr>
          <p:cNvGrpSpPr/>
          <p:nvPr/>
        </p:nvGrpSpPr>
        <p:grpSpPr>
          <a:xfrm>
            <a:off x="6525980" y="2060317"/>
            <a:ext cx="1970319" cy="1986644"/>
            <a:chOff x="4782454" y="2104571"/>
            <a:chExt cx="2627092" cy="2648859"/>
          </a:xfrm>
        </p:grpSpPr>
        <p:sp>
          <p:nvSpPr>
            <p:cNvPr id="117" name="Diamond 116">
              <a:extLst>
                <a:ext uri="{FF2B5EF4-FFF2-40B4-BE49-F238E27FC236}">
                  <a16:creationId xmlns:a16="http://schemas.microsoft.com/office/drawing/2014/main" id="{AFA4EA9B-2CA8-4B9E-B905-A114668ECA5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8" name="Right Triangle 10">
              <a:extLst>
                <a:ext uri="{FF2B5EF4-FFF2-40B4-BE49-F238E27FC236}">
                  <a16:creationId xmlns:a16="http://schemas.microsoft.com/office/drawing/2014/main" id="{4B08B98E-604D-4D63-80AC-028399B54BB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9" name="Right Triangle 10">
              <a:extLst>
                <a:ext uri="{FF2B5EF4-FFF2-40B4-BE49-F238E27FC236}">
                  <a16:creationId xmlns:a16="http://schemas.microsoft.com/office/drawing/2014/main" id="{E35AC84E-9689-42CC-8122-1ECCAFA998C6}"/>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Right Triangle 10">
              <a:extLst>
                <a:ext uri="{FF2B5EF4-FFF2-40B4-BE49-F238E27FC236}">
                  <a16:creationId xmlns:a16="http://schemas.microsoft.com/office/drawing/2014/main" id="{7E0D5C77-1A4B-4B8C-A67A-B87875CABBC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1" name="Right Triangle 10">
              <a:extLst>
                <a:ext uri="{FF2B5EF4-FFF2-40B4-BE49-F238E27FC236}">
                  <a16:creationId xmlns:a16="http://schemas.microsoft.com/office/drawing/2014/main" id="{03DC57BD-4BCE-4752-87C6-DC32542C1161}"/>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22" name="Freeform: Shape 121">
            <a:extLst>
              <a:ext uri="{FF2B5EF4-FFF2-40B4-BE49-F238E27FC236}">
                <a16:creationId xmlns:a16="http://schemas.microsoft.com/office/drawing/2014/main" id="{F0E197D1-E7EA-4CE5-B4B2-0CEFFB4E8209}"/>
              </a:ext>
            </a:extLst>
          </p:cNvPr>
          <p:cNvSpPr/>
          <p:nvPr/>
        </p:nvSpPr>
        <p:spPr>
          <a:xfrm>
            <a:off x="1494690"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3" name="Freeform: Shape 122">
            <a:extLst>
              <a:ext uri="{FF2B5EF4-FFF2-40B4-BE49-F238E27FC236}">
                <a16:creationId xmlns:a16="http://schemas.microsoft.com/office/drawing/2014/main" id="{1D346720-6B66-439C-853D-D9BC9973B845}"/>
              </a:ext>
            </a:extLst>
          </p:cNvPr>
          <p:cNvSpPr/>
          <p:nvPr/>
        </p:nvSpPr>
        <p:spPr>
          <a:xfrm>
            <a:off x="3459556"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4" name="Freeform: Shape 123">
            <a:extLst>
              <a:ext uri="{FF2B5EF4-FFF2-40B4-BE49-F238E27FC236}">
                <a16:creationId xmlns:a16="http://schemas.microsoft.com/office/drawing/2014/main" id="{4F2A2827-218B-4506-865E-6092462A2BA2}"/>
              </a:ext>
            </a:extLst>
          </p:cNvPr>
          <p:cNvSpPr/>
          <p:nvPr/>
        </p:nvSpPr>
        <p:spPr>
          <a:xfrm>
            <a:off x="5435307"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5" name="Freeform: Shape 124">
            <a:extLst>
              <a:ext uri="{FF2B5EF4-FFF2-40B4-BE49-F238E27FC236}">
                <a16:creationId xmlns:a16="http://schemas.microsoft.com/office/drawing/2014/main" id="{33FB5587-A231-4776-9E83-8C30E43ACF62}"/>
              </a:ext>
            </a:extLst>
          </p:cNvPr>
          <p:cNvSpPr/>
          <p:nvPr/>
        </p:nvSpPr>
        <p:spPr>
          <a:xfrm>
            <a:off x="7389287" y="3074886"/>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pic>
        <p:nvPicPr>
          <p:cNvPr id="126" name="Graphic 125" descr="Handshake">
            <a:extLst>
              <a:ext uri="{FF2B5EF4-FFF2-40B4-BE49-F238E27FC236}">
                <a16:creationId xmlns:a16="http://schemas.microsoft.com/office/drawing/2014/main" id="{3CC3D81D-3CB4-40E5-9B1F-26A6F517D2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743" y="2571750"/>
            <a:ext cx="685800" cy="685800"/>
          </a:xfrm>
          <a:prstGeom prst="rect">
            <a:avLst/>
          </a:prstGeom>
          <a:effectLst>
            <a:outerShdw blurRad="76200" dist="88900" dir="13500000" sy="23000" kx="1200000" algn="br" rotWithShape="0">
              <a:prstClr val="black">
                <a:alpha val="20000"/>
              </a:prstClr>
            </a:outerShdw>
          </a:effectLst>
        </p:spPr>
      </p:pic>
      <p:sp>
        <p:nvSpPr>
          <p:cNvPr id="127" name="TextBox 126">
            <a:extLst>
              <a:ext uri="{FF2B5EF4-FFF2-40B4-BE49-F238E27FC236}">
                <a16:creationId xmlns:a16="http://schemas.microsoft.com/office/drawing/2014/main" id="{E6B35B89-9E99-46F5-87E0-2E157575B7F3}"/>
              </a:ext>
            </a:extLst>
          </p:cNvPr>
          <p:cNvSpPr txBox="1"/>
          <p:nvPr/>
        </p:nvSpPr>
        <p:spPr>
          <a:xfrm>
            <a:off x="996047" y="4169228"/>
            <a:ext cx="1219200" cy="276999"/>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STEP 01</a:t>
            </a:r>
          </a:p>
        </p:txBody>
      </p:sp>
      <p:sp>
        <p:nvSpPr>
          <p:cNvPr id="128" name="TextBox 127">
            <a:extLst>
              <a:ext uri="{FF2B5EF4-FFF2-40B4-BE49-F238E27FC236}">
                <a16:creationId xmlns:a16="http://schemas.microsoft.com/office/drawing/2014/main" id="{9CF2C65C-6EEB-40D9-B144-F7198E7EDCB1}"/>
              </a:ext>
            </a:extLst>
          </p:cNvPr>
          <p:cNvSpPr txBox="1"/>
          <p:nvPr/>
        </p:nvSpPr>
        <p:spPr>
          <a:xfrm>
            <a:off x="857261" y="4533389"/>
            <a:ext cx="1507650" cy="461665"/>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Problem Statement </a:t>
            </a:r>
          </a:p>
        </p:txBody>
      </p:sp>
      <p:sp>
        <p:nvSpPr>
          <p:cNvPr id="129" name="TextBox 128">
            <a:extLst>
              <a:ext uri="{FF2B5EF4-FFF2-40B4-BE49-F238E27FC236}">
                <a16:creationId xmlns:a16="http://schemas.microsoft.com/office/drawing/2014/main" id="{2783F6FE-4257-43A0-BD6D-AC7A73777ACB}"/>
              </a:ext>
            </a:extLst>
          </p:cNvPr>
          <p:cNvSpPr txBox="1"/>
          <p:nvPr/>
        </p:nvSpPr>
        <p:spPr>
          <a:xfrm>
            <a:off x="1986641" y="195765"/>
            <a:ext cx="1219200" cy="338554"/>
          </a:xfrm>
          <a:prstGeom prst="rect">
            <a:avLst/>
          </a:prstGeom>
          <a:noFill/>
        </p:spPr>
        <p:txBody>
          <a:bodyPr wrap="square" rtlCol="0">
            <a:spAutoFit/>
          </a:bodyPr>
          <a:lstStyle/>
          <a:p>
            <a:pPr algn="ctr"/>
            <a:r>
              <a:rPr lang="en-US" sz="1600" b="1" dirty="0">
                <a:solidFill>
                  <a:srgbClr val="FF9900"/>
                </a:solidFill>
                <a:latin typeface="Bookman Old Style" panose="02050604050505020204" pitchFamily="18" charset="0"/>
              </a:rPr>
              <a:t>STEP 02</a:t>
            </a:r>
          </a:p>
        </p:txBody>
      </p:sp>
      <p:sp>
        <p:nvSpPr>
          <p:cNvPr id="130" name="TextBox 129">
            <a:extLst>
              <a:ext uri="{FF2B5EF4-FFF2-40B4-BE49-F238E27FC236}">
                <a16:creationId xmlns:a16="http://schemas.microsoft.com/office/drawing/2014/main" id="{7E6EF56F-1318-419A-A7CB-C2BB0D40C30A}"/>
              </a:ext>
            </a:extLst>
          </p:cNvPr>
          <p:cNvSpPr txBox="1"/>
          <p:nvPr/>
        </p:nvSpPr>
        <p:spPr>
          <a:xfrm>
            <a:off x="1963543" y="542278"/>
            <a:ext cx="1364069" cy="461665"/>
          </a:xfrm>
          <a:prstGeom prst="rect">
            <a:avLst/>
          </a:prstGeom>
          <a:noFill/>
        </p:spPr>
        <p:txBody>
          <a:bodyPr wrap="square" rtlCol="0">
            <a:spAutoFit/>
          </a:bodyPr>
          <a:lstStyle/>
          <a:p>
            <a:pPr algn="ctr"/>
            <a:r>
              <a:rPr lang="en-US" sz="1200" b="1" dirty="0">
                <a:solidFill>
                  <a:srgbClr val="FF9900"/>
                </a:solidFill>
                <a:latin typeface="Bookman Old Style" panose="02050604050505020204" pitchFamily="18" charset="0"/>
              </a:rPr>
              <a:t>RL Formulation</a:t>
            </a:r>
          </a:p>
        </p:txBody>
      </p:sp>
      <p:sp>
        <p:nvSpPr>
          <p:cNvPr id="131" name="TextBox 130">
            <a:extLst>
              <a:ext uri="{FF2B5EF4-FFF2-40B4-BE49-F238E27FC236}">
                <a16:creationId xmlns:a16="http://schemas.microsoft.com/office/drawing/2014/main" id="{F56D3573-6663-44F7-8719-2BFF9A7D7863}"/>
              </a:ext>
            </a:extLst>
          </p:cNvPr>
          <p:cNvSpPr txBox="1"/>
          <p:nvPr/>
        </p:nvSpPr>
        <p:spPr>
          <a:xfrm>
            <a:off x="3023960" y="4173000"/>
            <a:ext cx="1219200" cy="276999"/>
          </a:xfrm>
          <a:prstGeom prst="rect">
            <a:avLst/>
          </a:prstGeom>
          <a:noFill/>
        </p:spPr>
        <p:txBody>
          <a:bodyPr wrap="square" rtlCol="0">
            <a:spAutoFit/>
          </a:bodyPr>
          <a:lstStyle/>
          <a:p>
            <a:pPr algn="ctr"/>
            <a:r>
              <a:rPr lang="en-US" sz="1200" b="1" dirty="0">
                <a:solidFill>
                  <a:srgbClr val="33CC33"/>
                </a:solidFill>
                <a:latin typeface="Bookman Old Style" panose="02050604050505020204" pitchFamily="18" charset="0"/>
              </a:rPr>
              <a:t>STEP 03</a:t>
            </a:r>
          </a:p>
        </p:txBody>
      </p:sp>
      <p:sp>
        <p:nvSpPr>
          <p:cNvPr id="132" name="TextBox 131">
            <a:extLst>
              <a:ext uri="{FF2B5EF4-FFF2-40B4-BE49-F238E27FC236}">
                <a16:creationId xmlns:a16="http://schemas.microsoft.com/office/drawing/2014/main" id="{B189D077-9123-435E-A62F-B9D5FCFD7BD4}"/>
              </a:ext>
            </a:extLst>
          </p:cNvPr>
          <p:cNvSpPr txBox="1"/>
          <p:nvPr/>
        </p:nvSpPr>
        <p:spPr>
          <a:xfrm>
            <a:off x="2596241" y="4533389"/>
            <a:ext cx="1959938" cy="646331"/>
          </a:xfrm>
          <a:prstGeom prst="rect">
            <a:avLst/>
          </a:prstGeom>
          <a:noFill/>
        </p:spPr>
        <p:txBody>
          <a:bodyPr wrap="square" rtlCol="0">
            <a:spAutoFit/>
          </a:bodyPr>
          <a:lstStyle/>
          <a:p>
            <a:pPr algn="ctr"/>
            <a:r>
              <a:rPr lang="en-IN" sz="1200" b="1" dirty="0">
                <a:solidFill>
                  <a:srgbClr val="33CC33"/>
                </a:solidFill>
                <a:latin typeface="Bookman Old Style" panose="02050604050505020204" pitchFamily="18" charset="0"/>
              </a:rPr>
              <a:t>Literature Survey &amp; Gaps and Challenges</a:t>
            </a:r>
          </a:p>
          <a:p>
            <a:pPr algn="ctr"/>
            <a:r>
              <a:rPr lang="en-IN" sz="1200" b="1" dirty="0">
                <a:solidFill>
                  <a:srgbClr val="33CC33"/>
                </a:solidFill>
                <a:latin typeface="Bookman Old Style" panose="02050604050505020204" pitchFamily="18" charset="0"/>
              </a:rPr>
              <a:t> </a:t>
            </a:r>
          </a:p>
        </p:txBody>
      </p:sp>
      <p:sp>
        <p:nvSpPr>
          <p:cNvPr id="133" name="TextBox 132">
            <a:extLst>
              <a:ext uri="{FF2B5EF4-FFF2-40B4-BE49-F238E27FC236}">
                <a16:creationId xmlns:a16="http://schemas.microsoft.com/office/drawing/2014/main" id="{3C3C23AF-3B6F-47F1-AA70-36031C7A5F96}"/>
              </a:ext>
            </a:extLst>
          </p:cNvPr>
          <p:cNvSpPr txBox="1"/>
          <p:nvPr/>
        </p:nvSpPr>
        <p:spPr>
          <a:xfrm>
            <a:off x="4019964" y="209838"/>
            <a:ext cx="1219200" cy="307777"/>
          </a:xfrm>
          <a:prstGeom prst="rect">
            <a:avLst/>
          </a:prstGeom>
          <a:noFill/>
        </p:spPr>
        <p:txBody>
          <a:bodyPr wrap="square" rtlCol="0">
            <a:spAutoFit/>
          </a:bodyPr>
          <a:lstStyle/>
          <a:p>
            <a:pPr algn="ctr"/>
            <a:r>
              <a:rPr lang="en-US" b="1" dirty="0">
                <a:solidFill>
                  <a:srgbClr val="FF0066"/>
                </a:solidFill>
                <a:latin typeface="Bookman Old Style" panose="02050604050505020204" pitchFamily="18" charset="0"/>
              </a:rPr>
              <a:t>STEP 04</a:t>
            </a:r>
          </a:p>
        </p:txBody>
      </p:sp>
      <p:sp>
        <p:nvSpPr>
          <p:cNvPr id="134" name="TextBox 133">
            <a:extLst>
              <a:ext uri="{FF2B5EF4-FFF2-40B4-BE49-F238E27FC236}">
                <a16:creationId xmlns:a16="http://schemas.microsoft.com/office/drawing/2014/main" id="{C8FA9ADB-0405-4C16-AC55-E8653B5E1575}"/>
              </a:ext>
            </a:extLst>
          </p:cNvPr>
          <p:cNvSpPr txBox="1"/>
          <p:nvPr/>
        </p:nvSpPr>
        <p:spPr>
          <a:xfrm>
            <a:off x="3748342" y="570815"/>
            <a:ext cx="1760876" cy="276999"/>
          </a:xfrm>
          <a:prstGeom prst="rect">
            <a:avLst/>
          </a:prstGeom>
          <a:noFill/>
        </p:spPr>
        <p:txBody>
          <a:bodyPr wrap="square" rtlCol="0">
            <a:spAutoFit/>
          </a:bodyPr>
          <a:lstStyle/>
          <a:p>
            <a:pPr algn="ctr"/>
            <a:r>
              <a:rPr lang="en-IN" sz="1200" b="1" dirty="0">
                <a:solidFill>
                  <a:srgbClr val="FF0066"/>
                </a:solidFill>
                <a:latin typeface="Bookman Old Style" panose="02050604050505020204" pitchFamily="18" charset="0"/>
              </a:rPr>
              <a:t>RL Model</a:t>
            </a:r>
          </a:p>
        </p:txBody>
      </p:sp>
      <p:sp>
        <p:nvSpPr>
          <p:cNvPr id="135" name="TextBox 134">
            <a:extLst>
              <a:ext uri="{FF2B5EF4-FFF2-40B4-BE49-F238E27FC236}">
                <a16:creationId xmlns:a16="http://schemas.microsoft.com/office/drawing/2014/main" id="{A3F93AD6-A06F-4F5E-A7F8-0FD5FAF181D9}"/>
              </a:ext>
            </a:extLst>
          </p:cNvPr>
          <p:cNvSpPr txBox="1"/>
          <p:nvPr/>
        </p:nvSpPr>
        <p:spPr>
          <a:xfrm>
            <a:off x="4999874" y="4170025"/>
            <a:ext cx="1219200" cy="276999"/>
          </a:xfrm>
          <a:prstGeom prst="rect">
            <a:avLst/>
          </a:prstGeom>
          <a:noFill/>
        </p:spPr>
        <p:txBody>
          <a:bodyPr wrap="square" rtlCol="0">
            <a:spAutoFit/>
          </a:bodyPr>
          <a:lstStyle/>
          <a:p>
            <a:pPr algn="ctr"/>
            <a:r>
              <a:rPr lang="en-US" sz="1200" b="1" dirty="0">
                <a:solidFill>
                  <a:srgbClr val="3366FF"/>
                </a:solidFill>
                <a:latin typeface="Bookman Old Style" panose="02050604050505020204" pitchFamily="18" charset="0"/>
              </a:rPr>
              <a:t>STEP 05</a:t>
            </a:r>
          </a:p>
        </p:txBody>
      </p:sp>
      <p:sp>
        <p:nvSpPr>
          <p:cNvPr id="136" name="TextBox 135">
            <a:extLst>
              <a:ext uri="{FF2B5EF4-FFF2-40B4-BE49-F238E27FC236}">
                <a16:creationId xmlns:a16="http://schemas.microsoft.com/office/drawing/2014/main" id="{72A94F97-EEAD-409C-9F4D-162206186333}"/>
              </a:ext>
            </a:extLst>
          </p:cNvPr>
          <p:cNvSpPr txBox="1"/>
          <p:nvPr/>
        </p:nvSpPr>
        <p:spPr>
          <a:xfrm>
            <a:off x="4828617" y="4528478"/>
            <a:ext cx="1561715" cy="276999"/>
          </a:xfrm>
          <a:prstGeom prst="rect">
            <a:avLst/>
          </a:prstGeom>
          <a:noFill/>
        </p:spPr>
        <p:txBody>
          <a:bodyPr wrap="square" rtlCol="0">
            <a:spAutoFit/>
          </a:bodyPr>
          <a:lstStyle/>
          <a:p>
            <a:pPr algn="ctr"/>
            <a:r>
              <a:rPr lang="en-IN" sz="1200" b="1" dirty="0">
                <a:solidFill>
                  <a:srgbClr val="3366FF"/>
                </a:solidFill>
                <a:latin typeface="Bookman Old Style" panose="02050604050505020204" pitchFamily="18" charset="0"/>
              </a:rPr>
              <a:t>Implementation</a:t>
            </a:r>
          </a:p>
        </p:txBody>
      </p:sp>
      <p:sp>
        <p:nvSpPr>
          <p:cNvPr id="137" name="TextBox 136">
            <a:extLst>
              <a:ext uri="{FF2B5EF4-FFF2-40B4-BE49-F238E27FC236}">
                <a16:creationId xmlns:a16="http://schemas.microsoft.com/office/drawing/2014/main" id="{F9082F43-734D-4ACF-8DE9-5B629D437B03}"/>
              </a:ext>
            </a:extLst>
          </p:cNvPr>
          <p:cNvSpPr txBox="1"/>
          <p:nvPr/>
        </p:nvSpPr>
        <p:spPr>
          <a:xfrm>
            <a:off x="5962726" y="253897"/>
            <a:ext cx="1219200" cy="276999"/>
          </a:xfrm>
          <a:prstGeom prst="rect">
            <a:avLst/>
          </a:prstGeom>
          <a:noFill/>
        </p:spPr>
        <p:txBody>
          <a:bodyPr wrap="square" rtlCol="0">
            <a:spAutoFit/>
          </a:bodyPr>
          <a:lstStyle/>
          <a:p>
            <a:pPr algn="ctr"/>
            <a:r>
              <a:rPr lang="en-US" sz="1200" b="1" dirty="0">
                <a:solidFill>
                  <a:srgbClr val="00CC99"/>
                </a:solidFill>
                <a:latin typeface="Bookman Old Style" panose="02050604050505020204" pitchFamily="18" charset="0"/>
              </a:rPr>
              <a:t>STEP 06</a:t>
            </a:r>
          </a:p>
        </p:txBody>
      </p:sp>
      <p:sp>
        <p:nvSpPr>
          <p:cNvPr id="138" name="TextBox 137">
            <a:extLst>
              <a:ext uri="{FF2B5EF4-FFF2-40B4-BE49-F238E27FC236}">
                <a16:creationId xmlns:a16="http://schemas.microsoft.com/office/drawing/2014/main" id="{8A744B6A-1C9C-4FC9-B13F-949382037459}"/>
              </a:ext>
            </a:extLst>
          </p:cNvPr>
          <p:cNvSpPr txBox="1"/>
          <p:nvPr/>
        </p:nvSpPr>
        <p:spPr>
          <a:xfrm>
            <a:off x="5509218" y="576826"/>
            <a:ext cx="2195794" cy="276999"/>
          </a:xfrm>
          <a:prstGeom prst="rect">
            <a:avLst/>
          </a:prstGeom>
          <a:noFill/>
        </p:spPr>
        <p:txBody>
          <a:bodyPr wrap="square" rtlCol="0">
            <a:spAutoFit/>
          </a:bodyPr>
          <a:lstStyle/>
          <a:p>
            <a:pPr algn="ctr"/>
            <a:r>
              <a:rPr lang="en-US" sz="1200" b="1" dirty="0">
                <a:solidFill>
                  <a:srgbClr val="00CC99"/>
                </a:solidFill>
                <a:latin typeface="Bookman Old Style" panose="02050604050505020204" pitchFamily="18" charset="0"/>
              </a:rPr>
              <a:t>Results and Discussion</a:t>
            </a:r>
          </a:p>
        </p:txBody>
      </p:sp>
      <p:sp>
        <p:nvSpPr>
          <p:cNvPr id="139" name="TextBox 138">
            <a:extLst>
              <a:ext uri="{FF2B5EF4-FFF2-40B4-BE49-F238E27FC236}">
                <a16:creationId xmlns:a16="http://schemas.microsoft.com/office/drawing/2014/main" id="{F2F7739D-4726-47C7-B8C1-440F88B3F759}"/>
              </a:ext>
            </a:extLst>
          </p:cNvPr>
          <p:cNvSpPr txBox="1"/>
          <p:nvPr/>
        </p:nvSpPr>
        <p:spPr>
          <a:xfrm>
            <a:off x="6923317" y="4172999"/>
            <a:ext cx="1219200"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STEP 07</a:t>
            </a:r>
          </a:p>
        </p:txBody>
      </p:sp>
      <p:sp>
        <p:nvSpPr>
          <p:cNvPr id="140" name="TextBox 139">
            <a:extLst>
              <a:ext uri="{FF2B5EF4-FFF2-40B4-BE49-F238E27FC236}">
                <a16:creationId xmlns:a16="http://schemas.microsoft.com/office/drawing/2014/main" id="{DA5A9D1A-27FC-4B9F-A9DC-FB4669B7CC3C}"/>
              </a:ext>
            </a:extLst>
          </p:cNvPr>
          <p:cNvSpPr txBox="1"/>
          <p:nvPr/>
        </p:nvSpPr>
        <p:spPr>
          <a:xfrm>
            <a:off x="6901562" y="4528477"/>
            <a:ext cx="1240955"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Conclusion</a:t>
            </a:r>
          </a:p>
        </p:txBody>
      </p:sp>
      <p:pic>
        <p:nvPicPr>
          <p:cNvPr id="143" name="Graphic 142" descr="Head with gears">
            <a:extLst>
              <a:ext uri="{FF2B5EF4-FFF2-40B4-BE49-F238E27FC236}">
                <a16:creationId xmlns:a16="http://schemas.microsoft.com/office/drawing/2014/main" id="{C39AC180-59C3-423F-A337-8FEAFA7B96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0263" y="1455761"/>
            <a:ext cx="723247" cy="723247"/>
          </a:xfrm>
          <a:prstGeom prst="rect">
            <a:avLst/>
          </a:prstGeom>
          <a:effectLst>
            <a:outerShdw blurRad="76200" dir="13500000" sy="23000" kx="1200000" algn="br" rotWithShape="0">
              <a:prstClr val="black">
                <a:alpha val="20000"/>
              </a:prstClr>
            </a:outerShdw>
          </a:effectLst>
        </p:spPr>
      </p:pic>
      <p:pic>
        <p:nvPicPr>
          <p:cNvPr id="144" name="Graphic 143" descr="Laptop">
            <a:extLst>
              <a:ext uri="{FF2B5EF4-FFF2-40B4-BE49-F238E27FC236}">
                <a16:creationId xmlns:a16="http://schemas.microsoft.com/office/drawing/2014/main" id="{2C048EFD-49C7-491D-B124-A7B4F81684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08409" y="2347683"/>
            <a:ext cx="886578" cy="886578"/>
          </a:xfrm>
          <a:prstGeom prst="rect">
            <a:avLst/>
          </a:prstGeom>
          <a:effectLst>
            <a:outerShdw blurRad="76200" dir="13500000" sy="23000" kx="1200000" algn="br" rotWithShape="0">
              <a:prstClr val="black">
                <a:alpha val="20000"/>
              </a:prstClr>
            </a:outerShdw>
          </a:effectLst>
        </p:spPr>
      </p:pic>
      <p:pic>
        <p:nvPicPr>
          <p:cNvPr id="145" name="Graphic 144" descr="Target Audience">
            <a:extLst>
              <a:ext uri="{FF2B5EF4-FFF2-40B4-BE49-F238E27FC236}">
                <a16:creationId xmlns:a16="http://schemas.microsoft.com/office/drawing/2014/main" id="{8AF56716-5E3A-4E8D-BE6B-017B19CCB6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49915" y="1373196"/>
            <a:ext cx="914400" cy="914400"/>
          </a:xfrm>
          <a:prstGeom prst="rect">
            <a:avLst/>
          </a:prstGeom>
          <a:effectLst>
            <a:outerShdw blurRad="76200" dir="13500000" sy="23000" kx="1200000" algn="br" rotWithShape="0">
              <a:prstClr val="black">
                <a:alpha val="20000"/>
              </a:prstClr>
            </a:outerShdw>
          </a:effectLst>
        </p:spPr>
      </p:pic>
      <p:pic>
        <p:nvPicPr>
          <p:cNvPr id="146" name="Graphic 145" descr="Diploma roll">
            <a:extLst>
              <a:ext uri="{FF2B5EF4-FFF2-40B4-BE49-F238E27FC236}">
                <a16:creationId xmlns:a16="http://schemas.microsoft.com/office/drawing/2014/main" id="{DF2B0BD5-7AC6-41BF-AA06-D2C0A3BB59F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50783" y="2333772"/>
            <a:ext cx="914400" cy="914400"/>
          </a:xfrm>
          <a:prstGeom prst="rect">
            <a:avLst/>
          </a:prstGeom>
          <a:effectLst>
            <a:outerShdw blurRad="76200" dir="13500000" sy="23000" kx="1200000" algn="br" rotWithShape="0">
              <a:prstClr val="black">
                <a:alpha val="20000"/>
              </a:prstClr>
            </a:outerShdw>
          </a:effectLst>
        </p:spPr>
      </p:pic>
      <p:pic>
        <p:nvPicPr>
          <p:cNvPr id="149" name="Picture 2" descr="Amrita Vishwa Vidyapeetham - Wikipedia">
            <a:extLst>
              <a:ext uri="{FF2B5EF4-FFF2-40B4-BE49-F238E27FC236}">
                <a16:creationId xmlns:a16="http://schemas.microsoft.com/office/drawing/2014/main" id="{E0ED24A6-BF98-4C4C-BA77-7FDFD60F55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Workflow">
            <a:extLst>
              <a:ext uri="{FF2B5EF4-FFF2-40B4-BE49-F238E27FC236}">
                <a16:creationId xmlns:a16="http://schemas.microsoft.com/office/drawing/2014/main" id="{79EA5102-536B-4F71-A191-7253B8A6DA7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46000" y="1322741"/>
            <a:ext cx="706042" cy="706042"/>
          </a:xfrm>
          <a:prstGeom prst="rect">
            <a:avLst/>
          </a:prstGeom>
          <a:effectLst>
            <a:outerShdw blurRad="76200" dist="12700" dir="8100000" sy="-23000" kx="800400" algn="br" rotWithShape="0">
              <a:prstClr val="black">
                <a:alpha val="20000"/>
              </a:prstClr>
            </a:outerShdw>
          </a:effectLst>
        </p:spPr>
      </p:pic>
      <p:pic>
        <p:nvPicPr>
          <p:cNvPr id="52" name="Graphic 51" descr="Venn diagram">
            <a:extLst>
              <a:ext uri="{FF2B5EF4-FFF2-40B4-BE49-F238E27FC236}">
                <a16:creationId xmlns:a16="http://schemas.microsoft.com/office/drawing/2014/main" id="{7C09EADC-F102-460D-B80B-E4B9481D97C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2863" y="2406420"/>
            <a:ext cx="767901" cy="767901"/>
          </a:xfrm>
          <a:prstGeom prst="rect">
            <a:avLst/>
          </a:prstGeom>
          <a:effectLst>
            <a:outerShdw blurRad="76200" dir="13500000" sy="23000" kx="1200000" algn="br" rotWithShape="0">
              <a:prstClr val="black">
                <a:alpha val="20000"/>
              </a:prstClr>
            </a:outerShdw>
          </a:effectLst>
        </p:spPr>
      </p:pic>
      <p:sp>
        <p:nvSpPr>
          <p:cNvPr id="53" name="Slide Number Placeholder 52">
            <a:extLst>
              <a:ext uri="{FF2B5EF4-FFF2-40B4-BE49-F238E27FC236}">
                <a16:creationId xmlns:a16="http://schemas.microsoft.com/office/drawing/2014/main" id="{76E6AA32-2E27-4FF9-A635-EE7E30CCED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57961123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51AE72-6399-4C1D-99E7-75077FEB47B7}"/>
              </a:ext>
            </a:extLst>
          </p:cNvPr>
          <p:cNvPicPr>
            <a:picLocks noChangeAspect="1"/>
          </p:cNvPicPr>
          <p:nvPr/>
        </p:nvPicPr>
        <p:blipFill rotWithShape="1">
          <a:blip r:embed="rId2"/>
          <a:srcRect l="5870" t="22566" r="6645" b="24636"/>
          <a:stretch/>
        </p:blipFill>
        <p:spPr>
          <a:xfrm>
            <a:off x="636308" y="1136822"/>
            <a:ext cx="7999590" cy="1598774"/>
          </a:xfrm>
          <a:prstGeom prst="rect">
            <a:avLst/>
          </a:prstGeom>
        </p:spPr>
      </p:pic>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3180522"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IN" sz="1600" dirty="0">
                <a:solidFill>
                  <a:srgbClr val="1A9988"/>
                </a:solidFill>
                <a:latin typeface="Raleway" pitchFamily="2" charset="0"/>
              </a:rPr>
              <a:t>Demo Code</a:t>
            </a:r>
            <a:endParaRPr sz="1600" dirty="0">
              <a:solidFill>
                <a:srgbClr val="1A9988"/>
              </a:solidFill>
              <a:latin typeface="Raleway" pitchFamily="2" charset="0"/>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1263" y="-23631"/>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20</a:t>
            </a:fld>
            <a:endParaRPr lang="en">
              <a:latin typeface="Raleway" pitchFamily="2" charset="0"/>
            </a:endParaRPr>
          </a:p>
        </p:txBody>
      </p:sp>
      <p:pic>
        <p:nvPicPr>
          <p:cNvPr id="13" name="Picture 12" descr="Finger PNG, Finger Transparent Background - FreeIconsPNG">
            <a:extLst>
              <a:ext uri="{FF2B5EF4-FFF2-40B4-BE49-F238E27FC236}">
                <a16:creationId xmlns:a16="http://schemas.microsoft.com/office/drawing/2014/main" id="{FF574184-78E1-4ABE-97AF-DDB3821BCC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265" y="3297102"/>
            <a:ext cx="637996" cy="3867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C686FCD-B9C2-4418-9205-766DEC0A8530}"/>
                  </a:ext>
                </a:extLst>
              </p:cNvPr>
              <p:cNvSpPr txBox="1"/>
              <p:nvPr/>
            </p:nvSpPr>
            <p:spPr>
              <a:xfrm>
                <a:off x="1841157" y="3297102"/>
                <a:ext cx="6695145" cy="323165"/>
              </a:xfrm>
              <a:prstGeom prst="rect">
                <a:avLst/>
              </a:prstGeom>
              <a:noFill/>
            </p:spPr>
            <p:txBody>
              <a:bodyPr wrap="square" rtlCol="0">
                <a:spAutoFit/>
              </a:bodyPr>
              <a:lstStyle/>
              <a:p>
                <a:pPr algn="just"/>
                <a:r>
                  <a:rPr lang="en-US" sz="1500" b="1" dirty="0">
                    <a:solidFill>
                      <a:srgbClr val="1A9988"/>
                    </a:solidFill>
                    <a:latin typeface="Raleway" pitchFamily="2" charset="0"/>
                  </a:rPr>
                  <a:t>Q(S,A)= Q(S,A) + </a:t>
                </a:r>
                <a14:m>
                  <m:oMath xmlns:m="http://schemas.openxmlformats.org/officeDocument/2006/math">
                    <m:r>
                      <a:rPr lang="en-US" sz="1500" b="1" i="1" smtClean="0">
                        <a:solidFill>
                          <a:srgbClr val="1A9988"/>
                        </a:solidFill>
                        <a:latin typeface="Cambria Math" panose="02040503050406030204" pitchFamily="18" charset="0"/>
                        <a:ea typeface="Cambria Math" panose="02040503050406030204" pitchFamily="18" charset="0"/>
                      </a:rPr>
                      <m:t>∝</m:t>
                    </m:r>
                    <m:r>
                      <a:rPr lang="en-IN" sz="1500" b="1" i="0" smtClean="0">
                        <a:solidFill>
                          <a:srgbClr val="1A9988"/>
                        </a:solidFill>
                        <a:latin typeface="Cambria Math" panose="02040503050406030204" pitchFamily="18" charset="0"/>
                        <a:ea typeface="Cambria Math" panose="02040503050406030204" pitchFamily="18" charset="0"/>
                      </a:rPr>
                      <m:t> </m:t>
                    </m:r>
                  </m:oMath>
                </a14:m>
                <a:r>
                  <a:rPr lang="en-US" sz="1500" b="1" dirty="0">
                    <a:solidFill>
                      <a:srgbClr val="1A9988"/>
                    </a:solidFill>
                    <a:latin typeface="Raleway" pitchFamily="2" charset="0"/>
                  </a:rPr>
                  <a:t>[R(S,A) +</a:t>
                </a:r>
                <a14:m>
                  <m:oMath xmlns:m="http://schemas.openxmlformats.org/officeDocument/2006/math">
                    <m:r>
                      <a:rPr lang="en-IN" sz="1500" b="1" i="0" smtClean="0">
                        <a:solidFill>
                          <a:srgbClr val="1A9988"/>
                        </a:solidFill>
                        <a:latin typeface="Cambria Math" panose="02040503050406030204" pitchFamily="18" charset="0"/>
                        <a:ea typeface="Cambria Math" panose="02040503050406030204" pitchFamily="18" charset="0"/>
                      </a:rPr>
                      <m:t>  </m:t>
                    </m:r>
                    <m:r>
                      <a:rPr lang="en-US" sz="1500" b="1" i="1" smtClean="0">
                        <a:solidFill>
                          <a:srgbClr val="1A9988"/>
                        </a:solidFill>
                        <a:latin typeface="Cambria Math" panose="02040503050406030204" pitchFamily="18" charset="0"/>
                        <a:ea typeface="Cambria Math" panose="02040503050406030204" pitchFamily="18" charset="0"/>
                      </a:rPr>
                      <m:t>𝜸</m:t>
                    </m:r>
                  </m:oMath>
                </a14:m>
                <a:r>
                  <a:rPr lang="en-US" sz="1500" b="1" dirty="0">
                    <a:solidFill>
                      <a:srgbClr val="1A9988"/>
                    </a:solidFill>
                    <a:latin typeface="Raleway" pitchFamily="2" charset="0"/>
                  </a:rPr>
                  <a:t> ( max ( Q’ (S</a:t>
                </a:r>
                <a:r>
                  <a:rPr lang="en-US" sz="1500" b="1">
                    <a:solidFill>
                      <a:srgbClr val="1A9988"/>
                    </a:solidFill>
                    <a:latin typeface="Raleway" pitchFamily="2" charset="0"/>
                  </a:rPr>
                  <a:t>’,A’) </a:t>
                </a:r>
                <a:r>
                  <a:rPr lang="en-US" sz="1500" b="1" dirty="0">
                    <a:solidFill>
                      <a:srgbClr val="1A9988"/>
                    </a:solidFill>
                    <a:latin typeface="Raleway" pitchFamily="2" charset="0"/>
                  </a:rPr>
                  <a:t>)  -  Q(S,A) ]</a:t>
                </a:r>
              </a:p>
            </p:txBody>
          </p:sp>
        </mc:Choice>
        <mc:Fallback>
          <p:sp>
            <p:nvSpPr>
              <p:cNvPr id="14" name="TextBox 13">
                <a:extLst>
                  <a:ext uri="{FF2B5EF4-FFF2-40B4-BE49-F238E27FC236}">
                    <a16:creationId xmlns:a16="http://schemas.microsoft.com/office/drawing/2014/main" id="{5C686FCD-B9C2-4418-9205-766DEC0A8530}"/>
                  </a:ext>
                </a:extLst>
              </p:cNvPr>
              <p:cNvSpPr txBox="1">
                <a:spLocks noRot="1" noChangeAspect="1" noMove="1" noResize="1" noEditPoints="1" noAdjustHandles="1" noChangeArrowheads="1" noChangeShapeType="1" noTextEdit="1"/>
              </p:cNvSpPr>
              <p:nvPr/>
            </p:nvSpPr>
            <p:spPr>
              <a:xfrm>
                <a:off x="1841157" y="3297102"/>
                <a:ext cx="6695145" cy="323165"/>
              </a:xfrm>
              <a:prstGeom prst="rect">
                <a:avLst/>
              </a:prstGeom>
              <a:blipFill>
                <a:blip r:embed="rId7"/>
                <a:stretch>
                  <a:fillRect l="-364" t="-3774" b="-18868"/>
                </a:stretch>
              </a:blipFill>
            </p:spPr>
            <p:txBody>
              <a:bodyPr/>
              <a:lstStyle/>
              <a:p>
                <a:r>
                  <a:rPr lang="en-US">
                    <a:noFill/>
                  </a:rPr>
                  <a:t> </a:t>
                </a:r>
              </a:p>
            </p:txBody>
          </p:sp>
        </mc:Fallback>
      </mc:AlternateContent>
    </p:spTree>
    <p:extLst>
      <p:ext uri="{BB962C8B-B14F-4D97-AF65-F5344CB8AC3E}">
        <p14:creationId xmlns:p14="http://schemas.microsoft.com/office/powerpoint/2010/main" val="3599931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3180522"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IN" sz="1600" dirty="0">
                <a:solidFill>
                  <a:srgbClr val="1A9988"/>
                </a:solidFill>
                <a:latin typeface="Raleway" pitchFamily="2" charset="0"/>
              </a:rPr>
              <a:t>Training</a:t>
            </a:r>
            <a:endParaRPr sz="1600" dirty="0">
              <a:solidFill>
                <a:srgbClr val="1A9988"/>
              </a:solidFill>
              <a:latin typeface="Raleway" pitchFamily="2" charset="0"/>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433" y="-23631"/>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21</a:t>
            </a:fld>
            <a:endParaRPr lang="en">
              <a:latin typeface="Raleway" pitchFamily="2" charset="0"/>
            </a:endParaRPr>
          </a:p>
        </p:txBody>
      </p:sp>
      <p:pic>
        <p:nvPicPr>
          <p:cNvPr id="3" name="Picture 2">
            <a:extLst>
              <a:ext uri="{FF2B5EF4-FFF2-40B4-BE49-F238E27FC236}">
                <a16:creationId xmlns:a16="http://schemas.microsoft.com/office/drawing/2014/main" id="{55E5529D-BD91-49DB-9DA5-93ADFD03D0DD}"/>
              </a:ext>
            </a:extLst>
          </p:cNvPr>
          <p:cNvPicPr>
            <a:picLocks noChangeAspect="1"/>
          </p:cNvPicPr>
          <p:nvPr/>
        </p:nvPicPr>
        <p:blipFill>
          <a:blip r:embed="rId5"/>
          <a:stretch>
            <a:fillRect/>
          </a:stretch>
        </p:blipFill>
        <p:spPr>
          <a:xfrm>
            <a:off x="347869" y="677704"/>
            <a:ext cx="8448261" cy="2655019"/>
          </a:xfrm>
          <a:prstGeom prst="rect">
            <a:avLst/>
          </a:prstGeom>
        </p:spPr>
      </p:pic>
      <p:pic>
        <p:nvPicPr>
          <p:cNvPr id="9" name="Picture 8" descr="Finger PNG, Finger Transparent Background - FreeIconsPNG">
            <a:extLst>
              <a:ext uri="{FF2B5EF4-FFF2-40B4-BE49-F238E27FC236}">
                <a16:creationId xmlns:a16="http://schemas.microsoft.com/office/drawing/2014/main" id="{80546055-4BD4-4632-9A66-BB1AA4E1B4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308" y="3461108"/>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6610B8E-066B-47CC-B9AD-BBAF7D32E023}"/>
              </a:ext>
            </a:extLst>
          </p:cNvPr>
          <p:cNvSpPr txBox="1"/>
          <p:nvPr/>
        </p:nvSpPr>
        <p:spPr>
          <a:xfrm>
            <a:off x="1630271" y="3461108"/>
            <a:ext cx="6695145" cy="553998"/>
          </a:xfrm>
          <a:prstGeom prst="rect">
            <a:avLst/>
          </a:prstGeom>
          <a:noFill/>
        </p:spPr>
        <p:txBody>
          <a:bodyPr wrap="square" rtlCol="0">
            <a:spAutoFit/>
          </a:bodyPr>
          <a:lstStyle/>
          <a:p>
            <a:pPr algn="just"/>
            <a:r>
              <a:rPr lang="en-US" sz="1500" b="1" dirty="0">
                <a:solidFill>
                  <a:srgbClr val="1A9988"/>
                </a:solidFill>
                <a:latin typeface="Raleway" pitchFamily="2" charset="0"/>
              </a:rPr>
              <a:t>It took 1 hr. 20 min for our model to train 5 lakh episodes for the considered environment</a:t>
            </a:r>
          </a:p>
        </p:txBody>
      </p:sp>
      <p:pic>
        <p:nvPicPr>
          <p:cNvPr id="13" name="Picture 12" descr="Finger PNG, Finger Transparent Background - FreeIconsPNG">
            <a:extLst>
              <a:ext uri="{FF2B5EF4-FFF2-40B4-BE49-F238E27FC236}">
                <a16:creationId xmlns:a16="http://schemas.microsoft.com/office/drawing/2014/main" id="{3BD8FBCC-78BD-470E-B945-27BFEB10B9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308" y="4195853"/>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4C87CCC-58B5-4AB5-B9D8-3C612F6113AF}"/>
              </a:ext>
            </a:extLst>
          </p:cNvPr>
          <p:cNvSpPr txBox="1"/>
          <p:nvPr/>
        </p:nvSpPr>
        <p:spPr>
          <a:xfrm>
            <a:off x="1630271" y="4195853"/>
            <a:ext cx="6695145" cy="553998"/>
          </a:xfrm>
          <a:prstGeom prst="rect">
            <a:avLst/>
          </a:prstGeom>
          <a:noFill/>
        </p:spPr>
        <p:txBody>
          <a:bodyPr wrap="square" rtlCol="0">
            <a:spAutoFit/>
          </a:bodyPr>
          <a:lstStyle/>
          <a:p>
            <a:pPr algn="just"/>
            <a:r>
              <a:rPr lang="en-US" sz="1500" b="1" dirty="0">
                <a:solidFill>
                  <a:srgbClr val="1A9988"/>
                </a:solidFill>
                <a:latin typeface="Raleway" pitchFamily="2" charset="0"/>
              </a:rPr>
              <a:t>Our Environment threshold was -110, the training started with an average score of -200 and at the end, it was -122.86.</a:t>
            </a:r>
          </a:p>
        </p:txBody>
      </p:sp>
    </p:spTree>
    <p:extLst>
      <p:ext uri="{BB962C8B-B14F-4D97-AF65-F5344CB8AC3E}">
        <p14:creationId xmlns:p14="http://schemas.microsoft.com/office/powerpoint/2010/main" val="3961528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3180522"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IN" sz="1600" dirty="0">
                <a:solidFill>
                  <a:srgbClr val="1A9988"/>
                </a:solidFill>
                <a:latin typeface="Raleway" pitchFamily="2" charset="0"/>
              </a:rPr>
              <a:t>Hyperparameter Tuning</a:t>
            </a:r>
            <a:endParaRPr sz="1600" dirty="0">
              <a:solidFill>
                <a:srgbClr val="1A9988"/>
              </a:solidFill>
              <a:latin typeface="Raleway" pitchFamily="2" charset="0"/>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7555" y="-30601"/>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22</a:t>
            </a:fld>
            <a:endParaRPr lang="en">
              <a:latin typeface="Raleway" pitchFamily="2" charset="0"/>
            </a:endParaRPr>
          </a:p>
        </p:txBody>
      </p:sp>
      <p:pic>
        <p:nvPicPr>
          <p:cNvPr id="9" name="Picture 8" descr="Finger PNG, Finger Transparent Background - FreeIconsPNG">
            <a:extLst>
              <a:ext uri="{FF2B5EF4-FFF2-40B4-BE49-F238E27FC236}">
                <a16:creationId xmlns:a16="http://schemas.microsoft.com/office/drawing/2014/main" id="{80546055-4BD4-4632-9A66-BB1AA4E1B4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204" y="1438902"/>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6610B8E-066B-47CC-B9AD-BBAF7D32E023}"/>
              </a:ext>
            </a:extLst>
          </p:cNvPr>
          <p:cNvSpPr txBox="1"/>
          <p:nvPr/>
        </p:nvSpPr>
        <p:spPr>
          <a:xfrm>
            <a:off x="1841157" y="1438902"/>
            <a:ext cx="6695145" cy="553998"/>
          </a:xfrm>
          <a:prstGeom prst="rect">
            <a:avLst/>
          </a:prstGeom>
          <a:noFill/>
        </p:spPr>
        <p:txBody>
          <a:bodyPr wrap="square" rtlCol="0">
            <a:spAutoFit/>
          </a:bodyPr>
          <a:lstStyle/>
          <a:p>
            <a:pPr algn="just"/>
            <a:r>
              <a:rPr lang="en-US" sz="1500" b="1" dirty="0">
                <a:solidFill>
                  <a:srgbClr val="1A9988"/>
                </a:solidFill>
                <a:latin typeface="Raleway" pitchFamily="2" charset="0"/>
              </a:rPr>
              <a:t>In our model the hyperparameters were learning rate, discount rate  decay and epsilon </a:t>
            </a:r>
          </a:p>
        </p:txBody>
      </p:sp>
      <p:pic>
        <p:nvPicPr>
          <p:cNvPr id="5" name="Picture 4">
            <a:extLst>
              <a:ext uri="{FF2B5EF4-FFF2-40B4-BE49-F238E27FC236}">
                <a16:creationId xmlns:a16="http://schemas.microsoft.com/office/drawing/2014/main" id="{F808A52C-F908-49F9-9316-2E46A63D81E5}"/>
              </a:ext>
            </a:extLst>
          </p:cNvPr>
          <p:cNvPicPr>
            <a:picLocks noChangeAspect="1"/>
          </p:cNvPicPr>
          <p:nvPr/>
        </p:nvPicPr>
        <p:blipFill>
          <a:blip r:embed="rId6"/>
          <a:stretch>
            <a:fillRect/>
          </a:stretch>
        </p:blipFill>
        <p:spPr>
          <a:xfrm>
            <a:off x="882001" y="2119280"/>
            <a:ext cx="2838596" cy="641383"/>
          </a:xfrm>
          <a:prstGeom prst="rect">
            <a:avLst/>
          </a:prstGeom>
        </p:spPr>
      </p:pic>
      <p:pic>
        <p:nvPicPr>
          <p:cNvPr id="7" name="Picture 6">
            <a:extLst>
              <a:ext uri="{FF2B5EF4-FFF2-40B4-BE49-F238E27FC236}">
                <a16:creationId xmlns:a16="http://schemas.microsoft.com/office/drawing/2014/main" id="{B8041907-6C82-4B7F-9667-F254EC499D47}"/>
              </a:ext>
            </a:extLst>
          </p:cNvPr>
          <p:cNvPicPr>
            <a:picLocks noChangeAspect="1"/>
          </p:cNvPicPr>
          <p:nvPr/>
        </p:nvPicPr>
        <p:blipFill rotWithShape="1">
          <a:blip r:embed="rId7"/>
          <a:srcRect r="11269"/>
          <a:stretch/>
        </p:blipFill>
        <p:spPr>
          <a:xfrm>
            <a:off x="882001" y="3054255"/>
            <a:ext cx="7475974" cy="1169363"/>
          </a:xfrm>
          <a:prstGeom prst="rect">
            <a:avLst/>
          </a:prstGeom>
        </p:spPr>
      </p:pic>
    </p:spTree>
    <p:extLst>
      <p:ext uri="{BB962C8B-B14F-4D97-AF65-F5344CB8AC3E}">
        <p14:creationId xmlns:p14="http://schemas.microsoft.com/office/powerpoint/2010/main" val="198135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3180522"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IN" sz="1600" dirty="0">
                <a:solidFill>
                  <a:srgbClr val="1A9988"/>
                </a:solidFill>
                <a:latin typeface="Raleway" pitchFamily="2" charset="0"/>
              </a:rPr>
              <a:t>Hyperparameter Tuning</a:t>
            </a:r>
            <a:endParaRPr sz="1600" dirty="0">
              <a:solidFill>
                <a:srgbClr val="1A9988"/>
              </a:solidFill>
              <a:latin typeface="Raleway" pitchFamily="2" charset="0"/>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7555" y="-30601"/>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23</a:t>
            </a:fld>
            <a:endParaRPr lang="en">
              <a:latin typeface="Raleway" pitchFamily="2" charset="0"/>
            </a:endParaRPr>
          </a:p>
        </p:txBody>
      </p:sp>
      <p:pic>
        <p:nvPicPr>
          <p:cNvPr id="3" name="Picture 2">
            <a:extLst>
              <a:ext uri="{FF2B5EF4-FFF2-40B4-BE49-F238E27FC236}">
                <a16:creationId xmlns:a16="http://schemas.microsoft.com/office/drawing/2014/main" id="{8247AB3A-189C-4F1A-BD5D-86944C483074}"/>
              </a:ext>
            </a:extLst>
          </p:cNvPr>
          <p:cNvPicPr>
            <a:picLocks noChangeAspect="1"/>
          </p:cNvPicPr>
          <p:nvPr/>
        </p:nvPicPr>
        <p:blipFill>
          <a:blip r:embed="rId5"/>
          <a:stretch>
            <a:fillRect/>
          </a:stretch>
        </p:blipFill>
        <p:spPr>
          <a:xfrm>
            <a:off x="502479" y="572807"/>
            <a:ext cx="4069521" cy="928912"/>
          </a:xfrm>
          <a:prstGeom prst="rect">
            <a:avLst/>
          </a:prstGeom>
        </p:spPr>
      </p:pic>
      <p:pic>
        <p:nvPicPr>
          <p:cNvPr id="13" name="Picture 12">
            <a:extLst>
              <a:ext uri="{FF2B5EF4-FFF2-40B4-BE49-F238E27FC236}">
                <a16:creationId xmlns:a16="http://schemas.microsoft.com/office/drawing/2014/main" id="{EA0FB69D-ACE6-4015-BF18-641669A326DE}"/>
              </a:ext>
            </a:extLst>
          </p:cNvPr>
          <p:cNvPicPr>
            <a:picLocks noChangeAspect="1"/>
          </p:cNvPicPr>
          <p:nvPr/>
        </p:nvPicPr>
        <p:blipFill>
          <a:blip r:embed="rId6"/>
          <a:stretch>
            <a:fillRect/>
          </a:stretch>
        </p:blipFill>
        <p:spPr>
          <a:xfrm>
            <a:off x="435693" y="1407756"/>
            <a:ext cx="8205828" cy="1229516"/>
          </a:xfrm>
          <a:prstGeom prst="rect">
            <a:avLst/>
          </a:prstGeom>
        </p:spPr>
      </p:pic>
      <p:pic>
        <p:nvPicPr>
          <p:cNvPr id="15" name="Picture 14">
            <a:extLst>
              <a:ext uri="{FF2B5EF4-FFF2-40B4-BE49-F238E27FC236}">
                <a16:creationId xmlns:a16="http://schemas.microsoft.com/office/drawing/2014/main" id="{11B433F2-A7FB-43CE-8BB2-7D24D3928DE7}"/>
              </a:ext>
            </a:extLst>
          </p:cNvPr>
          <p:cNvPicPr>
            <a:picLocks noChangeAspect="1"/>
          </p:cNvPicPr>
          <p:nvPr/>
        </p:nvPicPr>
        <p:blipFill>
          <a:blip r:embed="rId7"/>
          <a:stretch>
            <a:fillRect/>
          </a:stretch>
        </p:blipFill>
        <p:spPr>
          <a:xfrm>
            <a:off x="435693" y="2678294"/>
            <a:ext cx="2409745" cy="842041"/>
          </a:xfrm>
          <a:prstGeom prst="rect">
            <a:avLst/>
          </a:prstGeom>
        </p:spPr>
      </p:pic>
      <p:pic>
        <p:nvPicPr>
          <p:cNvPr id="17" name="Picture 16">
            <a:extLst>
              <a:ext uri="{FF2B5EF4-FFF2-40B4-BE49-F238E27FC236}">
                <a16:creationId xmlns:a16="http://schemas.microsoft.com/office/drawing/2014/main" id="{873184F5-2578-483B-BF23-EA4C862DD682}"/>
              </a:ext>
            </a:extLst>
          </p:cNvPr>
          <p:cNvPicPr>
            <a:picLocks noChangeAspect="1"/>
          </p:cNvPicPr>
          <p:nvPr/>
        </p:nvPicPr>
        <p:blipFill>
          <a:blip r:embed="rId8"/>
          <a:stretch>
            <a:fillRect/>
          </a:stretch>
        </p:blipFill>
        <p:spPr>
          <a:xfrm>
            <a:off x="502479" y="3435634"/>
            <a:ext cx="8270460" cy="1407883"/>
          </a:xfrm>
          <a:prstGeom prst="rect">
            <a:avLst/>
          </a:prstGeom>
        </p:spPr>
      </p:pic>
    </p:spTree>
    <p:extLst>
      <p:ext uri="{BB962C8B-B14F-4D97-AF65-F5344CB8AC3E}">
        <p14:creationId xmlns:p14="http://schemas.microsoft.com/office/powerpoint/2010/main" val="29217318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3180522"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IN" sz="1600" dirty="0">
                <a:solidFill>
                  <a:srgbClr val="1A9988"/>
                </a:solidFill>
                <a:latin typeface="Raleway" pitchFamily="2" charset="0"/>
              </a:rPr>
              <a:t>Hyperparameter Tuning</a:t>
            </a:r>
            <a:endParaRPr sz="1600" dirty="0">
              <a:solidFill>
                <a:srgbClr val="1A9988"/>
              </a:solidFill>
              <a:latin typeface="Raleway" pitchFamily="2" charset="0"/>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7555" y="-30601"/>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24</a:t>
            </a:fld>
            <a:endParaRPr lang="en">
              <a:latin typeface="Raleway" pitchFamily="2" charset="0"/>
            </a:endParaRPr>
          </a:p>
        </p:txBody>
      </p:sp>
      <p:pic>
        <p:nvPicPr>
          <p:cNvPr id="5" name="Picture 4">
            <a:extLst>
              <a:ext uri="{FF2B5EF4-FFF2-40B4-BE49-F238E27FC236}">
                <a16:creationId xmlns:a16="http://schemas.microsoft.com/office/drawing/2014/main" id="{54EE573E-A277-4C51-9043-3F00B3650430}"/>
              </a:ext>
            </a:extLst>
          </p:cNvPr>
          <p:cNvPicPr>
            <a:picLocks noChangeAspect="1"/>
          </p:cNvPicPr>
          <p:nvPr/>
        </p:nvPicPr>
        <p:blipFill>
          <a:blip r:embed="rId5"/>
          <a:stretch>
            <a:fillRect/>
          </a:stretch>
        </p:blipFill>
        <p:spPr>
          <a:xfrm>
            <a:off x="391895" y="652896"/>
            <a:ext cx="3546090" cy="1014499"/>
          </a:xfrm>
          <a:prstGeom prst="rect">
            <a:avLst/>
          </a:prstGeom>
        </p:spPr>
      </p:pic>
      <p:pic>
        <p:nvPicPr>
          <p:cNvPr id="7" name="Picture 6">
            <a:extLst>
              <a:ext uri="{FF2B5EF4-FFF2-40B4-BE49-F238E27FC236}">
                <a16:creationId xmlns:a16="http://schemas.microsoft.com/office/drawing/2014/main" id="{6E7CD0F2-EF20-47F3-8CA0-A1B3EEBB970F}"/>
              </a:ext>
            </a:extLst>
          </p:cNvPr>
          <p:cNvPicPr>
            <a:picLocks noChangeAspect="1"/>
          </p:cNvPicPr>
          <p:nvPr/>
        </p:nvPicPr>
        <p:blipFill>
          <a:blip r:embed="rId6"/>
          <a:stretch>
            <a:fillRect/>
          </a:stretch>
        </p:blipFill>
        <p:spPr>
          <a:xfrm>
            <a:off x="274506" y="2120726"/>
            <a:ext cx="8453171" cy="1594026"/>
          </a:xfrm>
          <a:prstGeom prst="rect">
            <a:avLst/>
          </a:prstGeom>
        </p:spPr>
      </p:pic>
    </p:spTree>
    <p:extLst>
      <p:ext uri="{BB962C8B-B14F-4D97-AF65-F5344CB8AC3E}">
        <p14:creationId xmlns:p14="http://schemas.microsoft.com/office/powerpoint/2010/main" val="14344731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669288" y="1132482"/>
            <a:ext cx="2707375" cy="8498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tx1"/>
                </a:solidFill>
                <a:latin typeface="Bookman Old Style" panose="02050604050505020204" pitchFamily="18" charset="0"/>
              </a:rPr>
              <a:t>Conclusion</a:t>
            </a:r>
            <a:endParaRPr sz="2800" dirty="0">
              <a:solidFill>
                <a:schemeClr val="tx1"/>
              </a:solidFill>
              <a:latin typeface="Bookman Old Style" panose="02050604050505020204" pitchFamily="18" charset="0"/>
            </a:endParaRPr>
          </a:p>
        </p:txBody>
      </p:sp>
      <p:pic>
        <p:nvPicPr>
          <p:cNvPr id="7" name="Graphic 6" descr="Diploma roll">
            <a:extLst>
              <a:ext uri="{FF2B5EF4-FFF2-40B4-BE49-F238E27FC236}">
                <a16:creationId xmlns:a16="http://schemas.microsoft.com/office/drawing/2014/main" id="{062985C0-A3E6-4690-8C8F-B9A21EE1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51034" y="1067912"/>
            <a:ext cx="914400" cy="914400"/>
          </a:xfrm>
          <a:prstGeom prst="rect">
            <a:avLst/>
          </a:prstGeom>
          <a:effectLst>
            <a:outerShdw blurRad="76200" dir="13500000" sy="23000" kx="1200000" algn="br" rotWithShape="0">
              <a:prstClr val="black">
                <a:alpha val="20000"/>
              </a:prstClr>
            </a:outerShdw>
          </a:effectLst>
        </p:spPr>
      </p:pic>
      <p:sp>
        <p:nvSpPr>
          <p:cNvPr id="2" name="Slide Number Placeholder 1">
            <a:extLst>
              <a:ext uri="{FF2B5EF4-FFF2-40B4-BE49-F238E27FC236}">
                <a16:creationId xmlns:a16="http://schemas.microsoft.com/office/drawing/2014/main" id="{9FFF82F6-283A-4679-8329-E4DD41D6C5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sp>
        <p:nvSpPr>
          <p:cNvPr id="5" name="TextBox 4">
            <a:extLst>
              <a:ext uri="{FF2B5EF4-FFF2-40B4-BE49-F238E27FC236}">
                <a16:creationId xmlns:a16="http://schemas.microsoft.com/office/drawing/2014/main" id="{576853B9-EDD1-4318-897F-420B57738A9A}"/>
              </a:ext>
            </a:extLst>
          </p:cNvPr>
          <p:cNvSpPr txBox="1"/>
          <p:nvPr/>
        </p:nvSpPr>
        <p:spPr>
          <a:xfrm>
            <a:off x="4641802" y="524693"/>
            <a:ext cx="4210597" cy="4524315"/>
          </a:xfrm>
          <a:prstGeom prst="rect">
            <a:avLst/>
          </a:prstGeom>
          <a:noFill/>
        </p:spPr>
        <p:txBody>
          <a:bodyPr wrap="square" rtlCol="0">
            <a:spAutoFit/>
          </a:bodyPr>
          <a:lstStyle/>
          <a:p>
            <a:pPr marL="146050" indent="0" algn="r">
              <a:buNone/>
            </a:pPr>
            <a:endParaRPr lang="en-US" sz="1600" dirty="0">
              <a:solidFill>
                <a:srgbClr val="1A9988"/>
              </a:solidFill>
            </a:endParaRPr>
          </a:p>
          <a:p>
            <a:pPr marL="146050" indent="0" algn="just">
              <a:buNone/>
            </a:pPr>
            <a:r>
              <a:rPr lang="en-US" sz="1600" b="1" dirty="0">
                <a:solidFill>
                  <a:schemeClr val="tx1"/>
                </a:solidFill>
                <a:latin typeface="Raleway" panose="020B0604020202020204" charset="0"/>
              </a:rPr>
              <a:t>To the best of our knowledge, we have successfully implemented the mountain car problem using Q-learning algorithm and we have also explored the model by tuning the hyperparameters</a:t>
            </a:r>
          </a:p>
          <a:p>
            <a:pPr marL="146050" indent="0" algn="just">
              <a:buNone/>
            </a:pPr>
            <a:endParaRPr lang="en-US" sz="1600" b="1" dirty="0">
              <a:solidFill>
                <a:schemeClr val="tx1"/>
              </a:solidFill>
              <a:latin typeface="Raleway" panose="020B0604020202020204" charset="0"/>
            </a:endParaRPr>
          </a:p>
          <a:p>
            <a:pPr marL="146050" indent="0" algn="just">
              <a:buNone/>
            </a:pPr>
            <a:endParaRPr lang="en-US" sz="1600" b="1" dirty="0">
              <a:solidFill>
                <a:schemeClr val="tx1"/>
              </a:solidFill>
              <a:latin typeface="Raleway" panose="020B0604020202020204" charset="0"/>
            </a:endParaRPr>
          </a:p>
          <a:p>
            <a:pPr marL="146050" indent="0" algn="just">
              <a:buNone/>
            </a:pPr>
            <a:endParaRPr lang="en-US" sz="1600" b="1" dirty="0">
              <a:solidFill>
                <a:schemeClr val="tx1"/>
              </a:solidFill>
              <a:latin typeface="Raleway" panose="020B0604020202020204" charset="0"/>
            </a:endParaRPr>
          </a:p>
          <a:p>
            <a:pPr marL="146050" indent="0" algn="just">
              <a:buNone/>
            </a:pPr>
            <a:r>
              <a:rPr lang="en-US" sz="1600" b="1" dirty="0">
                <a:solidFill>
                  <a:schemeClr val="tx1"/>
                </a:solidFill>
                <a:latin typeface="Raleway" panose="020B0604020202020204" charset="0"/>
              </a:rPr>
              <a:t>In future, we would like to enhance this project by using much more robust methods like Twin Delayed Deep Deterministic Policy Gradients (TD3) and Proximal Policy Optimization methods and compare the results with our own model</a:t>
            </a:r>
            <a:endParaRPr lang="en-US" sz="1600" dirty="0">
              <a:solidFill>
                <a:srgbClr val="1A9988"/>
              </a:solidFill>
            </a:endParaRPr>
          </a:p>
          <a:p>
            <a:pPr marL="146050" indent="0" algn="just">
              <a:buNone/>
            </a:pPr>
            <a:endParaRPr lang="en-US" sz="1600" b="1" dirty="0">
              <a:solidFill>
                <a:schemeClr val="tx1"/>
              </a:solidFill>
              <a:latin typeface="Raleway" panose="020B0604020202020204" charset="0"/>
            </a:endParaRPr>
          </a:p>
        </p:txBody>
      </p:sp>
      <p:pic>
        <p:nvPicPr>
          <p:cNvPr id="6" name="Picture 2" descr="Amrita Vishwa Vidyapeetham - Wikipedia">
            <a:extLst>
              <a:ext uri="{FF2B5EF4-FFF2-40B4-BE49-F238E27FC236}">
                <a16:creationId xmlns:a16="http://schemas.microsoft.com/office/drawing/2014/main" id="{22FFFEED-3E71-4059-B123-2C7295D096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26;p16">
            <a:extLst>
              <a:ext uri="{FF2B5EF4-FFF2-40B4-BE49-F238E27FC236}">
                <a16:creationId xmlns:a16="http://schemas.microsoft.com/office/drawing/2014/main" id="{FC7FDB1E-D219-45E9-A2D4-EEFCC6DFE18E}"/>
              </a:ext>
            </a:extLst>
          </p:cNvPr>
          <p:cNvSpPr txBox="1">
            <a:spLocks/>
          </p:cNvSpPr>
          <p:nvPr/>
        </p:nvSpPr>
        <p:spPr>
          <a:xfrm>
            <a:off x="616279" y="3285961"/>
            <a:ext cx="2707375" cy="8498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IN" sz="2800" dirty="0">
                <a:solidFill>
                  <a:schemeClr val="tx1"/>
                </a:solidFill>
                <a:latin typeface="Bookman Old Style" panose="02050604050505020204" pitchFamily="18" charset="0"/>
              </a:rPr>
              <a:t>Future Scope</a:t>
            </a:r>
          </a:p>
        </p:txBody>
      </p:sp>
      <p:pic>
        <p:nvPicPr>
          <p:cNvPr id="9" name="Graphic 8" descr="Diploma roll">
            <a:extLst>
              <a:ext uri="{FF2B5EF4-FFF2-40B4-BE49-F238E27FC236}">
                <a16:creationId xmlns:a16="http://schemas.microsoft.com/office/drawing/2014/main" id="{A75357C4-40ED-47D5-B4DD-A9B9B3BC86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11011" y="3221391"/>
            <a:ext cx="914400" cy="914400"/>
          </a:xfrm>
          <a:prstGeom prst="rect">
            <a:avLst/>
          </a:prstGeom>
          <a:effectLst>
            <a:outerShdw blurRad="76200" dir="13500000" sy="23000" kx="1200000" algn="br" rotWithShape="0">
              <a:prstClr val="black">
                <a:alpha val="20000"/>
              </a:prstClr>
            </a:outerShdw>
          </a:effectLst>
        </p:spPr>
      </p:pic>
      <p:sp>
        <p:nvSpPr>
          <p:cNvPr id="10" name="Google Shape;126;p16">
            <a:extLst>
              <a:ext uri="{FF2B5EF4-FFF2-40B4-BE49-F238E27FC236}">
                <a16:creationId xmlns:a16="http://schemas.microsoft.com/office/drawing/2014/main" id="{A6C75B0A-1983-37C2-F1C2-8987D0B44FE0}"/>
              </a:ext>
            </a:extLst>
          </p:cNvPr>
          <p:cNvSpPr txBox="1">
            <a:spLocks/>
          </p:cNvSpPr>
          <p:nvPr/>
        </p:nvSpPr>
        <p:spPr>
          <a:xfrm>
            <a:off x="1614372" y="2322588"/>
            <a:ext cx="521273" cy="623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2800" dirty="0">
                <a:solidFill>
                  <a:schemeClr val="tx1"/>
                </a:solidFill>
                <a:latin typeface="Bookman Old Style" panose="02050604050505020204" pitchFamily="18" charset="0"/>
              </a:rPr>
              <a:t>&amp;</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down)">
                                      <p:cBhvr>
                                        <p:cTn id="7" dur="580">
                                          <p:stCondLst>
                                            <p:cond delay="0"/>
                                          </p:stCondLst>
                                        </p:cTn>
                                        <p:tgtEl>
                                          <p:spTgt spid="126"/>
                                        </p:tgtEl>
                                      </p:cBhvr>
                                    </p:animEffect>
                                    <p:anim calcmode="lin" valueType="num">
                                      <p:cBhvr>
                                        <p:cTn id="8" dur="1822" tmFilter="0,0; 0.14,0.36; 0.43,0.73; 0.71,0.91; 1.0,1.0">
                                          <p:stCondLst>
                                            <p:cond delay="0"/>
                                          </p:stCondLst>
                                        </p:cTn>
                                        <p:tgtEl>
                                          <p:spTgt spid="1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26"/>
                                        </p:tgtEl>
                                      </p:cBhvr>
                                      <p:to x="100000" y="60000"/>
                                    </p:animScale>
                                    <p:animScale>
                                      <p:cBhvr>
                                        <p:cTn id="14" dur="166" decel="50000">
                                          <p:stCondLst>
                                            <p:cond delay="676"/>
                                          </p:stCondLst>
                                        </p:cTn>
                                        <p:tgtEl>
                                          <p:spTgt spid="126"/>
                                        </p:tgtEl>
                                      </p:cBhvr>
                                      <p:to x="100000" y="100000"/>
                                    </p:animScale>
                                    <p:animScale>
                                      <p:cBhvr>
                                        <p:cTn id="15" dur="26">
                                          <p:stCondLst>
                                            <p:cond delay="1312"/>
                                          </p:stCondLst>
                                        </p:cTn>
                                        <p:tgtEl>
                                          <p:spTgt spid="126"/>
                                        </p:tgtEl>
                                      </p:cBhvr>
                                      <p:to x="100000" y="80000"/>
                                    </p:animScale>
                                    <p:animScale>
                                      <p:cBhvr>
                                        <p:cTn id="16" dur="166" decel="50000">
                                          <p:stCondLst>
                                            <p:cond delay="1338"/>
                                          </p:stCondLst>
                                        </p:cTn>
                                        <p:tgtEl>
                                          <p:spTgt spid="126"/>
                                        </p:tgtEl>
                                      </p:cBhvr>
                                      <p:to x="100000" y="100000"/>
                                    </p:animScale>
                                    <p:animScale>
                                      <p:cBhvr>
                                        <p:cTn id="17" dur="26">
                                          <p:stCondLst>
                                            <p:cond delay="1642"/>
                                          </p:stCondLst>
                                        </p:cTn>
                                        <p:tgtEl>
                                          <p:spTgt spid="126"/>
                                        </p:tgtEl>
                                      </p:cBhvr>
                                      <p:to x="100000" y="90000"/>
                                    </p:animScale>
                                    <p:animScale>
                                      <p:cBhvr>
                                        <p:cTn id="18" dur="166" decel="50000">
                                          <p:stCondLst>
                                            <p:cond delay="1668"/>
                                          </p:stCondLst>
                                        </p:cTn>
                                        <p:tgtEl>
                                          <p:spTgt spid="126"/>
                                        </p:tgtEl>
                                      </p:cBhvr>
                                      <p:to x="100000" y="100000"/>
                                    </p:animScale>
                                    <p:animScale>
                                      <p:cBhvr>
                                        <p:cTn id="19" dur="26">
                                          <p:stCondLst>
                                            <p:cond delay="1808"/>
                                          </p:stCondLst>
                                        </p:cTn>
                                        <p:tgtEl>
                                          <p:spTgt spid="126"/>
                                        </p:tgtEl>
                                      </p:cBhvr>
                                      <p:to x="100000" y="95000"/>
                                    </p:animScale>
                                    <p:animScale>
                                      <p:cBhvr>
                                        <p:cTn id="20" dur="166" decel="50000">
                                          <p:stCondLst>
                                            <p:cond delay="1834"/>
                                          </p:stCondLst>
                                        </p:cTn>
                                        <p:tgtEl>
                                          <p:spTgt spid="126"/>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80">
                                          <p:stCondLst>
                                            <p:cond delay="0"/>
                                          </p:stCondLst>
                                        </p:cTn>
                                        <p:tgtEl>
                                          <p:spTgt spid="2"/>
                                        </p:tgtEl>
                                      </p:cBhvr>
                                    </p:animEffect>
                                    <p:anim calcmode="lin" valueType="num">
                                      <p:cBhvr>
                                        <p:cTn id="4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5" dur="26">
                                          <p:stCondLst>
                                            <p:cond delay="650"/>
                                          </p:stCondLst>
                                        </p:cTn>
                                        <p:tgtEl>
                                          <p:spTgt spid="2"/>
                                        </p:tgtEl>
                                      </p:cBhvr>
                                      <p:to x="100000" y="60000"/>
                                    </p:animScale>
                                    <p:animScale>
                                      <p:cBhvr>
                                        <p:cTn id="46" dur="166" decel="50000">
                                          <p:stCondLst>
                                            <p:cond delay="676"/>
                                          </p:stCondLst>
                                        </p:cTn>
                                        <p:tgtEl>
                                          <p:spTgt spid="2"/>
                                        </p:tgtEl>
                                      </p:cBhvr>
                                      <p:to x="100000" y="100000"/>
                                    </p:animScale>
                                    <p:animScale>
                                      <p:cBhvr>
                                        <p:cTn id="47" dur="26">
                                          <p:stCondLst>
                                            <p:cond delay="1312"/>
                                          </p:stCondLst>
                                        </p:cTn>
                                        <p:tgtEl>
                                          <p:spTgt spid="2"/>
                                        </p:tgtEl>
                                      </p:cBhvr>
                                      <p:to x="100000" y="80000"/>
                                    </p:animScale>
                                    <p:animScale>
                                      <p:cBhvr>
                                        <p:cTn id="48" dur="166" decel="50000">
                                          <p:stCondLst>
                                            <p:cond delay="1338"/>
                                          </p:stCondLst>
                                        </p:cTn>
                                        <p:tgtEl>
                                          <p:spTgt spid="2"/>
                                        </p:tgtEl>
                                      </p:cBhvr>
                                      <p:to x="100000" y="100000"/>
                                    </p:animScale>
                                    <p:animScale>
                                      <p:cBhvr>
                                        <p:cTn id="49" dur="26">
                                          <p:stCondLst>
                                            <p:cond delay="1642"/>
                                          </p:stCondLst>
                                        </p:cTn>
                                        <p:tgtEl>
                                          <p:spTgt spid="2"/>
                                        </p:tgtEl>
                                      </p:cBhvr>
                                      <p:to x="100000" y="90000"/>
                                    </p:animScale>
                                    <p:animScale>
                                      <p:cBhvr>
                                        <p:cTn id="50" dur="166" decel="50000">
                                          <p:stCondLst>
                                            <p:cond delay="1668"/>
                                          </p:stCondLst>
                                        </p:cTn>
                                        <p:tgtEl>
                                          <p:spTgt spid="2"/>
                                        </p:tgtEl>
                                      </p:cBhvr>
                                      <p:to x="100000" y="100000"/>
                                    </p:animScale>
                                    <p:animScale>
                                      <p:cBhvr>
                                        <p:cTn id="51" dur="26">
                                          <p:stCondLst>
                                            <p:cond delay="1808"/>
                                          </p:stCondLst>
                                        </p:cTn>
                                        <p:tgtEl>
                                          <p:spTgt spid="2"/>
                                        </p:tgtEl>
                                      </p:cBhvr>
                                      <p:to x="100000" y="95000"/>
                                    </p:animScale>
                                    <p:animScale>
                                      <p:cBhvr>
                                        <p:cTn id="52" dur="166" decel="50000">
                                          <p:stCondLst>
                                            <p:cond delay="1834"/>
                                          </p:stCondLst>
                                        </p:cTn>
                                        <p:tgtEl>
                                          <p:spTgt spid="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80">
                                          <p:stCondLst>
                                            <p:cond delay="0"/>
                                          </p:stCondLst>
                                        </p:cTn>
                                        <p:tgtEl>
                                          <p:spTgt spid="5"/>
                                        </p:tgtEl>
                                      </p:cBhvr>
                                    </p:animEffect>
                                    <p:anim calcmode="lin" valueType="num">
                                      <p:cBhvr>
                                        <p:cTn id="5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1" dur="26">
                                          <p:stCondLst>
                                            <p:cond delay="650"/>
                                          </p:stCondLst>
                                        </p:cTn>
                                        <p:tgtEl>
                                          <p:spTgt spid="5"/>
                                        </p:tgtEl>
                                      </p:cBhvr>
                                      <p:to x="100000" y="60000"/>
                                    </p:animScale>
                                    <p:animScale>
                                      <p:cBhvr>
                                        <p:cTn id="62" dur="166" decel="50000">
                                          <p:stCondLst>
                                            <p:cond delay="676"/>
                                          </p:stCondLst>
                                        </p:cTn>
                                        <p:tgtEl>
                                          <p:spTgt spid="5"/>
                                        </p:tgtEl>
                                      </p:cBhvr>
                                      <p:to x="100000" y="100000"/>
                                    </p:animScale>
                                    <p:animScale>
                                      <p:cBhvr>
                                        <p:cTn id="63" dur="26">
                                          <p:stCondLst>
                                            <p:cond delay="1312"/>
                                          </p:stCondLst>
                                        </p:cTn>
                                        <p:tgtEl>
                                          <p:spTgt spid="5"/>
                                        </p:tgtEl>
                                      </p:cBhvr>
                                      <p:to x="100000" y="80000"/>
                                    </p:animScale>
                                    <p:animScale>
                                      <p:cBhvr>
                                        <p:cTn id="64" dur="166" decel="50000">
                                          <p:stCondLst>
                                            <p:cond delay="1338"/>
                                          </p:stCondLst>
                                        </p:cTn>
                                        <p:tgtEl>
                                          <p:spTgt spid="5"/>
                                        </p:tgtEl>
                                      </p:cBhvr>
                                      <p:to x="100000" y="100000"/>
                                    </p:animScale>
                                    <p:animScale>
                                      <p:cBhvr>
                                        <p:cTn id="65" dur="26">
                                          <p:stCondLst>
                                            <p:cond delay="1642"/>
                                          </p:stCondLst>
                                        </p:cTn>
                                        <p:tgtEl>
                                          <p:spTgt spid="5"/>
                                        </p:tgtEl>
                                      </p:cBhvr>
                                      <p:to x="100000" y="90000"/>
                                    </p:animScale>
                                    <p:animScale>
                                      <p:cBhvr>
                                        <p:cTn id="66" dur="166" decel="50000">
                                          <p:stCondLst>
                                            <p:cond delay="1668"/>
                                          </p:stCondLst>
                                        </p:cTn>
                                        <p:tgtEl>
                                          <p:spTgt spid="5"/>
                                        </p:tgtEl>
                                      </p:cBhvr>
                                      <p:to x="100000" y="100000"/>
                                    </p:animScale>
                                    <p:animScale>
                                      <p:cBhvr>
                                        <p:cTn id="67" dur="26">
                                          <p:stCondLst>
                                            <p:cond delay="1808"/>
                                          </p:stCondLst>
                                        </p:cTn>
                                        <p:tgtEl>
                                          <p:spTgt spid="5"/>
                                        </p:tgtEl>
                                      </p:cBhvr>
                                      <p:to x="100000" y="95000"/>
                                    </p:animScale>
                                    <p:animScale>
                                      <p:cBhvr>
                                        <p:cTn id="68" dur="166" decel="50000">
                                          <p:stCondLst>
                                            <p:cond delay="1834"/>
                                          </p:stCondLst>
                                        </p:cTn>
                                        <p:tgtEl>
                                          <p:spTgt spid="5"/>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80">
                                          <p:stCondLst>
                                            <p:cond delay="0"/>
                                          </p:stCondLst>
                                        </p:cTn>
                                        <p:tgtEl>
                                          <p:spTgt spid="6"/>
                                        </p:tgtEl>
                                      </p:cBhvr>
                                    </p:animEffect>
                                    <p:anim calcmode="lin" valueType="num">
                                      <p:cBhvr>
                                        <p:cTn id="7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77" dur="26">
                                          <p:stCondLst>
                                            <p:cond delay="650"/>
                                          </p:stCondLst>
                                        </p:cTn>
                                        <p:tgtEl>
                                          <p:spTgt spid="6"/>
                                        </p:tgtEl>
                                      </p:cBhvr>
                                      <p:to x="100000" y="60000"/>
                                    </p:animScale>
                                    <p:animScale>
                                      <p:cBhvr>
                                        <p:cTn id="78" dur="166" decel="50000">
                                          <p:stCondLst>
                                            <p:cond delay="676"/>
                                          </p:stCondLst>
                                        </p:cTn>
                                        <p:tgtEl>
                                          <p:spTgt spid="6"/>
                                        </p:tgtEl>
                                      </p:cBhvr>
                                      <p:to x="100000" y="100000"/>
                                    </p:animScale>
                                    <p:animScale>
                                      <p:cBhvr>
                                        <p:cTn id="79" dur="26">
                                          <p:stCondLst>
                                            <p:cond delay="1312"/>
                                          </p:stCondLst>
                                        </p:cTn>
                                        <p:tgtEl>
                                          <p:spTgt spid="6"/>
                                        </p:tgtEl>
                                      </p:cBhvr>
                                      <p:to x="100000" y="80000"/>
                                    </p:animScale>
                                    <p:animScale>
                                      <p:cBhvr>
                                        <p:cTn id="80" dur="166" decel="50000">
                                          <p:stCondLst>
                                            <p:cond delay="1338"/>
                                          </p:stCondLst>
                                        </p:cTn>
                                        <p:tgtEl>
                                          <p:spTgt spid="6"/>
                                        </p:tgtEl>
                                      </p:cBhvr>
                                      <p:to x="100000" y="100000"/>
                                    </p:animScale>
                                    <p:animScale>
                                      <p:cBhvr>
                                        <p:cTn id="81" dur="26">
                                          <p:stCondLst>
                                            <p:cond delay="1642"/>
                                          </p:stCondLst>
                                        </p:cTn>
                                        <p:tgtEl>
                                          <p:spTgt spid="6"/>
                                        </p:tgtEl>
                                      </p:cBhvr>
                                      <p:to x="100000" y="90000"/>
                                    </p:animScale>
                                    <p:animScale>
                                      <p:cBhvr>
                                        <p:cTn id="82" dur="166" decel="50000">
                                          <p:stCondLst>
                                            <p:cond delay="1668"/>
                                          </p:stCondLst>
                                        </p:cTn>
                                        <p:tgtEl>
                                          <p:spTgt spid="6"/>
                                        </p:tgtEl>
                                      </p:cBhvr>
                                      <p:to x="100000" y="100000"/>
                                    </p:animScale>
                                    <p:animScale>
                                      <p:cBhvr>
                                        <p:cTn id="83" dur="26">
                                          <p:stCondLst>
                                            <p:cond delay="1808"/>
                                          </p:stCondLst>
                                        </p:cTn>
                                        <p:tgtEl>
                                          <p:spTgt spid="6"/>
                                        </p:tgtEl>
                                      </p:cBhvr>
                                      <p:to x="100000" y="95000"/>
                                    </p:animScale>
                                    <p:animScale>
                                      <p:cBhvr>
                                        <p:cTn id="84" dur="166" decel="50000">
                                          <p:stCondLst>
                                            <p:cond delay="1834"/>
                                          </p:stCondLst>
                                        </p:cTn>
                                        <p:tgtEl>
                                          <p:spTgt spid="6"/>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down)">
                                      <p:cBhvr>
                                        <p:cTn id="87" dur="580">
                                          <p:stCondLst>
                                            <p:cond delay="0"/>
                                          </p:stCondLst>
                                        </p:cTn>
                                        <p:tgtEl>
                                          <p:spTgt spid="8"/>
                                        </p:tgtEl>
                                      </p:cBhvr>
                                    </p:animEffect>
                                    <p:anim calcmode="lin" valueType="num">
                                      <p:cBhvr>
                                        <p:cTn id="8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93" dur="26">
                                          <p:stCondLst>
                                            <p:cond delay="650"/>
                                          </p:stCondLst>
                                        </p:cTn>
                                        <p:tgtEl>
                                          <p:spTgt spid="8"/>
                                        </p:tgtEl>
                                      </p:cBhvr>
                                      <p:to x="100000" y="60000"/>
                                    </p:animScale>
                                    <p:animScale>
                                      <p:cBhvr>
                                        <p:cTn id="94" dur="166" decel="50000">
                                          <p:stCondLst>
                                            <p:cond delay="676"/>
                                          </p:stCondLst>
                                        </p:cTn>
                                        <p:tgtEl>
                                          <p:spTgt spid="8"/>
                                        </p:tgtEl>
                                      </p:cBhvr>
                                      <p:to x="100000" y="100000"/>
                                    </p:animScale>
                                    <p:animScale>
                                      <p:cBhvr>
                                        <p:cTn id="95" dur="26">
                                          <p:stCondLst>
                                            <p:cond delay="1312"/>
                                          </p:stCondLst>
                                        </p:cTn>
                                        <p:tgtEl>
                                          <p:spTgt spid="8"/>
                                        </p:tgtEl>
                                      </p:cBhvr>
                                      <p:to x="100000" y="80000"/>
                                    </p:animScale>
                                    <p:animScale>
                                      <p:cBhvr>
                                        <p:cTn id="96" dur="166" decel="50000">
                                          <p:stCondLst>
                                            <p:cond delay="1338"/>
                                          </p:stCondLst>
                                        </p:cTn>
                                        <p:tgtEl>
                                          <p:spTgt spid="8"/>
                                        </p:tgtEl>
                                      </p:cBhvr>
                                      <p:to x="100000" y="100000"/>
                                    </p:animScale>
                                    <p:animScale>
                                      <p:cBhvr>
                                        <p:cTn id="97" dur="26">
                                          <p:stCondLst>
                                            <p:cond delay="1642"/>
                                          </p:stCondLst>
                                        </p:cTn>
                                        <p:tgtEl>
                                          <p:spTgt spid="8"/>
                                        </p:tgtEl>
                                      </p:cBhvr>
                                      <p:to x="100000" y="90000"/>
                                    </p:animScale>
                                    <p:animScale>
                                      <p:cBhvr>
                                        <p:cTn id="98" dur="166" decel="50000">
                                          <p:stCondLst>
                                            <p:cond delay="1668"/>
                                          </p:stCondLst>
                                        </p:cTn>
                                        <p:tgtEl>
                                          <p:spTgt spid="8"/>
                                        </p:tgtEl>
                                      </p:cBhvr>
                                      <p:to x="100000" y="100000"/>
                                    </p:animScale>
                                    <p:animScale>
                                      <p:cBhvr>
                                        <p:cTn id="99" dur="26">
                                          <p:stCondLst>
                                            <p:cond delay="1808"/>
                                          </p:stCondLst>
                                        </p:cTn>
                                        <p:tgtEl>
                                          <p:spTgt spid="8"/>
                                        </p:tgtEl>
                                      </p:cBhvr>
                                      <p:to x="100000" y="95000"/>
                                    </p:animScale>
                                    <p:animScale>
                                      <p:cBhvr>
                                        <p:cTn id="100" dur="166" decel="50000">
                                          <p:stCondLst>
                                            <p:cond delay="1834"/>
                                          </p:stCondLst>
                                        </p:cTn>
                                        <p:tgtEl>
                                          <p:spTgt spid="8"/>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wipe(down)">
                                      <p:cBhvr>
                                        <p:cTn id="103" dur="580">
                                          <p:stCondLst>
                                            <p:cond delay="0"/>
                                          </p:stCondLst>
                                        </p:cTn>
                                        <p:tgtEl>
                                          <p:spTgt spid="9"/>
                                        </p:tgtEl>
                                      </p:cBhvr>
                                    </p:animEffect>
                                    <p:anim calcmode="lin" valueType="num">
                                      <p:cBhvr>
                                        <p:cTn id="10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09" dur="26">
                                          <p:stCondLst>
                                            <p:cond delay="650"/>
                                          </p:stCondLst>
                                        </p:cTn>
                                        <p:tgtEl>
                                          <p:spTgt spid="9"/>
                                        </p:tgtEl>
                                      </p:cBhvr>
                                      <p:to x="100000" y="60000"/>
                                    </p:animScale>
                                    <p:animScale>
                                      <p:cBhvr>
                                        <p:cTn id="110" dur="166" decel="50000">
                                          <p:stCondLst>
                                            <p:cond delay="676"/>
                                          </p:stCondLst>
                                        </p:cTn>
                                        <p:tgtEl>
                                          <p:spTgt spid="9"/>
                                        </p:tgtEl>
                                      </p:cBhvr>
                                      <p:to x="100000" y="100000"/>
                                    </p:animScale>
                                    <p:animScale>
                                      <p:cBhvr>
                                        <p:cTn id="111" dur="26">
                                          <p:stCondLst>
                                            <p:cond delay="1312"/>
                                          </p:stCondLst>
                                        </p:cTn>
                                        <p:tgtEl>
                                          <p:spTgt spid="9"/>
                                        </p:tgtEl>
                                      </p:cBhvr>
                                      <p:to x="100000" y="80000"/>
                                    </p:animScale>
                                    <p:animScale>
                                      <p:cBhvr>
                                        <p:cTn id="112" dur="166" decel="50000">
                                          <p:stCondLst>
                                            <p:cond delay="1338"/>
                                          </p:stCondLst>
                                        </p:cTn>
                                        <p:tgtEl>
                                          <p:spTgt spid="9"/>
                                        </p:tgtEl>
                                      </p:cBhvr>
                                      <p:to x="100000" y="100000"/>
                                    </p:animScale>
                                    <p:animScale>
                                      <p:cBhvr>
                                        <p:cTn id="113" dur="26">
                                          <p:stCondLst>
                                            <p:cond delay="1642"/>
                                          </p:stCondLst>
                                        </p:cTn>
                                        <p:tgtEl>
                                          <p:spTgt spid="9"/>
                                        </p:tgtEl>
                                      </p:cBhvr>
                                      <p:to x="100000" y="90000"/>
                                    </p:animScale>
                                    <p:animScale>
                                      <p:cBhvr>
                                        <p:cTn id="114" dur="166" decel="50000">
                                          <p:stCondLst>
                                            <p:cond delay="1668"/>
                                          </p:stCondLst>
                                        </p:cTn>
                                        <p:tgtEl>
                                          <p:spTgt spid="9"/>
                                        </p:tgtEl>
                                      </p:cBhvr>
                                      <p:to x="100000" y="100000"/>
                                    </p:animScale>
                                    <p:animScale>
                                      <p:cBhvr>
                                        <p:cTn id="115" dur="26">
                                          <p:stCondLst>
                                            <p:cond delay="1808"/>
                                          </p:stCondLst>
                                        </p:cTn>
                                        <p:tgtEl>
                                          <p:spTgt spid="9"/>
                                        </p:tgtEl>
                                      </p:cBhvr>
                                      <p:to x="100000" y="95000"/>
                                    </p:animScale>
                                    <p:animScale>
                                      <p:cBhvr>
                                        <p:cTn id="116" dur="166" decel="50000">
                                          <p:stCondLst>
                                            <p:cond delay="1834"/>
                                          </p:stCondLst>
                                        </p:cTn>
                                        <p:tgtEl>
                                          <p:spTgt spid="9"/>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ipe(down)">
                                      <p:cBhvr>
                                        <p:cTn id="119" dur="580">
                                          <p:stCondLst>
                                            <p:cond delay="0"/>
                                          </p:stCondLst>
                                        </p:cTn>
                                        <p:tgtEl>
                                          <p:spTgt spid="10"/>
                                        </p:tgtEl>
                                      </p:cBhvr>
                                    </p:animEffect>
                                    <p:anim calcmode="lin" valueType="num">
                                      <p:cBhvr>
                                        <p:cTn id="1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25" dur="26">
                                          <p:stCondLst>
                                            <p:cond delay="650"/>
                                          </p:stCondLst>
                                        </p:cTn>
                                        <p:tgtEl>
                                          <p:spTgt spid="10"/>
                                        </p:tgtEl>
                                      </p:cBhvr>
                                      <p:to x="100000" y="60000"/>
                                    </p:animScale>
                                    <p:animScale>
                                      <p:cBhvr>
                                        <p:cTn id="126" dur="166" decel="50000">
                                          <p:stCondLst>
                                            <p:cond delay="676"/>
                                          </p:stCondLst>
                                        </p:cTn>
                                        <p:tgtEl>
                                          <p:spTgt spid="10"/>
                                        </p:tgtEl>
                                      </p:cBhvr>
                                      <p:to x="100000" y="100000"/>
                                    </p:animScale>
                                    <p:animScale>
                                      <p:cBhvr>
                                        <p:cTn id="127" dur="26">
                                          <p:stCondLst>
                                            <p:cond delay="1312"/>
                                          </p:stCondLst>
                                        </p:cTn>
                                        <p:tgtEl>
                                          <p:spTgt spid="10"/>
                                        </p:tgtEl>
                                      </p:cBhvr>
                                      <p:to x="100000" y="80000"/>
                                    </p:animScale>
                                    <p:animScale>
                                      <p:cBhvr>
                                        <p:cTn id="128" dur="166" decel="50000">
                                          <p:stCondLst>
                                            <p:cond delay="1338"/>
                                          </p:stCondLst>
                                        </p:cTn>
                                        <p:tgtEl>
                                          <p:spTgt spid="10"/>
                                        </p:tgtEl>
                                      </p:cBhvr>
                                      <p:to x="100000" y="100000"/>
                                    </p:animScale>
                                    <p:animScale>
                                      <p:cBhvr>
                                        <p:cTn id="129" dur="26">
                                          <p:stCondLst>
                                            <p:cond delay="1642"/>
                                          </p:stCondLst>
                                        </p:cTn>
                                        <p:tgtEl>
                                          <p:spTgt spid="10"/>
                                        </p:tgtEl>
                                      </p:cBhvr>
                                      <p:to x="100000" y="90000"/>
                                    </p:animScale>
                                    <p:animScale>
                                      <p:cBhvr>
                                        <p:cTn id="130" dur="166" decel="50000">
                                          <p:stCondLst>
                                            <p:cond delay="1668"/>
                                          </p:stCondLst>
                                        </p:cTn>
                                        <p:tgtEl>
                                          <p:spTgt spid="10"/>
                                        </p:tgtEl>
                                      </p:cBhvr>
                                      <p:to x="100000" y="100000"/>
                                    </p:animScale>
                                    <p:animScale>
                                      <p:cBhvr>
                                        <p:cTn id="131" dur="26">
                                          <p:stCondLst>
                                            <p:cond delay="1808"/>
                                          </p:stCondLst>
                                        </p:cTn>
                                        <p:tgtEl>
                                          <p:spTgt spid="10"/>
                                        </p:tgtEl>
                                      </p:cBhvr>
                                      <p:to x="100000" y="95000"/>
                                    </p:animScale>
                                    <p:animScale>
                                      <p:cBhvr>
                                        <p:cTn id="132"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2" grpId="0"/>
      <p:bldP spid="5" grpId="0"/>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3180522"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IN" sz="1600" dirty="0">
                <a:solidFill>
                  <a:srgbClr val="1A9988"/>
                </a:solidFill>
                <a:latin typeface="Raleway" pitchFamily="2" charset="0"/>
              </a:rPr>
              <a:t>References</a:t>
            </a:r>
            <a:endParaRPr sz="1600" dirty="0">
              <a:solidFill>
                <a:srgbClr val="1A9988"/>
              </a:solidFill>
              <a:latin typeface="Raleway" pitchFamily="2" charset="0"/>
            </a:endParaRPr>
          </a:p>
        </p:txBody>
      </p:sp>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26</a:t>
            </a:fld>
            <a:endParaRPr lang="en">
              <a:latin typeface="Raleway" pitchFamily="2" charset="0"/>
            </a:endParaRPr>
          </a:p>
        </p:txBody>
      </p:sp>
      <p:pic>
        <p:nvPicPr>
          <p:cNvPr id="9" name="Picture 8" descr="Finger PNG, Finger Transparent Background - FreeIconsPNG">
            <a:extLst>
              <a:ext uri="{FF2B5EF4-FFF2-40B4-BE49-F238E27FC236}">
                <a16:creationId xmlns:a16="http://schemas.microsoft.com/office/drawing/2014/main" id="{80546055-4BD4-4632-9A66-BB1AA4E1B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88" y="1674883"/>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6610B8E-066B-47CC-B9AD-BBAF7D32E023}"/>
              </a:ext>
            </a:extLst>
          </p:cNvPr>
          <p:cNvSpPr txBox="1"/>
          <p:nvPr/>
        </p:nvSpPr>
        <p:spPr>
          <a:xfrm>
            <a:off x="1756167" y="1686037"/>
            <a:ext cx="6695145" cy="2862322"/>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Ø"/>
            </a:pPr>
            <a:r>
              <a:rPr lang="en-US" sz="1500" b="1" dirty="0">
                <a:solidFill>
                  <a:schemeClr val="tx1"/>
                </a:solidFill>
                <a:latin typeface="Raleway" pitchFamily="2" charset="0"/>
                <a:hlinkClick r:id="rId4">
                  <a:extLst>
                    <a:ext uri="{A12FA001-AC4F-418D-AE19-62706E023703}">
                      <ahyp:hlinkClr xmlns:ahyp="http://schemas.microsoft.com/office/drawing/2018/hyperlinkcolor" val="tx"/>
                    </a:ext>
                  </a:extLst>
                </a:hlinkClick>
              </a:rPr>
              <a:t>https://arxiv.org/pdf/2009.09577.pdf</a:t>
            </a:r>
            <a:endParaRPr lang="en-US" sz="1500" b="1" dirty="0">
              <a:solidFill>
                <a:schemeClr val="tx1"/>
              </a:solidFill>
              <a:latin typeface="Raleway" pitchFamily="2" charset="0"/>
            </a:endParaRPr>
          </a:p>
          <a:p>
            <a:pPr marL="285750" indent="-285750" algn="just">
              <a:buClr>
                <a:schemeClr val="tx1"/>
              </a:buClr>
              <a:buFont typeface="Wingdings" panose="05000000000000000000" pitchFamily="2" charset="2"/>
              <a:buChar char="Ø"/>
            </a:pPr>
            <a:endParaRPr lang="en-US" sz="1500" b="1" dirty="0">
              <a:solidFill>
                <a:schemeClr val="tx1"/>
              </a:solidFill>
              <a:latin typeface="Raleway" pitchFamily="2" charset="0"/>
            </a:endParaRPr>
          </a:p>
          <a:p>
            <a:pPr marL="285750" indent="-285750" algn="just">
              <a:buClr>
                <a:schemeClr val="tx1"/>
              </a:buClr>
              <a:buFont typeface="Wingdings" panose="05000000000000000000" pitchFamily="2" charset="2"/>
              <a:buChar char="Ø"/>
            </a:pPr>
            <a:r>
              <a:rPr lang="en-US" sz="1500" b="1" dirty="0">
                <a:solidFill>
                  <a:schemeClr val="tx1"/>
                </a:solidFill>
                <a:latin typeface="Raleway" pitchFamily="2" charset="0"/>
                <a:hlinkClick r:id="rId5">
                  <a:extLst>
                    <a:ext uri="{A12FA001-AC4F-418D-AE19-62706E023703}">
                      <ahyp:hlinkClr xmlns:ahyp="http://schemas.microsoft.com/office/drawing/2018/hyperlinkcolor" val="tx"/>
                    </a:ext>
                  </a:extLst>
                </a:hlinkClick>
              </a:rPr>
              <a:t>https://citeseerx.ist.psu.edu/viewdoc/download?doi=10.1.1.294.2360&amp;rep=rep1&amp;type=pdf</a:t>
            </a:r>
            <a:endParaRPr lang="en-US" sz="1500" b="1" dirty="0">
              <a:solidFill>
                <a:schemeClr val="tx1"/>
              </a:solidFill>
              <a:latin typeface="Raleway" pitchFamily="2" charset="0"/>
            </a:endParaRPr>
          </a:p>
          <a:p>
            <a:pPr marL="285750" indent="-285750" algn="just">
              <a:buClr>
                <a:schemeClr val="tx1"/>
              </a:buClr>
              <a:buFont typeface="Wingdings" panose="05000000000000000000" pitchFamily="2" charset="2"/>
              <a:buChar char="Ø"/>
            </a:pPr>
            <a:endParaRPr lang="en-US" sz="1500" b="1" dirty="0">
              <a:solidFill>
                <a:schemeClr val="tx1"/>
              </a:solidFill>
              <a:latin typeface="Raleway" pitchFamily="2" charset="0"/>
            </a:endParaRPr>
          </a:p>
          <a:p>
            <a:pPr marL="285750" indent="-285750" algn="just">
              <a:buClr>
                <a:schemeClr val="tx1"/>
              </a:buClr>
              <a:buFont typeface="Wingdings" panose="05000000000000000000" pitchFamily="2" charset="2"/>
              <a:buChar char="Ø"/>
            </a:pPr>
            <a:r>
              <a:rPr lang="en-US" sz="1500" b="1" dirty="0">
                <a:solidFill>
                  <a:schemeClr val="tx1"/>
                </a:solidFill>
                <a:latin typeface="Raleway" pitchFamily="2" charset="0"/>
                <a:hlinkClick r:id="rId6">
                  <a:extLst>
                    <a:ext uri="{A12FA001-AC4F-418D-AE19-62706E023703}">
                      <ahyp:hlinkClr xmlns:ahyp="http://schemas.microsoft.com/office/drawing/2018/hyperlinkcolor" val="tx"/>
                    </a:ext>
                  </a:extLst>
                </a:hlinkClick>
              </a:rPr>
              <a:t>https://towardsdatascience.com/reinforcement-learning-applied-to-the-mountain-car-problem-1c4fb16729ba</a:t>
            </a:r>
            <a:endParaRPr lang="en-US" sz="1500" b="1" dirty="0">
              <a:solidFill>
                <a:schemeClr val="tx1"/>
              </a:solidFill>
              <a:latin typeface="Raleway" pitchFamily="2" charset="0"/>
            </a:endParaRPr>
          </a:p>
          <a:p>
            <a:pPr marL="285750" indent="-285750" algn="just">
              <a:buClr>
                <a:schemeClr val="tx1"/>
              </a:buClr>
              <a:buFont typeface="Wingdings" panose="05000000000000000000" pitchFamily="2" charset="2"/>
              <a:buChar char="Ø"/>
            </a:pPr>
            <a:endParaRPr lang="en-US" sz="1500" b="1" dirty="0">
              <a:solidFill>
                <a:schemeClr val="tx1"/>
              </a:solidFill>
              <a:latin typeface="Raleway" pitchFamily="2" charset="0"/>
            </a:endParaRPr>
          </a:p>
          <a:p>
            <a:pPr marL="285750" indent="-285750" algn="just">
              <a:buClr>
                <a:schemeClr val="tx1"/>
              </a:buClr>
              <a:buFont typeface="Wingdings" panose="05000000000000000000" pitchFamily="2" charset="2"/>
              <a:buChar char="Ø"/>
            </a:pPr>
            <a:r>
              <a:rPr lang="en-US" sz="1500" b="1" dirty="0">
                <a:solidFill>
                  <a:schemeClr val="tx1"/>
                </a:solidFill>
                <a:latin typeface="Raleway" pitchFamily="2" charset="0"/>
                <a:hlinkClick r:id="rId7">
                  <a:extLst>
                    <a:ext uri="{A12FA001-AC4F-418D-AE19-62706E023703}">
                      <ahyp:hlinkClr xmlns:ahyp="http://schemas.microsoft.com/office/drawing/2018/hyperlinkcolor" val="tx"/>
                    </a:ext>
                  </a:extLst>
                </a:hlinkClick>
              </a:rPr>
              <a:t>https://www.gymlibrary.ml/environments/classic_control/mountain_car/?highlight=mountain</a:t>
            </a:r>
            <a:endParaRPr lang="en-US" sz="1500" b="1" dirty="0">
              <a:solidFill>
                <a:schemeClr val="tx1"/>
              </a:solidFill>
              <a:latin typeface="Raleway" pitchFamily="2" charset="0"/>
            </a:endParaRPr>
          </a:p>
          <a:p>
            <a:pPr marL="285750" indent="-285750" algn="just">
              <a:buClr>
                <a:schemeClr val="tx1"/>
              </a:buClr>
              <a:buFont typeface="Wingdings" panose="05000000000000000000" pitchFamily="2" charset="2"/>
              <a:buChar char="Ø"/>
            </a:pPr>
            <a:endParaRPr lang="en-US" sz="1500" b="1" dirty="0">
              <a:solidFill>
                <a:schemeClr val="tx1"/>
              </a:solidFill>
              <a:latin typeface="Raleway" pitchFamily="2" charset="0"/>
            </a:endParaRPr>
          </a:p>
          <a:p>
            <a:pPr marL="285750" indent="-285750" algn="just">
              <a:buClr>
                <a:schemeClr val="tx1"/>
              </a:buClr>
              <a:buFont typeface="Wingdings" panose="05000000000000000000" pitchFamily="2" charset="2"/>
              <a:buChar char="Ø"/>
            </a:pPr>
            <a:endParaRPr lang="en-US" sz="1500" b="1" dirty="0">
              <a:solidFill>
                <a:schemeClr val="tx1"/>
              </a:solidFill>
              <a:latin typeface="Raleway" pitchFamily="2" charset="0"/>
            </a:endParaRPr>
          </a:p>
        </p:txBody>
      </p:sp>
    </p:spTree>
    <p:extLst>
      <p:ext uri="{BB962C8B-B14F-4D97-AF65-F5344CB8AC3E}">
        <p14:creationId xmlns:p14="http://schemas.microsoft.com/office/powerpoint/2010/main" val="1393154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43" name="Google Shape;243;p20"/>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 name="Picture 2" descr="Amrita Vishwa Vidyapeetham - Wikipedia">
            <a:extLst>
              <a:ext uri="{FF2B5EF4-FFF2-40B4-BE49-F238E27FC236}">
                <a16:creationId xmlns:a16="http://schemas.microsoft.com/office/drawing/2014/main" id="{07538292-D535-4B42-B540-EBD18E45E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2C2B9CD-C98B-46C5-8FB3-5269783C4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53" name="Rectangle 52">
            <a:extLst>
              <a:ext uri="{FF2B5EF4-FFF2-40B4-BE49-F238E27FC236}">
                <a16:creationId xmlns:a16="http://schemas.microsoft.com/office/drawing/2014/main" id="{DBA95E3C-DAB6-4EDC-B424-7C59A02EBC7B}"/>
              </a:ext>
            </a:extLst>
          </p:cNvPr>
          <p:cNvSpPr/>
          <p:nvPr/>
        </p:nvSpPr>
        <p:spPr>
          <a:xfrm>
            <a:off x="2123252" y="4579056"/>
            <a:ext cx="4897495" cy="369332"/>
          </a:xfrm>
          <a:prstGeom prst="rect">
            <a:avLst/>
          </a:prstGeom>
        </p:spPr>
        <p:txBody>
          <a:bodyPr wrap="none">
            <a:spAutoFit/>
          </a:bodyPr>
          <a:lstStyle/>
          <a:p>
            <a:r>
              <a:rPr lang="en-IN" sz="1800" b="1" dirty="0">
                <a:solidFill>
                  <a:srgbClr val="EB5600"/>
                </a:solidFill>
              </a:rPr>
              <a:t>☺☺☺☺☺☺☺☺☺☺☺☺☺☺☺☺☺☺☺☺</a:t>
            </a:r>
          </a:p>
        </p:txBody>
      </p:sp>
      <p:sp>
        <p:nvSpPr>
          <p:cNvPr id="54" name="Rectangle 53">
            <a:extLst>
              <a:ext uri="{FF2B5EF4-FFF2-40B4-BE49-F238E27FC236}">
                <a16:creationId xmlns:a16="http://schemas.microsoft.com/office/drawing/2014/main" id="{941AEF47-C8B8-4A41-9763-F280DF87B6F5}"/>
              </a:ext>
            </a:extLst>
          </p:cNvPr>
          <p:cNvSpPr/>
          <p:nvPr/>
        </p:nvSpPr>
        <p:spPr>
          <a:xfrm>
            <a:off x="2123252" y="122972"/>
            <a:ext cx="4897495" cy="369332"/>
          </a:xfrm>
          <a:prstGeom prst="rect">
            <a:avLst/>
          </a:prstGeom>
        </p:spPr>
        <p:txBody>
          <a:bodyPr wrap="none">
            <a:spAutoFit/>
          </a:bodyPr>
          <a:lstStyle/>
          <a:p>
            <a:r>
              <a:rPr lang="en-IN" sz="1800" b="1" dirty="0">
                <a:solidFill>
                  <a:srgbClr val="EB5600"/>
                </a:solidFill>
              </a:rPr>
              <a:t>☺☺☺☺☺☺☺☺☺☺☺☺☺☺☺☺☺☺☺☺</a:t>
            </a:r>
          </a:p>
        </p:txBody>
      </p:sp>
      <p:sp>
        <p:nvSpPr>
          <p:cNvPr id="55" name="Rectangle 54">
            <a:extLst>
              <a:ext uri="{FF2B5EF4-FFF2-40B4-BE49-F238E27FC236}">
                <a16:creationId xmlns:a16="http://schemas.microsoft.com/office/drawing/2014/main" id="{AE3B428B-F41A-4199-9122-70E9E93DB1B5}"/>
              </a:ext>
            </a:extLst>
          </p:cNvPr>
          <p:cNvSpPr/>
          <p:nvPr/>
        </p:nvSpPr>
        <p:spPr>
          <a:xfrm>
            <a:off x="2503685" y="1954209"/>
            <a:ext cx="4149099" cy="1107996"/>
          </a:xfrm>
          <a:prstGeom prst="rect">
            <a:avLst/>
          </a:prstGeom>
        </p:spPr>
        <p:txBody>
          <a:bodyPr wrap="square">
            <a:spAutoFit/>
          </a:bodyPr>
          <a:lstStyle/>
          <a:p>
            <a:pPr algn="ctr"/>
            <a:r>
              <a:rPr lang="en-IN" sz="6600" b="1" dirty="0">
                <a:solidFill>
                  <a:srgbClr val="1A9988"/>
                </a:solidFill>
                <a:latin typeface="Bacalisties" panose="02000600000000000000" pitchFamily="2" charset="0"/>
              </a:rPr>
              <a:t>Thank You</a:t>
            </a:r>
          </a:p>
        </p:txBody>
      </p:sp>
      <p:pic>
        <p:nvPicPr>
          <p:cNvPr id="56" name="Picture 55">
            <a:extLst>
              <a:ext uri="{FF2B5EF4-FFF2-40B4-BE49-F238E27FC236}">
                <a16:creationId xmlns:a16="http://schemas.microsoft.com/office/drawing/2014/main" id="{1FAAE03D-EFB3-41DE-A877-6B95FA3802C2}"/>
              </a:ext>
            </a:extLst>
          </p:cNvPr>
          <p:cNvPicPr>
            <a:picLocks noChangeAspect="1"/>
          </p:cNvPicPr>
          <p:nvPr/>
        </p:nvPicPr>
        <p:blipFill>
          <a:blip r:embed="rId4"/>
          <a:stretch>
            <a:fillRect/>
          </a:stretch>
        </p:blipFill>
        <p:spPr>
          <a:xfrm>
            <a:off x="3116674" y="3345432"/>
            <a:ext cx="2910649" cy="112975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6672247" cy="834417"/>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Problem Statement</a:t>
            </a:r>
            <a:endParaRPr dirty="0"/>
          </a:p>
        </p:txBody>
      </p:sp>
      <p:pic>
        <p:nvPicPr>
          <p:cNvPr id="3" name="Graphic 2" descr="Handshake">
            <a:extLst>
              <a:ext uri="{FF2B5EF4-FFF2-40B4-BE49-F238E27FC236}">
                <a16:creationId xmlns:a16="http://schemas.microsoft.com/office/drawing/2014/main" id="{F47CA2B1-33A2-4168-BBB3-A899AD1783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64426" y="1322450"/>
            <a:ext cx="685800" cy="685800"/>
          </a:xfrm>
          <a:prstGeom prst="rect">
            <a:avLst/>
          </a:prstGeom>
          <a:effectLst>
            <a:outerShdw blurRad="76200" dist="88900" dir="13500000" sy="23000" kx="1200000" algn="br" rotWithShape="0">
              <a:prstClr val="black">
                <a:alpha val="20000"/>
              </a:prstClr>
            </a:outerShdw>
          </a:effectLst>
        </p:spPr>
      </p:pic>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5"/>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817D2D97-3001-4590-921A-CE1CBBB033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 descr="Finger PNG, Finger Transparent Background - FreeIconsPNG">
            <a:extLst>
              <a:ext uri="{FF2B5EF4-FFF2-40B4-BE49-F238E27FC236}">
                <a16:creationId xmlns:a16="http://schemas.microsoft.com/office/drawing/2014/main" id="{C4607677-A0A4-49E3-A223-9D2E8981A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586" y="1429360"/>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E6E1471-176F-4E66-9595-BB5925E9355F}"/>
              </a:ext>
            </a:extLst>
          </p:cNvPr>
          <p:cNvSpPr txBox="1"/>
          <p:nvPr/>
        </p:nvSpPr>
        <p:spPr>
          <a:xfrm>
            <a:off x="1699243" y="1429360"/>
            <a:ext cx="7154656" cy="584775"/>
          </a:xfrm>
          <a:prstGeom prst="rect">
            <a:avLst/>
          </a:prstGeom>
          <a:noFill/>
        </p:spPr>
        <p:txBody>
          <a:bodyPr wrap="square" rtlCol="0">
            <a:spAutoFit/>
          </a:bodyPr>
          <a:lstStyle/>
          <a:p>
            <a:pPr algn="just"/>
            <a:r>
              <a:rPr lang="en-US" sz="1600" b="1" dirty="0">
                <a:solidFill>
                  <a:schemeClr val="tx1"/>
                </a:solidFill>
                <a:latin typeface="Raleway" charset="0"/>
              </a:rPr>
              <a:t>The car starts in between two hills. The goal is for the car to reach the top of the hill on the right.</a:t>
            </a:r>
            <a:endParaRPr lang="en-IN" sz="1600" b="1" dirty="0">
              <a:solidFill>
                <a:schemeClr val="tx1"/>
              </a:solidFill>
              <a:latin typeface="Raleway" panose="020B0604020202020204" charset="0"/>
            </a:endParaRPr>
          </a:p>
        </p:txBody>
      </p:sp>
      <p:sp>
        <p:nvSpPr>
          <p:cNvPr id="17" name="Google Shape;133;p17">
            <a:extLst>
              <a:ext uri="{FF2B5EF4-FFF2-40B4-BE49-F238E27FC236}">
                <a16:creationId xmlns:a16="http://schemas.microsoft.com/office/drawing/2014/main" id="{67C12F0B-6C7C-4ECD-BC23-169CA0CFF06F}"/>
              </a:ext>
            </a:extLst>
          </p:cNvPr>
          <p:cNvSpPr txBox="1">
            <a:spLocks noGrp="1"/>
          </p:cNvSpPr>
          <p:nvPr>
            <p:ph type="title"/>
          </p:nvPr>
        </p:nvSpPr>
        <p:spPr>
          <a:xfrm>
            <a:off x="-1" y="3202"/>
            <a:ext cx="2928551"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Problem Statement</a:t>
            </a:r>
            <a:endParaRPr sz="1600" dirty="0">
              <a:solidFill>
                <a:srgbClr val="1A9988"/>
              </a:solidFill>
            </a:endParaRPr>
          </a:p>
        </p:txBody>
      </p:sp>
      <p:pic>
        <p:nvPicPr>
          <p:cNvPr id="18" name="Picture 2" descr="Amrita Vishwa Vidyapeetham - Wikipedia">
            <a:extLst>
              <a:ext uri="{FF2B5EF4-FFF2-40B4-BE49-F238E27FC236}">
                <a16:creationId xmlns:a16="http://schemas.microsoft.com/office/drawing/2014/main" id="{0C23D7B0-92C1-4E51-8386-829E3404F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19" name="Slide Number Placeholder 1">
            <a:extLst>
              <a:ext uri="{FF2B5EF4-FFF2-40B4-BE49-F238E27FC236}">
                <a16:creationId xmlns:a16="http://schemas.microsoft.com/office/drawing/2014/main" id="{5D86918A-A7F6-45C1-8606-D2DA42DE5F39}"/>
              </a:ext>
            </a:extLst>
          </p:cNvPr>
          <p:cNvSpPr>
            <a:spLocks noGrp="1"/>
          </p:cNvSpPr>
          <p:nvPr>
            <p:ph type="sldNum" idx="12"/>
          </p:nvPr>
        </p:nvSpPr>
        <p:spPr>
          <a:xfrm>
            <a:off x="8536302" y="4749851"/>
            <a:ext cx="548700" cy="393600"/>
          </a:xfrm>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21" name="Picture 6" descr="Finger PNG, Finger Transparent Background - FreeIconsPNG">
            <a:extLst>
              <a:ext uri="{FF2B5EF4-FFF2-40B4-BE49-F238E27FC236}">
                <a16:creationId xmlns:a16="http://schemas.microsoft.com/office/drawing/2014/main" id="{FC92BDDD-263D-4CC8-82B6-766A6EDD9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45" y="2128056"/>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A1D705D2-EC08-4A36-B67B-7D5157A95692}"/>
              </a:ext>
            </a:extLst>
          </p:cNvPr>
          <p:cNvSpPr txBox="1"/>
          <p:nvPr/>
        </p:nvSpPr>
        <p:spPr>
          <a:xfrm>
            <a:off x="1699243" y="2128056"/>
            <a:ext cx="7154656" cy="584775"/>
          </a:xfrm>
          <a:prstGeom prst="rect">
            <a:avLst/>
          </a:prstGeom>
          <a:noFill/>
        </p:spPr>
        <p:txBody>
          <a:bodyPr wrap="square" rtlCol="0">
            <a:spAutoFit/>
          </a:bodyPr>
          <a:lstStyle/>
          <a:p>
            <a:pPr algn="just"/>
            <a:r>
              <a:rPr lang="en-US" sz="1600" b="1" dirty="0">
                <a:solidFill>
                  <a:schemeClr val="tx1"/>
                </a:solidFill>
                <a:latin typeface="Raleway" charset="0"/>
              </a:rPr>
              <a:t>The car does not have enough engine power to reach the top of the hill by just accelerating forward.</a:t>
            </a:r>
            <a:endParaRPr lang="en-IN" sz="1600" b="1" dirty="0">
              <a:solidFill>
                <a:schemeClr val="tx1"/>
              </a:solidFill>
              <a:latin typeface="Raleway" panose="020B0604020202020204" charset="0"/>
            </a:endParaRPr>
          </a:p>
        </p:txBody>
      </p:sp>
      <p:pic>
        <p:nvPicPr>
          <p:cNvPr id="24" name="Picture 5" descr="C:\Users\Dell\Desktop\1_kn59uPbJKlD2spM1vVAbKg.gif">
            <a:extLst>
              <a:ext uri="{FF2B5EF4-FFF2-40B4-BE49-F238E27FC236}">
                <a16:creationId xmlns:a16="http://schemas.microsoft.com/office/drawing/2014/main" id="{786F3F6C-D692-4DA4-9466-85FB0564E742}"/>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687568" y="2633876"/>
            <a:ext cx="2822448" cy="1872224"/>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D4D025B1-7DE2-4600-BAB6-5C95B14F46EC}"/>
              </a:ext>
            </a:extLst>
          </p:cNvPr>
          <p:cNvSpPr/>
          <p:nvPr/>
        </p:nvSpPr>
        <p:spPr>
          <a:xfrm>
            <a:off x="2694660" y="690444"/>
            <a:ext cx="4123245" cy="461665"/>
          </a:xfrm>
          <a:prstGeom prst="rect">
            <a:avLst/>
          </a:prstGeom>
        </p:spPr>
        <p:txBody>
          <a:bodyPr wrap="none">
            <a:spAutoFit/>
          </a:bodyPr>
          <a:lstStyle/>
          <a:p>
            <a:r>
              <a:rPr lang="en-US" sz="2400" b="1" dirty="0">
                <a:solidFill>
                  <a:schemeClr val="accent3"/>
                </a:solidFill>
                <a:latin typeface="Raleway" charset="0"/>
              </a:rPr>
              <a:t>The Mountain Car Problem</a:t>
            </a:r>
          </a:p>
        </p:txBody>
      </p:sp>
      <p:pic>
        <p:nvPicPr>
          <p:cNvPr id="26" name="Picture 6" descr="Finger PNG, Finger Transparent Background - FreeIconsPNG">
            <a:extLst>
              <a:ext uri="{FF2B5EF4-FFF2-40B4-BE49-F238E27FC236}">
                <a16:creationId xmlns:a16="http://schemas.microsoft.com/office/drawing/2014/main" id="{1339519B-E81A-4EA8-8875-23A3B1C6C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45" y="3230465"/>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C8391B8-EF75-4699-BFFE-A75A50E5E436}"/>
              </a:ext>
            </a:extLst>
          </p:cNvPr>
          <p:cNvSpPr txBox="1"/>
          <p:nvPr/>
        </p:nvSpPr>
        <p:spPr>
          <a:xfrm>
            <a:off x="1720439" y="3230465"/>
            <a:ext cx="3656582" cy="1077218"/>
          </a:xfrm>
          <a:prstGeom prst="rect">
            <a:avLst/>
          </a:prstGeom>
          <a:noFill/>
        </p:spPr>
        <p:txBody>
          <a:bodyPr wrap="square" rtlCol="0">
            <a:spAutoFit/>
          </a:bodyPr>
          <a:lstStyle/>
          <a:p>
            <a:pPr algn="just"/>
            <a:r>
              <a:rPr lang="en-US" sz="1600" b="1" dirty="0">
                <a:solidFill>
                  <a:schemeClr val="tx1"/>
                </a:solidFill>
                <a:latin typeface="Raleway" charset="0"/>
              </a:rPr>
              <a:t>To win, the car must build momentum by swinging itself backward and forwards until it has enough speed to reach the flag.</a:t>
            </a:r>
            <a:endParaRPr lang="en-IN" sz="1600" b="1" dirty="0">
              <a:solidFill>
                <a:schemeClr val="tx1"/>
              </a:solidFill>
              <a:latin typeface="Raleway" panose="020B0604020202020204" charset="0"/>
            </a:endParaRPr>
          </a:p>
        </p:txBody>
      </p:sp>
      <p:pic>
        <p:nvPicPr>
          <p:cNvPr id="29" name="Graphic 28" descr="Handshake">
            <a:extLst>
              <a:ext uri="{FF2B5EF4-FFF2-40B4-BE49-F238E27FC236}">
                <a16:creationId xmlns:a16="http://schemas.microsoft.com/office/drawing/2014/main" id="{2A031C74-1A5B-4DDA-9D5D-C175255B32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37652" y="-45735"/>
            <a:ext cx="507246" cy="507246"/>
          </a:xfrm>
          <a:prstGeom prst="rect">
            <a:avLst/>
          </a:prstGeom>
          <a:effectLst>
            <a:outerShdw blurRad="76200" dist="88900" dir="13500000" sy="23000" kx="1200000" algn="br" rotWithShape="0">
              <a:prstClr val="black">
                <a:alpha val="20000"/>
              </a:prstClr>
            </a:outerShdw>
          </a:effectLst>
        </p:spPr>
      </p:pic>
    </p:spTree>
    <p:extLst>
      <p:ext uri="{BB962C8B-B14F-4D97-AF65-F5344CB8AC3E}">
        <p14:creationId xmlns:p14="http://schemas.microsoft.com/office/powerpoint/2010/main" val="3522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5"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RL Formulation</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Workflow">
            <a:extLst>
              <a:ext uri="{FF2B5EF4-FFF2-40B4-BE49-F238E27FC236}">
                <a16:creationId xmlns:a16="http://schemas.microsoft.com/office/drawing/2014/main" id="{03278CA5-3772-45E3-B525-7C0075E173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5169" y="1322450"/>
            <a:ext cx="706042" cy="706042"/>
          </a:xfrm>
          <a:prstGeom prst="rect">
            <a:avLst/>
          </a:prstGeom>
          <a:effectLst>
            <a:outerShdw blurRad="76200" dist="12700" dir="8100000" sy="-23000" kx="800400" algn="br" rotWithShape="0">
              <a:prstClr val="black">
                <a:alpha val="20000"/>
              </a:prstClr>
            </a:outerShdw>
          </a:effectLst>
        </p:spPr>
      </p:pic>
      <p:sp>
        <p:nvSpPr>
          <p:cNvPr id="4" name="Slide Number Placeholder 3">
            <a:extLst>
              <a:ext uri="{FF2B5EF4-FFF2-40B4-BE49-F238E27FC236}">
                <a16:creationId xmlns:a16="http://schemas.microsoft.com/office/drawing/2014/main" id="{E4CEFE48-D503-4E52-AE56-011390925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6157368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 name="Picture 6" descr="Finger PNG, Finger Transparent Background - FreeIconsPNG">
            <a:extLst>
              <a:ext uri="{FF2B5EF4-FFF2-40B4-BE49-F238E27FC236}">
                <a16:creationId xmlns:a16="http://schemas.microsoft.com/office/drawing/2014/main" id="{F2A58595-BDB6-4818-9E68-04E0551E5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045" y="1281246"/>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340259D-D45A-4FD4-8578-652759F6A36A}"/>
              </a:ext>
            </a:extLst>
          </p:cNvPr>
          <p:cNvSpPr txBox="1"/>
          <p:nvPr/>
        </p:nvSpPr>
        <p:spPr>
          <a:xfrm>
            <a:off x="1890642" y="1278079"/>
            <a:ext cx="7154656" cy="584775"/>
          </a:xfrm>
          <a:prstGeom prst="rect">
            <a:avLst/>
          </a:prstGeom>
          <a:noFill/>
        </p:spPr>
        <p:txBody>
          <a:bodyPr wrap="square" rtlCol="0">
            <a:spAutoFit/>
          </a:bodyPr>
          <a:lstStyle/>
          <a:p>
            <a:pPr algn="just"/>
            <a:r>
              <a:rPr lang="en-US" sz="1600" b="1" dirty="0">
                <a:solidFill>
                  <a:schemeClr val="accent3"/>
                </a:solidFill>
                <a:latin typeface="Raleway" charset="0"/>
              </a:rPr>
              <a:t>Agent</a:t>
            </a:r>
            <a:r>
              <a:rPr lang="en-US" sz="1600" b="1" dirty="0">
                <a:solidFill>
                  <a:schemeClr val="tx1"/>
                </a:solidFill>
                <a:latin typeface="Raleway" charset="0"/>
              </a:rPr>
              <a:t> </a:t>
            </a:r>
            <a:r>
              <a:rPr lang="en-US" sz="1600" b="1" dirty="0">
                <a:solidFill>
                  <a:schemeClr val="accent3"/>
                </a:solidFill>
                <a:latin typeface="Raleway" charset="0"/>
              </a:rPr>
              <a:t>-</a:t>
            </a:r>
            <a:r>
              <a:rPr lang="en-US" sz="1600" b="1" dirty="0">
                <a:solidFill>
                  <a:schemeClr val="tx1"/>
                </a:solidFill>
                <a:latin typeface="Raleway" charset="0"/>
              </a:rPr>
              <a:t> The car is our reinforcement learning agent</a:t>
            </a:r>
            <a:r>
              <a:rPr lang="en-US" sz="1600" b="1" i="1" dirty="0">
                <a:solidFill>
                  <a:schemeClr val="tx1"/>
                </a:solidFill>
                <a:latin typeface="Raleway" charset="0"/>
              </a:rPr>
              <a:t>. </a:t>
            </a:r>
            <a:r>
              <a:rPr lang="en-US" sz="1600" b="1" dirty="0">
                <a:solidFill>
                  <a:schemeClr val="tx1"/>
                </a:solidFill>
                <a:latin typeface="Raleway" charset="0"/>
              </a:rPr>
              <a:t>It interacts with the environment by taking actions; playing the game.</a:t>
            </a:r>
            <a:endParaRPr lang="en-IN" sz="1600" b="1" dirty="0">
              <a:solidFill>
                <a:schemeClr val="tx1"/>
              </a:solidFill>
              <a:latin typeface="Raleway" panose="020B0604020202020204" charset="0"/>
            </a:endParaRPr>
          </a:p>
        </p:txBody>
      </p:sp>
      <p:sp>
        <p:nvSpPr>
          <p:cNvPr id="18" name="Google Shape;133;p17">
            <a:extLst>
              <a:ext uri="{FF2B5EF4-FFF2-40B4-BE49-F238E27FC236}">
                <a16:creationId xmlns:a16="http://schemas.microsoft.com/office/drawing/2014/main" id="{3E5A8575-7843-4263-9A5F-F00501D793D5}"/>
              </a:ext>
            </a:extLst>
          </p:cNvPr>
          <p:cNvSpPr txBox="1">
            <a:spLocks noGrp="1"/>
          </p:cNvSpPr>
          <p:nvPr>
            <p:ph type="title"/>
          </p:nvPr>
        </p:nvSpPr>
        <p:spPr>
          <a:xfrm>
            <a:off x="-1" y="3202"/>
            <a:ext cx="2928551"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RL Formulation</a:t>
            </a:r>
            <a:endParaRPr sz="1600" dirty="0">
              <a:solidFill>
                <a:schemeClr val="tx1"/>
              </a:solidFill>
            </a:endParaRPr>
          </a:p>
        </p:txBody>
      </p:sp>
      <p:pic>
        <p:nvPicPr>
          <p:cNvPr id="21" name="Picture 2" descr="Amrita Vishwa Vidyapeetham - Wikipedia">
            <a:extLst>
              <a:ext uri="{FF2B5EF4-FFF2-40B4-BE49-F238E27FC236}">
                <a16:creationId xmlns:a16="http://schemas.microsoft.com/office/drawing/2014/main" id="{F55C860F-8252-4F76-A112-A6FB645C0D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2" name="Slide Number Placeholder 1">
            <a:extLst>
              <a:ext uri="{FF2B5EF4-FFF2-40B4-BE49-F238E27FC236}">
                <a16:creationId xmlns:a16="http://schemas.microsoft.com/office/drawing/2014/main" id="{672DFD57-E236-4D25-A38B-E925F6CCC502}"/>
              </a:ext>
            </a:extLst>
          </p:cNvPr>
          <p:cNvSpPr>
            <a:spLocks noGrp="1"/>
          </p:cNvSpPr>
          <p:nvPr>
            <p:ph type="sldNum" idx="12"/>
          </p:nvPr>
        </p:nvSpPr>
        <p:spPr>
          <a:xfrm>
            <a:off x="8536302" y="4749851"/>
            <a:ext cx="548700" cy="393600"/>
          </a:xfrm>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23" name="Picture 6" descr="Finger PNG, Finger Transparent Background - FreeIconsPNG">
            <a:extLst>
              <a:ext uri="{FF2B5EF4-FFF2-40B4-BE49-F238E27FC236}">
                <a16:creationId xmlns:a16="http://schemas.microsoft.com/office/drawing/2014/main" id="{4133220A-1E02-42C0-954F-A23CB5F33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088" y="1951565"/>
            <a:ext cx="675251" cy="40937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Finger PNG, Finger Transparent Background - FreeIconsPNG">
            <a:extLst>
              <a:ext uri="{FF2B5EF4-FFF2-40B4-BE49-F238E27FC236}">
                <a16:creationId xmlns:a16="http://schemas.microsoft.com/office/drawing/2014/main" id="{243F1FDA-8BDD-489D-89BA-BA2ADEF0D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087" y="2694967"/>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94ECB78-61AD-4F59-B6B3-272B7A207F48}"/>
              </a:ext>
            </a:extLst>
          </p:cNvPr>
          <p:cNvSpPr txBox="1"/>
          <p:nvPr/>
        </p:nvSpPr>
        <p:spPr>
          <a:xfrm>
            <a:off x="1895300" y="1951565"/>
            <a:ext cx="7154656" cy="584775"/>
          </a:xfrm>
          <a:prstGeom prst="rect">
            <a:avLst/>
          </a:prstGeom>
          <a:noFill/>
        </p:spPr>
        <p:txBody>
          <a:bodyPr wrap="square" rtlCol="0">
            <a:spAutoFit/>
          </a:bodyPr>
          <a:lstStyle/>
          <a:p>
            <a:pPr algn="just"/>
            <a:r>
              <a:rPr lang="en-US" sz="1600" b="1" dirty="0">
                <a:solidFill>
                  <a:schemeClr val="accent3"/>
                </a:solidFill>
                <a:latin typeface="Raleway" charset="0"/>
              </a:rPr>
              <a:t>State</a:t>
            </a:r>
            <a:r>
              <a:rPr lang="en-US" sz="1600" b="1" dirty="0">
                <a:solidFill>
                  <a:schemeClr val="tx1"/>
                </a:solidFill>
                <a:latin typeface="Raleway" charset="0"/>
              </a:rPr>
              <a:t> </a:t>
            </a:r>
            <a:r>
              <a:rPr lang="en-US" sz="1600" b="1" dirty="0">
                <a:solidFill>
                  <a:schemeClr val="accent3"/>
                </a:solidFill>
                <a:latin typeface="Raleway" charset="0"/>
              </a:rPr>
              <a:t>-</a:t>
            </a:r>
            <a:r>
              <a:rPr lang="en-US" sz="1600" b="1" dirty="0">
                <a:solidFill>
                  <a:schemeClr val="tx1"/>
                </a:solidFill>
                <a:latin typeface="Raleway" charset="0"/>
              </a:rPr>
              <a:t> The states are the position of the car in the horizontal axis on the range [-1.2, 0.6] and its velocity on the range [-0.07, 0.07].</a:t>
            </a:r>
            <a:endParaRPr lang="en-IN" sz="1600" b="1" dirty="0">
              <a:solidFill>
                <a:schemeClr val="tx1"/>
              </a:solidFill>
              <a:latin typeface="Raleway" panose="020B0604020202020204" charset="0"/>
            </a:endParaRPr>
          </a:p>
        </p:txBody>
      </p:sp>
      <p:sp>
        <p:nvSpPr>
          <p:cNvPr id="27" name="TextBox 26">
            <a:extLst>
              <a:ext uri="{FF2B5EF4-FFF2-40B4-BE49-F238E27FC236}">
                <a16:creationId xmlns:a16="http://schemas.microsoft.com/office/drawing/2014/main" id="{F164AB60-48D1-4322-B435-07C7D95C8759}"/>
              </a:ext>
            </a:extLst>
          </p:cNvPr>
          <p:cNvSpPr txBox="1"/>
          <p:nvPr/>
        </p:nvSpPr>
        <p:spPr>
          <a:xfrm>
            <a:off x="1895300" y="2694967"/>
            <a:ext cx="7154656" cy="584775"/>
          </a:xfrm>
          <a:prstGeom prst="rect">
            <a:avLst/>
          </a:prstGeom>
          <a:noFill/>
        </p:spPr>
        <p:txBody>
          <a:bodyPr wrap="square" rtlCol="0">
            <a:spAutoFit/>
          </a:bodyPr>
          <a:lstStyle/>
          <a:p>
            <a:pPr algn="just"/>
            <a:r>
              <a:rPr lang="en-US" sz="1600" b="1" dirty="0">
                <a:solidFill>
                  <a:schemeClr val="accent3"/>
                </a:solidFill>
                <a:latin typeface="Raleway" charset="0"/>
              </a:rPr>
              <a:t>Action Space</a:t>
            </a:r>
            <a:r>
              <a:rPr lang="en-US" sz="1600" b="1" dirty="0">
                <a:solidFill>
                  <a:schemeClr val="tx1"/>
                </a:solidFill>
                <a:latin typeface="Raleway" charset="0"/>
              </a:rPr>
              <a:t> </a:t>
            </a:r>
            <a:r>
              <a:rPr lang="en-US" sz="1600" b="1" dirty="0">
                <a:solidFill>
                  <a:schemeClr val="accent3"/>
                </a:solidFill>
                <a:latin typeface="Raleway" charset="0"/>
              </a:rPr>
              <a:t>-</a:t>
            </a:r>
            <a:r>
              <a:rPr lang="en-US" sz="1600" b="1" dirty="0">
                <a:solidFill>
                  <a:schemeClr val="tx1"/>
                </a:solidFill>
                <a:latin typeface="Raleway" charset="0"/>
              </a:rPr>
              <a:t> </a:t>
            </a:r>
            <a:r>
              <a:rPr lang="en-US" sz="1600" dirty="0"/>
              <a:t> </a:t>
            </a:r>
            <a:r>
              <a:rPr lang="en-US" sz="1600" b="1" dirty="0">
                <a:solidFill>
                  <a:schemeClr val="tx1"/>
                </a:solidFill>
                <a:latin typeface="Raleway" charset="0"/>
              </a:rPr>
              <a:t>The possible actions are left, neutral and right and these three actions are represented by the integers 0, 1 and 2 </a:t>
            </a:r>
            <a:endParaRPr lang="en-IN" sz="1600" b="1" dirty="0">
              <a:solidFill>
                <a:schemeClr val="tx1"/>
              </a:solidFill>
              <a:latin typeface="Raleway" panose="020B0604020202020204" charset="0"/>
            </a:endParaRPr>
          </a:p>
        </p:txBody>
      </p:sp>
      <p:sp>
        <p:nvSpPr>
          <p:cNvPr id="28" name="TextBox 27">
            <a:extLst>
              <a:ext uri="{FF2B5EF4-FFF2-40B4-BE49-F238E27FC236}">
                <a16:creationId xmlns:a16="http://schemas.microsoft.com/office/drawing/2014/main" id="{0A32EED6-5363-4AC8-BA68-F0525F0E7BD7}"/>
              </a:ext>
            </a:extLst>
          </p:cNvPr>
          <p:cNvSpPr txBox="1"/>
          <p:nvPr/>
        </p:nvSpPr>
        <p:spPr>
          <a:xfrm>
            <a:off x="1890642" y="3279742"/>
            <a:ext cx="7154656" cy="584775"/>
          </a:xfrm>
          <a:prstGeom prst="rect">
            <a:avLst/>
          </a:prstGeom>
          <a:noFill/>
        </p:spPr>
        <p:txBody>
          <a:bodyPr wrap="square" rtlCol="0">
            <a:spAutoFit/>
          </a:bodyPr>
          <a:lstStyle/>
          <a:p>
            <a:pPr algn="just"/>
            <a:r>
              <a:rPr lang="en-US" sz="1600" b="1" dirty="0">
                <a:solidFill>
                  <a:schemeClr val="accent3"/>
                </a:solidFill>
                <a:latin typeface="Raleway" charset="0"/>
              </a:rPr>
              <a:t>Environment –</a:t>
            </a:r>
            <a:r>
              <a:rPr lang="en-US" sz="1600" b="1" dirty="0">
                <a:solidFill>
                  <a:schemeClr val="tx1"/>
                </a:solidFill>
                <a:latin typeface="Raleway" charset="0"/>
              </a:rPr>
              <a:t> One of the </a:t>
            </a:r>
            <a:r>
              <a:rPr lang="en-US" sz="1600" b="1" dirty="0" err="1">
                <a:solidFill>
                  <a:schemeClr val="tx1"/>
                </a:solidFill>
                <a:latin typeface="Raleway" charset="0"/>
              </a:rPr>
              <a:t>OpenAI</a:t>
            </a:r>
            <a:r>
              <a:rPr lang="en-US" sz="1600" b="1" dirty="0">
                <a:solidFill>
                  <a:schemeClr val="tx1"/>
                </a:solidFill>
                <a:latin typeface="Raleway" charset="0"/>
              </a:rPr>
              <a:t> Gym environment is used. </a:t>
            </a:r>
            <a:r>
              <a:rPr lang="en-US" sz="1600" b="1" dirty="0" err="1">
                <a:solidFill>
                  <a:schemeClr val="tx1"/>
                </a:solidFill>
                <a:latin typeface="Raleway" charset="0"/>
              </a:rPr>
              <a:t>OpenAI</a:t>
            </a:r>
            <a:r>
              <a:rPr lang="en-US" sz="1600" b="1" dirty="0">
                <a:solidFill>
                  <a:schemeClr val="tx1"/>
                </a:solidFill>
                <a:latin typeface="Raleway" charset="0"/>
              </a:rPr>
              <a:t> Gym is a toolkit that provides a wide variety of simulated environments.</a:t>
            </a:r>
          </a:p>
        </p:txBody>
      </p:sp>
      <p:pic>
        <p:nvPicPr>
          <p:cNvPr id="29" name="Picture 6" descr="Finger PNG, Finger Transparent Background - FreeIconsPNG">
            <a:extLst>
              <a:ext uri="{FF2B5EF4-FFF2-40B4-BE49-F238E27FC236}">
                <a16:creationId xmlns:a16="http://schemas.microsoft.com/office/drawing/2014/main" id="{06317FA0-D9D1-4D4D-8986-065D05DAA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088" y="3270015"/>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3">
            <a:extLst>
              <a:ext uri="{FF2B5EF4-FFF2-40B4-BE49-F238E27FC236}">
                <a16:creationId xmlns:a16="http://schemas.microsoft.com/office/drawing/2014/main" id="{01BB8DDC-BC2B-4CED-9AFA-AF3D733B6EB8}"/>
              </a:ext>
            </a:extLst>
          </p:cNvPr>
          <p:cNvSpPr/>
          <p:nvPr/>
        </p:nvSpPr>
        <p:spPr>
          <a:xfrm>
            <a:off x="3150205" y="4084872"/>
            <a:ext cx="3482902" cy="59704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n-US" b="1" dirty="0">
                <a:solidFill>
                  <a:schemeClr val="tx1"/>
                </a:solidFill>
                <a:latin typeface="Raleway" charset="0"/>
              </a:rPr>
              <a:t>import gym</a:t>
            </a:r>
          </a:p>
          <a:p>
            <a:pPr algn="just"/>
            <a:r>
              <a:rPr lang="en-US" b="1" dirty="0" err="1">
                <a:solidFill>
                  <a:schemeClr val="tx1"/>
                </a:solidFill>
                <a:latin typeface="Raleway" charset="0"/>
              </a:rPr>
              <a:t>env</a:t>
            </a:r>
            <a:r>
              <a:rPr lang="en-US" b="1" dirty="0">
                <a:solidFill>
                  <a:schemeClr val="tx1"/>
                </a:solidFill>
                <a:latin typeface="Raleway" charset="0"/>
              </a:rPr>
              <a:t> = </a:t>
            </a:r>
            <a:r>
              <a:rPr lang="en-US" b="1" dirty="0" err="1">
                <a:solidFill>
                  <a:schemeClr val="tx1"/>
                </a:solidFill>
                <a:latin typeface="Raleway" charset="0"/>
              </a:rPr>
              <a:t>gym.make</a:t>
            </a:r>
            <a:r>
              <a:rPr lang="en-US" b="1" dirty="0">
                <a:solidFill>
                  <a:schemeClr val="tx1"/>
                </a:solidFill>
                <a:latin typeface="Raleway" charset="0"/>
              </a:rPr>
              <a:t>('</a:t>
            </a:r>
            <a:r>
              <a:rPr lang="en-US" b="1" dirty="0">
                <a:solidFill>
                  <a:schemeClr val="tx1"/>
                </a:solidFill>
                <a:latin typeface="Raleway" charset="0"/>
                <a:hlinkClick r:id="rId5"/>
              </a:rPr>
              <a:t>MountainCar-v0</a:t>
            </a:r>
            <a:r>
              <a:rPr lang="en-US" b="1" dirty="0">
                <a:solidFill>
                  <a:schemeClr val="tx1"/>
                </a:solidFill>
                <a:latin typeface="Raleway" charset="0"/>
              </a:rPr>
              <a:t>')</a:t>
            </a:r>
            <a:endParaRPr lang="en-IN" b="1" dirty="0">
              <a:solidFill>
                <a:schemeClr val="tx1"/>
              </a:solidFill>
              <a:latin typeface="Raleway" panose="020B0604020202020204" charset="0"/>
            </a:endParaRPr>
          </a:p>
        </p:txBody>
      </p:sp>
      <p:pic>
        <p:nvPicPr>
          <p:cNvPr id="31" name="Graphic 30" descr="Workflow">
            <a:extLst>
              <a:ext uri="{FF2B5EF4-FFF2-40B4-BE49-F238E27FC236}">
                <a16:creationId xmlns:a16="http://schemas.microsoft.com/office/drawing/2014/main" id="{0325E47A-6197-4913-967B-AFD6A30B51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66472" y="0"/>
            <a:ext cx="448339" cy="448339"/>
          </a:xfrm>
          <a:prstGeom prst="rect">
            <a:avLst/>
          </a:prstGeom>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13277384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6" grpId="0"/>
      <p:bldP spid="27" grpId="0"/>
      <p:bldP spid="28" grpId="0"/>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3180522"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US" sz="1600" dirty="0">
                <a:solidFill>
                  <a:schemeClr val="tx1"/>
                </a:solidFill>
              </a:rPr>
              <a:t>RL Formulation</a:t>
            </a:r>
            <a:endParaRPr sz="1600" dirty="0">
              <a:solidFill>
                <a:srgbClr val="1A9988"/>
              </a:solidFill>
              <a:latin typeface="Raleway" pitchFamily="2" charset="0"/>
            </a:endParaRPr>
          </a:p>
        </p:txBody>
      </p:sp>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7</a:t>
            </a:fld>
            <a:endParaRPr lang="en">
              <a:latin typeface="Raleway" pitchFamily="2" charset="0"/>
            </a:endParaRPr>
          </a:p>
        </p:txBody>
      </p:sp>
      <p:pic>
        <p:nvPicPr>
          <p:cNvPr id="13" name="Picture 12" descr="Finger PNG, Finger Transparent Background - FreeIconsPNG">
            <a:extLst>
              <a:ext uri="{FF2B5EF4-FFF2-40B4-BE49-F238E27FC236}">
                <a16:creationId xmlns:a16="http://schemas.microsoft.com/office/drawing/2014/main" id="{FF574184-78E1-4ABE-97AF-DDB3821BC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929" y="3624503"/>
            <a:ext cx="637996" cy="3867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C686FCD-B9C2-4418-9205-766DEC0A8530}"/>
                  </a:ext>
                </a:extLst>
              </p:cNvPr>
              <p:cNvSpPr txBox="1"/>
              <p:nvPr/>
            </p:nvSpPr>
            <p:spPr>
              <a:xfrm>
                <a:off x="1798821" y="3624503"/>
                <a:ext cx="6695145" cy="323165"/>
              </a:xfrm>
              <a:prstGeom prst="rect">
                <a:avLst/>
              </a:prstGeom>
              <a:noFill/>
            </p:spPr>
            <p:txBody>
              <a:bodyPr wrap="square" rtlCol="0">
                <a:spAutoFit/>
              </a:bodyPr>
              <a:lstStyle/>
              <a:p>
                <a:pPr algn="just"/>
                <a:r>
                  <a:rPr lang="en-US" sz="1500" b="1" dirty="0">
                    <a:solidFill>
                      <a:srgbClr val="1A9988"/>
                    </a:solidFill>
                    <a:latin typeface="Raleway" pitchFamily="2" charset="0"/>
                  </a:rPr>
                  <a:t>Q(S,A)= Q(S,A) + </a:t>
                </a:r>
                <a14:m>
                  <m:oMath xmlns:m="http://schemas.openxmlformats.org/officeDocument/2006/math">
                    <m:r>
                      <a:rPr lang="en-US" sz="1500" b="1" i="1" smtClean="0">
                        <a:solidFill>
                          <a:srgbClr val="1A9988"/>
                        </a:solidFill>
                        <a:latin typeface="Cambria Math" panose="02040503050406030204" pitchFamily="18" charset="0"/>
                        <a:ea typeface="Cambria Math" panose="02040503050406030204" pitchFamily="18" charset="0"/>
                      </a:rPr>
                      <m:t>∝</m:t>
                    </m:r>
                    <m:r>
                      <a:rPr lang="en-IN" sz="1500" b="1" i="0" smtClean="0">
                        <a:solidFill>
                          <a:srgbClr val="1A9988"/>
                        </a:solidFill>
                        <a:latin typeface="Cambria Math" panose="02040503050406030204" pitchFamily="18" charset="0"/>
                        <a:ea typeface="Cambria Math" panose="02040503050406030204" pitchFamily="18" charset="0"/>
                      </a:rPr>
                      <m:t> </m:t>
                    </m:r>
                  </m:oMath>
                </a14:m>
                <a:r>
                  <a:rPr lang="en-US" sz="1500" b="1" dirty="0">
                    <a:solidFill>
                      <a:srgbClr val="1A9988"/>
                    </a:solidFill>
                    <a:latin typeface="Raleway" pitchFamily="2" charset="0"/>
                  </a:rPr>
                  <a:t>[R(S,A) +</a:t>
                </a:r>
                <a14:m>
                  <m:oMath xmlns:m="http://schemas.openxmlformats.org/officeDocument/2006/math">
                    <m:r>
                      <a:rPr lang="en-IN" sz="1500" b="1" i="0" smtClean="0">
                        <a:solidFill>
                          <a:srgbClr val="1A9988"/>
                        </a:solidFill>
                        <a:latin typeface="Cambria Math" panose="02040503050406030204" pitchFamily="18" charset="0"/>
                        <a:ea typeface="Cambria Math" panose="02040503050406030204" pitchFamily="18" charset="0"/>
                      </a:rPr>
                      <m:t>  </m:t>
                    </m:r>
                    <m:r>
                      <a:rPr lang="en-US" sz="1500" b="1" i="1" smtClean="0">
                        <a:solidFill>
                          <a:srgbClr val="1A9988"/>
                        </a:solidFill>
                        <a:latin typeface="Cambria Math" panose="02040503050406030204" pitchFamily="18" charset="0"/>
                        <a:ea typeface="Cambria Math" panose="02040503050406030204" pitchFamily="18" charset="0"/>
                      </a:rPr>
                      <m:t>𝜸</m:t>
                    </m:r>
                  </m:oMath>
                </a14:m>
                <a:r>
                  <a:rPr lang="en-US" sz="1500" b="1" dirty="0">
                    <a:solidFill>
                      <a:srgbClr val="1A9988"/>
                    </a:solidFill>
                    <a:latin typeface="Raleway" pitchFamily="2" charset="0"/>
                  </a:rPr>
                  <a:t> ( max ( Q’ (S’,A”) )  -  Q(S,A) ]</a:t>
                </a:r>
              </a:p>
            </p:txBody>
          </p:sp>
        </mc:Choice>
        <mc:Fallback xmlns="">
          <p:sp>
            <p:nvSpPr>
              <p:cNvPr id="14" name="TextBox 13">
                <a:extLst>
                  <a:ext uri="{FF2B5EF4-FFF2-40B4-BE49-F238E27FC236}">
                    <a16:creationId xmlns:a16="http://schemas.microsoft.com/office/drawing/2014/main" id="{5C686FCD-B9C2-4418-9205-766DEC0A8530}"/>
                  </a:ext>
                </a:extLst>
              </p:cNvPr>
              <p:cNvSpPr txBox="1">
                <a:spLocks noRot="1" noChangeAspect="1" noMove="1" noResize="1" noEditPoints="1" noAdjustHandles="1" noChangeArrowheads="1" noChangeShapeType="1" noTextEdit="1"/>
              </p:cNvSpPr>
              <p:nvPr/>
            </p:nvSpPr>
            <p:spPr>
              <a:xfrm>
                <a:off x="1798821" y="3624503"/>
                <a:ext cx="6695145" cy="323165"/>
              </a:xfrm>
              <a:prstGeom prst="rect">
                <a:avLst/>
              </a:prstGeom>
              <a:blipFill>
                <a:blip r:embed="rId4"/>
                <a:stretch>
                  <a:fillRect l="-364" t="-5660" b="-1886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8CD053F-5A12-CB9A-A3B2-67192B365792}"/>
              </a:ext>
            </a:extLst>
          </p:cNvPr>
          <p:cNvPicPr>
            <a:picLocks noChangeAspect="1"/>
          </p:cNvPicPr>
          <p:nvPr/>
        </p:nvPicPr>
        <p:blipFill>
          <a:blip r:embed="rId5"/>
          <a:stretch>
            <a:fillRect/>
          </a:stretch>
        </p:blipFill>
        <p:spPr>
          <a:xfrm>
            <a:off x="1990364" y="1239081"/>
            <a:ext cx="5163271" cy="1943371"/>
          </a:xfrm>
          <a:prstGeom prst="rect">
            <a:avLst/>
          </a:prstGeom>
        </p:spPr>
      </p:pic>
      <p:pic>
        <p:nvPicPr>
          <p:cNvPr id="12" name="Graphic 11" descr="Workflow">
            <a:extLst>
              <a:ext uri="{FF2B5EF4-FFF2-40B4-BE49-F238E27FC236}">
                <a16:creationId xmlns:a16="http://schemas.microsoft.com/office/drawing/2014/main" id="{89EE86CC-A6D7-85C1-8988-DBAF01D81E8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66472" y="0"/>
            <a:ext cx="448339" cy="448339"/>
          </a:xfrm>
          <a:prstGeom prst="rect">
            <a:avLst/>
          </a:prstGeom>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2928314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Amrita Vishwa Vidyapeetham - Wikipedia">
            <a:extLst>
              <a:ext uri="{FF2B5EF4-FFF2-40B4-BE49-F238E27FC236}">
                <a16:creationId xmlns:a16="http://schemas.microsoft.com/office/drawing/2014/main" id="{5D3AE079-3F09-4F1F-AC77-1A09655A1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877F23-5A49-4104-A822-53C991106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20" name="Google Shape;133;p17">
            <a:extLst>
              <a:ext uri="{FF2B5EF4-FFF2-40B4-BE49-F238E27FC236}">
                <a16:creationId xmlns:a16="http://schemas.microsoft.com/office/drawing/2014/main" id="{1DDEA9A0-C49C-4434-AE00-4DE2C20FEACA}"/>
              </a:ext>
            </a:extLst>
          </p:cNvPr>
          <p:cNvSpPr txBox="1">
            <a:spLocks noGrp="1"/>
          </p:cNvSpPr>
          <p:nvPr>
            <p:ph type="title"/>
          </p:nvPr>
        </p:nvSpPr>
        <p:spPr>
          <a:xfrm>
            <a:off x="-1" y="3202"/>
            <a:ext cx="2928551"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RL Formulation</a:t>
            </a:r>
            <a:endParaRPr sz="1600" dirty="0">
              <a:solidFill>
                <a:schemeClr val="tx1"/>
              </a:solidFill>
            </a:endParaRPr>
          </a:p>
        </p:txBody>
      </p:sp>
      <p:pic>
        <p:nvPicPr>
          <p:cNvPr id="21" name="Graphic 20" descr="Workflow">
            <a:extLst>
              <a:ext uri="{FF2B5EF4-FFF2-40B4-BE49-F238E27FC236}">
                <a16:creationId xmlns:a16="http://schemas.microsoft.com/office/drawing/2014/main" id="{42F33063-BCCB-4BDA-929D-1C4BDC0840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06176" y="13570"/>
            <a:ext cx="448339" cy="448339"/>
          </a:xfrm>
          <a:prstGeom prst="rect">
            <a:avLst/>
          </a:prstGeom>
          <a:effectLst>
            <a:outerShdw blurRad="76200" dist="12700" dir="8100000" sy="-23000" kx="800400" algn="br" rotWithShape="0">
              <a:prstClr val="black">
                <a:alpha val="20000"/>
              </a:prstClr>
            </a:outerShdw>
          </a:effectLst>
        </p:spPr>
      </p:pic>
      <p:pic>
        <p:nvPicPr>
          <p:cNvPr id="28" name="Picture 6" descr="Finger PNG, Finger Transparent Background - FreeIconsPNG">
            <a:extLst>
              <a:ext uri="{FF2B5EF4-FFF2-40B4-BE49-F238E27FC236}">
                <a16:creationId xmlns:a16="http://schemas.microsoft.com/office/drawing/2014/main" id="{374ABB59-F34C-4B1D-9EEF-FF90FA5A29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044" y="1292213"/>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FD7486C5-5B7A-4C2C-A40E-B5F1D7136343}"/>
              </a:ext>
            </a:extLst>
          </p:cNvPr>
          <p:cNvSpPr txBox="1"/>
          <p:nvPr/>
        </p:nvSpPr>
        <p:spPr>
          <a:xfrm>
            <a:off x="1930346" y="1292213"/>
            <a:ext cx="7154656" cy="1169551"/>
          </a:xfrm>
          <a:prstGeom prst="rect">
            <a:avLst/>
          </a:prstGeom>
          <a:noFill/>
        </p:spPr>
        <p:txBody>
          <a:bodyPr wrap="square" rtlCol="0">
            <a:spAutoFit/>
          </a:bodyPr>
          <a:lstStyle/>
          <a:p>
            <a:r>
              <a:rPr lang="en-US" b="1" dirty="0">
                <a:solidFill>
                  <a:schemeClr val="accent3"/>
                </a:solidFill>
                <a:latin typeface="Raleway" charset="0"/>
              </a:rPr>
              <a:t>Reward</a:t>
            </a:r>
            <a:r>
              <a:rPr lang="en-US" b="1" dirty="0">
                <a:solidFill>
                  <a:schemeClr val="tx1"/>
                </a:solidFill>
                <a:latin typeface="Raleway" charset="0"/>
              </a:rPr>
              <a:t> </a:t>
            </a:r>
            <a:r>
              <a:rPr lang="en-US" b="1" dirty="0">
                <a:solidFill>
                  <a:schemeClr val="accent3"/>
                </a:solidFill>
                <a:latin typeface="Raleway" charset="0"/>
              </a:rPr>
              <a:t>-</a:t>
            </a:r>
            <a:r>
              <a:rPr lang="en-US" b="1" dirty="0">
                <a:solidFill>
                  <a:schemeClr val="tx1"/>
                </a:solidFill>
                <a:latin typeface="Raleway" charset="0"/>
              </a:rPr>
              <a:t> Rewarding the model at every state proportionally to the amount of energy it builds up. The car needs to build up enough kinetic energy (speed) to then transform it into potential energy (height).</a:t>
            </a:r>
          </a:p>
          <a:p>
            <a:r>
              <a:rPr lang="en-US" b="1" dirty="0">
                <a:solidFill>
                  <a:schemeClr val="tx1"/>
                </a:solidFill>
                <a:latin typeface="Raleway" charset="0"/>
              </a:rPr>
              <a:t>Rewarding the amount of energy the car stores each time will help it learn to reach the flag.</a:t>
            </a:r>
          </a:p>
        </p:txBody>
      </p:sp>
      <p:pic>
        <p:nvPicPr>
          <p:cNvPr id="30" name="Picture 6" descr="Finger PNG, Finger Transparent Background - FreeIconsPNG">
            <a:extLst>
              <a:ext uri="{FF2B5EF4-FFF2-40B4-BE49-F238E27FC236}">
                <a16:creationId xmlns:a16="http://schemas.microsoft.com/office/drawing/2014/main" id="{F7D12717-6082-44B2-818B-1E2E3D27A6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044" y="2822256"/>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5AC0A9B-2E18-418D-BFB7-61E6ADA5AFB0}"/>
              </a:ext>
            </a:extLst>
          </p:cNvPr>
          <p:cNvSpPr txBox="1"/>
          <p:nvPr/>
        </p:nvSpPr>
        <p:spPr>
          <a:xfrm>
            <a:off x="1930346" y="2822256"/>
            <a:ext cx="6719384" cy="523220"/>
          </a:xfrm>
          <a:prstGeom prst="rect">
            <a:avLst/>
          </a:prstGeom>
          <a:noFill/>
        </p:spPr>
        <p:txBody>
          <a:bodyPr wrap="square" rtlCol="0">
            <a:spAutoFit/>
          </a:bodyPr>
          <a:lstStyle/>
          <a:p>
            <a:pPr algn="just"/>
            <a:r>
              <a:rPr lang="en-US" b="1" dirty="0">
                <a:solidFill>
                  <a:srgbClr val="EB5600"/>
                </a:solidFill>
                <a:latin typeface="Raleway" charset="0"/>
              </a:rPr>
              <a:t>Value - </a:t>
            </a:r>
            <a:r>
              <a:rPr lang="en-US" b="1" dirty="0">
                <a:solidFill>
                  <a:srgbClr val="1A9988"/>
                </a:solidFill>
                <a:latin typeface="Raleway" pitchFamily="2" charset="0"/>
              </a:rPr>
              <a:t>For our car to learn what actions to take at every step, it will try to determine “how good” each action is. </a:t>
            </a:r>
            <a:endParaRPr lang="en-IN" b="1" dirty="0">
              <a:solidFill>
                <a:srgbClr val="1A9988"/>
              </a:solidFill>
              <a:latin typeface="Raleway" pitchFamily="2" charset="0"/>
            </a:endParaRPr>
          </a:p>
        </p:txBody>
      </p:sp>
      <p:pic>
        <p:nvPicPr>
          <p:cNvPr id="32" name="Picture 6" descr="Finger PNG, Finger Transparent Background - FreeIconsPNG">
            <a:extLst>
              <a:ext uri="{FF2B5EF4-FFF2-40B4-BE49-F238E27FC236}">
                <a16:creationId xmlns:a16="http://schemas.microsoft.com/office/drawing/2014/main" id="{5773FD6B-4788-4037-8182-8D05D413B1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043" y="3942927"/>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E83BB6DC-4F07-4D0C-B1D1-C80858F1920D}"/>
              </a:ext>
            </a:extLst>
          </p:cNvPr>
          <p:cNvSpPr txBox="1"/>
          <p:nvPr/>
        </p:nvSpPr>
        <p:spPr>
          <a:xfrm>
            <a:off x="1930346" y="3942927"/>
            <a:ext cx="6719384" cy="738664"/>
          </a:xfrm>
          <a:prstGeom prst="rect">
            <a:avLst/>
          </a:prstGeom>
          <a:noFill/>
        </p:spPr>
        <p:txBody>
          <a:bodyPr wrap="square" rtlCol="0">
            <a:spAutoFit/>
          </a:bodyPr>
          <a:lstStyle/>
          <a:p>
            <a:pPr algn="just"/>
            <a:r>
              <a:rPr lang="en-US" b="1" dirty="0">
                <a:solidFill>
                  <a:srgbClr val="EB5600"/>
                </a:solidFill>
                <a:latin typeface="Raleway" charset="0"/>
              </a:rPr>
              <a:t>Policy – </a:t>
            </a:r>
            <a:r>
              <a:rPr lang="en-US" b="1" dirty="0">
                <a:solidFill>
                  <a:srgbClr val="1A9988"/>
                </a:solidFill>
                <a:latin typeface="Raleway" pitchFamily="2" charset="0"/>
              </a:rPr>
              <a:t>In order to balance between exploration and exploitation for a mountain car problem the logic has been built behind to choose the appropriate action.</a:t>
            </a:r>
            <a:endParaRPr lang="en-IN" b="1" dirty="0">
              <a:solidFill>
                <a:srgbClr val="1A9988"/>
              </a:solidFill>
              <a:latin typeface="Raleway" pitchFamily="2" charset="0"/>
            </a:endParaRPr>
          </a:p>
        </p:txBody>
      </p:sp>
    </p:spTree>
    <p:extLst>
      <p:ext uri="{BB962C8B-B14F-4D97-AF65-F5344CB8AC3E}">
        <p14:creationId xmlns:p14="http://schemas.microsoft.com/office/powerpoint/2010/main" val="26027486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ppt_x"/>
                                          </p:val>
                                        </p:tav>
                                        <p:tav tm="100000">
                                          <p:val>
                                            <p:strVal val="#ppt_x"/>
                                          </p:val>
                                        </p:tav>
                                      </p:tavLst>
                                    </p:anim>
                                    <p:anim calcmode="lin" valueType="num">
                                      <p:cBhvr additive="base">
                                        <p:cTn id="2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5558707" cy="1069567"/>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Literature Survey, Gaps &amp; Challenges</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Venn diagram">
            <a:extLst>
              <a:ext uri="{FF2B5EF4-FFF2-40B4-BE49-F238E27FC236}">
                <a16:creationId xmlns:a16="http://schemas.microsoft.com/office/drawing/2014/main" id="{6F847BC5-B78D-4EF5-BBE0-D48BB11537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47790" y="1322450"/>
            <a:ext cx="767901" cy="767901"/>
          </a:xfrm>
          <a:prstGeom prst="rect">
            <a:avLst/>
          </a:prstGeom>
          <a:effectLst>
            <a:outerShdw blurRad="76200" dir="13500000" sy="23000" kx="1200000" algn="br" rotWithShape="0">
              <a:prstClr val="black">
                <a:alpha val="20000"/>
              </a:prstClr>
            </a:outerShdw>
          </a:effectLst>
        </p:spPr>
      </p:pic>
      <p:sp>
        <p:nvSpPr>
          <p:cNvPr id="4" name="Slide Number Placeholder 3">
            <a:extLst>
              <a:ext uri="{FF2B5EF4-FFF2-40B4-BE49-F238E27FC236}">
                <a16:creationId xmlns:a16="http://schemas.microsoft.com/office/drawing/2014/main" id="{B9541D45-E11E-4075-AADF-1F024AA48C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258843045"/>
      </p:ext>
    </p:extLst>
  </p:cSld>
  <p:clrMapOvr>
    <a:masterClrMapping/>
  </p:clrMapOvr>
  <p:transition spd="slow">
    <p:push dir="u"/>
  </p:transition>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9E55B53-48AD-486B-9616-8CC4075E9D9F}">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3283</TotalTime>
  <Words>1320</Words>
  <Application>Microsoft Office PowerPoint</Application>
  <PresentationFormat>On-screen Show (16:9)</PresentationFormat>
  <Paragraphs>145</Paragraphs>
  <Slides>27</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Bookman Old Style</vt:lpstr>
      <vt:lpstr>Lato</vt:lpstr>
      <vt:lpstr>Raleway</vt:lpstr>
      <vt:lpstr>Bacalisties</vt:lpstr>
      <vt:lpstr>Arial</vt:lpstr>
      <vt:lpstr>Wingdings</vt:lpstr>
      <vt:lpstr>Cambria Math</vt:lpstr>
      <vt:lpstr>Streamline</vt:lpstr>
      <vt:lpstr>Mountain Car with Q-Learning</vt:lpstr>
      <vt:lpstr>PowerPoint Presentation</vt:lpstr>
      <vt:lpstr>Problem Statement</vt:lpstr>
      <vt:lpstr>Problem Statement</vt:lpstr>
      <vt:lpstr>RL Formulation</vt:lpstr>
      <vt:lpstr>RL Formulation</vt:lpstr>
      <vt:lpstr>RL Formulation</vt:lpstr>
      <vt:lpstr>RL Formulation</vt:lpstr>
      <vt:lpstr>Literature Survey, Gaps &amp; Challenges</vt:lpstr>
      <vt:lpstr>Literature Survey</vt:lpstr>
      <vt:lpstr>Literature Survey</vt:lpstr>
      <vt:lpstr>Gaps &amp; Challenges</vt:lpstr>
      <vt:lpstr>RL Model</vt:lpstr>
      <vt:lpstr>RL Model</vt:lpstr>
      <vt:lpstr>PowerPoint Presentation</vt:lpstr>
      <vt:lpstr>Implementation</vt:lpstr>
      <vt:lpstr>Implementation</vt:lpstr>
      <vt:lpstr>Results and Discussions</vt:lpstr>
      <vt:lpstr>Demo Code</vt:lpstr>
      <vt:lpstr>Demo Code</vt:lpstr>
      <vt:lpstr>Training</vt:lpstr>
      <vt:lpstr>Hyperparameter Tuning</vt:lpstr>
      <vt:lpstr>Hyperparameter Tuning</vt:lpstr>
      <vt:lpstr>Hyperparameter Tuning</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20XX Case Study</dc:title>
  <dc:creator>Charan Tej Kandavalli</dc:creator>
  <cp:lastModifiedBy>SURYA TEJA CHAVALI</cp:lastModifiedBy>
  <cp:revision>623</cp:revision>
  <dcterms:modified xsi:type="dcterms:W3CDTF">2022-08-03T08:54:30Z</dcterms:modified>
</cp:coreProperties>
</file>