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72" r:id="rId2"/>
    <p:sldId id="265" r:id="rId3"/>
    <p:sldId id="260" r:id="rId4"/>
    <p:sldId id="306" r:id="rId5"/>
    <p:sldId id="275" r:id="rId6"/>
    <p:sldId id="296" r:id="rId7"/>
    <p:sldId id="308" r:id="rId8"/>
    <p:sldId id="309" r:id="rId9"/>
    <p:sldId id="295" r:id="rId10"/>
    <p:sldId id="279" r:id="rId11"/>
    <p:sldId id="310" r:id="rId12"/>
    <p:sldId id="284" r:id="rId13"/>
    <p:sldId id="302" r:id="rId14"/>
    <p:sldId id="313" r:id="rId15"/>
    <p:sldId id="311" r:id="rId16"/>
    <p:sldId id="312" r:id="rId17"/>
    <p:sldId id="292" r:id="rId18"/>
    <p:sldId id="300" r:id="rId19"/>
    <p:sldId id="301" r:id="rId20"/>
    <p:sldId id="287" r:id="rId21"/>
    <p:sldId id="305" r:id="rId22"/>
    <p:sldId id="259" r:id="rId23"/>
    <p:sldId id="263" r:id="rId24"/>
  </p:sldIdLst>
  <p:sldSz cx="9144000" cy="5143500" type="screen16x9"/>
  <p:notesSz cx="6858000" cy="9144000"/>
  <p:embeddedFontLst>
    <p:embeddedFont>
      <p:font typeface="Bacalisties" panose="020B0604020202020204" charset="0"/>
      <p:regular r:id="rId26"/>
    </p:embeddedFont>
    <p:embeddedFont>
      <p:font typeface="Bookman Old Style" panose="02050604050505020204" pitchFamily="18" charset="0"/>
      <p:regular r:id="rId27"/>
      <p:bold r:id="rId28"/>
      <p:italic r:id="rId29"/>
      <p:boldItalic r:id="rId30"/>
    </p:embeddedFont>
    <p:embeddedFont>
      <p:font typeface="Cambria Math" panose="02040503050406030204" pitchFamily="18" charset="0"/>
      <p:regular r:id="rId31"/>
    </p:embeddedFont>
    <p:embeddedFont>
      <p:font typeface="Lato" panose="020F0502020204030203" pitchFamily="34" charset="0"/>
      <p:regular r:id="rId32"/>
      <p:bold r:id="rId33"/>
      <p:italic r:id="rId34"/>
      <p:boldItalic r:id="rId35"/>
    </p:embeddedFont>
    <p:embeddedFont>
      <p:font typeface="Nirmala UI" panose="020B0502040204020203" pitchFamily="34" charset="0"/>
      <p:regular r:id="rId36"/>
      <p:bold r:id="rId37"/>
    </p:embeddedFont>
    <p:embeddedFont>
      <p:font typeface="Raleway"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3366FF"/>
    <a:srgbClr val="4BD04B"/>
    <a:srgbClr val="1A9988"/>
    <a:srgbClr val="EB5600"/>
    <a:srgbClr val="990033"/>
    <a:srgbClr val="00CC99"/>
    <a:srgbClr val="FF0066"/>
    <a:srgbClr val="33CC33"/>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72" autoAdjust="0"/>
    <p:restoredTop sz="94293" autoAdjust="0"/>
  </p:normalViewPr>
  <p:slideViewPr>
    <p:cSldViewPr snapToGrid="0">
      <p:cViewPr varScale="1">
        <p:scale>
          <a:sx n="149" d="100"/>
          <a:sy n="149" d="100"/>
        </p:scale>
        <p:origin x="570"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1865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72702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7467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438160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998589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590774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67726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27541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40578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c6f9e470d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c6f9e470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243689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9296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77107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553198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053746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1267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957836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6" r:id="rId5"/>
    <p:sldLayoutId id="2147483657"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30.sv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30.sv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2.sv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0.sv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30.sv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30.sv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5.sv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37.svg"/><Relationship Id="rId7" Type="http://schemas.openxmlformats.org/officeDocument/2006/relationships/image" Target="NULL"/><Relationship Id="rId2" Type="http://schemas.openxmlformats.org/officeDocument/2006/relationships/image" Target="../media/image36.png"/><Relationship Id="rId1" Type="http://schemas.openxmlformats.org/officeDocument/2006/relationships/slideLayout" Target="../slideLayouts/slideLayout3.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 Id="rId9"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9.sv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2.pn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png"/><Relationship Id="rId2" Type="http://schemas.openxmlformats.org/officeDocument/2006/relationships/image" Target="../media/image2.png"/><Relationship Id="rId16" Type="http://schemas.openxmlformats.org/officeDocument/2006/relationships/image" Target="../media/image15.sv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4.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3.svg"/></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image" Target="../media/image41.sv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43.png"/><Relationship Id="rId4" Type="http://schemas.openxmlformats.org/officeDocument/2006/relationships/image" Target="../media/image41.svg"/></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45.sv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sv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21.sv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3.sv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5.sv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3.sv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461219" y="1854274"/>
            <a:ext cx="8623783" cy="771896"/>
          </a:xfrm>
          <a:prstGeom prst="rect">
            <a:avLst/>
          </a:prstGeom>
        </p:spPr>
        <p:txBody>
          <a:bodyPr spcFirstLastPara="1" wrap="square" lIns="91425" tIns="91425" rIns="91425" bIns="91425" anchor="t" anchorCtr="0">
            <a:noAutofit/>
          </a:bodyPr>
          <a:lstStyle/>
          <a:p>
            <a:pPr lvl="0"/>
            <a:r>
              <a:rPr lang="en-US" sz="3200" dirty="0">
                <a:latin typeface="Bookman Old Style" panose="02050604050505020204" pitchFamily="18" charset="0"/>
              </a:rPr>
              <a:t>Image Encryption Using AES Algorithm</a:t>
            </a:r>
            <a:endParaRPr sz="2800" dirty="0">
              <a:latin typeface="Bookman Old Style" panose="02050604050505020204" pitchFamily="18" charset="0"/>
            </a:endParaRPr>
          </a:p>
        </p:txBody>
      </p:sp>
      <p:sp>
        <p:nvSpPr>
          <p:cNvPr id="7" name="Subtitle 2">
            <a:extLst>
              <a:ext uri="{FF2B5EF4-FFF2-40B4-BE49-F238E27FC236}">
                <a16:creationId xmlns:a16="http://schemas.microsoft.com/office/drawing/2014/main" id="{2D5F8429-1B30-4C9D-9CB7-1D838B5AE3A7}"/>
              </a:ext>
            </a:extLst>
          </p:cNvPr>
          <p:cNvSpPr>
            <a:spLocks noGrp="1"/>
          </p:cNvSpPr>
          <p:nvPr>
            <p:ph type="subTitle" idx="1"/>
          </p:nvPr>
        </p:nvSpPr>
        <p:spPr>
          <a:xfrm>
            <a:off x="1437326" y="3256807"/>
            <a:ext cx="6269347" cy="515925"/>
          </a:xfrm>
        </p:spPr>
        <p:txBody>
          <a:bodyPr>
            <a:normAutofit lnSpcReduction="10000"/>
          </a:bodyPr>
          <a:lstStyle/>
          <a:p>
            <a:pPr algn="ctr"/>
            <a:r>
              <a:rPr lang="en-US" sz="2400" dirty="0">
                <a:solidFill>
                  <a:schemeClr val="bg2"/>
                </a:solidFill>
                <a:latin typeface="Bookman Old Style" panose="02050604050505020204" pitchFamily="18" charset="0"/>
              </a:rPr>
              <a:t> Team </a:t>
            </a:r>
            <a:r>
              <a:rPr lang="en-US" sz="2400" b="1" dirty="0">
                <a:solidFill>
                  <a:schemeClr val="bg2"/>
                </a:solidFill>
                <a:latin typeface="Bookman Old Style" panose="02050604050505020204" pitchFamily="18" charset="0"/>
              </a:rPr>
              <a:t>- DYNAMIC DUDES</a:t>
            </a:r>
          </a:p>
          <a:p>
            <a:endParaRPr lang="en-US" sz="2400" b="1" dirty="0">
              <a:solidFill>
                <a:schemeClr val="bg2"/>
              </a:solidFill>
              <a:latin typeface="Bookman Old Style" panose="02050604050505020204" pitchFamily="18" charset="0"/>
            </a:endParaRPr>
          </a:p>
          <a:p>
            <a:endParaRPr lang="en-US" sz="2400" b="1" dirty="0">
              <a:solidFill>
                <a:schemeClr val="bg2"/>
              </a:solidFill>
              <a:latin typeface="Bookman Old Style" panose="02050604050505020204" pitchFamily="18" charset="0"/>
            </a:endParaRPr>
          </a:p>
        </p:txBody>
      </p:sp>
      <p:sp>
        <p:nvSpPr>
          <p:cNvPr id="8" name="Google Shape;173;p19">
            <a:extLst>
              <a:ext uri="{FF2B5EF4-FFF2-40B4-BE49-F238E27FC236}">
                <a16:creationId xmlns:a16="http://schemas.microsoft.com/office/drawing/2014/main" id="{8109E053-8C33-45D8-8AEF-8261FC8804C1}"/>
              </a:ext>
            </a:extLst>
          </p:cNvPr>
          <p:cNvSpPr/>
          <p:nvPr/>
        </p:nvSpPr>
        <p:spPr>
          <a:xfrm>
            <a:off x="1437314" y="3879295"/>
            <a:ext cx="1449300" cy="697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9" name="Google Shape;174;p19">
            <a:extLst>
              <a:ext uri="{FF2B5EF4-FFF2-40B4-BE49-F238E27FC236}">
                <a16:creationId xmlns:a16="http://schemas.microsoft.com/office/drawing/2014/main" id="{B2A66B49-53A8-4A74-BCE8-E8AC451F0243}"/>
              </a:ext>
            </a:extLst>
          </p:cNvPr>
          <p:cNvSpPr/>
          <p:nvPr/>
        </p:nvSpPr>
        <p:spPr>
          <a:xfrm>
            <a:off x="1437326" y="3879302"/>
            <a:ext cx="1449300" cy="30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5;p19">
            <a:extLst>
              <a:ext uri="{FF2B5EF4-FFF2-40B4-BE49-F238E27FC236}">
                <a16:creationId xmlns:a16="http://schemas.microsoft.com/office/drawing/2014/main" id="{A9FF8795-0318-4EDA-9335-94C962288733}"/>
              </a:ext>
            </a:extLst>
          </p:cNvPr>
          <p:cNvSpPr txBox="1">
            <a:spLocks/>
          </p:cNvSpPr>
          <p:nvPr/>
        </p:nvSpPr>
        <p:spPr>
          <a:xfrm>
            <a:off x="1437326" y="3947439"/>
            <a:ext cx="1449000" cy="18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Font typeface="Lato"/>
              <a:buNone/>
            </a:pPr>
            <a:r>
              <a:rPr lang="en-IN" sz="1100" b="1" dirty="0">
                <a:solidFill>
                  <a:schemeClr val="lt1"/>
                </a:solidFill>
              </a:rPr>
              <a:t>AIE19013</a:t>
            </a:r>
          </a:p>
        </p:txBody>
      </p:sp>
      <p:sp>
        <p:nvSpPr>
          <p:cNvPr id="11" name="Google Shape;176;p19">
            <a:extLst>
              <a:ext uri="{FF2B5EF4-FFF2-40B4-BE49-F238E27FC236}">
                <a16:creationId xmlns:a16="http://schemas.microsoft.com/office/drawing/2014/main" id="{5ABD7096-5F0B-434F-9243-86C1FDA823D0}"/>
              </a:ext>
            </a:extLst>
          </p:cNvPr>
          <p:cNvSpPr txBox="1">
            <a:spLocks/>
          </p:cNvSpPr>
          <p:nvPr/>
        </p:nvSpPr>
        <p:spPr>
          <a:xfrm>
            <a:off x="1437326" y="4287290"/>
            <a:ext cx="1449000" cy="18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Font typeface="Lato"/>
              <a:buNone/>
            </a:pPr>
            <a:r>
              <a:rPr lang="en-IN" b="1" dirty="0">
                <a:solidFill>
                  <a:schemeClr val="dk1"/>
                </a:solidFill>
              </a:rPr>
              <a:t>Charan Tej. K</a:t>
            </a:r>
          </a:p>
        </p:txBody>
      </p:sp>
      <p:sp>
        <p:nvSpPr>
          <p:cNvPr id="12" name="Google Shape;173;p19">
            <a:extLst>
              <a:ext uri="{FF2B5EF4-FFF2-40B4-BE49-F238E27FC236}">
                <a16:creationId xmlns:a16="http://schemas.microsoft.com/office/drawing/2014/main" id="{8FDBF20A-95A2-432D-9787-1EB7F270C35B}"/>
              </a:ext>
            </a:extLst>
          </p:cNvPr>
          <p:cNvSpPr/>
          <p:nvPr/>
        </p:nvSpPr>
        <p:spPr>
          <a:xfrm>
            <a:off x="3789912" y="3872612"/>
            <a:ext cx="1449300" cy="697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3" name="Google Shape;174;p19">
            <a:extLst>
              <a:ext uri="{FF2B5EF4-FFF2-40B4-BE49-F238E27FC236}">
                <a16:creationId xmlns:a16="http://schemas.microsoft.com/office/drawing/2014/main" id="{9ADF76C6-143D-4546-93BE-CF3FFB8011F9}"/>
              </a:ext>
            </a:extLst>
          </p:cNvPr>
          <p:cNvSpPr/>
          <p:nvPr/>
        </p:nvSpPr>
        <p:spPr>
          <a:xfrm>
            <a:off x="3789924" y="3872619"/>
            <a:ext cx="1449300" cy="30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5;p19">
            <a:extLst>
              <a:ext uri="{FF2B5EF4-FFF2-40B4-BE49-F238E27FC236}">
                <a16:creationId xmlns:a16="http://schemas.microsoft.com/office/drawing/2014/main" id="{8757C8C5-58F6-496F-A2BB-DD2B9CD1EBEF}"/>
              </a:ext>
            </a:extLst>
          </p:cNvPr>
          <p:cNvSpPr txBox="1">
            <a:spLocks/>
          </p:cNvSpPr>
          <p:nvPr/>
        </p:nvSpPr>
        <p:spPr>
          <a:xfrm>
            <a:off x="3789924" y="3931857"/>
            <a:ext cx="1449000" cy="18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Font typeface="Lato"/>
              <a:buNone/>
            </a:pPr>
            <a:r>
              <a:rPr lang="en-IN" sz="1100" b="1" dirty="0">
                <a:solidFill>
                  <a:schemeClr val="lt1"/>
                </a:solidFill>
              </a:rPr>
              <a:t>AIE19014</a:t>
            </a:r>
          </a:p>
        </p:txBody>
      </p:sp>
      <p:sp>
        <p:nvSpPr>
          <p:cNvPr id="15" name="Google Shape;176;p19">
            <a:extLst>
              <a:ext uri="{FF2B5EF4-FFF2-40B4-BE49-F238E27FC236}">
                <a16:creationId xmlns:a16="http://schemas.microsoft.com/office/drawing/2014/main" id="{3EF814CF-8108-4395-9D42-F6FBFBC90DED}"/>
              </a:ext>
            </a:extLst>
          </p:cNvPr>
          <p:cNvSpPr txBox="1">
            <a:spLocks/>
          </p:cNvSpPr>
          <p:nvPr/>
        </p:nvSpPr>
        <p:spPr>
          <a:xfrm>
            <a:off x="3789924" y="4280607"/>
            <a:ext cx="1449000" cy="18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Font typeface="Lato"/>
              <a:buNone/>
            </a:pPr>
            <a:r>
              <a:rPr lang="en-IN" b="1" dirty="0">
                <a:solidFill>
                  <a:schemeClr val="dk1"/>
                </a:solidFill>
              </a:rPr>
              <a:t>CH. Surya Teja</a:t>
            </a:r>
          </a:p>
        </p:txBody>
      </p:sp>
      <p:sp>
        <p:nvSpPr>
          <p:cNvPr id="16" name="Google Shape;173;p19">
            <a:extLst>
              <a:ext uri="{FF2B5EF4-FFF2-40B4-BE49-F238E27FC236}">
                <a16:creationId xmlns:a16="http://schemas.microsoft.com/office/drawing/2014/main" id="{0D410B11-CAA9-4D4A-9FE0-84B8A564126E}"/>
              </a:ext>
            </a:extLst>
          </p:cNvPr>
          <p:cNvSpPr/>
          <p:nvPr/>
        </p:nvSpPr>
        <p:spPr>
          <a:xfrm>
            <a:off x="6358597" y="3877403"/>
            <a:ext cx="1449300" cy="697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7" name="Google Shape;174;p19">
            <a:extLst>
              <a:ext uri="{FF2B5EF4-FFF2-40B4-BE49-F238E27FC236}">
                <a16:creationId xmlns:a16="http://schemas.microsoft.com/office/drawing/2014/main" id="{F5B41595-E9A5-4AA6-B15D-75BC348F240B}"/>
              </a:ext>
            </a:extLst>
          </p:cNvPr>
          <p:cNvSpPr/>
          <p:nvPr/>
        </p:nvSpPr>
        <p:spPr>
          <a:xfrm>
            <a:off x="6358609" y="3877410"/>
            <a:ext cx="1449300" cy="30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5;p19">
            <a:extLst>
              <a:ext uri="{FF2B5EF4-FFF2-40B4-BE49-F238E27FC236}">
                <a16:creationId xmlns:a16="http://schemas.microsoft.com/office/drawing/2014/main" id="{5977256A-6A62-4C83-B1FD-C8C4F1024237}"/>
              </a:ext>
            </a:extLst>
          </p:cNvPr>
          <p:cNvSpPr txBox="1">
            <a:spLocks/>
          </p:cNvSpPr>
          <p:nvPr/>
        </p:nvSpPr>
        <p:spPr>
          <a:xfrm>
            <a:off x="6358609" y="3936648"/>
            <a:ext cx="1449000" cy="18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Font typeface="Lato"/>
              <a:buNone/>
            </a:pPr>
            <a:r>
              <a:rPr lang="en-IN" sz="1100" b="1" dirty="0">
                <a:solidFill>
                  <a:schemeClr val="lt1"/>
                </a:solidFill>
              </a:rPr>
              <a:t>AIE19062</a:t>
            </a:r>
          </a:p>
        </p:txBody>
      </p:sp>
      <p:sp>
        <p:nvSpPr>
          <p:cNvPr id="19" name="Google Shape;176;p19">
            <a:extLst>
              <a:ext uri="{FF2B5EF4-FFF2-40B4-BE49-F238E27FC236}">
                <a16:creationId xmlns:a16="http://schemas.microsoft.com/office/drawing/2014/main" id="{D10A51D0-3A9A-47A6-831B-793AE4E0B5FF}"/>
              </a:ext>
            </a:extLst>
          </p:cNvPr>
          <p:cNvSpPr txBox="1">
            <a:spLocks/>
          </p:cNvSpPr>
          <p:nvPr/>
        </p:nvSpPr>
        <p:spPr>
          <a:xfrm>
            <a:off x="6358609" y="4285398"/>
            <a:ext cx="1449000" cy="18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Font typeface="Lato"/>
              <a:buNone/>
            </a:pPr>
            <a:r>
              <a:rPr lang="en-IN" b="1" dirty="0">
                <a:solidFill>
                  <a:schemeClr val="dk1"/>
                </a:solidFill>
              </a:rPr>
              <a:t>Sugash T.M</a:t>
            </a:r>
          </a:p>
        </p:txBody>
      </p:sp>
      <p:pic>
        <p:nvPicPr>
          <p:cNvPr id="2050" name="Picture 2" descr="Amrita Vishwa Vidyapeetham - Wikipedia">
            <a:extLst>
              <a:ext uri="{FF2B5EF4-FFF2-40B4-BE49-F238E27FC236}">
                <a16:creationId xmlns:a16="http://schemas.microsoft.com/office/drawing/2014/main" id="{F7FCB619-568E-4EF5-BD0A-128B924107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0F934B9C-6BD1-4CCA-BF23-DA71D23708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
        <p:nvSpPr>
          <p:cNvPr id="2" name="Rectangle 1">
            <a:extLst>
              <a:ext uri="{FF2B5EF4-FFF2-40B4-BE49-F238E27FC236}">
                <a16:creationId xmlns:a16="http://schemas.microsoft.com/office/drawing/2014/main" id="{FBB3187C-EB8D-4D56-AD48-C1AEF2065D07}"/>
              </a:ext>
            </a:extLst>
          </p:cNvPr>
          <p:cNvSpPr/>
          <p:nvPr/>
        </p:nvSpPr>
        <p:spPr>
          <a:xfrm>
            <a:off x="0" y="41159"/>
            <a:ext cx="2630848" cy="338554"/>
          </a:xfrm>
          <a:prstGeom prst="rect">
            <a:avLst/>
          </a:prstGeom>
        </p:spPr>
        <p:txBody>
          <a:bodyPr wrap="none">
            <a:spAutoFit/>
          </a:bodyPr>
          <a:lstStyle/>
          <a:p>
            <a:r>
              <a:rPr lang="en-US" sz="1600" b="1" dirty="0">
                <a:solidFill>
                  <a:srgbClr val="1A9988"/>
                </a:solidFill>
                <a:latin typeface="Raleway" panose="020B0604020202020204" charset="0"/>
              </a:rPr>
              <a:t>Team - DYNAMIC DUDES</a:t>
            </a:r>
            <a:endParaRPr lang="en-IN" sz="1600" b="1" dirty="0">
              <a:solidFill>
                <a:srgbClr val="1A9988"/>
              </a:solidFill>
              <a:latin typeface="Raleway" panose="020B0604020202020204" charset="0"/>
            </a:endParaRPr>
          </a:p>
        </p:txBody>
      </p:sp>
    </p:spTree>
    <p:extLst>
      <p:ext uri="{BB962C8B-B14F-4D97-AF65-F5344CB8AC3E}">
        <p14:creationId xmlns:p14="http://schemas.microsoft.com/office/powerpoint/2010/main" val="3723026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Finger PNG, Finger Transparent Background - FreeIconsPNG">
            <a:extLst>
              <a:ext uri="{FF2B5EF4-FFF2-40B4-BE49-F238E27FC236}">
                <a16:creationId xmlns:a16="http://schemas.microsoft.com/office/drawing/2014/main" id="{12C41906-3637-4F5A-A8EE-3A7FF5D530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062" y="1331592"/>
            <a:ext cx="675251" cy="40937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FE2D805-041A-4ADB-8156-562D0B35A2DF}"/>
              </a:ext>
            </a:extLst>
          </p:cNvPr>
          <p:cNvSpPr txBox="1"/>
          <p:nvPr/>
        </p:nvSpPr>
        <p:spPr>
          <a:xfrm>
            <a:off x="1930346" y="1281246"/>
            <a:ext cx="7154656" cy="584775"/>
          </a:xfrm>
          <a:prstGeom prst="rect">
            <a:avLst/>
          </a:prstGeom>
          <a:noFill/>
        </p:spPr>
        <p:txBody>
          <a:bodyPr wrap="square" rtlCol="0">
            <a:spAutoFit/>
          </a:bodyPr>
          <a:lstStyle/>
          <a:p>
            <a:pPr algn="just"/>
            <a:r>
              <a:rPr lang="en-US" sz="1550" b="1" dirty="0">
                <a:solidFill>
                  <a:srgbClr val="1A9988"/>
                </a:solidFill>
                <a:latin typeface="Raleway" panose="020B0604020202020204" charset="0"/>
              </a:rPr>
              <a:t>Firstly, we considered an RGB image. Then we are directly reading it matrix form. </a:t>
            </a:r>
            <a:endParaRPr lang="en-IN" sz="1550" b="1" dirty="0">
              <a:solidFill>
                <a:srgbClr val="1A9988"/>
              </a:solidFill>
              <a:latin typeface="Raleway" panose="020B0604020202020204" charset="0"/>
            </a:endParaRPr>
          </a:p>
        </p:txBody>
      </p:sp>
      <p:sp>
        <p:nvSpPr>
          <p:cNvPr id="10" name="TextBox 9">
            <a:extLst>
              <a:ext uri="{FF2B5EF4-FFF2-40B4-BE49-F238E27FC236}">
                <a16:creationId xmlns:a16="http://schemas.microsoft.com/office/drawing/2014/main" id="{7D88F1D9-0E8E-40C1-8F2D-34558FC02378}"/>
              </a:ext>
            </a:extLst>
          </p:cNvPr>
          <p:cNvSpPr txBox="1"/>
          <p:nvPr/>
        </p:nvSpPr>
        <p:spPr>
          <a:xfrm>
            <a:off x="1930346" y="2149918"/>
            <a:ext cx="7154656" cy="584775"/>
          </a:xfrm>
          <a:prstGeom prst="rect">
            <a:avLst/>
          </a:prstGeom>
          <a:noFill/>
        </p:spPr>
        <p:txBody>
          <a:bodyPr wrap="square" rtlCol="0">
            <a:spAutoFit/>
          </a:bodyPr>
          <a:lstStyle/>
          <a:p>
            <a:pPr algn="just">
              <a:buClr>
                <a:srgbClr val="1A9988"/>
              </a:buClr>
            </a:pPr>
            <a:r>
              <a:rPr lang="en-US" sz="1550" b="1" dirty="0">
                <a:solidFill>
                  <a:srgbClr val="1A9988"/>
                </a:solidFill>
                <a:latin typeface="Raleway" panose="020B0604020202020204" charset="0"/>
              </a:rPr>
              <a:t>This whole matrix is undergoing through AES - 256 algorithm with the help of key that we will be giving as a password while executing</a:t>
            </a:r>
            <a:endParaRPr lang="en-IN" sz="1550" b="1" dirty="0">
              <a:solidFill>
                <a:srgbClr val="1A9988"/>
              </a:solidFill>
              <a:latin typeface="Raleway" panose="020B0604020202020204" charset="0"/>
            </a:endParaRPr>
          </a:p>
        </p:txBody>
      </p:sp>
      <p:pic>
        <p:nvPicPr>
          <p:cNvPr id="11" name="Picture 6" descr="Finger PNG, Finger Transparent Background - FreeIconsPNG">
            <a:extLst>
              <a:ext uri="{FF2B5EF4-FFF2-40B4-BE49-F238E27FC236}">
                <a16:creationId xmlns:a16="http://schemas.microsoft.com/office/drawing/2014/main" id="{405A71D5-8D72-4F84-B224-E3123E236E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061" y="2211534"/>
            <a:ext cx="675251" cy="409372"/>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133;p17">
            <a:extLst>
              <a:ext uri="{FF2B5EF4-FFF2-40B4-BE49-F238E27FC236}">
                <a16:creationId xmlns:a16="http://schemas.microsoft.com/office/drawing/2014/main" id="{FD92FBC9-3049-47B3-A7C4-2473CD06F200}"/>
              </a:ext>
            </a:extLst>
          </p:cNvPr>
          <p:cNvSpPr txBox="1">
            <a:spLocks noGrp="1"/>
          </p:cNvSpPr>
          <p:nvPr>
            <p:ph type="title"/>
          </p:nvPr>
        </p:nvSpPr>
        <p:spPr>
          <a:xfrm>
            <a:off x="0" y="3202"/>
            <a:ext cx="2254589" cy="409372"/>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sz="1600" dirty="0">
                <a:solidFill>
                  <a:schemeClr val="tx1"/>
                </a:solidFill>
              </a:rPr>
              <a:t>Image Encryption</a:t>
            </a:r>
            <a:endParaRPr sz="1600" dirty="0">
              <a:solidFill>
                <a:schemeClr val="tx1"/>
              </a:solidFill>
            </a:endParaRPr>
          </a:p>
        </p:txBody>
      </p:sp>
      <p:pic>
        <p:nvPicPr>
          <p:cNvPr id="9" name="Graphic 8" descr="Workflow">
            <a:extLst>
              <a:ext uri="{FF2B5EF4-FFF2-40B4-BE49-F238E27FC236}">
                <a16:creationId xmlns:a16="http://schemas.microsoft.com/office/drawing/2014/main" id="{F64D4C9E-4313-4BD3-A20D-D0A2B5E61E6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06250" y="-26924"/>
            <a:ext cx="448339" cy="448339"/>
          </a:xfrm>
          <a:prstGeom prst="rect">
            <a:avLst/>
          </a:prstGeom>
          <a:effectLst>
            <a:outerShdw blurRad="76200" dist="12700" dir="8100000" sy="-23000" kx="800400" algn="br" rotWithShape="0">
              <a:prstClr val="black">
                <a:alpha val="20000"/>
              </a:prstClr>
            </a:outerShdw>
          </a:effectLst>
        </p:spPr>
      </p:pic>
      <p:pic>
        <p:nvPicPr>
          <p:cNvPr id="13" name="Picture 2" descr="Amrita Vishwa Vidyapeetham - Wikipedia">
            <a:extLst>
              <a:ext uri="{FF2B5EF4-FFF2-40B4-BE49-F238E27FC236}">
                <a16:creationId xmlns:a16="http://schemas.microsoft.com/office/drawing/2014/main" id="{5D3AE079-3F09-4F1F-AC77-1A09655A16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18877F23-5A49-4104-A822-53C9911064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12" name="TextBox 11">
            <a:extLst>
              <a:ext uri="{FF2B5EF4-FFF2-40B4-BE49-F238E27FC236}">
                <a16:creationId xmlns:a16="http://schemas.microsoft.com/office/drawing/2014/main" id="{AAB62A32-FF16-4C96-9148-731A78BB1F08}"/>
              </a:ext>
            </a:extLst>
          </p:cNvPr>
          <p:cNvSpPr txBox="1"/>
          <p:nvPr/>
        </p:nvSpPr>
        <p:spPr>
          <a:xfrm>
            <a:off x="1930346" y="2955149"/>
            <a:ext cx="7154656" cy="569387"/>
          </a:xfrm>
          <a:prstGeom prst="rect">
            <a:avLst/>
          </a:prstGeom>
          <a:noFill/>
        </p:spPr>
        <p:txBody>
          <a:bodyPr wrap="square" rtlCol="0">
            <a:spAutoFit/>
          </a:bodyPr>
          <a:lstStyle/>
          <a:p>
            <a:pPr algn="just">
              <a:buClr>
                <a:srgbClr val="1A9988"/>
              </a:buClr>
            </a:pPr>
            <a:r>
              <a:rPr lang="en-US" sz="1550" b="1" dirty="0">
                <a:solidFill>
                  <a:srgbClr val="1A9988"/>
                </a:solidFill>
                <a:latin typeface="Raleway" panose="020B0604020202020204" charset="0"/>
              </a:rPr>
              <a:t>The above point tells us that each pixel value in matrix is being encrypted </a:t>
            </a:r>
            <a:r>
              <a:rPr lang="en-US" sz="1550" b="1">
                <a:solidFill>
                  <a:srgbClr val="1A9988"/>
                </a:solidFill>
                <a:latin typeface="Raleway" panose="020B0604020202020204" charset="0"/>
              </a:rPr>
              <a:t>using AES – 256 </a:t>
            </a:r>
            <a:r>
              <a:rPr lang="en-US" sz="1550" b="1" dirty="0">
                <a:solidFill>
                  <a:srgbClr val="1A9988"/>
                </a:solidFill>
                <a:latin typeface="Raleway" panose="020B0604020202020204" charset="0"/>
              </a:rPr>
              <a:t>algorithm.</a:t>
            </a:r>
            <a:endParaRPr lang="en-IN" sz="1550" b="1" dirty="0">
              <a:solidFill>
                <a:srgbClr val="1A9988"/>
              </a:solidFill>
              <a:latin typeface="Raleway" panose="020B0604020202020204" charset="0"/>
            </a:endParaRPr>
          </a:p>
        </p:txBody>
      </p:sp>
      <p:pic>
        <p:nvPicPr>
          <p:cNvPr id="14" name="Picture 6" descr="Finger PNG, Finger Transparent Background - FreeIconsPNG">
            <a:extLst>
              <a:ext uri="{FF2B5EF4-FFF2-40B4-BE49-F238E27FC236}">
                <a16:creationId xmlns:a16="http://schemas.microsoft.com/office/drawing/2014/main" id="{01D40718-D18D-48E2-892A-FEE0BB68CE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061" y="3016765"/>
            <a:ext cx="675251" cy="409372"/>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03D9994C-97F3-4B24-8EB9-0E3BDE6B462D}"/>
              </a:ext>
            </a:extLst>
          </p:cNvPr>
          <p:cNvSpPr txBox="1"/>
          <p:nvPr/>
        </p:nvSpPr>
        <p:spPr>
          <a:xfrm>
            <a:off x="1930346" y="3944620"/>
            <a:ext cx="7154656" cy="584775"/>
          </a:xfrm>
          <a:prstGeom prst="rect">
            <a:avLst/>
          </a:prstGeom>
          <a:noFill/>
        </p:spPr>
        <p:txBody>
          <a:bodyPr wrap="square" rtlCol="0">
            <a:spAutoFit/>
          </a:bodyPr>
          <a:lstStyle/>
          <a:p>
            <a:pPr algn="just">
              <a:buClr>
                <a:srgbClr val="1A9988"/>
              </a:buClr>
            </a:pPr>
            <a:r>
              <a:rPr lang="en-US" sz="1550" b="1" dirty="0">
                <a:solidFill>
                  <a:srgbClr val="1A9988"/>
                </a:solidFill>
                <a:latin typeface="Raleway" panose="020B0604020202020204" charset="0"/>
              </a:rPr>
              <a:t>In the decryption process we follow the same process as above but we will be passing the  encrypted file as input to obtain the original image</a:t>
            </a:r>
            <a:endParaRPr lang="en-IN" sz="1550" b="1" dirty="0">
              <a:solidFill>
                <a:srgbClr val="1A9988"/>
              </a:solidFill>
              <a:latin typeface="Raleway" panose="020B0604020202020204" charset="0"/>
            </a:endParaRPr>
          </a:p>
        </p:txBody>
      </p:sp>
      <p:pic>
        <p:nvPicPr>
          <p:cNvPr id="16" name="Picture 6" descr="Finger PNG, Finger Transparent Background - FreeIconsPNG">
            <a:extLst>
              <a:ext uri="{FF2B5EF4-FFF2-40B4-BE49-F238E27FC236}">
                <a16:creationId xmlns:a16="http://schemas.microsoft.com/office/drawing/2014/main" id="{305B9127-7773-4B8B-A59B-0C4AD9E9B9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061" y="4010494"/>
            <a:ext cx="675251" cy="409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7916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2"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2658781-FF7A-48D1-8E27-FA758E7F3A4E}"/>
              </a:ext>
            </a:extLst>
          </p:cNvPr>
          <p:cNvSpPr/>
          <p:nvPr/>
        </p:nvSpPr>
        <p:spPr>
          <a:xfrm>
            <a:off x="984201" y="2520656"/>
            <a:ext cx="1464633" cy="68710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Google Shape;133;p17">
            <a:extLst>
              <a:ext uri="{FF2B5EF4-FFF2-40B4-BE49-F238E27FC236}">
                <a16:creationId xmlns:a16="http://schemas.microsoft.com/office/drawing/2014/main" id="{FD92FBC9-3049-47B3-A7C4-2473CD06F200}"/>
              </a:ext>
            </a:extLst>
          </p:cNvPr>
          <p:cNvSpPr txBox="1">
            <a:spLocks noGrp="1"/>
          </p:cNvSpPr>
          <p:nvPr>
            <p:ph type="title"/>
          </p:nvPr>
        </p:nvSpPr>
        <p:spPr>
          <a:xfrm>
            <a:off x="0" y="3202"/>
            <a:ext cx="2254589" cy="409372"/>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sz="1600" dirty="0">
                <a:solidFill>
                  <a:schemeClr val="tx1"/>
                </a:solidFill>
              </a:rPr>
              <a:t>Image Encryption</a:t>
            </a:r>
            <a:endParaRPr sz="1600" dirty="0">
              <a:solidFill>
                <a:schemeClr val="tx1"/>
              </a:solidFill>
            </a:endParaRPr>
          </a:p>
        </p:txBody>
      </p:sp>
      <p:pic>
        <p:nvPicPr>
          <p:cNvPr id="9" name="Graphic 8" descr="Workflow">
            <a:extLst>
              <a:ext uri="{FF2B5EF4-FFF2-40B4-BE49-F238E27FC236}">
                <a16:creationId xmlns:a16="http://schemas.microsoft.com/office/drawing/2014/main" id="{F64D4C9E-4313-4BD3-A20D-D0A2B5E61E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06250" y="-26924"/>
            <a:ext cx="448339" cy="448339"/>
          </a:xfrm>
          <a:prstGeom prst="rect">
            <a:avLst/>
          </a:prstGeom>
          <a:effectLst>
            <a:outerShdw blurRad="76200" dist="12700" dir="8100000" sy="-23000" kx="800400" algn="br" rotWithShape="0">
              <a:prstClr val="black">
                <a:alpha val="20000"/>
              </a:prstClr>
            </a:outerShdw>
          </a:effectLst>
        </p:spPr>
      </p:pic>
      <p:pic>
        <p:nvPicPr>
          <p:cNvPr id="13" name="Picture 2" descr="Amrita Vishwa Vidyapeetham - Wikipedia">
            <a:extLst>
              <a:ext uri="{FF2B5EF4-FFF2-40B4-BE49-F238E27FC236}">
                <a16:creationId xmlns:a16="http://schemas.microsoft.com/office/drawing/2014/main" id="{5D3AE079-3F09-4F1F-AC77-1A09655A16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18877F23-5A49-4104-A822-53C9911064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3" name="TextBox 2">
            <a:extLst>
              <a:ext uri="{FF2B5EF4-FFF2-40B4-BE49-F238E27FC236}">
                <a16:creationId xmlns:a16="http://schemas.microsoft.com/office/drawing/2014/main" id="{D8161E7C-94C5-4016-B545-89AC6E392A0F}"/>
              </a:ext>
            </a:extLst>
          </p:cNvPr>
          <p:cNvSpPr txBox="1"/>
          <p:nvPr/>
        </p:nvSpPr>
        <p:spPr>
          <a:xfrm>
            <a:off x="1033062" y="2645682"/>
            <a:ext cx="1415772" cy="369332"/>
          </a:xfrm>
          <a:prstGeom prst="rect">
            <a:avLst/>
          </a:prstGeom>
          <a:noFill/>
        </p:spPr>
        <p:txBody>
          <a:bodyPr wrap="none" rtlCol="0">
            <a:spAutoFit/>
          </a:bodyPr>
          <a:lstStyle/>
          <a:p>
            <a:r>
              <a:rPr lang="en-IN" sz="1800" b="1" dirty="0">
                <a:solidFill>
                  <a:schemeClr val="bg1"/>
                </a:solidFill>
                <a:latin typeface="Raleway" pitchFamily="2" charset="0"/>
              </a:rPr>
              <a:t>RGB Image</a:t>
            </a:r>
          </a:p>
        </p:txBody>
      </p:sp>
      <p:sp>
        <p:nvSpPr>
          <p:cNvPr id="17" name="Oval 16">
            <a:extLst>
              <a:ext uri="{FF2B5EF4-FFF2-40B4-BE49-F238E27FC236}">
                <a16:creationId xmlns:a16="http://schemas.microsoft.com/office/drawing/2014/main" id="{15F6DF23-55B5-4CD2-9626-8A69ECE8591A}"/>
              </a:ext>
            </a:extLst>
          </p:cNvPr>
          <p:cNvSpPr/>
          <p:nvPr/>
        </p:nvSpPr>
        <p:spPr>
          <a:xfrm>
            <a:off x="6582283" y="2450856"/>
            <a:ext cx="1960999" cy="75691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80C28BB7-3F45-4541-A0D8-EE4746EDF7A0}"/>
              </a:ext>
            </a:extLst>
          </p:cNvPr>
          <p:cNvSpPr txBox="1"/>
          <p:nvPr/>
        </p:nvSpPr>
        <p:spPr>
          <a:xfrm>
            <a:off x="6666045" y="2645682"/>
            <a:ext cx="1789272" cy="369332"/>
          </a:xfrm>
          <a:prstGeom prst="rect">
            <a:avLst/>
          </a:prstGeom>
          <a:noFill/>
        </p:spPr>
        <p:txBody>
          <a:bodyPr wrap="none" rtlCol="0">
            <a:spAutoFit/>
          </a:bodyPr>
          <a:lstStyle/>
          <a:p>
            <a:r>
              <a:rPr lang="en-IN" sz="1800" b="1" dirty="0">
                <a:solidFill>
                  <a:schemeClr val="bg1"/>
                </a:solidFill>
                <a:latin typeface="Raleway" pitchFamily="2" charset="0"/>
              </a:rPr>
              <a:t>Encrypted.enc</a:t>
            </a:r>
          </a:p>
        </p:txBody>
      </p:sp>
      <p:sp>
        <p:nvSpPr>
          <p:cNvPr id="5" name="Arrow: Left-Right 4">
            <a:extLst>
              <a:ext uri="{FF2B5EF4-FFF2-40B4-BE49-F238E27FC236}">
                <a16:creationId xmlns:a16="http://schemas.microsoft.com/office/drawing/2014/main" id="{05ECAE51-E2E1-4929-883A-C96F1F102DD3}"/>
              </a:ext>
            </a:extLst>
          </p:cNvPr>
          <p:cNvSpPr/>
          <p:nvPr/>
        </p:nvSpPr>
        <p:spPr>
          <a:xfrm>
            <a:off x="2941534" y="2583168"/>
            <a:ext cx="3148048" cy="562083"/>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F6EEE845-0123-4CD5-A66F-661F7457F9D5}"/>
              </a:ext>
            </a:extLst>
          </p:cNvPr>
          <p:cNvSpPr txBox="1"/>
          <p:nvPr/>
        </p:nvSpPr>
        <p:spPr>
          <a:xfrm>
            <a:off x="3797203" y="2344073"/>
            <a:ext cx="1409991" cy="369332"/>
          </a:xfrm>
          <a:prstGeom prst="rect">
            <a:avLst/>
          </a:prstGeom>
          <a:noFill/>
        </p:spPr>
        <p:txBody>
          <a:bodyPr wrap="square" rtlCol="0">
            <a:spAutoFit/>
          </a:bodyPr>
          <a:lstStyle/>
          <a:p>
            <a:r>
              <a:rPr lang="en-IN" sz="1800" b="1" dirty="0">
                <a:solidFill>
                  <a:srgbClr val="FF9900"/>
                </a:solidFill>
                <a:latin typeface="Raleway" pitchFamily="2" charset="0"/>
              </a:rPr>
              <a:t>Encryption</a:t>
            </a:r>
          </a:p>
        </p:txBody>
      </p:sp>
      <p:sp>
        <p:nvSpPr>
          <p:cNvPr id="20" name="TextBox 19">
            <a:extLst>
              <a:ext uri="{FF2B5EF4-FFF2-40B4-BE49-F238E27FC236}">
                <a16:creationId xmlns:a16="http://schemas.microsoft.com/office/drawing/2014/main" id="{D25556A3-0FDE-47DE-9EF6-D04DBA0118D1}"/>
              </a:ext>
            </a:extLst>
          </p:cNvPr>
          <p:cNvSpPr txBox="1"/>
          <p:nvPr/>
        </p:nvSpPr>
        <p:spPr>
          <a:xfrm>
            <a:off x="3797203" y="3015014"/>
            <a:ext cx="1409991" cy="369332"/>
          </a:xfrm>
          <a:prstGeom prst="rect">
            <a:avLst/>
          </a:prstGeom>
          <a:noFill/>
        </p:spPr>
        <p:txBody>
          <a:bodyPr wrap="square" rtlCol="0">
            <a:spAutoFit/>
          </a:bodyPr>
          <a:lstStyle/>
          <a:p>
            <a:r>
              <a:rPr lang="en-IN" sz="1800" b="1" dirty="0">
                <a:solidFill>
                  <a:srgbClr val="FF9900"/>
                </a:solidFill>
                <a:latin typeface="Raleway" pitchFamily="2" charset="0"/>
              </a:rPr>
              <a:t>Decryption</a:t>
            </a:r>
          </a:p>
        </p:txBody>
      </p:sp>
      <p:sp>
        <p:nvSpPr>
          <p:cNvPr id="21" name="Rectangle 20">
            <a:extLst>
              <a:ext uri="{FF2B5EF4-FFF2-40B4-BE49-F238E27FC236}">
                <a16:creationId xmlns:a16="http://schemas.microsoft.com/office/drawing/2014/main" id="{5E0BE1A8-4A58-42A1-9519-1371893C0CFC}"/>
              </a:ext>
            </a:extLst>
          </p:cNvPr>
          <p:cNvSpPr/>
          <p:nvPr/>
        </p:nvSpPr>
        <p:spPr>
          <a:xfrm>
            <a:off x="2680381" y="2552798"/>
            <a:ext cx="656134" cy="31141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2" name="Rectangle 21">
            <a:extLst>
              <a:ext uri="{FF2B5EF4-FFF2-40B4-BE49-F238E27FC236}">
                <a16:creationId xmlns:a16="http://schemas.microsoft.com/office/drawing/2014/main" id="{2DA753F1-724D-44F4-9428-F1A1EDEBCB2E}"/>
              </a:ext>
            </a:extLst>
          </p:cNvPr>
          <p:cNvSpPr/>
          <p:nvPr/>
        </p:nvSpPr>
        <p:spPr>
          <a:xfrm>
            <a:off x="5734796" y="2864209"/>
            <a:ext cx="656134" cy="31141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48482009-A191-4504-8F07-EECCEC93E8F3}"/>
              </a:ext>
            </a:extLst>
          </p:cNvPr>
          <p:cNvSpPr/>
          <p:nvPr/>
        </p:nvSpPr>
        <p:spPr>
          <a:xfrm>
            <a:off x="781777" y="1563555"/>
            <a:ext cx="7999255" cy="2722259"/>
          </a:xfrm>
          <a:prstGeom prst="roundRect">
            <a:avLst/>
          </a:prstGeom>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125831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ppt_x"/>
                                          </p:val>
                                        </p:tav>
                                        <p:tav tm="100000">
                                          <p:val>
                                            <p:strVal val="#ppt_x"/>
                                          </p:val>
                                        </p:tav>
                                      </p:tavLst>
                                    </p:anim>
                                    <p:anim calcmode="lin" valueType="num">
                                      <p:cBhvr additive="base">
                                        <p:cTn id="24" dur="500" fill="hold"/>
                                        <p:tgtEl>
                                          <p:spTgt spid="2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p:bldP spid="17" grpId="0" animBg="1"/>
      <p:bldP spid="18" grpId="0"/>
      <p:bldP spid="5" grpId="0" animBg="1"/>
      <p:bldP spid="19" grpId="0"/>
      <p:bldP spid="20" grpId="0"/>
      <p:bldP spid="21"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729450" y="1322450"/>
            <a:ext cx="7688400" cy="994961"/>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IN" dirty="0"/>
              <a:t>Hiding Secret Messages</a:t>
            </a:r>
            <a:endParaRPr dirty="0"/>
          </a:p>
        </p:txBody>
      </p:sp>
      <p:pic>
        <p:nvPicPr>
          <p:cNvPr id="6" name="Picture 5">
            <a:extLst>
              <a:ext uri="{FF2B5EF4-FFF2-40B4-BE49-F238E27FC236}">
                <a16:creationId xmlns:a16="http://schemas.microsoft.com/office/drawing/2014/main" id="{4A888ADC-4496-4D0A-B410-B586C8798272}"/>
              </a:ext>
            </a:extLst>
          </p:cNvPr>
          <p:cNvPicPr>
            <a:picLocks noChangeAspect="1"/>
          </p:cNvPicPr>
          <p:nvPr/>
        </p:nvPicPr>
        <p:blipFill>
          <a:blip r:embed="rId3"/>
          <a:stretch>
            <a:fillRect/>
          </a:stretch>
        </p:blipFill>
        <p:spPr>
          <a:xfrm>
            <a:off x="7685148" y="0"/>
            <a:ext cx="1399854" cy="523589"/>
          </a:xfrm>
          <a:prstGeom prst="rect">
            <a:avLst/>
          </a:prstGeom>
        </p:spPr>
      </p:pic>
      <p:pic>
        <p:nvPicPr>
          <p:cNvPr id="9" name="Graphic 8" descr="Head with gears">
            <a:extLst>
              <a:ext uri="{FF2B5EF4-FFF2-40B4-BE49-F238E27FC236}">
                <a16:creationId xmlns:a16="http://schemas.microsoft.com/office/drawing/2014/main" id="{453EC06C-0C4D-464A-B0F8-8C82940980B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90678" y="1322450"/>
            <a:ext cx="628214" cy="628214"/>
          </a:xfrm>
          <a:prstGeom prst="rect">
            <a:avLst/>
          </a:prstGeom>
          <a:effectLst>
            <a:outerShdw blurRad="76200" dir="13500000" sy="23000" kx="1200000" algn="br" rotWithShape="0">
              <a:prstClr val="black">
                <a:alpha val="20000"/>
              </a:prstClr>
            </a:outerShdw>
          </a:effectLst>
        </p:spPr>
      </p:pic>
      <p:sp>
        <p:nvSpPr>
          <p:cNvPr id="4" name="Slide Number Placeholder 3">
            <a:extLst>
              <a:ext uri="{FF2B5EF4-FFF2-40B4-BE49-F238E27FC236}">
                <a16:creationId xmlns:a16="http://schemas.microsoft.com/office/drawing/2014/main" id="{5DFAE4CD-7A4B-49B1-8A2B-B9F0290B6A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306586791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Finger PNG, Finger Transparent Background - FreeIconsPNG">
            <a:extLst>
              <a:ext uri="{FF2B5EF4-FFF2-40B4-BE49-F238E27FC236}">
                <a16:creationId xmlns:a16="http://schemas.microsoft.com/office/drawing/2014/main" id="{12C41906-3637-4F5A-A8EE-3A7FF5D530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667" y="1254967"/>
            <a:ext cx="675251" cy="40937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FE2D805-041A-4ADB-8156-562D0B35A2DF}"/>
              </a:ext>
            </a:extLst>
          </p:cNvPr>
          <p:cNvSpPr txBox="1"/>
          <p:nvPr/>
        </p:nvSpPr>
        <p:spPr>
          <a:xfrm>
            <a:off x="1930346" y="1248841"/>
            <a:ext cx="7154656" cy="830997"/>
          </a:xfrm>
          <a:prstGeom prst="rect">
            <a:avLst/>
          </a:prstGeom>
          <a:noFill/>
        </p:spPr>
        <p:txBody>
          <a:bodyPr wrap="square" rtlCol="0">
            <a:spAutoFit/>
          </a:bodyPr>
          <a:lstStyle/>
          <a:p>
            <a:pPr algn="just"/>
            <a:r>
              <a:rPr lang="en-US" sz="1550" b="1" dirty="0">
                <a:solidFill>
                  <a:schemeClr val="tx1"/>
                </a:solidFill>
                <a:latin typeface="Raleway" panose="020B0604020202020204" charset="0"/>
              </a:rPr>
              <a:t>Steganography is the art of hiding a message. Its main purpose is to hide a message inside an image, so that only the parties intended to get the message even knows a secret message exists</a:t>
            </a:r>
            <a:endParaRPr lang="en-IN" sz="1550" b="1" dirty="0">
              <a:solidFill>
                <a:schemeClr val="tx1"/>
              </a:solidFill>
              <a:latin typeface="Raleway" panose="020B0604020202020204" charset="0"/>
            </a:endParaRPr>
          </a:p>
        </p:txBody>
      </p:sp>
      <p:pic>
        <p:nvPicPr>
          <p:cNvPr id="13" name="Picture 2" descr="Amrita Vishwa Vidyapeetham - Wikipedia">
            <a:extLst>
              <a:ext uri="{FF2B5EF4-FFF2-40B4-BE49-F238E27FC236}">
                <a16:creationId xmlns:a16="http://schemas.microsoft.com/office/drawing/2014/main" id="{5D3AE079-3F09-4F1F-AC77-1A09655A16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18877F23-5A49-4104-A822-53C9911064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dirty="0"/>
          </a:p>
        </p:txBody>
      </p:sp>
      <p:sp>
        <p:nvSpPr>
          <p:cNvPr id="17" name="Google Shape;133;p17">
            <a:extLst>
              <a:ext uri="{FF2B5EF4-FFF2-40B4-BE49-F238E27FC236}">
                <a16:creationId xmlns:a16="http://schemas.microsoft.com/office/drawing/2014/main" id="{B7EE7BF6-44C4-423D-9CF0-AE3F6B38FD75}"/>
              </a:ext>
            </a:extLst>
          </p:cNvPr>
          <p:cNvSpPr txBox="1">
            <a:spLocks noGrp="1"/>
          </p:cNvSpPr>
          <p:nvPr>
            <p:ph type="title"/>
          </p:nvPr>
        </p:nvSpPr>
        <p:spPr>
          <a:xfrm>
            <a:off x="0" y="3202"/>
            <a:ext cx="3364434" cy="409372"/>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sz="1600" dirty="0">
                <a:solidFill>
                  <a:schemeClr val="tx1"/>
                </a:solidFill>
              </a:rPr>
              <a:t>Steganography</a:t>
            </a:r>
            <a:endParaRPr sz="1600" dirty="0">
              <a:solidFill>
                <a:schemeClr val="tx1"/>
              </a:solidFill>
            </a:endParaRPr>
          </a:p>
        </p:txBody>
      </p:sp>
      <p:pic>
        <p:nvPicPr>
          <p:cNvPr id="18" name="Graphic 17" descr="Workflow">
            <a:extLst>
              <a:ext uri="{FF2B5EF4-FFF2-40B4-BE49-F238E27FC236}">
                <a16:creationId xmlns:a16="http://schemas.microsoft.com/office/drawing/2014/main" id="{546E82A1-60B5-4433-8914-E5FDA6BFB0B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23383" y="12508"/>
            <a:ext cx="448339" cy="448339"/>
          </a:xfrm>
          <a:prstGeom prst="rect">
            <a:avLst/>
          </a:prstGeom>
          <a:effectLst>
            <a:outerShdw blurRad="76200" dist="12700" dir="8100000" sy="-23000" kx="800400" algn="br" rotWithShape="0">
              <a:prstClr val="black">
                <a:alpha val="20000"/>
              </a:prstClr>
            </a:outerShdw>
          </a:effectLst>
        </p:spPr>
      </p:pic>
      <p:sp>
        <p:nvSpPr>
          <p:cNvPr id="14" name="TextBox 13">
            <a:extLst>
              <a:ext uri="{FF2B5EF4-FFF2-40B4-BE49-F238E27FC236}">
                <a16:creationId xmlns:a16="http://schemas.microsoft.com/office/drawing/2014/main" id="{F95D962B-DBCF-4DE8-B58E-A46695274B36}"/>
              </a:ext>
            </a:extLst>
          </p:cNvPr>
          <p:cNvSpPr txBox="1"/>
          <p:nvPr/>
        </p:nvSpPr>
        <p:spPr>
          <a:xfrm>
            <a:off x="1989344" y="3806550"/>
            <a:ext cx="7154656" cy="807913"/>
          </a:xfrm>
          <a:prstGeom prst="rect">
            <a:avLst/>
          </a:prstGeom>
          <a:noFill/>
        </p:spPr>
        <p:txBody>
          <a:bodyPr wrap="square" rtlCol="0">
            <a:spAutoFit/>
          </a:bodyPr>
          <a:lstStyle/>
          <a:p>
            <a:pPr algn="just"/>
            <a:r>
              <a:rPr lang="en-IN" sz="1550" b="1" dirty="0">
                <a:solidFill>
                  <a:schemeClr val="tx1"/>
                </a:solidFill>
                <a:latin typeface="Raleway" panose="020B0604020202020204" charset="0"/>
              </a:rPr>
              <a:t>In our project, we have carried out steganography as an application of the previously described image encryption, in order to ensure advanced level of security</a:t>
            </a:r>
          </a:p>
        </p:txBody>
      </p:sp>
      <p:pic>
        <p:nvPicPr>
          <p:cNvPr id="15" name="Picture 6" descr="Finger PNG, Finger Transparent Background - FreeIconsPNG">
            <a:extLst>
              <a:ext uri="{FF2B5EF4-FFF2-40B4-BE49-F238E27FC236}">
                <a16:creationId xmlns:a16="http://schemas.microsoft.com/office/drawing/2014/main" id="{C6F059DA-4643-4866-82F4-92A1F613FD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749" y="3834982"/>
            <a:ext cx="675251" cy="40937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Finger PNG, Finger Transparent Background - FreeIconsPNG">
            <a:extLst>
              <a:ext uri="{FF2B5EF4-FFF2-40B4-BE49-F238E27FC236}">
                <a16:creationId xmlns:a16="http://schemas.microsoft.com/office/drawing/2014/main" id="{B98358BB-402D-4543-986B-D6931C517B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990" y="2478379"/>
            <a:ext cx="675251" cy="40937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78808FF-3EA7-4EA1-853D-1251DD12AFC7}"/>
              </a:ext>
            </a:extLst>
          </p:cNvPr>
          <p:cNvSpPr txBox="1"/>
          <p:nvPr/>
        </p:nvSpPr>
        <p:spPr>
          <a:xfrm>
            <a:off x="1930346" y="2453752"/>
            <a:ext cx="7154656" cy="807913"/>
          </a:xfrm>
          <a:prstGeom prst="rect">
            <a:avLst/>
          </a:prstGeom>
          <a:noFill/>
        </p:spPr>
        <p:txBody>
          <a:bodyPr wrap="square" rtlCol="0">
            <a:spAutoFit/>
          </a:bodyPr>
          <a:lstStyle/>
          <a:p>
            <a:pPr algn="just"/>
            <a:r>
              <a:rPr lang="en-IN" sz="1550" b="1" dirty="0">
                <a:solidFill>
                  <a:schemeClr val="tx1"/>
                </a:solidFill>
                <a:latin typeface="Raleway" panose="020B0604020202020204" charset="0"/>
              </a:rPr>
              <a:t>In modern computing world, for the prevention of cyber attacks, computer scientists use steganography to conceal information inside the images for communications</a:t>
            </a:r>
          </a:p>
        </p:txBody>
      </p:sp>
    </p:spTree>
    <p:extLst>
      <p:ext uri="{BB962C8B-B14F-4D97-AF65-F5344CB8AC3E}">
        <p14:creationId xmlns:p14="http://schemas.microsoft.com/office/powerpoint/2010/main" val="37243463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Amrita Vishwa Vidyapeetham - Wikipedia">
            <a:extLst>
              <a:ext uri="{FF2B5EF4-FFF2-40B4-BE49-F238E27FC236}">
                <a16:creationId xmlns:a16="http://schemas.microsoft.com/office/drawing/2014/main" id="{5D3AE079-3F09-4F1F-AC77-1A09655A16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18877F23-5A49-4104-A822-53C9911064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17" name="Google Shape;133;p17">
            <a:extLst>
              <a:ext uri="{FF2B5EF4-FFF2-40B4-BE49-F238E27FC236}">
                <a16:creationId xmlns:a16="http://schemas.microsoft.com/office/drawing/2014/main" id="{B7EE7BF6-44C4-423D-9CF0-AE3F6B38FD75}"/>
              </a:ext>
            </a:extLst>
          </p:cNvPr>
          <p:cNvSpPr txBox="1">
            <a:spLocks noGrp="1"/>
          </p:cNvSpPr>
          <p:nvPr>
            <p:ph type="title"/>
          </p:nvPr>
        </p:nvSpPr>
        <p:spPr>
          <a:xfrm>
            <a:off x="0" y="3202"/>
            <a:ext cx="3364434" cy="409372"/>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sz="1600" dirty="0">
                <a:solidFill>
                  <a:schemeClr val="tx1"/>
                </a:solidFill>
              </a:rPr>
              <a:t>Methodology</a:t>
            </a:r>
            <a:endParaRPr sz="1600" dirty="0">
              <a:solidFill>
                <a:schemeClr val="tx1"/>
              </a:solidFill>
            </a:endParaRPr>
          </a:p>
        </p:txBody>
      </p:sp>
      <p:pic>
        <p:nvPicPr>
          <p:cNvPr id="18" name="Graphic 17" descr="Workflow">
            <a:extLst>
              <a:ext uri="{FF2B5EF4-FFF2-40B4-BE49-F238E27FC236}">
                <a16:creationId xmlns:a16="http://schemas.microsoft.com/office/drawing/2014/main" id="{546E82A1-60B5-4433-8914-E5FDA6BFB0B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99774" y="21664"/>
            <a:ext cx="448339" cy="448339"/>
          </a:xfrm>
          <a:prstGeom prst="rect">
            <a:avLst/>
          </a:prstGeom>
          <a:effectLst>
            <a:outerShdw blurRad="76200" dist="12700" dir="8100000" sy="-23000" kx="800400" algn="br" rotWithShape="0">
              <a:prstClr val="black">
                <a:alpha val="20000"/>
              </a:prstClr>
            </a:outerShdw>
          </a:effectLst>
        </p:spPr>
      </p:pic>
      <p:sp>
        <p:nvSpPr>
          <p:cNvPr id="3" name="Rectangle: Rounded Corners 2">
            <a:extLst>
              <a:ext uri="{FF2B5EF4-FFF2-40B4-BE49-F238E27FC236}">
                <a16:creationId xmlns:a16="http://schemas.microsoft.com/office/drawing/2014/main" id="{E2CC6E38-0FBD-44AC-A262-93DDB7F75417}"/>
              </a:ext>
            </a:extLst>
          </p:cNvPr>
          <p:cNvSpPr/>
          <p:nvPr/>
        </p:nvSpPr>
        <p:spPr>
          <a:xfrm>
            <a:off x="219848" y="2462679"/>
            <a:ext cx="1713700" cy="448339"/>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96A4704-AA04-4CB6-BD5E-A7C91C93D5B7}"/>
              </a:ext>
            </a:extLst>
          </p:cNvPr>
          <p:cNvSpPr txBox="1"/>
          <p:nvPr/>
        </p:nvSpPr>
        <p:spPr>
          <a:xfrm>
            <a:off x="219848" y="2520108"/>
            <a:ext cx="1713700" cy="330860"/>
          </a:xfrm>
          <a:prstGeom prst="rect">
            <a:avLst/>
          </a:prstGeom>
          <a:noFill/>
        </p:spPr>
        <p:txBody>
          <a:bodyPr wrap="square" rtlCol="0">
            <a:spAutoFit/>
          </a:bodyPr>
          <a:lstStyle/>
          <a:p>
            <a:r>
              <a:rPr lang="en-IN" sz="1550" b="1" dirty="0">
                <a:solidFill>
                  <a:srgbClr val="1A9988"/>
                </a:solidFill>
                <a:latin typeface="Raleway" pitchFamily="2" charset="0"/>
              </a:rPr>
              <a:t>Secret Message</a:t>
            </a:r>
            <a:endParaRPr lang="en-US" sz="1550" b="1" dirty="0">
              <a:solidFill>
                <a:srgbClr val="1A9988"/>
              </a:solidFill>
              <a:latin typeface="Raleway" pitchFamily="2" charset="0"/>
            </a:endParaRPr>
          </a:p>
        </p:txBody>
      </p:sp>
      <p:sp>
        <p:nvSpPr>
          <p:cNvPr id="11" name="Arc 10">
            <a:extLst>
              <a:ext uri="{FF2B5EF4-FFF2-40B4-BE49-F238E27FC236}">
                <a16:creationId xmlns:a16="http://schemas.microsoft.com/office/drawing/2014/main" id="{DE3CBF0F-8EF8-4D9B-B1FE-13BAA799EF91}"/>
              </a:ext>
            </a:extLst>
          </p:cNvPr>
          <p:cNvSpPr/>
          <p:nvPr/>
        </p:nvSpPr>
        <p:spPr>
          <a:xfrm rot="16200000">
            <a:off x="1203563" y="1905533"/>
            <a:ext cx="1267069" cy="876867"/>
          </a:xfrm>
          <a:prstGeom prst="arc">
            <a:avLst>
              <a:gd name="adj1" fmla="val 16091865"/>
              <a:gd name="adj2" fmla="val 3023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62908655-E1F1-4B05-B564-903C76782EFF}"/>
              </a:ext>
            </a:extLst>
          </p:cNvPr>
          <p:cNvSpPr/>
          <p:nvPr/>
        </p:nvSpPr>
        <p:spPr>
          <a:xfrm>
            <a:off x="1984508" y="1428832"/>
            <a:ext cx="1335454" cy="448339"/>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77115383-149B-46B5-AE87-731992CF6E10}"/>
              </a:ext>
            </a:extLst>
          </p:cNvPr>
          <p:cNvSpPr txBox="1"/>
          <p:nvPr/>
        </p:nvSpPr>
        <p:spPr>
          <a:xfrm>
            <a:off x="2093213" y="1487571"/>
            <a:ext cx="1118044" cy="330860"/>
          </a:xfrm>
          <a:prstGeom prst="rect">
            <a:avLst/>
          </a:prstGeom>
          <a:noFill/>
        </p:spPr>
        <p:txBody>
          <a:bodyPr wrap="square" rtlCol="0">
            <a:spAutoFit/>
          </a:bodyPr>
          <a:lstStyle/>
          <a:p>
            <a:r>
              <a:rPr lang="en-IN" sz="1550" b="1" dirty="0">
                <a:solidFill>
                  <a:srgbClr val="1A9988"/>
                </a:solidFill>
                <a:latin typeface="Raleway" pitchFamily="2" charset="0"/>
              </a:rPr>
              <a:t>AES – 256</a:t>
            </a:r>
          </a:p>
        </p:txBody>
      </p:sp>
      <p:sp>
        <p:nvSpPr>
          <p:cNvPr id="21" name="TextBox 20">
            <a:extLst>
              <a:ext uri="{FF2B5EF4-FFF2-40B4-BE49-F238E27FC236}">
                <a16:creationId xmlns:a16="http://schemas.microsoft.com/office/drawing/2014/main" id="{CD8205E6-0F39-4AEC-A9D2-AB4F32B6CE73}"/>
              </a:ext>
            </a:extLst>
          </p:cNvPr>
          <p:cNvSpPr txBox="1"/>
          <p:nvPr/>
        </p:nvSpPr>
        <p:spPr>
          <a:xfrm>
            <a:off x="494395" y="1763299"/>
            <a:ext cx="1029644" cy="330860"/>
          </a:xfrm>
          <a:prstGeom prst="rect">
            <a:avLst/>
          </a:prstGeom>
          <a:noFill/>
        </p:spPr>
        <p:txBody>
          <a:bodyPr wrap="square" rtlCol="0">
            <a:spAutoFit/>
          </a:bodyPr>
          <a:lstStyle/>
          <a:p>
            <a:r>
              <a:rPr lang="en-IN" sz="1550" b="1" dirty="0">
                <a:solidFill>
                  <a:srgbClr val="FF9900"/>
                </a:solidFill>
                <a:latin typeface="Raleway" pitchFamily="2" charset="0"/>
              </a:rPr>
              <a:t>Encrypt</a:t>
            </a:r>
            <a:endParaRPr lang="en-US" sz="1550" b="1" dirty="0">
              <a:solidFill>
                <a:srgbClr val="FF9900"/>
              </a:solidFill>
              <a:latin typeface="Raleway" pitchFamily="2" charset="0"/>
            </a:endParaRPr>
          </a:p>
        </p:txBody>
      </p:sp>
      <p:pic>
        <p:nvPicPr>
          <p:cNvPr id="23" name="Picture 22">
            <a:extLst>
              <a:ext uri="{FF2B5EF4-FFF2-40B4-BE49-F238E27FC236}">
                <a16:creationId xmlns:a16="http://schemas.microsoft.com/office/drawing/2014/main" id="{6766DD3B-57B0-4C19-AE78-3C1732C5E759}"/>
              </a:ext>
            </a:extLst>
          </p:cNvPr>
          <p:cNvPicPr>
            <a:picLocks noChangeAspect="1"/>
          </p:cNvPicPr>
          <p:nvPr/>
        </p:nvPicPr>
        <p:blipFill>
          <a:blip r:embed="rId6"/>
          <a:stretch>
            <a:fillRect/>
          </a:stretch>
        </p:blipFill>
        <p:spPr>
          <a:xfrm>
            <a:off x="4416034" y="1710431"/>
            <a:ext cx="1640828" cy="2397902"/>
          </a:xfrm>
          <a:prstGeom prst="rect">
            <a:avLst/>
          </a:prstGeom>
        </p:spPr>
      </p:pic>
      <p:sp>
        <p:nvSpPr>
          <p:cNvPr id="24" name="Arc 23">
            <a:extLst>
              <a:ext uri="{FF2B5EF4-FFF2-40B4-BE49-F238E27FC236}">
                <a16:creationId xmlns:a16="http://schemas.microsoft.com/office/drawing/2014/main" id="{14ED7293-224D-4F43-9838-CF1A01378869}"/>
              </a:ext>
            </a:extLst>
          </p:cNvPr>
          <p:cNvSpPr/>
          <p:nvPr/>
        </p:nvSpPr>
        <p:spPr>
          <a:xfrm rot="12283754">
            <a:off x="3218875" y="1791348"/>
            <a:ext cx="1267069" cy="876867"/>
          </a:xfrm>
          <a:prstGeom prst="arc">
            <a:avLst>
              <a:gd name="adj1" fmla="val 12275395"/>
              <a:gd name="adj2" fmla="val 2142253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32D55DF7-D608-4AB4-AFF5-CC16FFBA4A3D}"/>
              </a:ext>
            </a:extLst>
          </p:cNvPr>
          <p:cNvSpPr txBox="1"/>
          <p:nvPr/>
        </p:nvSpPr>
        <p:spPr>
          <a:xfrm>
            <a:off x="4579448" y="4252237"/>
            <a:ext cx="1477414" cy="307777"/>
          </a:xfrm>
          <a:prstGeom prst="rect">
            <a:avLst/>
          </a:prstGeom>
          <a:noFill/>
        </p:spPr>
        <p:txBody>
          <a:bodyPr wrap="square" rtlCol="0">
            <a:spAutoFit/>
          </a:bodyPr>
          <a:lstStyle/>
          <a:p>
            <a:r>
              <a:rPr lang="en-IN" b="1" dirty="0">
                <a:solidFill>
                  <a:srgbClr val="1A9988"/>
                </a:solidFill>
                <a:latin typeface="Raleway" pitchFamily="2" charset="0"/>
              </a:rPr>
              <a:t>Original Image</a:t>
            </a:r>
            <a:endParaRPr lang="en-US" b="1" dirty="0">
              <a:solidFill>
                <a:srgbClr val="1A9988"/>
              </a:solidFill>
              <a:latin typeface="Raleway" pitchFamily="2" charset="0"/>
            </a:endParaRPr>
          </a:p>
        </p:txBody>
      </p:sp>
      <p:pic>
        <p:nvPicPr>
          <p:cNvPr id="26" name="Picture 25">
            <a:extLst>
              <a:ext uri="{FF2B5EF4-FFF2-40B4-BE49-F238E27FC236}">
                <a16:creationId xmlns:a16="http://schemas.microsoft.com/office/drawing/2014/main" id="{C9839085-8EAE-458D-BE9A-6D7B2F77230F}"/>
              </a:ext>
            </a:extLst>
          </p:cNvPr>
          <p:cNvPicPr>
            <a:picLocks noChangeAspect="1"/>
          </p:cNvPicPr>
          <p:nvPr/>
        </p:nvPicPr>
        <p:blipFill>
          <a:blip r:embed="rId6"/>
          <a:stretch>
            <a:fillRect/>
          </a:stretch>
        </p:blipFill>
        <p:spPr>
          <a:xfrm>
            <a:off x="7376950" y="1694085"/>
            <a:ext cx="1640828" cy="2397902"/>
          </a:xfrm>
          <a:prstGeom prst="rect">
            <a:avLst/>
          </a:prstGeom>
        </p:spPr>
      </p:pic>
      <p:sp>
        <p:nvSpPr>
          <p:cNvPr id="27" name="TextBox 26">
            <a:extLst>
              <a:ext uri="{FF2B5EF4-FFF2-40B4-BE49-F238E27FC236}">
                <a16:creationId xmlns:a16="http://schemas.microsoft.com/office/drawing/2014/main" id="{BAD9AC72-619A-4439-9114-19D72D978CA2}"/>
              </a:ext>
            </a:extLst>
          </p:cNvPr>
          <p:cNvSpPr txBox="1"/>
          <p:nvPr/>
        </p:nvSpPr>
        <p:spPr>
          <a:xfrm>
            <a:off x="7465432" y="4235891"/>
            <a:ext cx="1552346" cy="307777"/>
          </a:xfrm>
          <a:prstGeom prst="rect">
            <a:avLst/>
          </a:prstGeom>
          <a:noFill/>
        </p:spPr>
        <p:txBody>
          <a:bodyPr wrap="square" rtlCol="0">
            <a:spAutoFit/>
          </a:bodyPr>
          <a:lstStyle/>
          <a:p>
            <a:r>
              <a:rPr lang="en-IN" b="1" dirty="0">
                <a:solidFill>
                  <a:srgbClr val="1A9988"/>
                </a:solidFill>
                <a:latin typeface="Raleway" pitchFamily="2" charset="0"/>
              </a:rPr>
              <a:t>Encoded Image</a:t>
            </a:r>
            <a:endParaRPr lang="en-US" b="1" dirty="0">
              <a:solidFill>
                <a:srgbClr val="1A9988"/>
              </a:solidFill>
              <a:latin typeface="Raleway" pitchFamily="2" charset="0"/>
            </a:endParaRPr>
          </a:p>
        </p:txBody>
      </p:sp>
      <p:sp>
        <p:nvSpPr>
          <p:cNvPr id="12" name="Arrow: Right 11">
            <a:extLst>
              <a:ext uri="{FF2B5EF4-FFF2-40B4-BE49-F238E27FC236}">
                <a16:creationId xmlns:a16="http://schemas.microsoft.com/office/drawing/2014/main" id="{08327E75-1D60-40E6-9965-90BAA170A85A}"/>
              </a:ext>
            </a:extLst>
          </p:cNvPr>
          <p:cNvSpPr/>
          <p:nvPr/>
        </p:nvSpPr>
        <p:spPr>
          <a:xfrm>
            <a:off x="6189785" y="2911018"/>
            <a:ext cx="1093443" cy="1774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B275F752-2C9B-4800-9C06-444A8F1A3D2D}"/>
              </a:ext>
            </a:extLst>
          </p:cNvPr>
          <p:cNvSpPr txBox="1"/>
          <p:nvPr/>
        </p:nvSpPr>
        <p:spPr>
          <a:xfrm>
            <a:off x="6221684" y="2551630"/>
            <a:ext cx="1029644" cy="307777"/>
          </a:xfrm>
          <a:prstGeom prst="rect">
            <a:avLst/>
          </a:prstGeom>
          <a:noFill/>
        </p:spPr>
        <p:txBody>
          <a:bodyPr wrap="square" rtlCol="0">
            <a:spAutoFit/>
          </a:bodyPr>
          <a:lstStyle/>
          <a:p>
            <a:r>
              <a:rPr lang="en-IN" b="1" dirty="0">
                <a:solidFill>
                  <a:srgbClr val="FF9900"/>
                </a:solidFill>
                <a:latin typeface="Raleway" pitchFamily="2" charset="0"/>
              </a:rPr>
              <a:t>Produces</a:t>
            </a:r>
            <a:endParaRPr lang="en-US" b="1" dirty="0">
              <a:solidFill>
                <a:srgbClr val="FF9900"/>
              </a:solidFill>
              <a:latin typeface="Raleway" pitchFamily="2" charset="0"/>
            </a:endParaRPr>
          </a:p>
        </p:txBody>
      </p:sp>
      <p:sp>
        <p:nvSpPr>
          <p:cNvPr id="4" name="TextBox 3">
            <a:extLst>
              <a:ext uri="{FF2B5EF4-FFF2-40B4-BE49-F238E27FC236}">
                <a16:creationId xmlns:a16="http://schemas.microsoft.com/office/drawing/2014/main" id="{657F1AB1-5327-4774-BE45-30D6E73FAFB2}"/>
              </a:ext>
            </a:extLst>
          </p:cNvPr>
          <p:cNvSpPr txBox="1"/>
          <p:nvPr/>
        </p:nvSpPr>
        <p:spPr>
          <a:xfrm>
            <a:off x="2137685" y="1060562"/>
            <a:ext cx="1226749" cy="307777"/>
          </a:xfrm>
          <a:prstGeom prst="rect">
            <a:avLst/>
          </a:prstGeom>
          <a:noFill/>
        </p:spPr>
        <p:txBody>
          <a:bodyPr wrap="square" rtlCol="0">
            <a:spAutoFit/>
          </a:bodyPr>
          <a:lstStyle/>
          <a:p>
            <a:r>
              <a:rPr lang="en-IN" b="1" dirty="0">
                <a:solidFill>
                  <a:schemeClr val="tx1"/>
                </a:solidFill>
                <a:highlight>
                  <a:srgbClr val="000000"/>
                </a:highlight>
                <a:latin typeface="Raleway" pitchFamily="2" charset="0"/>
              </a:rPr>
              <a:t>Password</a:t>
            </a:r>
          </a:p>
        </p:txBody>
      </p:sp>
    </p:spTree>
    <p:extLst>
      <p:ext uri="{BB962C8B-B14F-4D97-AF65-F5344CB8AC3E}">
        <p14:creationId xmlns:p14="http://schemas.microsoft.com/office/powerpoint/2010/main" val="42875082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ppt_x"/>
                                          </p:val>
                                        </p:tav>
                                        <p:tav tm="100000">
                                          <p:val>
                                            <p:strVal val="#ppt_x"/>
                                          </p:val>
                                        </p:tav>
                                      </p:tavLst>
                                    </p:anim>
                                    <p:anim calcmode="lin" valueType="num">
                                      <p:cBhvr additive="base">
                                        <p:cTn id="3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anim calcmode="lin" valueType="num">
                                      <p:cBhvr additive="base">
                                        <p:cTn id="45" dur="500" fill="hold"/>
                                        <p:tgtEl>
                                          <p:spTgt spid="23"/>
                                        </p:tgtEl>
                                        <p:attrNameLst>
                                          <p:attrName>ppt_x</p:attrName>
                                        </p:attrNameLst>
                                      </p:cBhvr>
                                      <p:tavLst>
                                        <p:tav tm="0">
                                          <p:val>
                                            <p:strVal val="#ppt_x"/>
                                          </p:val>
                                        </p:tav>
                                        <p:tav tm="100000">
                                          <p:val>
                                            <p:strVal val="#ppt_x"/>
                                          </p:val>
                                        </p:tav>
                                      </p:tavLst>
                                    </p:anim>
                                    <p:anim calcmode="lin" valueType="num">
                                      <p:cBhvr additive="base">
                                        <p:cTn id="46" dur="500" fill="hold"/>
                                        <p:tgtEl>
                                          <p:spTgt spid="23"/>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 calcmode="lin" valueType="num">
                                      <p:cBhvr additive="base">
                                        <p:cTn id="49" dur="500" fill="hold"/>
                                        <p:tgtEl>
                                          <p:spTgt spid="25"/>
                                        </p:tgtEl>
                                        <p:attrNameLst>
                                          <p:attrName>ppt_x</p:attrName>
                                        </p:attrNameLst>
                                      </p:cBhvr>
                                      <p:tavLst>
                                        <p:tav tm="0">
                                          <p:val>
                                            <p:strVal val="#ppt_x"/>
                                          </p:val>
                                        </p:tav>
                                        <p:tav tm="100000">
                                          <p:val>
                                            <p:strVal val="#ppt_x"/>
                                          </p:val>
                                        </p:tav>
                                      </p:tavLst>
                                    </p:anim>
                                    <p:anim calcmode="lin" valueType="num">
                                      <p:cBhvr additive="base">
                                        <p:cTn id="5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 calcmode="lin" valueType="num">
                                      <p:cBhvr additive="base">
                                        <p:cTn id="59" dur="500" fill="hold"/>
                                        <p:tgtEl>
                                          <p:spTgt spid="28"/>
                                        </p:tgtEl>
                                        <p:attrNameLst>
                                          <p:attrName>ppt_x</p:attrName>
                                        </p:attrNameLst>
                                      </p:cBhvr>
                                      <p:tavLst>
                                        <p:tav tm="0">
                                          <p:val>
                                            <p:strVal val="#ppt_x"/>
                                          </p:val>
                                        </p:tav>
                                        <p:tav tm="100000">
                                          <p:val>
                                            <p:strVal val="#ppt_x"/>
                                          </p:val>
                                        </p:tav>
                                      </p:tavLst>
                                    </p:anim>
                                    <p:anim calcmode="lin" valueType="num">
                                      <p:cBhvr additive="base">
                                        <p:cTn id="60" dur="500" fill="hold"/>
                                        <p:tgtEl>
                                          <p:spTgt spid="28"/>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ppt_x"/>
                                          </p:val>
                                        </p:tav>
                                        <p:tav tm="100000">
                                          <p:val>
                                            <p:strVal val="#ppt_x"/>
                                          </p:val>
                                        </p:tav>
                                      </p:tavLst>
                                    </p:anim>
                                    <p:anim calcmode="lin" valueType="num">
                                      <p:cBhvr additive="base">
                                        <p:cTn id="64" dur="500" fill="hold"/>
                                        <p:tgtEl>
                                          <p:spTgt spid="2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fill="hold"/>
                                        <p:tgtEl>
                                          <p:spTgt spid="27"/>
                                        </p:tgtEl>
                                        <p:attrNameLst>
                                          <p:attrName>ppt_x</p:attrName>
                                        </p:attrNameLst>
                                      </p:cBhvr>
                                      <p:tavLst>
                                        <p:tav tm="0">
                                          <p:val>
                                            <p:strVal val="#ppt_x"/>
                                          </p:val>
                                        </p:tav>
                                        <p:tav tm="100000">
                                          <p:val>
                                            <p:strVal val="#ppt_x"/>
                                          </p:val>
                                        </p:tav>
                                      </p:tavLst>
                                    </p:anim>
                                    <p:anim calcmode="lin" valueType="num">
                                      <p:cBhvr additive="base">
                                        <p:cTn id="6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11" grpId="0" animBg="1"/>
      <p:bldP spid="16" grpId="0" animBg="1"/>
      <p:bldP spid="19" grpId="0"/>
      <p:bldP spid="21" grpId="0"/>
      <p:bldP spid="24" grpId="0" animBg="1"/>
      <p:bldP spid="25" grpId="0"/>
      <p:bldP spid="27" grpId="0"/>
      <p:bldP spid="12" grpId="0" animBg="1"/>
      <p:bldP spid="28"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E407453D-5BCF-48DF-B6A0-F6ADF70C1AB3}"/>
              </a:ext>
            </a:extLst>
          </p:cNvPr>
          <p:cNvSpPr/>
          <p:nvPr/>
        </p:nvSpPr>
        <p:spPr>
          <a:xfrm>
            <a:off x="732916" y="1081924"/>
            <a:ext cx="996151" cy="251285"/>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3" name="Picture 2" descr="Amrita Vishwa Vidyapeetham - Wikipedia">
            <a:extLst>
              <a:ext uri="{FF2B5EF4-FFF2-40B4-BE49-F238E27FC236}">
                <a16:creationId xmlns:a16="http://schemas.microsoft.com/office/drawing/2014/main" id="{5D3AE079-3F09-4F1F-AC77-1A09655A16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18877F23-5A49-4104-A822-53C9911064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17" name="Google Shape;133;p17">
            <a:extLst>
              <a:ext uri="{FF2B5EF4-FFF2-40B4-BE49-F238E27FC236}">
                <a16:creationId xmlns:a16="http://schemas.microsoft.com/office/drawing/2014/main" id="{B7EE7BF6-44C4-423D-9CF0-AE3F6B38FD75}"/>
              </a:ext>
            </a:extLst>
          </p:cNvPr>
          <p:cNvSpPr txBox="1">
            <a:spLocks noGrp="1"/>
          </p:cNvSpPr>
          <p:nvPr>
            <p:ph type="title"/>
          </p:nvPr>
        </p:nvSpPr>
        <p:spPr>
          <a:xfrm>
            <a:off x="0" y="3202"/>
            <a:ext cx="3364434" cy="409372"/>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sz="1600" dirty="0">
                <a:solidFill>
                  <a:schemeClr val="tx1"/>
                </a:solidFill>
              </a:rPr>
              <a:t>Methodology - Encryption</a:t>
            </a:r>
            <a:endParaRPr sz="1600" dirty="0">
              <a:solidFill>
                <a:schemeClr val="tx1"/>
              </a:solidFill>
            </a:endParaRPr>
          </a:p>
        </p:txBody>
      </p:sp>
      <p:pic>
        <p:nvPicPr>
          <p:cNvPr id="18" name="Graphic 17" descr="Workflow">
            <a:extLst>
              <a:ext uri="{FF2B5EF4-FFF2-40B4-BE49-F238E27FC236}">
                <a16:creationId xmlns:a16="http://schemas.microsoft.com/office/drawing/2014/main" id="{546E82A1-60B5-4433-8914-E5FDA6BFB0B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08316" y="0"/>
            <a:ext cx="448339" cy="448339"/>
          </a:xfrm>
          <a:prstGeom prst="rect">
            <a:avLst/>
          </a:prstGeom>
          <a:effectLst>
            <a:outerShdw blurRad="76200" dist="12700" dir="8100000" sy="-23000" kx="800400" algn="br" rotWithShape="0">
              <a:prstClr val="black">
                <a:alpha val="20000"/>
              </a:prstClr>
            </a:outerShdw>
          </a:effectLst>
        </p:spPr>
      </p:pic>
      <p:pic>
        <p:nvPicPr>
          <p:cNvPr id="10" name="Picture 6" descr="Finger PNG, Finger Transparent Background - FreeIconsPNG">
            <a:extLst>
              <a:ext uri="{FF2B5EF4-FFF2-40B4-BE49-F238E27FC236}">
                <a16:creationId xmlns:a16="http://schemas.microsoft.com/office/drawing/2014/main" id="{2BBA4DBF-C1DD-4CE0-8B26-3CB63C9B33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043" y="615123"/>
            <a:ext cx="675251" cy="40937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F61298A-7953-4E3F-A5CA-E7E1FDAA3A47}"/>
              </a:ext>
            </a:extLst>
          </p:cNvPr>
          <p:cNvSpPr txBox="1"/>
          <p:nvPr/>
        </p:nvSpPr>
        <p:spPr>
          <a:xfrm>
            <a:off x="1099074" y="604478"/>
            <a:ext cx="7154656" cy="330860"/>
          </a:xfrm>
          <a:prstGeom prst="rect">
            <a:avLst/>
          </a:prstGeom>
          <a:noFill/>
        </p:spPr>
        <p:txBody>
          <a:bodyPr wrap="square" rtlCol="0">
            <a:spAutoFit/>
          </a:bodyPr>
          <a:lstStyle/>
          <a:p>
            <a:pPr algn="just"/>
            <a:r>
              <a:rPr lang="en-US" sz="1550" b="1" dirty="0">
                <a:solidFill>
                  <a:srgbClr val="1A9988"/>
                </a:solidFill>
                <a:latin typeface="Raleway" panose="020B0604020202020204" charset="0"/>
              </a:rPr>
              <a:t>For example lets consider a message to be hidden = “Hello” </a:t>
            </a:r>
            <a:endParaRPr lang="en-IN" sz="1550" b="1" dirty="0">
              <a:solidFill>
                <a:srgbClr val="1A9988"/>
              </a:solidFill>
              <a:latin typeface="Raleway" panose="020B0604020202020204" charset="0"/>
            </a:endParaRPr>
          </a:p>
        </p:txBody>
      </p:sp>
      <p:sp>
        <p:nvSpPr>
          <p:cNvPr id="22" name="Arrow: Right 21">
            <a:extLst>
              <a:ext uri="{FF2B5EF4-FFF2-40B4-BE49-F238E27FC236}">
                <a16:creationId xmlns:a16="http://schemas.microsoft.com/office/drawing/2014/main" id="{169ED347-E2FD-4901-9D45-495506ACC3E0}"/>
              </a:ext>
            </a:extLst>
          </p:cNvPr>
          <p:cNvSpPr/>
          <p:nvPr/>
        </p:nvSpPr>
        <p:spPr>
          <a:xfrm>
            <a:off x="3740477" y="1641094"/>
            <a:ext cx="607469" cy="5217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3" name="Picture 6" descr="Finger PNG, Finger Transparent Background - FreeIconsPNG">
            <a:extLst>
              <a:ext uri="{FF2B5EF4-FFF2-40B4-BE49-F238E27FC236}">
                <a16:creationId xmlns:a16="http://schemas.microsoft.com/office/drawing/2014/main" id="{CA561212-6D0F-4980-9A8F-C6E43C4DA2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921" y="3143967"/>
            <a:ext cx="675251" cy="409372"/>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10771FD9-9D9B-4109-AFCD-0B0B55B5C66F}"/>
              </a:ext>
            </a:extLst>
          </p:cNvPr>
          <p:cNvSpPr txBox="1"/>
          <p:nvPr/>
        </p:nvSpPr>
        <p:spPr>
          <a:xfrm>
            <a:off x="1155558" y="3140449"/>
            <a:ext cx="6313108" cy="330860"/>
          </a:xfrm>
          <a:prstGeom prst="rect">
            <a:avLst/>
          </a:prstGeom>
          <a:noFill/>
        </p:spPr>
        <p:txBody>
          <a:bodyPr wrap="square" rtlCol="0">
            <a:spAutoFit/>
          </a:bodyPr>
          <a:lstStyle/>
          <a:p>
            <a:pPr algn="just"/>
            <a:r>
              <a:rPr lang="en-IN" sz="1550" b="1" dirty="0">
                <a:solidFill>
                  <a:srgbClr val="1A9988"/>
                </a:solidFill>
                <a:latin typeface="Raleway" panose="020B0604020202020204" charset="0"/>
              </a:rPr>
              <a:t>If the bit is 0 – change its respective pixel intensity value as even</a:t>
            </a:r>
          </a:p>
        </p:txBody>
      </p:sp>
      <p:pic>
        <p:nvPicPr>
          <p:cNvPr id="25" name="Picture 6" descr="Finger PNG, Finger Transparent Background - FreeIconsPNG">
            <a:extLst>
              <a:ext uri="{FF2B5EF4-FFF2-40B4-BE49-F238E27FC236}">
                <a16:creationId xmlns:a16="http://schemas.microsoft.com/office/drawing/2014/main" id="{7D11ACA2-D3D8-4A2B-8915-E6C90CABC3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921" y="3725300"/>
            <a:ext cx="675251" cy="409372"/>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8879F3B7-5DDD-444D-A863-9A046C99791A}"/>
              </a:ext>
            </a:extLst>
          </p:cNvPr>
          <p:cNvSpPr txBox="1"/>
          <p:nvPr/>
        </p:nvSpPr>
        <p:spPr>
          <a:xfrm>
            <a:off x="1210753" y="3730716"/>
            <a:ext cx="6261952" cy="330860"/>
          </a:xfrm>
          <a:prstGeom prst="rect">
            <a:avLst/>
          </a:prstGeom>
          <a:noFill/>
        </p:spPr>
        <p:txBody>
          <a:bodyPr wrap="square" rtlCol="0">
            <a:spAutoFit/>
          </a:bodyPr>
          <a:lstStyle/>
          <a:p>
            <a:pPr algn="just"/>
            <a:r>
              <a:rPr lang="en-IN" sz="1550" b="1" dirty="0">
                <a:solidFill>
                  <a:srgbClr val="1A9988"/>
                </a:solidFill>
                <a:latin typeface="Raleway" panose="020B0604020202020204" charset="0"/>
              </a:rPr>
              <a:t>If the bit is 1 – change its respective pixel intensity value as odd</a:t>
            </a:r>
          </a:p>
        </p:txBody>
      </p:sp>
      <p:pic>
        <p:nvPicPr>
          <p:cNvPr id="30" name="Picture 6" descr="Finger PNG, Finger Transparent Background - FreeIconsPNG">
            <a:extLst>
              <a:ext uri="{FF2B5EF4-FFF2-40B4-BE49-F238E27FC236}">
                <a16:creationId xmlns:a16="http://schemas.microsoft.com/office/drawing/2014/main" id="{48CE4894-67A9-45EA-825C-36AD0D1A14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921" y="4340479"/>
            <a:ext cx="675251" cy="409372"/>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4EC901D1-19BC-4E19-806B-82E1CAEA88BE}"/>
              </a:ext>
            </a:extLst>
          </p:cNvPr>
          <p:cNvSpPr txBox="1"/>
          <p:nvPr/>
        </p:nvSpPr>
        <p:spPr>
          <a:xfrm>
            <a:off x="1210752" y="4345895"/>
            <a:ext cx="7042977" cy="569387"/>
          </a:xfrm>
          <a:prstGeom prst="rect">
            <a:avLst/>
          </a:prstGeom>
          <a:noFill/>
        </p:spPr>
        <p:txBody>
          <a:bodyPr wrap="square" rtlCol="0">
            <a:spAutoFit/>
          </a:bodyPr>
          <a:lstStyle/>
          <a:p>
            <a:pPr algn="just"/>
            <a:r>
              <a:rPr lang="en-IN" sz="1550" b="1" dirty="0">
                <a:solidFill>
                  <a:srgbClr val="1A9988"/>
                </a:solidFill>
                <a:latin typeface="Raleway" panose="020B0604020202020204" charset="0"/>
              </a:rPr>
              <a:t>If the last pixel intensity value is even, it conveys the message still continues, or else if it is odd, it tells that the message is terminating </a:t>
            </a:r>
          </a:p>
        </p:txBody>
      </p:sp>
      <p:sp>
        <p:nvSpPr>
          <p:cNvPr id="19" name="TextBox 18">
            <a:extLst>
              <a:ext uri="{FF2B5EF4-FFF2-40B4-BE49-F238E27FC236}">
                <a16:creationId xmlns:a16="http://schemas.microsoft.com/office/drawing/2014/main" id="{E3C9E988-4CA4-442F-9C26-80547C3ED60B}"/>
              </a:ext>
            </a:extLst>
          </p:cNvPr>
          <p:cNvSpPr txBox="1"/>
          <p:nvPr/>
        </p:nvSpPr>
        <p:spPr>
          <a:xfrm>
            <a:off x="207699" y="1505170"/>
            <a:ext cx="300979" cy="369332"/>
          </a:xfrm>
          <a:prstGeom prst="rect">
            <a:avLst/>
          </a:prstGeom>
          <a:noFill/>
        </p:spPr>
        <p:txBody>
          <a:bodyPr wrap="square" rtlCol="0">
            <a:spAutoFit/>
          </a:bodyPr>
          <a:lstStyle/>
          <a:p>
            <a:r>
              <a:rPr lang="en-IN" sz="1800" b="1" dirty="0">
                <a:solidFill>
                  <a:srgbClr val="1A9988"/>
                </a:solidFill>
                <a:latin typeface="Raleway" pitchFamily="2" charset="0"/>
              </a:rPr>
              <a:t>H</a:t>
            </a:r>
          </a:p>
        </p:txBody>
      </p:sp>
      <p:sp>
        <p:nvSpPr>
          <p:cNvPr id="20" name="TextBox 19">
            <a:extLst>
              <a:ext uri="{FF2B5EF4-FFF2-40B4-BE49-F238E27FC236}">
                <a16:creationId xmlns:a16="http://schemas.microsoft.com/office/drawing/2014/main" id="{3AABFD84-A880-4686-9ECD-193AC57C30E0}"/>
              </a:ext>
            </a:extLst>
          </p:cNvPr>
          <p:cNvSpPr txBox="1"/>
          <p:nvPr/>
        </p:nvSpPr>
        <p:spPr>
          <a:xfrm>
            <a:off x="1172729" y="1491002"/>
            <a:ext cx="478441" cy="369332"/>
          </a:xfrm>
          <a:prstGeom prst="rect">
            <a:avLst/>
          </a:prstGeom>
          <a:noFill/>
        </p:spPr>
        <p:txBody>
          <a:bodyPr wrap="square" rtlCol="0">
            <a:spAutoFit/>
          </a:bodyPr>
          <a:lstStyle/>
          <a:p>
            <a:r>
              <a:rPr lang="en-IN" sz="1800" b="1" dirty="0">
                <a:solidFill>
                  <a:srgbClr val="1A9988"/>
                </a:solidFill>
                <a:latin typeface="Nirmala UI" panose="020B0502040204020203" pitchFamily="34" charset="0"/>
                <a:ea typeface="Nirmala UI" panose="020B0502040204020203" pitchFamily="34" charset="0"/>
                <a:cs typeface="Nirmala UI" panose="020B0502040204020203" pitchFamily="34" charset="0"/>
              </a:rPr>
              <a:t>72</a:t>
            </a:r>
          </a:p>
        </p:txBody>
      </p:sp>
      <p:sp>
        <p:nvSpPr>
          <p:cNvPr id="21" name="TextBox 20">
            <a:extLst>
              <a:ext uri="{FF2B5EF4-FFF2-40B4-BE49-F238E27FC236}">
                <a16:creationId xmlns:a16="http://schemas.microsoft.com/office/drawing/2014/main" id="{B286DC3B-6FDB-4716-9155-B006AE336985}"/>
              </a:ext>
            </a:extLst>
          </p:cNvPr>
          <p:cNvSpPr txBox="1"/>
          <p:nvPr/>
        </p:nvSpPr>
        <p:spPr>
          <a:xfrm>
            <a:off x="2262790" y="1505170"/>
            <a:ext cx="1726109" cy="369332"/>
          </a:xfrm>
          <a:prstGeom prst="rect">
            <a:avLst/>
          </a:prstGeom>
          <a:noFill/>
        </p:spPr>
        <p:txBody>
          <a:bodyPr wrap="square" rtlCol="0">
            <a:spAutoFit/>
          </a:bodyPr>
          <a:lstStyle/>
          <a:p>
            <a:r>
              <a:rPr lang="en-IN" sz="1800" b="1" u="sng" dirty="0">
                <a:solidFill>
                  <a:srgbClr val="1A9988"/>
                </a:solidFill>
                <a:latin typeface="Nirmala UI" panose="020B0502040204020203" pitchFamily="34" charset="0"/>
                <a:ea typeface="Nirmala UI" panose="020B0502040204020203" pitchFamily="34" charset="0"/>
                <a:cs typeface="Nirmala UI" panose="020B0502040204020203" pitchFamily="34" charset="0"/>
              </a:rPr>
              <a:t>01001000</a:t>
            </a:r>
          </a:p>
        </p:txBody>
      </p:sp>
      <p:sp>
        <p:nvSpPr>
          <p:cNvPr id="27" name="Arrow: Right 26">
            <a:extLst>
              <a:ext uri="{FF2B5EF4-FFF2-40B4-BE49-F238E27FC236}">
                <a16:creationId xmlns:a16="http://schemas.microsoft.com/office/drawing/2014/main" id="{50950BCD-2482-495C-BA50-E4493C5EBCE3}"/>
              </a:ext>
            </a:extLst>
          </p:cNvPr>
          <p:cNvSpPr/>
          <p:nvPr/>
        </p:nvSpPr>
        <p:spPr>
          <a:xfrm>
            <a:off x="536977" y="1663748"/>
            <a:ext cx="607469" cy="5217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2E098843-D8DD-49CE-81F7-A6BBC3BE17FA}"/>
              </a:ext>
            </a:extLst>
          </p:cNvPr>
          <p:cNvSpPr/>
          <p:nvPr/>
        </p:nvSpPr>
        <p:spPr>
          <a:xfrm>
            <a:off x="1600008" y="1674606"/>
            <a:ext cx="607469" cy="5217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CDEF0EE5-4E79-47D9-99F9-29FA584EDC64}"/>
              </a:ext>
            </a:extLst>
          </p:cNvPr>
          <p:cNvSpPr txBox="1"/>
          <p:nvPr/>
        </p:nvSpPr>
        <p:spPr>
          <a:xfrm>
            <a:off x="2512456" y="1850317"/>
            <a:ext cx="744199" cy="307777"/>
          </a:xfrm>
          <a:prstGeom prst="rect">
            <a:avLst/>
          </a:prstGeom>
          <a:noFill/>
        </p:spPr>
        <p:txBody>
          <a:bodyPr wrap="square" rtlCol="0">
            <a:spAutoFit/>
          </a:bodyPr>
          <a:lstStyle/>
          <a:p>
            <a:r>
              <a:rPr lang="en-IN" b="1" dirty="0">
                <a:solidFill>
                  <a:srgbClr val="FF9900"/>
                </a:solidFill>
                <a:latin typeface="Raleway" pitchFamily="2" charset="0"/>
              </a:rPr>
              <a:t>8 Bits</a:t>
            </a:r>
          </a:p>
        </p:txBody>
      </p:sp>
      <p:sp>
        <p:nvSpPr>
          <p:cNvPr id="3" name="TextBox 2">
            <a:extLst>
              <a:ext uri="{FF2B5EF4-FFF2-40B4-BE49-F238E27FC236}">
                <a16:creationId xmlns:a16="http://schemas.microsoft.com/office/drawing/2014/main" id="{4CDCD1C4-61F7-4FA1-A84F-595E18C6350B}"/>
              </a:ext>
            </a:extLst>
          </p:cNvPr>
          <p:cNvSpPr txBox="1"/>
          <p:nvPr/>
        </p:nvSpPr>
        <p:spPr>
          <a:xfrm>
            <a:off x="4766144" y="1207565"/>
            <a:ext cx="1375090" cy="584775"/>
          </a:xfrm>
          <a:prstGeom prst="rect">
            <a:avLst/>
          </a:prstGeom>
          <a:noFill/>
        </p:spPr>
        <p:txBody>
          <a:bodyPr wrap="square" rtlCol="0">
            <a:spAutoFit/>
          </a:bodyPr>
          <a:lstStyle/>
          <a:p>
            <a:r>
              <a:rPr lang="en-IN" sz="1600" b="1" dirty="0">
                <a:solidFill>
                  <a:srgbClr val="1A9988"/>
                </a:solidFill>
                <a:latin typeface="Raleway" pitchFamily="2" charset="0"/>
              </a:rPr>
              <a:t>    </a:t>
            </a:r>
            <a:r>
              <a:rPr lang="en-IN" sz="1600" b="1" dirty="0">
                <a:solidFill>
                  <a:srgbClr val="1A9988"/>
                </a:solidFill>
                <a:latin typeface="Nirmala UI" panose="020B0502040204020203" pitchFamily="34" charset="0"/>
                <a:ea typeface="Nirmala UI" panose="020B0502040204020203" pitchFamily="34" charset="0"/>
                <a:cs typeface="Nirmala UI" panose="020B0502040204020203" pitchFamily="34" charset="0"/>
              </a:rPr>
              <a:t>0   1    0</a:t>
            </a:r>
          </a:p>
          <a:p>
            <a:r>
              <a:rPr lang="en-IN" sz="1600" b="1" dirty="0">
                <a:solidFill>
                  <a:srgbClr val="1A9988"/>
                </a:solidFill>
                <a:latin typeface="Raleway" pitchFamily="2" charset="0"/>
              </a:rPr>
              <a:t>(</a:t>
            </a:r>
            <a:r>
              <a:rPr lang="en-IN" sz="1600" b="1" dirty="0">
                <a:solidFill>
                  <a:srgbClr val="FF0000"/>
                </a:solidFill>
                <a:latin typeface="Nirmala UI" panose="020B0502040204020203" pitchFamily="34" charset="0"/>
                <a:ea typeface="Nirmala UI" panose="020B0502040204020203" pitchFamily="34" charset="0"/>
                <a:cs typeface="Nirmala UI" panose="020B0502040204020203" pitchFamily="34" charset="0"/>
              </a:rPr>
              <a:t>113</a:t>
            </a:r>
            <a:r>
              <a:rPr lang="en-IN" sz="1600" b="1" dirty="0">
                <a:solidFill>
                  <a:srgbClr val="1A9988"/>
                </a:solidFill>
                <a:latin typeface="Nirmala UI" panose="020B0502040204020203" pitchFamily="34" charset="0"/>
                <a:ea typeface="Nirmala UI" panose="020B0502040204020203" pitchFamily="34" charset="0"/>
                <a:cs typeface="Nirmala UI" panose="020B0502040204020203" pitchFamily="34" charset="0"/>
              </a:rPr>
              <a:t>,</a:t>
            </a:r>
            <a:r>
              <a:rPr lang="en-IN" sz="1600" b="1" dirty="0">
                <a:solidFill>
                  <a:srgbClr val="4BD04B"/>
                </a:solidFill>
                <a:latin typeface="Nirmala UI" panose="020B0502040204020203" pitchFamily="34" charset="0"/>
                <a:ea typeface="Nirmala UI" panose="020B0502040204020203" pitchFamily="34" charset="0"/>
                <a:cs typeface="Nirmala UI" panose="020B0502040204020203" pitchFamily="34" charset="0"/>
              </a:rPr>
              <a:t>45</a:t>
            </a:r>
            <a:r>
              <a:rPr lang="en-IN" sz="1600" b="1" dirty="0">
                <a:solidFill>
                  <a:srgbClr val="1A9988"/>
                </a:solidFill>
                <a:latin typeface="Nirmala UI" panose="020B0502040204020203" pitchFamily="34" charset="0"/>
                <a:ea typeface="Nirmala UI" panose="020B0502040204020203" pitchFamily="34" charset="0"/>
                <a:cs typeface="Nirmala UI" panose="020B0502040204020203" pitchFamily="34" charset="0"/>
              </a:rPr>
              <a:t>,</a:t>
            </a:r>
            <a:r>
              <a:rPr lang="en-IN" sz="1600" b="1" dirty="0">
                <a:solidFill>
                  <a:srgbClr val="3366FF"/>
                </a:solidFill>
                <a:latin typeface="Nirmala UI" panose="020B0502040204020203" pitchFamily="34" charset="0"/>
                <a:ea typeface="Nirmala UI" panose="020B0502040204020203" pitchFamily="34" charset="0"/>
                <a:cs typeface="Nirmala UI" panose="020B0502040204020203" pitchFamily="34" charset="0"/>
              </a:rPr>
              <a:t>201</a:t>
            </a:r>
            <a:r>
              <a:rPr lang="en-IN" sz="1600" b="1" dirty="0">
                <a:solidFill>
                  <a:srgbClr val="1A9988"/>
                </a:solidFill>
                <a:latin typeface="Nirmala UI" panose="020B0502040204020203" pitchFamily="34" charset="0"/>
                <a:ea typeface="Nirmala UI" panose="020B0502040204020203" pitchFamily="34" charset="0"/>
                <a:cs typeface="Nirmala UI" panose="020B0502040204020203" pitchFamily="34" charset="0"/>
              </a:rPr>
              <a:t>)</a:t>
            </a:r>
          </a:p>
        </p:txBody>
      </p:sp>
      <p:sp>
        <p:nvSpPr>
          <p:cNvPr id="34" name="TextBox 33">
            <a:extLst>
              <a:ext uri="{FF2B5EF4-FFF2-40B4-BE49-F238E27FC236}">
                <a16:creationId xmlns:a16="http://schemas.microsoft.com/office/drawing/2014/main" id="{BC995EBB-FE85-4134-BF5E-65A7466F30C6}"/>
              </a:ext>
            </a:extLst>
          </p:cNvPr>
          <p:cNvSpPr txBox="1"/>
          <p:nvPr/>
        </p:nvSpPr>
        <p:spPr>
          <a:xfrm>
            <a:off x="6193664" y="1194745"/>
            <a:ext cx="1462907" cy="584775"/>
          </a:xfrm>
          <a:prstGeom prst="rect">
            <a:avLst/>
          </a:prstGeom>
          <a:noFill/>
        </p:spPr>
        <p:txBody>
          <a:bodyPr wrap="square" rtlCol="0">
            <a:spAutoFit/>
          </a:bodyPr>
          <a:lstStyle/>
          <a:p>
            <a:r>
              <a:rPr lang="en-IN" sz="1600" b="1" dirty="0">
                <a:solidFill>
                  <a:srgbClr val="1A9988"/>
                </a:solidFill>
                <a:latin typeface="Raleway" pitchFamily="2" charset="0"/>
              </a:rPr>
              <a:t>    </a:t>
            </a:r>
            <a:r>
              <a:rPr lang="en-IN" sz="1600" b="1" dirty="0">
                <a:solidFill>
                  <a:srgbClr val="1A9988"/>
                </a:solidFill>
                <a:latin typeface="Nirmala UI" panose="020B0502040204020203" pitchFamily="34" charset="0"/>
                <a:ea typeface="Nirmala UI" panose="020B0502040204020203" pitchFamily="34" charset="0"/>
                <a:cs typeface="Nirmala UI" panose="020B0502040204020203" pitchFamily="34" charset="0"/>
              </a:rPr>
              <a:t>0   1    0</a:t>
            </a:r>
          </a:p>
          <a:p>
            <a:r>
              <a:rPr lang="en-IN" sz="1600" b="1" dirty="0">
                <a:solidFill>
                  <a:srgbClr val="1A9988"/>
                </a:solidFill>
                <a:latin typeface="Nirmala UI" panose="020B0502040204020203" pitchFamily="34" charset="0"/>
                <a:ea typeface="Nirmala UI" panose="020B0502040204020203" pitchFamily="34" charset="0"/>
                <a:cs typeface="Nirmala UI" panose="020B0502040204020203" pitchFamily="34" charset="0"/>
              </a:rPr>
              <a:t>( </a:t>
            </a:r>
            <a:r>
              <a:rPr lang="en-IN" sz="1600" b="1" dirty="0">
                <a:solidFill>
                  <a:srgbClr val="FF0000"/>
                </a:solidFill>
                <a:latin typeface="Nirmala UI" panose="020B0502040204020203" pitchFamily="34" charset="0"/>
                <a:ea typeface="Nirmala UI" panose="020B0502040204020203" pitchFamily="34" charset="0"/>
                <a:cs typeface="Nirmala UI" panose="020B0502040204020203" pitchFamily="34" charset="0"/>
              </a:rPr>
              <a:t>96</a:t>
            </a:r>
            <a:r>
              <a:rPr lang="en-IN" sz="1600" b="1" dirty="0">
                <a:solidFill>
                  <a:srgbClr val="1A9988"/>
                </a:solidFill>
                <a:latin typeface="Nirmala UI" panose="020B0502040204020203" pitchFamily="34" charset="0"/>
                <a:ea typeface="Nirmala UI" panose="020B0502040204020203" pitchFamily="34" charset="0"/>
                <a:cs typeface="Nirmala UI" panose="020B0502040204020203" pitchFamily="34" charset="0"/>
              </a:rPr>
              <a:t>, </a:t>
            </a:r>
            <a:r>
              <a:rPr lang="en-IN" sz="1600" b="1" dirty="0">
                <a:solidFill>
                  <a:srgbClr val="4BD04B"/>
                </a:solidFill>
                <a:latin typeface="Nirmala UI" panose="020B0502040204020203" pitchFamily="34" charset="0"/>
                <a:ea typeface="Nirmala UI" panose="020B0502040204020203" pitchFamily="34" charset="0"/>
                <a:cs typeface="Nirmala UI" panose="020B0502040204020203" pitchFamily="34" charset="0"/>
              </a:rPr>
              <a:t>121</a:t>
            </a:r>
            <a:r>
              <a:rPr lang="en-IN" sz="1600" b="1" dirty="0">
                <a:solidFill>
                  <a:srgbClr val="1A9988"/>
                </a:solidFill>
                <a:latin typeface="Nirmala UI" panose="020B0502040204020203" pitchFamily="34" charset="0"/>
                <a:ea typeface="Nirmala UI" panose="020B0502040204020203" pitchFamily="34" charset="0"/>
                <a:cs typeface="Nirmala UI" panose="020B0502040204020203" pitchFamily="34" charset="0"/>
              </a:rPr>
              <a:t>, </a:t>
            </a:r>
            <a:r>
              <a:rPr lang="en-IN" sz="1600" b="1" dirty="0">
                <a:solidFill>
                  <a:srgbClr val="3366FF"/>
                </a:solidFill>
                <a:latin typeface="Nirmala UI" panose="020B0502040204020203" pitchFamily="34" charset="0"/>
                <a:ea typeface="Nirmala UI" panose="020B0502040204020203" pitchFamily="34" charset="0"/>
                <a:cs typeface="Nirmala UI" panose="020B0502040204020203" pitchFamily="34" charset="0"/>
              </a:rPr>
              <a:t>89</a:t>
            </a:r>
            <a:r>
              <a:rPr lang="en-IN" sz="1600" b="1" dirty="0">
                <a:solidFill>
                  <a:srgbClr val="1A9988"/>
                </a:solidFill>
                <a:latin typeface="Nirmala UI" panose="020B0502040204020203" pitchFamily="34" charset="0"/>
                <a:ea typeface="Nirmala UI" panose="020B0502040204020203" pitchFamily="34" charset="0"/>
                <a:cs typeface="Nirmala UI" panose="020B0502040204020203" pitchFamily="34" charset="0"/>
              </a:rPr>
              <a:t>)</a:t>
            </a:r>
          </a:p>
        </p:txBody>
      </p:sp>
      <p:sp>
        <p:nvSpPr>
          <p:cNvPr id="35" name="TextBox 34">
            <a:extLst>
              <a:ext uri="{FF2B5EF4-FFF2-40B4-BE49-F238E27FC236}">
                <a16:creationId xmlns:a16="http://schemas.microsoft.com/office/drawing/2014/main" id="{8FA46574-EA15-4E54-B6EC-AF9093A14F05}"/>
              </a:ext>
            </a:extLst>
          </p:cNvPr>
          <p:cNvSpPr txBox="1"/>
          <p:nvPr/>
        </p:nvSpPr>
        <p:spPr>
          <a:xfrm>
            <a:off x="7656572" y="1193186"/>
            <a:ext cx="1428430" cy="584775"/>
          </a:xfrm>
          <a:prstGeom prst="rect">
            <a:avLst/>
          </a:prstGeom>
          <a:noFill/>
        </p:spPr>
        <p:txBody>
          <a:bodyPr wrap="square" rtlCol="0">
            <a:spAutoFit/>
          </a:bodyPr>
          <a:lstStyle/>
          <a:p>
            <a:r>
              <a:rPr lang="en-IN" sz="1600" b="1" dirty="0">
                <a:solidFill>
                  <a:srgbClr val="1A9988"/>
                </a:solidFill>
                <a:latin typeface="Raleway" pitchFamily="2" charset="0"/>
              </a:rPr>
              <a:t>   </a:t>
            </a:r>
            <a:r>
              <a:rPr lang="en-IN" sz="1600" b="1" dirty="0">
                <a:solidFill>
                  <a:srgbClr val="1A9988"/>
                </a:solidFill>
                <a:latin typeface="Nirmala UI" panose="020B0502040204020203" pitchFamily="34" charset="0"/>
                <a:ea typeface="Nirmala UI" panose="020B0502040204020203" pitchFamily="34" charset="0"/>
                <a:cs typeface="Nirmala UI" panose="020B0502040204020203" pitchFamily="34" charset="0"/>
              </a:rPr>
              <a:t>0   1    </a:t>
            </a:r>
          </a:p>
          <a:p>
            <a:r>
              <a:rPr lang="en-IN" sz="1600" b="1" dirty="0">
                <a:solidFill>
                  <a:srgbClr val="1A9988"/>
                </a:solidFill>
                <a:latin typeface="Raleway" pitchFamily="2" charset="0"/>
              </a:rPr>
              <a:t>(</a:t>
            </a:r>
            <a:r>
              <a:rPr lang="en-IN" sz="1600" b="1" dirty="0">
                <a:solidFill>
                  <a:srgbClr val="FF0000"/>
                </a:solidFill>
                <a:latin typeface="Nirmala UI" panose="020B0502040204020203" pitchFamily="34" charset="0"/>
                <a:ea typeface="Nirmala UI" panose="020B0502040204020203" pitchFamily="34" charset="0"/>
                <a:cs typeface="Nirmala UI" panose="020B0502040204020203" pitchFamily="34" charset="0"/>
              </a:rPr>
              <a:t>54</a:t>
            </a:r>
            <a:r>
              <a:rPr lang="en-IN" sz="1600" b="1" dirty="0">
                <a:solidFill>
                  <a:srgbClr val="1A9988"/>
                </a:solidFill>
                <a:latin typeface="Nirmala UI" panose="020B0502040204020203" pitchFamily="34" charset="0"/>
                <a:ea typeface="Nirmala UI" panose="020B0502040204020203" pitchFamily="34" charset="0"/>
                <a:cs typeface="Nirmala UI" panose="020B0502040204020203" pitchFamily="34" charset="0"/>
              </a:rPr>
              <a:t>, </a:t>
            </a:r>
            <a:r>
              <a:rPr lang="en-IN" sz="1600" b="1" dirty="0">
                <a:solidFill>
                  <a:srgbClr val="4BD04B"/>
                </a:solidFill>
                <a:latin typeface="Nirmala UI" panose="020B0502040204020203" pitchFamily="34" charset="0"/>
                <a:ea typeface="Nirmala UI" panose="020B0502040204020203" pitchFamily="34" charset="0"/>
                <a:cs typeface="Nirmala UI" panose="020B0502040204020203" pitchFamily="34" charset="0"/>
              </a:rPr>
              <a:t>189</a:t>
            </a:r>
            <a:r>
              <a:rPr lang="en-IN" sz="1600" b="1" dirty="0">
                <a:solidFill>
                  <a:srgbClr val="1A9988"/>
                </a:solidFill>
                <a:latin typeface="Nirmala UI" panose="020B0502040204020203" pitchFamily="34" charset="0"/>
                <a:ea typeface="Nirmala UI" panose="020B0502040204020203" pitchFamily="34" charset="0"/>
                <a:cs typeface="Nirmala UI" panose="020B0502040204020203" pitchFamily="34" charset="0"/>
              </a:rPr>
              <a:t>,</a:t>
            </a:r>
            <a:r>
              <a:rPr lang="en-IN" sz="1600" b="1" dirty="0">
                <a:solidFill>
                  <a:srgbClr val="3366FF"/>
                </a:solidFill>
                <a:latin typeface="Nirmala UI" panose="020B0502040204020203" pitchFamily="34" charset="0"/>
                <a:ea typeface="Nirmala UI" panose="020B0502040204020203" pitchFamily="34" charset="0"/>
                <a:cs typeface="Nirmala UI" panose="020B0502040204020203" pitchFamily="34" charset="0"/>
              </a:rPr>
              <a:t>224</a:t>
            </a:r>
            <a:r>
              <a:rPr lang="en-IN" sz="1600" b="1" dirty="0">
                <a:solidFill>
                  <a:srgbClr val="1A9988"/>
                </a:solidFill>
                <a:latin typeface="Raleway" pitchFamily="2" charset="0"/>
              </a:rPr>
              <a:t>)</a:t>
            </a:r>
          </a:p>
        </p:txBody>
      </p:sp>
      <p:sp>
        <p:nvSpPr>
          <p:cNvPr id="39" name="TextBox 38">
            <a:extLst>
              <a:ext uri="{FF2B5EF4-FFF2-40B4-BE49-F238E27FC236}">
                <a16:creationId xmlns:a16="http://schemas.microsoft.com/office/drawing/2014/main" id="{2E42A7D7-5067-4DE3-BF8F-27EA024A18C0}"/>
              </a:ext>
            </a:extLst>
          </p:cNvPr>
          <p:cNvSpPr txBox="1"/>
          <p:nvPr/>
        </p:nvSpPr>
        <p:spPr>
          <a:xfrm>
            <a:off x="4766144" y="2297826"/>
            <a:ext cx="1375090" cy="584775"/>
          </a:xfrm>
          <a:prstGeom prst="rect">
            <a:avLst/>
          </a:prstGeom>
          <a:noFill/>
        </p:spPr>
        <p:txBody>
          <a:bodyPr wrap="square" rtlCol="0">
            <a:spAutoFit/>
          </a:bodyPr>
          <a:lstStyle/>
          <a:p>
            <a:r>
              <a:rPr lang="en-IN" sz="1600" b="1" dirty="0">
                <a:solidFill>
                  <a:srgbClr val="1A9988"/>
                </a:solidFill>
                <a:latin typeface="Raleway" pitchFamily="2" charset="0"/>
              </a:rPr>
              <a:t>    </a:t>
            </a:r>
            <a:r>
              <a:rPr lang="en-IN" sz="1600" b="1" dirty="0">
                <a:solidFill>
                  <a:srgbClr val="1A9988"/>
                </a:solidFill>
                <a:latin typeface="Nirmala UI" panose="020B0502040204020203" pitchFamily="34" charset="0"/>
                <a:ea typeface="Nirmala UI" panose="020B0502040204020203" pitchFamily="34" charset="0"/>
                <a:cs typeface="Nirmala UI" panose="020B0502040204020203" pitchFamily="34" charset="0"/>
              </a:rPr>
              <a:t>0   1    0</a:t>
            </a:r>
          </a:p>
          <a:p>
            <a:r>
              <a:rPr lang="en-IN" sz="1600" b="1" dirty="0">
                <a:solidFill>
                  <a:srgbClr val="1A9988"/>
                </a:solidFill>
                <a:latin typeface="Raleway" pitchFamily="2" charset="0"/>
              </a:rPr>
              <a:t>(</a:t>
            </a:r>
            <a:r>
              <a:rPr lang="en-IN" sz="1600" b="1" dirty="0">
                <a:solidFill>
                  <a:srgbClr val="FF0000"/>
                </a:solidFill>
                <a:latin typeface="Nirmala UI" panose="020B0502040204020203" pitchFamily="34" charset="0"/>
                <a:ea typeface="Nirmala UI" panose="020B0502040204020203" pitchFamily="34" charset="0"/>
                <a:cs typeface="Nirmala UI" panose="020B0502040204020203" pitchFamily="34" charset="0"/>
              </a:rPr>
              <a:t>114</a:t>
            </a:r>
            <a:r>
              <a:rPr lang="en-IN" sz="1600" b="1" dirty="0">
                <a:solidFill>
                  <a:srgbClr val="1A9988"/>
                </a:solidFill>
                <a:latin typeface="Nirmala UI" panose="020B0502040204020203" pitchFamily="34" charset="0"/>
                <a:ea typeface="Nirmala UI" panose="020B0502040204020203" pitchFamily="34" charset="0"/>
                <a:cs typeface="Nirmala UI" panose="020B0502040204020203" pitchFamily="34" charset="0"/>
              </a:rPr>
              <a:t>,</a:t>
            </a:r>
            <a:r>
              <a:rPr lang="en-IN" sz="1600" b="1" dirty="0">
                <a:solidFill>
                  <a:srgbClr val="4BD04B"/>
                </a:solidFill>
                <a:latin typeface="Nirmala UI" panose="020B0502040204020203" pitchFamily="34" charset="0"/>
                <a:ea typeface="Nirmala UI" panose="020B0502040204020203" pitchFamily="34" charset="0"/>
                <a:cs typeface="Nirmala UI" panose="020B0502040204020203" pitchFamily="34" charset="0"/>
              </a:rPr>
              <a:t>45</a:t>
            </a:r>
            <a:r>
              <a:rPr lang="en-IN" sz="1600" b="1" dirty="0">
                <a:solidFill>
                  <a:srgbClr val="1A9988"/>
                </a:solidFill>
                <a:latin typeface="Nirmala UI" panose="020B0502040204020203" pitchFamily="34" charset="0"/>
                <a:ea typeface="Nirmala UI" panose="020B0502040204020203" pitchFamily="34" charset="0"/>
                <a:cs typeface="Nirmala UI" panose="020B0502040204020203" pitchFamily="34" charset="0"/>
              </a:rPr>
              <a:t>,</a:t>
            </a:r>
            <a:r>
              <a:rPr lang="en-IN" sz="1600" b="1" dirty="0">
                <a:solidFill>
                  <a:srgbClr val="3366FF"/>
                </a:solidFill>
                <a:latin typeface="Nirmala UI" panose="020B0502040204020203" pitchFamily="34" charset="0"/>
                <a:ea typeface="Nirmala UI" panose="020B0502040204020203" pitchFamily="34" charset="0"/>
                <a:cs typeface="Nirmala UI" panose="020B0502040204020203" pitchFamily="34" charset="0"/>
              </a:rPr>
              <a:t>201</a:t>
            </a:r>
            <a:r>
              <a:rPr lang="en-IN" sz="1600" b="1" dirty="0">
                <a:solidFill>
                  <a:srgbClr val="1A9988"/>
                </a:solidFill>
                <a:latin typeface="Raleway" pitchFamily="2" charset="0"/>
              </a:rPr>
              <a:t>)</a:t>
            </a:r>
          </a:p>
        </p:txBody>
      </p:sp>
      <p:sp>
        <p:nvSpPr>
          <p:cNvPr id="40" name="TextBox 39">
            <a:extLst>
              <a:ext uri="{FF2B5EF4-FFF2-40B4-BE49-F238E27FC236}">
                <a16:creationId xmlns:a16="http://schemas.microsoft.com/office/drawing/2014/main" id="{0567886C-89EC-4088-8680-A3FBD11BAEA0}"/>
              </a:ext>
            </a:extLst>
          </p:cNvPr>
          <p:cNvSpPr txBox="1"/>
          <p:nvPr/>
        </p:nvSpPr>
        <p:spPr>
          <a:xfrm>
            <a:off x="6193665" y="2285006"/>
            <a:ext cx="1462906" cy="584775"/>
          </a:xfrm>
          <a:prstGeom prst="rect">
            <a:avLst/>
          </a:prstGeom>
          <a:noFill/>
        </p:spPr>
        <p:txBody>
          <a:bodyPr wrap="square" rtlCol="0">
            <a:spAutoFit/>
          </a:bodyPr>
          <a:lstStyle/>
          <a:p>
            <a:r>
              <a:rPr lang="en-IN" sz="1600" b="1" dirty="0">
                <a:solidFill>
                  <a:srgbClr val="1A9988"/>
                </a:solidFill>
                <a:latin typeface="Raleway" pitchFamily="2" charset="0"/>
              </a:rPr>
              <a:t>    </a:t>
            </a:r>
            <a:r>
              <a:rPr lang="en-IN" sz="1600" b="1" dirty="0">
                <a:solidFill>
                  <a:srgbClr val="1A9988"/>
                </a:solidFill>
                <a:latin typeface="Nirmala UI" panose="020B0502040204020203" pitchFamily="34" charset="0"/>
                <a:ea typeface="Nirmala UI" panose="020B0502040204020203" pitchFamily="34" charset="0"/>
                <a:cs typeface="Nirmala UI" panose="020B0502040204020203" pitchFamily="34" charset="0"/>
              </a:rPr>
              <a:t>0   1    0</a:t>
            </a:r>
          </a:p>
          <a:p>
            <a:r>
              <a:rPr lang="en-IN" sz="1600" b="1" dirty="0">
                <a:solidFill>
                  <a:srgbClr val="1A9988"/>
                </a:solidFill>
                <a:latin typeface="Raleway" pitchFamily="2" charset="0"/>
              </a:rPr>
              <a:t>( </a:t>
            </a:r>
            <a:r>
              <a:rPr lang="en-IN" sz="1600" b="1" dirty="0">
                <a:solidFill>
                  <a:srgbClr val="FF0000"/>
                </a:solidFill>
                <a:latin typeface="Nirmala UI" panose="020B0502040204020203" pitchFamily="34" charset="0"/>
                <a:ea typeface="Nirmala UI" panose="020B0502040204020203" pitchFamily="34" charset="0"/>
                <a:cs typeface="Nirmala UI" panose="020B0502040204020203" pitchFamily="34" charset="0"/>
              </a:rPr>
              <a:t>96</a:t>
            </a:r>
            <a:r>
              <a:rPr lang="en-IN" sz="1600" b="1" dirty="0">
                <a:solidFill>
                  <a:srgbClr val="1A9988"/>
                </a:solidFill>
                <a:latin typeface="Nirmala UI" panose="020B0502040204020203" pitchFamily="34" charset="0"/>
                <a:ea typeface="Nirmala UI" panose="020B0502040204020203" pitchFamily="34" charset="0"/>
                <a:cs typeface="Nirmala UI" panose="020B0502040204020203" pitchFamily="34" charset="0"/>
              </a:rPr>
              <a:t>, </a:t>
            </a:r>
            <a:r>
              <a:rPr lang="en-IN" sz="1600" b="1" dirty="0">
                <a:solidFill>
                  <a:srgbClr val="4BD04B"/>
                </a:solidFill>
                <a:latin typeface="Nirmala UI" panose="020B0502040204020203" pitchFamily="34" charset="0"/>
                <a:ea typeface="Nirmala UI" panose="020B0502040204020203" pitchFamily="34" charset="0"/>
                <a:cs typeface="Nirmala UI" panose="020B0502040204020203" pitchFamily="34" charset="0"/>
              </a:rPr>
              <a:t>121</a:t>
            </a:r>
            <a:r>
              <a:rPr lang="en-IN" sz="1600" b="1" dirty="0">
                <a:solidFill>
                  <a:srgbClr val="1A9988"/>
                </a:solidFill>
                <a:latin typeface="Nirmala UI" panose="020B0502040204020203" pitchFamily="34" charset="0"/>
                <a:ea typeface="Nirmala UI" panose="020B0502040204020203" pitchFamily="34" charset="0"/>
                <a:cs typeface="Nirmala UI" panose="020B0502040204020203" pitchFamily="34" charset="0"/>
              </a:rPr>
              <a:t>, </a:t>
            </a:r>
            <a:r>
              <a:rPr lang="en-IN" sz="1600" b="1" dirty="0">
                <a:solidFill>
                  <a:srgbClr val="3366FF"/>
                </a:solidFill>
                <a:latin typeface="Nirmala UI" panose="020B0502040204020203" pitchFamily="34" charset="0"/>
                <a:ea typeface="Nirmala UI" panose="020B0502040204020203" pitchFamily="34" charset="0"/>
                <a:cs typeface="Nirmala UI" panose="020B0502040204020203" pitchFamily="34" charset="0"/>
              </a:rPr>
              <a:t>89</a:t>
            </a:r>
            <a:r>
              <a:rPr lang="en-IN" sz="1600" b="1" dirty="0">
                <a:solidFill>
                  <a:srgbClr val="1A9988"/>
                </a:solidFill>
                <a:latin typeface="Raleway" pitchFamily="2" charset="0"/>
              </a:rPr>
              <a:t>)</a:t>
            </a:r>
          </a:p>
        </p:txBody>
      </p:sp>
      <p:sp>
        <p:nvSpPr>
          <p:cNvPr id="41" name="TextBox 40">
            <a:extLst>
              <a:ext uri="{FF2B5EF4-FFF2-40B4-BE49-F238E27FC236}">
                <a16:creationId xmlns:a16="http://schemas.microsoft.com/office/drawing/2014/main" id="{0DAB9FD4-F550-44B2-8279-7BADFD5BCA95}"/>
              </a:ext>
            </a:extLst>
          </p:cNvPr>
          <p:cNvSpPr txBox="1"/>
          <p:nvPr/>
        </p:nvSpPr>
        <p:spPr>
          <a:xfrm>
            <a:off x="7656572" y="2283447"/>
            <a:ext cx="1428430" cy="584775"/>
          </a:xfrm>
          <a:prstGeom prst="rect">
            <a:avLst/>
          </a:prstGeom>
          <a:noFill/>
        </p:spPr>
        <p:txBody>
          <a:bodyPr wrap="square" rtlCol="0">
            <a:spAutoFit/>
          </a:bodyPr>
          <a:lstStyle/>
          <a:p>
            <a:r>
              <a:rPr lang="en-IN" sz="1600" b="1" dirty="0">
                <a:solidFill>
                  <a:srgbClr val="1A9988"/>
                </a:solidFill>
                <a:latin typeface="Raleway" pitchFamily="2" charset="0"/>
              </a:rPr>
              <a:t>   </a:t>
            </a:r>
            <a:r>
              <a:rPr lang="en-IN" sz="1600" b="1" dirty="0">
                <a:solidFill>
                  <a:srgbClr val="1A9988"/>
                </a:solidFill>
                <a:latin typeface="Nirmala UI" panose="020B0502040204020203" pitchFamily="34" charset="0"/>
                <a:ea typeface="Nirmala UI" panose="020B0502040204020203" pitchFamily="34" charset="0"/>
                <a:cs typeface="Nirmala UI" panose="020B0502040204020203" pitchFamily="34" charset="0"/>
              </a:rPr>
              <a:t>0   1    </a:t>
            </a:r>
          </a:p>
          <a:p>
            <a:r>
              <a:rPr lang="en-IN" sz="1600" b="1" dirty="0">
                <a:solidFill>
                  <a:srgbClr val="1A9988"/>
                </a:solidFill>
                <a:latin typeface="Raleway" pitchFamily="2" charset="0"/>
              </a:rPr>
              <a:t>(</a:t>
            </a:r>
            <a:r>
              <a:rPr lang="en-IN" sz="1600" b="1" dirty="0">
                <a:solidFill>
                  <a:srgbClr val="FF0000"/>
                </a:solidFill>
                <a:latin typeface="Nirmala UI" panose="020B0502040204020203" pitchFamily="34" charset="0"/>
                <a:ea typeface="Nirmala UI" panose="020B0502040204020203" pitchFamily="34" charset="0"/>
                <a:cs typeface="Nirmala UI" panose="020B0502040204020203" pitchFamily="34" charset="0"/>
              </a:rPr>
              <a:t>54</a:t>
            </a:r>
            <a:r>
              <a:rPr lang="en-IN" sz="1600" b="1" dirty="0">
                <a:solidFill>
                  <a:srgbClr val="1A9988"/>
                </a:solidFill>
                <a:latin typeface="Nirmala UI" panose="020B0502040204020203" pitchFamily="34" charset="0"/>
                <a:ea typeface="Nirmala UI" panose="020B0502040204020203" pitchFamily="34" charset="0"/>
                <a:cs typeface="Nirmala UI" panose="020B0502040204020203" pitchFamily="34" charset="0"/>
              </a:rPr>
              <a:t>, </a:t>
            </a:r>
            <a:r>
              <a:rPr lang="en-IN" sz="1600" b="1" dirty="0">
                <a:solidFill>
                  <a:srgbClr val="4BD04B"/>
                </a:solidFill>
                <a:latin typeface="Nirmala UI" panose="020B0502040204020203" pitchFamily="34" charset="0"/>
                <a:ea typeface="Nirmala UI" panose="020B0502040204020203" pitchFamily="34" charset="0"/>
                <a:cs typeface="Nirmala UI" panose="020B0502040204020203" pitchFamily="34" charset="0"/>
              </a:rPr>
              <a:t>189</a:t>
            </a:r>
            <a:r>
              <a:rPr lang="en-IN" sz="1600" b="1" dirty="0">
                <a:solidFill>
                  <a:srgbClr val="1A9988"/>
                </a:solidFill>
                <a:latin typeface="Nirmala UI" panose="020B0502040204020203" pitchFamily="34" charset="0"/>
                <a:ea typeface="Nirmala UI" panose="020B0502040204020203" pitchFamily="34" charset="0"/>
                <a:cs typeface="Nirmala UI" panose="020B0502040204020203" pitchFamily="34" charset="0"/>
              </a:rPr>
              <a:t>,</a:t>
            </a:r>
            <a:r>
              <a:rPr lang="en-IN" sz="1600" b="1" dirty="0">
                <a:solidFill>
                  <a:srgbClr val="3366FF"/>
                </a:solidFill>
                <a:latin typeface="Nirmala UI" panose="020B0502040204020203" pitchFamily="34" charset="0"/>
                <a:ea typeface="Nirmala UI" panose="020B0502040204020203" pitchFamily="34" charset="0"/>
                <a:cs typeface="Nirmala UI" panose="020B0502040204020203" pitchFamily="34" charset="0"/>
              </a:rPr>
              <a:t>224</a:t>
            </a:r>
            <a:r>
              <a:rPr lang="en-IN" sz="1600" b="1" dirty="0">
                <a:solidFill>
                  <a:srgbClr val="1A9988"/>
                </a:solidFill>
                <a:latin typeface="Raleway" pitchFamily="2" charset="0"/>
              </a:rPr>
              <a:t>)</a:t>
            </a:r>
          </a:p>
        </p:txBody>
      </p:sp>
      <p:sp>
        <p:nvSpPr>
          <p:cNvPr id="4" name="Arrow: Down 3">
            <a:extLst>
              <a:ext uri="{FF2B5EF4-FFF2-40B4-BE49-F238E27FC236}">
                <a16:creationId xmlns:a16="http://schemas.microsoft.com/office/drawing/2014/main" id="{56A5DCF8-12D7-4857-A462-914E4C0CAAC1}"/>
              </a:ext>
            </a:extLst>
          </p:cNvPr>
          <p:cNvSpPr/>
          <p:nvPr/>
        </p:nvSpPr>
        <p:spPr>
          <a:xfrm>
            <a:off x="6766647" y="1827199"/>
            <a:ext cx="229125" cy="39647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602818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additive="base">
                                        <p:cTn id="21" dur="500" fill="hold"/>
                                        <p:tgtEl>
                                          <p:spTgt spid="27"/>
                                        </p:tgtEl>
                                        <p:attrNameLst>
                                          <p:attrName>ppt_x</p:attrName>
                                        </p:attrNameLst>
                                      </p:cBhvr>
                                      <p:tavLst>
                                        <p:tav tm="0">
                                          <p:val>
                                            <p:strVal val="#ppt_x"/>
                                          </p:val>
                                        </p:tav>
                                        <p:tav tm="100000">
                                          <p:val>
                                            <p:strVal val="#ppt_x"/>
                                          </p:val>
                                        </p:tav>
                                      </p:tavLst>
                                    </p:anim>
                                    <p:anim calcmode="lin" valueType="num">
                                      <p:cBhvr additive="base">
                                        <p:cTn id="22" dur="500" fill="hold"/>
                                        <p:tgtEl>
                                          <p:spTgt spid="2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additive="base">
                                        <p:cTn id="41" dur="500" fill="hold"/>
                                        <p:tgtEl>
                                          <p:spTgt spid="32"/>
                                        </p:tgtEl>
                                        <p:attrNameLst>
                                          <p:attrName>ppt_x</p:attrName>
                                        </p:attrNameLst>
                                      </p:cBhvr>
                                      <p:tavLst>
                                        <p:tav tm="0">
                                          <p:val>
                                            <p:strVal val="#ppt_x"/>
                                          </p:val>
                                        </p:tav>
                                        <p:tav tm="100000">
                                          <p:val>
                                            <p:strVal val="#ppt_x"/>
                                          </p:val>
                                        </p:tav>
                                      </p:tavLst>
                                    </p:anim>
                                    <p:anim calcmode="lin" valueType="num">
                                      <p:cBhvr additive="base">
                                        <p:cTn id="42" dur="500" fill="hold"/>
                                        <p:tgtEl>
                                          <p:spTgt spid="3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ppt_x"/>
                                          </p:val>
                                        </p:tav>
                                        <p:tav tm="100000">
                                          <p:val>
                                            <p:strVal val="#ppt_x"/>
                                          </p:val>
                                        </p:tav>
                                      </p:tavLst>
                                    </p:anim>
                                    <p:anim calcmode="lin" valueType="num">
                                      <p:cBhvr additive="base">
                                        <p:cTn id="4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ppt_x"/>
                                          </p:val>
                                        </p:tav>
                                        <p:tav tm="100000">
                                          <p:val>
                                            <p:strVal val="#ppt_x"/>
                                          </p:val>
                                        </p:tav>
                                      </p:tavLst>
                                    </p:anim>
                                    <p:anim calcmode="lin" valueType="num">
                                      <p:cBhvr additive="base">
                                        <p:cTn id="52" dur="500" fill="hold"/>
                                        <p:tgtEl>
                                          <p:spTgt spid="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additive="base">
                                        <p:cTn id="55" dur="500" fill="hold"/>
                                        <p:tgtEl>
                                          <p:spTgt spid="34"/>
                                        </p:tgtEl>
                                        <p:attrNameLst>
                                          <p:attrName>ppt_x</p:attrName>
                                        </p:attrNameLst>
                                      </p:cBhvr>
                                      <p:tavLst>
                                        <p:tav tm="0">
                                          <p:val>
                                            <p:strVal val="#ppt_x"/>
                                          </p:val>
                                        </p:tav>
                                        <p:tav tm="100000">
                                          <p:val>
                                            <p:strVal val="#ppt_x"/>
                                          </p:val>
                                        </p:tav>
                                      </p:tavLst>
                                    </p:anim>
                                    <p:anim calcmode="lin" valueType="num">
                                      <p:cBhvr additive="base">
                                        <p:cTn id="56" dur="500" fill="hold"/>
                                        <p:tgtEl>
                                          <p:spTgt spid="3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 calcmode="lin" valueType="num">
                                      <p:cBhvr additive="base">
                                        <p:cTn id="59" dur="500" fill="hold"/>
                                        <p:tgtEl>
                                          <p:spTgt spid="35"/>
                                        </p:tgtEl>
                                        <p:attrNameLst>
                                          <p:attrName>ppt_x</p:attrName>
                                        </p:attrNameLst>
                                      </p:cBhvr>
                                      <p:tavLst>
                                        <p:tav tm="0">
                                          <p:val>
                                            <p:strVal val="#ppt_x"/>
                                          </p:val>
                                        </p:tav>
                                        <p:tav tm="100000">
                                          <p:val>
                                            <p:strVal val="#ppt_x"/>
                                          </p:val>
                                        </p:tav>
                                      </p:tavLst>
                                    </p:anim>
                                    <p:anim calcmode="lin" valueType="num">
                                      <p:cBhvr additive="base">
                                        <p:cTn id="6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4"/>
                                        </p:tgtEl>
                                        <p:attrNameLst>
                                          <p:attrName>style.visibility</p:attrName>
                                        </p:attrNameLst>
                                      </p:cBhvr>
                                      <p:to>
                                        <p:strVal val="visible"/>
                                      </p:to>
                                    </p:set>
                                    <p:anim calcmode="lin" valueType="num">
                                      <p:cBhvr additive="base">
                                        <p:cTn id="65" dur="500" fill="hold"/>
                                        <p:tgtEl>
                                          <p:spTgt spid="4"/>
                                        </p:tgtEl>
                                        <p:attrNameLst>
                                          <p:attrName>ppt_x</p:attrName>
                                        </p:attrNameLst>
                                      </p:cBhvr>
                                      <p:tavLst>
                                        <p:tav tm="0">
                                          <p:val>
                                            <p:strVal val="#ppt_x"/>
                                          </p:val>
                                        </p:tav>
                                        <p:tav tm="100000">
                                          <p:val>
                                            <p:strVal val="#ppt_x"/>
                                          </p:val>
                                        </p:tav>
                                      </p:tavLst>
                                    </p:anim>
                                    <p:anim calcmode="lin" valueType="num">
                                      <p:cBhvr additive="base">
                                        <p:cTn id="66" dur="500" fill="hold"/>
                                        <p:tgtEl>
                                          <p:spTgt spid="4"/>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39"/>
                                        </p:tgtEl>
                                        <p:attrNameLst>
                                          <p:attrName>style.visibility</p:attrName>
                                        </p:attrNameLst>
                                      </p:cBhvr>
                                      <p:to>
                                        <p:strVal val="visible"/>
                                      </p:to>
                                    </p:set>
                                    <p:anim calcmode="lin" valueType="num">
                                      <p:cBhvr additive="base">
                                        <p:cTn id="69" dur="500" fill="hold"/>
                                        <p:tgtEl>
                                          <p:spTgt spid="39"/>
                                        </p:tgtEl>
                                        <p:attrNameLst>
                                          <p:attrName>ppt_x</p:attrName>
                                        </p:attrNameLst>
                                      </p:cBhvr>
                                      <p:tavLst>
                                        <p:tav tm="0">
                                          <p:val>
                                            <p:strVal val="#ppt_x"/>
                                          </p:val>
                                        </p:tav>
                                        <p:tav tm="100000">
                                          <p:val>
                                            <p:strVal val="#ppt_x"/>
                                          </p:val>
                                        </p:tav>
                                      </p:tavLst>
                                    </p:anim>
                                    <p:anim calcmode="lin" valueType="num">
                                      <p:cBhvr additive="base">
                                        <p:cTn id="70" dur="500" fill="hold"/>
                                        <p:tgtEl>
                                          <p:spTgt spid="3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anim calcmode="lin" valueType="num">
                                      <p:cBhvr additive="base">
                                        <p:cTn id="73" dur="500" fill="hold"/>
                                        <p:tgtEl>
                                          <p:spTgt spid="40"/>
                                        </p:tgtEl>
                                        <p:attrNameLst>
                                          <p:attrName>ppt_x</p:attrName>
                                        </p:attrNameLst>
                                      </p:cBhvr>
                                      <p:tavLst>
                                        <p:tav tm="0">
                                          <p:val>
                                            <p:strVal val="#ppt_x"/>
                                          </p:val>
                                        </p:tav>
                                        <p:tav tm="100000">
                                          <p:val>
                                            <p:strVal val="#ppt_x"/>
                                          </p:val>
                                        </p:tav>
                                      </p:tavLst>
                                    </p:anim>
                                    <p:anim calcmode="lin" valueType="num">
                                      <p:cBhvr additive="base">
                                        <p:cTn id="74" dur="500" fill="hold"/>
                                        <p:tgtEl>
                                          <p:spTgt spid="40"/>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anim calcmode="lin" valueType="num">
                                      <p:cBhvr additive="base">
                                        <p:cTn id="77" dur="500" fill="hold"/>
                                        <p:tgtEl>
                                          <p:spTgt spid="41"/>
                                        </p:tgtEl>
                                        <p:attrNameLst>
                                          <p:attrName>ppt_x</p:attrName>
                                        </p:attrNameLst>
                                      </p:cBhvr>
                                      <p:tavLst>
                                        <p:tav tm="0">
                                          <p:val>
                                            <p:strVal val="#ppt_x"/>
                                          </p:val>
                                        </p:tav>
                                        <p:tav tm="100000">
                                          <p:val>
                                            <p:strVal val="#ppt_x"/>
                                          </p:val>
                                        </p:tav>
                                      </p:tavLst>
                                    </p:anim>
                                    <p:anim calcmode="lin" valueType="num">
                                      <p:cBhvr additive="base">
                                        <p:cTn id="7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23"/>
                                        </p:tgtEl>
                                        <p:attrNameLst>
                                          <p:attrName>style.visibility</p:attrName>
                                        </p:attrNameLst>
                                      </p:cBhvr>
                                      <p:to>
                                        <p:strVal val="visible"/>
                                      </p:to>
                                    </p:set>
                                    <p:anim calcmode="lin" valueType="num">
                                      <p:cBhvr additive="base">
                                        <p:cTn id="83" dur="500" fill="hold"/>
                                        <p:tgtEl>
                                          <p:spTgt spid="23"/>
                                        </p:tgtEl>
                                        <p:attrNameLst>
                                          <p:attrName>ppt_x</p:attrName>
                                        </p:attrNameLst>
                                      </p:cBhvr>
                                      <p:tavLst>
                                        <p:tav tm="0">
                                          <p:val>
                                            <p:strVal val="#ppt_x"/>
                                          </p:val>
                                        </p:tav>
                                        <p:tav tm="100000">
                                          <p:val>
                                            <p:strVal val="#ppt_x"/>
                                          </p:val>
                                        </p:tav>
                                      </p:tavLst>
                                    </p:anim>
                                    <p:anim calcmode="lin" valueType="num">
                                      <p:cBhvr additive="base">
                                        <p:cTn id="84" dur="500" fill="hold"/>
                                        <p:tgtEl>
                                          <p:spTgt spid="23"/>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4"/>
                                        </p:tgtEl>
                                        <p:attrNameLst>
                                          <p:attrName>style.visibility</p:attrName>
                                        </p:attrNameLst>
                                      </p:cBhvr>
                                      <p:to>
                                        <p:strVal val="visible"/>
                                      </p:to>
                                    </p:set>
                                    <p:anim calcmode="lin" valueType="num">
                                      <p:cBhvr additive="base">
                                        <p:cTn id="87" dur="500" fill="hold"/>
                                        <p:tgtEl>
                                          <p:spTgt spid="24"/>
                                        </p:tgtEl>
                                        <p:attrNameLst>
                                          <p:attrName>ppt_x</p:attrName>
                                        </p:attrNameLst>
                                      </p:cBhvr>
                                      <p:tavLst>
                                        <p:tav tm="0">
                                          <p:val>
                                            <p:strVal val="#ppt_x"/>
                                          </p:val>
                                        </p:tav>
                                        <p:tav tm="100000">
                                          <p:val>
                                            <p:strVal val="#ppt_x"/>
                                          </p:val>
                                        </p:tav>
                                      </p:tavLst>
                                    </p:anim>
                                    <p:anim calcmode="lin" valueType="num">
                                      <p:cBhvr additive="base">
                                        <p:cTn id="8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25"/>
                                        </p:tgtEl>
                                        <p:attrNameLst>
                                          <p:attrName>style.visibility</p:attrName>
                                        </p:attrNameLst>
                                      </p:cBhvr>
                                      <p:to>
                                        <p:strVal val="visible"/>
                                      </p:to>
                                    </p:set>
                                    <p:anim calcmode="lin" valueType="num">
                                      <p:cBhvr additive="base">
                                        <p:cTn id="93" dur="500" fill="hold"/>
                                        <p:tgtEl>
                                          <p:spTgt spid="25"/>
                                        </p:tgtEl>
                                        <p:attrNameLst>
                                          <p:attrName>ppt_x</p:attrName>
                                        </p:attrNameLst>
                                      </p:cBhvr>
                                      <p:tavLst>
                                        <p:tav tm="0">
                                          <p:val>
                                            <p:strVal val="#ppt_x"/>
                                          </p:val>
                                        </p:tav>
                                        <p:tav tm="100000">
                                          <p:val>
                                            <p:strVal val="#ppt_x"/>
                                          </p:val>
                                        </p:tav>
                                      </p:tavLst>
                                    </p:anim>
                                    <p:anim calcmode="lin" valueType="num">
                                      <p:cBhvr additive="base">
                                        <p:cTn id="94" dur="500" fill="hold"/>
                                        <p:tgtEl>
                                          <p:spTgt spid="25"/>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6"/>
                                        </p:tgtEl>
                                        <p:attrNameLst>
                                          <p:attrName>style.visibility</p:attrName>
                                        </p:attrNameLst>
                                      </p:cBhvr>
                                      <p:to>
                                        <p:strVal val="visible"/>
                                      </p:to>
                                    </p:set>
                                    <p:anim calcmode="lin" valueType="num">
                                      <p:cBhvr additive="base">
                                        <p:cTn id="97" dur="500" fill="hold"/>
                                        <p:tgtEl>
                                          <p:spTgt spid="26"/>
                                        </p:tgtEl>
                                        <p:attrNameLst>
                                          <p:attrName>ppt_x</p:attrName>
                                        </p:attrNameLst>
                                      </p:cBhvr>
                                      <p:tavLst>
                                        <p:tav tm="0">
                                          <p:val>
                                            <p:strVal val="#ppt_x"/>
                                          </p:val>
                                        </p:tav>
                                        <p:tav tm="100000">
                                          <p:val>
                                            <p:strVal val="#ppt_x"/>
                                          </p:val>
                                        </p:tav>
                                      </p:tavLst>
                                    </p:anim>
                                    <p:anim calcmode="lin" valueType="num">
                                      <p:cBhvr additive="base">
                                        <p:cTn id="9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30"/>
                                        </p:tgtEl>
                                        <p:attrNameLst>
                                          <p:attrName>style.visibility</p:attrName>
                                        </p:attrNameLst>
                                      </p:cBhvr>
                                      <p:to>
                                        <p:strVal val="visible"/>
                                      </p:to>
                                    </p:set>
                                    <p:anim calcmode="lin" valueType="num">
                                      <p:cBhvr additive="base">
                                        <p:cTn id="103" dur="500" fill="hold"/>
                                        <p:tgtEl>
                                          <p:spTgt spid="30"/>
                                        </p:tgtEl>
                                        <p:attrNameLst>
                                          <p:attrName>ppt_x</p:attrName>
                                        </p:attrNameLst>
                                      </p:cBhvr>
                                      <p:tavLst>
                                        <p:tav tm="0">
                                          <p:val>
                                            <p:strVal val="#ppt_x"/>
                                          </p:val>
                                        </p:tav>
                                        <p:tav tm="100000">
                                          <p:val>
                                            <p:strVal val="#ppt_x"/>
                                          </p:val>
                                        </p:tav>
                                      </p:tavLst>
                                    </p:anim>
                                    <p:anim calcmode="lin" valueType="num">
                                      <p:cBhvr additive="base">
                                        <p:cTn id="104" dur="500" fill="hold"/>
                                        <p:tgtEl>
                                          <p:spTgt spid="30"/>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31"/>
                                        </p:tgtEl>
                                        <p:attrNameLst>
                                          <p:attrName>style.visibility</p:attrName>
                                        </p:attrNameLst>
                                      </p:cBhvr>
                                      <p:to>
                                        <p:strVal val="visible"/>
                                      </p:to>
                                    </p:set>
                                    <p:anim calcmode="lin" valueType="num">
                                      <p:cBhvr additive="base">
                                        <p:cTn id="107" dur="500" fill="hold"/>
                                        <p:tgtEl>
                                          <p:spTgt spid="31"/>
                                        </p:tgtEl>
                                        <p:attrNameLst>
                                          <p:attrName>ppt_x</p:attrName>
                                        </p:attrNameLst>
                                      </p:cBhvr>
                                      <p:tavLst>
                                        <p:tav tm="0">
                                          <p:val>
                                            <p:strVal val="#ppt_x"/>
                                          </p:val>
                                        </p:tav>
                                        <p:tav tm="100000">
                                          <p:val>
                                            <p:strVal val="#ppt_x"/>
                                          </p:val>
                                        </p:tav>
                                      </p:tavLst>
                                    </p:anim>
                                    <p:anim calcmode="lin" valueType="num">
                                      <p:cBhvr additive="base">
                                        <p:cTn id="10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2" grpId="0" animBg="1"/>
      <p:bldP spid="24" grpId="0"/>
      <p:bldP spid="26" grpId="0"/>
      <p:bldP spid="31" grpId="0"/>
      <p:bldP spid="19" grpId="0"/>
      <p:bldP spid="20" grpId="0"/>
      <p:bldP spid="21" grpId="0"/>
      <p:bldP spid="27" grpId="0" animBg="1"/>
      <p:bldP spid="28" grpId="0" animBg="1"/>
      <p:bldP spid="32" grpId="0"/>
      <p:bldP spid="3" grpId="0"/>
      <p:bldP spid="34" grpId="0"/>
      <p:bldP spid="35" grpId="0"/>
      <p:bldP spid="39" grpId="0"/>
      <p:bldP spid="40" grpId="0"/>
      <p:bldP spid="41" grpId="0"/>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E407453D-5BCF-48DF-B6A0-F6ADF70C1AB3}"/>
              </a:ext>
            </a:extLst>
          </p:cNvPr>
          <p:cNvSpPr/>
          <p:nvPr/>
        </p:nvSpPr>
        <p:spPr>
          <a:xfrm>
            <a:off x="732916" y="1081924"/>
            <a:ext cx="996151" cy="251285"/>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3" name="Picture 2" descr="Amrita Vishwa Vidyapeetham - Wikipedia">
            <a:extLst>
              <a:ext uri="{FF2B5EF4-FFF2-40B4-BE49-F238E27FC236}">
                <a16:creationId xmlns:a16="http://schemas.microsoft.com/office/drawing/2014/main" id="{5D3AE079-3F09-4F1F-AC77-1A09655A16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18877F23-5A49-4104-A822-53C9911064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17" name="Google Shape;133;p17">
            <a:extLst>
              <a:ext uri="{FF2B5EF4-FFF2-40B4-BE49-F238E27FC236}">
                <a16:creationId xmlns:a16="http://schemas.microsoft.com/office/drawing/2014/main" id="{B7EE7BF6-44C4-423D-9CF0-AE3F6B38FD75}"/>
              </a:ext>
            </a:extLst>
          </p:cNvPr>
          <p:cNvSpPr txBox="1">
            <a:spLocks noGrp="1"/>
          </p:cNvSpPr>
          <p:nvPr>
            <p:ph type="title"/>
          </p:nvPr>
        </p:nvSpPr>
        <p:spPr>
          <a:xfrm>
            <a:off x="0" y="3202"/>
            <a:ext cx="3364434" cy="409372"/>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sz="1600" dirty="0">
                <a:solidFill>
                  <a:schemeClr val="tx1"/>
                </a:solidFill>
              </a:rPr>
              <a:t>Methodology - Decryption</a:t>
            </a:r>
            <a:endParaRPr sz="1600" dirty="0">
              <a:solidFill>
                <a:schemeClr val="tx1"/>
              </a:solidFill>
            </a:endParaRPr>
          </a:p>
        </p:txBody>
      </p:sp>
      <p:pic>
        <p:nvPicPr>
          <p:cNvPr id="18" name="Graphic 17" descr="Workflow">
            <a:extLst>
              <a:ext uri="{FF2B5EF4-FFF2-40B4-BE49-F238E27FC236}">
                <a16:creationId xmlns:a16="http://schemas.microsoft.com/office/drawing/2014/main" id="{546E82A1-60B5-4433-8914-E5FDA6BFB0B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08316" y="0"/>
            <a:ext cx="448339" cy="448339"/>
          </a:xfrm>
          <a:prstGeom prst="rect">
            <a:avLst/>
          </a:prstGeom>
          <a:effectLst>
            <a:outerShdw blurRad="76200" dist="12700" dir="8100000" sy="-23000" kx="800400" algn="br" rotWithShape="0">
              <a:prstClr val="black">
                <a:alpha val="20000"/>
              </a:prstClr>
            </a:outerShdw>
          </a:effectLst>
        </p:spPr>
      </p:pic>
      <p:pic>
        <p:nvPicPr>
          <p:cNvPr id="10" name="Picture 6" descr="Finger PNG, Finger Transparent Background - FreeIconsPNG">
            <a:extLst>
              <a:ext uri="{FF2B5EF4-FFF2-40B4-BE49-F238E27FC236}">
                <a16:creationId xmlns:a16="http://schemas.microsoft.com/office/drawing/2014/main" id="{2BBA4DBF-C1DD-4CE0-8B26-3CB63C9B33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043" y="615123"/>
            <a:ext cx="675251" cy="40937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F61298A-7953-4E3F-A5CA-E7E1FDAA3A47}"/>
              </a:ext>
            </a:extLst>
          </p:cNvPr>
          <p:cNvSpPr txBox="1"/>
          <p:nvPr/>
        </p:nvSpPr>
        <p:spPr>
          <a:xfrm>
            <a:off x="1099074" y="604478"/>
            <a:ext cx="7154656" cy="569387"/>
          </a:xfrm>
          <a:prstGeom prst="rect">
            <a:avLst/>
          </a:prstGeom>
          <a:noFill/>
        </p:spPr>
        <p:txBody>
          <a:bodyPr wrap="square" rtlCol="0">
            <a:spAutoFit/>
          </a:bodyPr>
          <a:lstStyle/>
          <a:p>
            <a:pPr algn="just"/>
            <a:r>
              <a:rPr lang="en-US" sz="1550" b="1" dirty="0">
                <a:solidFill>
                  <a:srgbClr val="1A9988"/>
                </a:solidFill>
                <a:latin typeface="Raleway" panose="020B0604020202020204" charset="0"/>
              </a:rPr>
              <a:t>As the initial step, we have to convert the binary digits to its ascii format and then to its corresponding alphabet</a:t>
            </a:r>
            <a:endParaRPr lang="en-IN" sz="1550" b="1" dirty="0">
              <a:solidFill>
                <a:srgbClr val="1A9988"/>
              </a:solidFill>
              <a:latin typeface="Raleway" panose="020B0604020202020204" charset="0"/>
            </a:endParaRPr>
          </a:p>
        </p:txBody>
      </p:sp>
      <p:pic>
        <p:nvPicPr>
          <p:cNvPr id="27" name="Picture 26">
            <a:extLst>
              <a:ext uri="{FF2B5EF4-FFF2-40B4-BE49-F238E27FC236}">
                <a16:creationId xmlns:a16="http://schemas.microsoft.com/office/drawing/2014/main" id="{E3E09102-769B-4503-B394-AB9E7CA9343C}"/>
              </a:ext>
            </a:extLst>
          </p:cNvPr>
          <p:cNvPicPr>
            <a:picLocks noChangeAspect="1"/>
          </p:cNvPicPr>
          <p:nvPr/>
        </p:nvPicPr>
        <p:blipFill>
          <a:blip r:embed="rId7"/>
          <a:stretch>
            <a:fillRect/>
          </a:stretch>
        </p:blipFill>
        <p:spPr>
          <a:xfrm>
            <a:off x="1383070" y="2388615"/>
            <a:ext cx="1425246" cy="2111159"/>
          </a:xfrm>
          <a:prstGeom prst="rect">
            <a:avLst/>
          </a:prstGeom>
        </p:spPr>
      </p:pic>
      <p:sp>
        <p:nvSpPr>
          <p:cNvPr id="12" name="TextBox 11">
            <a:extLst>
              <a:ext uri="{FF2B5EF4-FFF2-40B4-BE49-F238E27FC236}">
                <a16:creationId xmlns:a16="http://schemas.microsoft.com/office/drawing/2014/main" id="{DEA08C6A-1A65-4F11-8F87-E349E94FD17E}"/>
              </a:ext>
            </a:extLst>
          </p:cNvPr>
          <p:cNvSpPr txBox="1"/>
          <p:nvPr/>
        </p:nvSpPr>
        <p:spPr>
          <a:xfrm>
            <a:off x="6242854" y="1548137"/>
            <a:ext cx="300979" cy="369332"/>
          </a:xfrm>
          <a:prstGeom prst="rect">
            <a:avLst/>
          </a:prstGeom>
          <a:noFill/>
        </p:spPr>
        <p:txBody>
          <a:bodyPr wrap="square" rtlCol="0">
            <a:spAutoFit/>
          </a:bodyPr>
          <a:lstStyle/>
          <a:p>
            <a:r>
              <a:rPr lang="en-IN" sz="1800" b="1" dirty="0">
                <a:solidFill>
                  <a:srgbClr val="1A9988"/>
                </a:solidFill>
                <a:latin typeface="Raleway" pitchFamily="2" charset="0"/>
              </a:rPr>
              <a:t>H</a:t>
            </a:r>
          </a:p>
        </p:txBody>
      </p:sp>
      <p:sp>
        <p:nvSpPr>
          <p:cNvPr id="14" name="TextBox 13">
            <a:extLst>
              <a:ext uri="{FF2B5EF4-FFF2-40B4-BE49-F238E27FC236}">
                <a16:creationId xmlns:a16="http://schemas.microsoft.com/office/drawing/2014/main" id="{B8155742-60C5-446F-A587-27534600D76F}"/>
              </a:ext>
            </a:extLst>
          </p:cNvPr>
          <p:cNvSpPr txBox="1"/>
          <p:nvPr/>
        </p:nvSpPr>
        <p:spPr>
          <a:xfrm>
            <a:off x="5165377" y="1548137"/>
            <a:ext cx="478441" cy="369332"/>
          </a:xfrm>
          <a:prstGeom prst="rect">
            <a:avLst/>
          </a:prstGeom>
          <a:noFill/>
        </p:spPr>
        <p:txBody>
          <a:bodyPr wrap="square" rtlCol="0">
            <a:spAutoFit/>
          </a:bodyPr>
          <a:lstStyle/>
          <a:p>
            <a:r>
              <a:rPr lang="en-IN" sz="1800" b="1" dirty="0">
                <a:solidFill>
                  <a:srgbClr val="1A9988"/>
                </a:solidFill>
                <a:latin typeface="Nirmala UI" panose="020B0502040204020203" pitchFamily="34" charset="0"/>
                <a:ea typeface="Nirmala UI" panose="020B0502040204020203" pitchFamily="34" charset="0"/>
                <a:cs typeface="Nirmala UI" panose="020B0502040204020203" pitchFamily="34" charset="0"/>
              </a:rPr>
              <a:t>72</a:t>
            </a:r>
          </a:p>
        </p:txBody>
      </p:sp>
      <p:sp>
        <p:nvSpPr>
          <p:cNvPr id="15" name="TextBox 14">
            <a:extLst>
              <a:ext uri="{FF2B5EF4-FFF2-40B4-BE49-F238E27FC236}">
                <a16:creationId xmlns:a16="http://schemas.microsoft.com/office/drawing/2014/main" id="{C1311482-ADD1-4432-9482-9D471C96391C}"/>
              </a:ext>
            </a:extLst>
          </p:cNvPr>
          <p:cNvSpPr txBox="1"/>
          <p:nvPr/>
        </p:nvSpPr>
        <p:spPr>
          <a:xfrm>
            <a:off x="3164304" y="1564765"/>
            <a:ext cx="1316428" cy="369332"/>
          </a:xfrm>
          <a:prstGeom prst="rect">
            <a:avLst/>
          </a:prstGeom>
          <a:noFill/>
        </p:spPr>
        <p:txBody>
          <a:bodyPr wrap="square" rtlCol="0">
            <a:spAutoFit/>
          </a:bodyPr>
          <a:lstStyle/>
          <a:p>
            <a:r>
              <a:rPr lang="en-IN" sz="1800" b="1" u="sng" dirty="0">
                <a:solidFill>
                  <a:srgbClr val="1A9988"/>
                </a:solidFill>
                <a:latin typeface="Nirmala UI" panose="020B0502040204020203" pitchFamily="34" charset="0"/>
                <a:ea typeface="Nirmala UI" panose="020B0502040204020203" pitchFamily="34" charset="0"/>
                <a:cs typeface="Nirmala UI" panose="020B0502040204020203" pitchFamily="34" charset="0"/>
              </a:rPr>
              <a:t>01001000</a:t>
            </a:r>
          </a:p>
        </p:txBody>
      </p:sp>
      <p:sp>
        <p:nvSpPr>
          <p:cNvPr id="16" name="Arrow: Right 15">
            <a:extLst>
              <a:ext uri="{FF2B5EF4-FFF2-40B4-BE49-F238E27FC236}">
                <a16:creationId xmlns:a16="http://schemas.microsoft.com/office/drawing/2014/main" id="{11B4C4DA-427D-4ACB-A0BB-F669CCB67B83}"/>
              </a:ext>
            </a:extLst>
          </p:cNvPr>
          <p:cNvSpPr/>
          <p:nvPr/>
        </p:nvSpPr>
        <p:spPr>
          <a:xfrm>
            <a:off x="4508199" y="1720883"/>
            <a:ext cx="607469" cy="5217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24A8002C-00D4-4869-8239-218026FECB9D}"/>
              </a:ext>
            </a:extLst>
          </p:cNvPr>
          <p:cNvSpPr/>
          <p:nvPr/>
        </p:nvSpPr>
        <p:spPr>
          <a:xfrm>
            <a:off x="5592656" y="1731741"/>
            <a:ext cx="607469" cy="5217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A968B5B-892D-43D6-A88E-A76F47E52163}"/>
              </a:ext>
            </a:extLst>
          </p:cNvPr>
          <p:cNvSpPr txBox="1"/>
          <p:nvPr/>
        </p:nvSpPr>
        <p:spPr>
          <a:xfrm>
            <a:off x="3450418" y="1902900"/>
            <a:ext cx="744199" cy="307777"/>
          </a:xfrm>
          <a:prstGeom prst="rect">
            <a:avLst/>
          </a:prstGeom>
          <a:noFill/>
        </p:spPr>
        <p:txBody>
          <a:bodyPr wrap="square" rtlCol="0">
            <a:spAutoFit/>
          </a:bodyPr>
          <a:lstStyle/>
          <a:p>
            <a:r>
              <a:rPr lang="en-IN" b="1" dirty="0">
                <a:solidFill>
                  <a:srgbClr val="FF9900"/>
                </a:solidFill>
                <a:latin typeface="Raleway" pitchFamily="2" charset="0"/>
              </a:rPr>
              <a:t>8 Bits</a:t>
            </a:r>
          </a:p>
        </p:txBody>
      </p:sp>
      <p:sp>
        <p:nvSpPr>
          <p:cNvPr id="21" name="Arrow: Right 20">
            <a:extLst>
              <a:ext uri="{FF2B5EF4-FFF2-40B4-BE49-F238E27FC236}">
                <a16:creationId xmlns:a16="http://schemas.microsoft.com/office/drawing/2014/main" id="{3012ED5F-4FD8-406F-B0CE-61D8A3211CC5}"/>
              </a:ext>
            </a:extLst>
          </p:cNvPr>
          <p:cNvSpPr/>
          <p:nvPr/>
        </p:nvSpPr>
        <p:spPr>
          <a:xfrm>
            <a:off x="2872550" y="3286396"/>
            <a:ext cx="1616574" cy="3693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940BD8D-E0B9-4F2F-B8F9-7D362B94CD76}"/>
              </a:ext>
            </a:extLst>
          </p:cNvPr>
          <p:cNvSpPr txBox="1"/>
          <p:nvPr/>
        </p:nvSpPr>
        <p:spPr>
          <a:xfrm>
            <a:off x="2871664" y="3080003"/>
            <a:ext cx="1616574" cy="307777"/>
          </a:xfrm>
          <a:prstGeom prst="rect">
            <a:avLst/>
          </a:prstGeom>
          <a:noFill/>
        </p:spPr>
        <p:txBody>
          <a:bodyPr wrap="square" rtlCol="0">
            <a:spAutoFit/>
          </a:bodyPr>
          <a:lstStyle/>
          <a:p>
            <a:r>
              <a:rPr lang="en-IN" b="1" dirty="0">
                <a:solidFill>
                  <a:srgbClr val="FF9900"/>
                </a:solidFill>
                <a:latin typeface="Raleway" pitchFamily="2" charset="0"/>
              </a:rPr>
              <a:t>Decoded Text</a:t>
            </a:r>
          </a:p>
        </p:txBody>
      </p:sp>
      <p:sp>
        <p:nvSpPr>
          <p:cNvPr id="23" name="Rectangle: Rounded Corners 22">
            <a:extLst>
              <a:ext uri="{FF2B5EF4-FFF2-40B4-BE49-F238E27FC236}">
                <a16:creationId xmlns:a16="http://schemas.microsoft.com/office/drawing/2014/main" id="{351D924D-8FF1-4168-B74E-B680F1FC0CA6}"/>
              </a:ext>
            </a:extLst>
          </p:cNvPr>
          <p:cNvSpPr/>
          <p:nvPr/>
        </p:nvSpPr>
        <p:spPr>
          <a:xfrm>
            <a:off x="4685620" y="3207389"/>
            <a:ext cx="1335454" cy="448339"/>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77431AE-8222-4B36-B0F7-A1E07AF43D58}"/>
              </a:ext>
            </a:extLst>
          </p:cNvPr>
          <p:cNvSpPr txBox="1"/>
          <p:nvPr/>
        </p:nvSpPr>
        <p:spPr>
          <a:xfrm>
            <a:off x="4794325" y="3266128"/>
            <a:ext cx="1118044" cy="330860"/>
          </a:xfrm>
          <a:prstGeom prst="rect">
            <a:avLst/>
          </a:prstGeom>
          <a:noFill/>
        </p:spPr>
        <p:txBody>
          <a:bodyPr wrap="square" rtlCol="0">
            <a:spAutoFit/>
          </a:bodyPr>
          <a:lstStyle/>
          <a:p>
            <a:r>
              <a:rPr lang="en-IN" sz="1550" b="1" dirty="0">
                <a:solidFill>
                  <a:srgbClr val="1A9988"/>
                </a:solidFill>
                <a:latin typeface="Raleway" pitchFamily="2" charset="0"/>
              </a:rPr>
              <a:t>AES – 256</a:t>
            </a:r>
          </a:p>
        </p:txBody>
      </p:sp>
      <p:sp>
        <p:nvSpPr>
          <p:cNvPr id="25" name="TextBox 24">
            <a:extLst>
              <a:ext uri="{FF2B5EF4-FFF2-40B4-BE49-F238E27FC236}">
                <a16:creationId xmlns:a16="http://schemas.microsoft.com/office/drawing/2014/main" id="{1B731CD2-D5DC-42FA-AB96-CEDD4E150C22}"/>
              </a:ext>
            </a:extLst>
          </p:cNvPr>
          <p:cNvSpPr txBox="1"/>
          <p:nvPr/>
        </p:nvSpPr>
        <p:spPr>
          <a:xfrm>
            <a:off x="4838797" y="2839119"/>
            <a:ext cx="1226749" cy="307777"/>
          </a:xfrm>
          <a:prstGeom prst="rect">
            <a:avLst/>
          </a:prstGeom>
          <a:noFill/>
        </p:spPr>
        <p:txBody>
          <a:bodyPr wrap="square" rtlCol="0">
            <a:spAutoFit/>
          </a:bodyPr>
          <a:lstStyle/>
          <a:p>
            <a:r>
              <a:rPr lang="en-IN" b="1" dirty="0">
                <a:solidFill>
                  <a:schemeClr val="tx1"/>
                </a:solidFill>
                <a:highlight>
                  <a:srgbClr val="000000"/>
                </a:highlight>
                <a:latin typeface="Raleway" pitchFamily="2" charset="0"/>
              </a:rPr>
              <a:t>Password</a:t>
            </a:r>
          </a:p>
        </p:txBody>
      </p:sp>
      <p:sp>
        <p:nvSpPr>
          <p:cNvPr id="26" name="Rectangle: Rounded Corners 25">
            <a:extLst>
              <a:ext uri="{FF2B5EF4-FFF2-40B4-BE49-F238E27FC236}">
                <a16:creationId xmlns:a16="http://schemas.microsoft.com/office/drawing/2014/main" id="{F326DDDA-D582-451F-AA02-4996483949F3}"/>
              </a:ext>
            </a:extLst>
          </p:cNvPr>
          <p:cNvSpPr/>
          <p:nvPr/>
        </p:nvSpPr>
        <p:spPr>
          <a:xfrm>
            <a:off x="6799722" y="3207389"/>
            <a:ext cx="1713700" cy="448339"/>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B60F1FF9-9214-4864-A023-9B1B80461E90}"/>
              </a:ext>
            </a:extLst>
          </p:cNvPr>
          <p:cNvSpPr txBox="1"/>
          <p:nvPr/>
        </p:nvSpPr>
        <p:spPr>
          <a:xfrm>
            <a:off x="6799722" y="3264818"/>
            <a:ext cx="1713700" cy="330860"/>
          </a:xfrm>
          <a:prstGeom prst="rect">
            <a:avLst/>
          </a:prstGeom>
          <a:noFill/>
        </p:spPr>
        <p:txBody>
          <a:bodyPr wrap="square" rtlCol="0">
            <a:spAutoFit/>
          </a:bodyPr>
          <a:lstStyle/>
          <a:p>
            <a:r>
              <a:rPr lang="en-IN" sz="1550" b="1" dirty="0">
                <a:solidFill>
                  <a:srgbClr val="1A9988"/>
                </a:solidFill>
                <a:latin typeface="Raleway" pitchFamily="2" charset="0"/>
              </a:rPr>
              <a:t>Secret Message</a:t>
            </a:r>
            <a:endParaRPr lang="en-US" sz="1550" b="1" dirty="0">
              <a:solidFill>
                <a:srgbClr val="1A9988"/>
              </a:solidFill>
              <a:latin typeface="Raleway" pitchFamily="2" charset="0"/>
            </a:endParaRPr>
          </a:p>
        </p:txBody>
      </p:sp>
      <p:sp>
        <p:nvSpPr>
          <p:cNvPr id="29" name="Arrow: Right 28">
            <a:extLst>
              <a:ext uri="{FF2B5EF4-FFF2-40B4-BE49-F238E27FC236}">
                <a16:creationId xmlns:a16="http://schemas.microsoft.com/office/drawing/2014/main" id="{C9DAA19C-AC30-423B-BD22-6BA670904FE5}"/>
              </a:ext>
            </a:extLst>
          </p:cNvPr>
          <p:cNvSpPr/>
          <p:nvPr/>
        </p:nvSpPr>
        <p:spPr>
          <a:xfrm>
            <a:off x="6140689" y="3349723"/>
            <a:ext cx="550328" cy="18894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DC7C2113-3809-46DF-A7F8-E459990DA614}"/>
              </a:ext>
            </a:extLst>
          </p:cNvPr>
          <p:cNvSpPr txBox="1"/>
          <p:nvPr/>
        </p:nvSpPr>
        <p:spPr>
          <a:xfrm>
            <a:off x="1287406" y="4516666"/>
            <a:ext cx="1616574" cy="307777"/>
          </a:xfrm>
          <a:prstGeom prst="rect">
            <a:avLst/>
          </a:prstGeom>
          <a:noFill/>
        </p:spPr>
        <p:txBody>
          <a:bodyPr wrap="square" rtlCol="0">
            <a:spAutoFit/>
          </a:bodyPr>
          <a:lstStyle/>
          <a:p>
            <a:r>
              <a:rPr lang="en-IN" b="1" dirty="0">
                <a:solidFill>
                  <a:srgbClr val="FF9900"/>
                </a:solidFill>
                <a:latin typeface="Raleway" pitchFamily="2" charset="0"/>
              </a:rPr>
              <a:t>Encoded Image</a:t>
            </a:r>
          </a:p>
        </p:txBody>
      </p:sp>
    </p:spTree>
    <p:extLst>
      <p:ext uri="{BB962C8B-B14F-4D97-AF65-F5344CB8AC3E}">
        <p14:creationId xmlns:p14="http://schemas.microsoft.com/office/powerpoint/2010/main" val="6572003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ppt_x"/>
                                          </p:val>
                                        </p:tav>
                                        <p:tav tm="100000">
                                          <p:val>
                                            <p:strVal val="#ppt_x"/>
                                          </p:val>
                                        </p:tav>
                                      </p:tavLst>
                                    </p:anim>
                                    <p:anim calcmode="lin" valueType="num">
                                      <p:cBhvr additive="base">
                                        <p:cTn id="22" dur="500" fill="hold"/>
                                        <p:tgtEl>
                                          <p:spTgt spid="2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ppt_x"/>
                                          </p:val>
                                        </p:tav>
                                        <p:tav tm="100000">
                                          <p:val>
                                            <p:strVal val="#ppt_x"/>
                                          </p:val>
                                        </p:tav>
                                      </p:tavLst>
                                    </p:anim>
                                    <p:anim calcmode="lin" valueType="num">
                                      <p:cBhvr additive="base">
                                        <p:cTn id="48" dur="500" fill="hold"/>
                                        <p:tgtEl>
                                          <p:spTgt spid="2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additive="base">
                                        <p:cTn id="51" dur="500" fill="hold"/>
                                        <p:tgtEl>
                                          <p:spTgt spid="30"/>
                                        </p:tgtEl>
                                        <p:attrNameLst>
                                          <p:attrName>ppt_x</p:attrName>
                                        </p:attrNameLst>
                                      </p:cBhvr>
                                      <p:tavLst>
                                        <p:tav tm="0">
                                          <p:val>
                                            <p:strVal val="#ppt_x"/>
                                          </p:val>
                                        </p:tav>
                                        <p:tav tm="100000">
                                          <p:val>
                                            <p:strVal val="#ppt_x"/>
                                          </p:val>
                                        </p:tav>
                                      </p:tavLst>
                                    </p:anim>
                                    <p:anim calcmode="lin" valueType="num">
                                      <p:cBhvr additive="base">
                                        <p:cTn id="5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ppt_x"/>
                                          </p:val>
                                        </p:tav>
                                        <p:tav tm="100000">
                                          <p:val>
                                            <p:strVal val="#ppt_x"/>
                                          </p:val>
                                        </p:tav>
                                      </p:tavLst>
                                    </p:anim>
                                    <p:anim calcmode="lin" valueType="num">
                                      <p:cBhvr additive="base">
                                        <p:cTn id="58" dur="500" fill="hold"/>
                                        <p:tgtEl>
                                          <p:spTgt spid="21"/>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additive="base">
                                        <p:cTn id="61" dur="500" fill="hold"/>
                                        <p:tgtEl>
                                          <p:spTgt spid="22"/>
                                        </p:tgtEl>
                                        <p:attrNameLst>
                                          <p:attrName>ppt_x</p:attrName>
                                        </p:attrNameLst>
                                      </p:cBhvr>
                                      <p:tavLst>
                                        <p:tav tm="0">
                                          <p:val>
                                            <p:strVal val="#ppt_x"/>
                                          </p:val>
                                        </p:tav>
                                        <p:tav tm="100000">
                                          <p:val>
                                            <p:strVal val="#ppt_x"/>
                                          </p:val>
                                        </p:tav>
                                      </p:tavLst>
                                    </p:anim>
                                    <p:anim calcmode="lin" valueType="num">
                                      <p:cBhvr additive="base">
                                        <p:cTn id="62" dur="500" fill="hold"/>
                                        <p:tgtEl>
                                          <p:spTgt spid="22"/>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anim calcmode="lin" valueType="num">
                                      <p:cBhvr additive="base">
                                        <p:cTn id="65" dur="500" fill="hold"/>
                                        <p:tgtEl>
                                          <p:spTgt spid="25"/>
                                        </p:tgtEl>
                                        <p:attrNameLst>
                                          <p:attrName>ppt_x</p:attrName>
                                        </p:attrNameLst>
                                      </p:cBhvr>
                                      <p:tavLst>
                                        <p:tav tm="0">
                                          <p:val>
                                            <p:strVal val="#ppt_x"/>
                                          </p:val>
                                        </p:tav>
                                        <p:tav tm="100000">
                                          <p:val>
                                            <p:strVal val="#ppt_x"/>
                                          </p:val>
                                        </p:tav>
                                      </p:tavLst>
                                    </p:anim>
                                    <p:anim calcmode="lin" valueType="num">
                                      <p:cBhvr additive="base">
                                        <p:cTn id="66" dur="500" fill="hold"/>
                                        <p:tgtEl>
                                          <p:spTgt spid="25"/>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anim calcmode="lin" valueType="num">
                                      <p:cBhvr additive="base">
                                        <p:cTn id="69" dur="500" fill="hold"/>
                                        <p:tgtEl>
                                          <p:spTgt spid="24"/>
                                        </p:tgtEl>
                                        <p:attrNameLst>
                                          <p:attrName>ppt_x</p:attrName>
                                        </p:attrNameLst>
                                      </p:cBhvr>
                                      <p:tavLst>
                                        <p:tav tm="0">
                                          <p:val>
                                            <p:strVal val="#ppt_x"/>
                                          </p:val>
                                        </p:tav>
                                        <p:tav tm="100000">
                                          <p:val>
                                            <p:strVal val="#ppt_x"/>
                                          </p:val>
                                        </p:tav>
                                      </p:tavLst>
                                    </p:anim>
                                    <p:anim calcmode="lin" valueType="num">
                                      <p:cBhvr additive="base">
                                        <p:cTn id="70" dur="500" fill="hold"/>
                                        <p:tgtEl>
                                          <p:spTgt spid="24"/>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9"/>
                                        </p:tgtEl>
                                        <p:attrNameLst>
                                          <p:attrName>style.visibility</p:attrName>
                                        </p:attrNameLst>
                                      </p:cBhvr>
                                      <p:to>
                                        <p:strVal val="visible"/>
                                      </p:to>
                                    </p:set>
                                    <p:anim calcmode="lin" valueType="num">
                                      <p:cBhvr additive="base">
                                        <p:cTn id="79" dur="500" fill="hold"/>
                                        <p:tgtEl>
                                          <p:spTgt spid="29"/>
                                        </p:tgtEl>
                                        <p:attrNameLst>
                                          <p:attrName>ppt_x</p:attrName>
                                        </p:attrNameLst>
                                      </p:cBhvr>
                                      <p:tavLst>
                                        <p:tav tm="0">
                                          <p:val>
                                            <p:strVal val="#ppt_x"/>
                                          </p:val>
                                        </p:tav>
                                        <p:tav tm="100000">
                                          <p:val>
                                            <p:strVal val="#ppt_x"/>
                                          </p:val>
                                        </p:tav>
                                      </p:tavLst>
                                    </p:anim>
                                    <p:anim calcmode="lin" valueType="num">
                                      <p:cBhvr additive="base">
                                        <p:cTn id="80" dur="500" fill="hold"/>
                                        <p:tgtEl>
                                          <p:spTgt spid="29"/>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8"/>
                                        </p:tgtEl>
                                        <p:attrNameLst>
                                          <p:attrName>style.visibility</p:attrName>
                                        </p:attrNameLst>
                                      </p:cBhvr>
                                      <p:to>
                                        <p:strVal val="visible"/>
                                      </p:to>
                                    </p:set>
                                    <p:anim calcmode="lin" valueType="num">
                                      <p:cBhvr additive="base">
                                        <p:cTn id="83" dur="500" fill="hold"/>
                                        <p:tgtEl>
                                          <p:spTgt spid="28"/>
                                        </p:tgtEl>
                                        <p:attrNameLst>
                                          <p:attrName>ppt_x</p:attrName>
                                        </p:attrNameLst>
                                      </p:cBhvr>
                                      <p:tavLst>
                                        <p:tav tm="0">
                                          <p:val>
                                            <p:strVal val="#ppt_x"/>
                                          </p:val>
                                        </p:tav>
                                        <p:tav tm="100000">
                                          <p:val>
                                            <p:strVal val="#ppt_x"/>
                                          </p:val>
                                        </p:tav>
                                      </p:tavLst>
                                    </p:anim>
                                    <p:anim calcmode="lin" valueType="num">
                                      <p:cBhvr additive="base">
                                        <p:cTn id="84" dur="500" fill="hold"/>
                                        <p:tgtEl>
                                          <p:spTgt spid="28"/>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 calcmode="lin" valueType="num">
                                      <p:cBhvr additive="base">
                                        <p:cTn id="87" dur="500" fill="hold"/>
                                        <p:tgtEl>
                                          <p:spTgt spid="26"/>
                                        </p:tgtEl>
                                        <p:attrNameLst>
                                          <p:attrName>ppt_x</p:attrName>
                                        </p:attrNameLst>
                                      </p:cBhvr>
                                      <p:tavLst>
                                        <p:tav tm="0">
                                          <p:val>
                                            <p:strVal val="#ppt_x"/>
                                          </p:val>
                                        </p:tav>
                                        <p:tav tm="100000">
                                          <p:val>
                                            <p:strVal val="#ppt_x"/>
                                          </p:val>
                                        </p:tav>
                                      </p:tavLst>
                                    </p:anim>
                                    <p:anim calcmode="lin" valueType="num">
                                      <p:cBhvr additive="base">
                                        <p:cTn id="8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5" grpId="0"/>
      <p:bldP spid="16" grpId="0" animBg="1"/>
      <p:bldP spid="19" grpId="0" animBg="1"/>
      <p:bldP spid="20" grpId="0"/>
      <p:bldP spid="21" grpId="0" animBg="1"/>
      <p:bldP spid="22" grpId="0"/>
      <p:bldP spid="23" grpId="0" animBg="1"/>
      <p:bldP spid="24" grpId="0"/>
      <p:bldP spid="25" grpId="0"/>
      <p:bldP spid="26" grpId="0" animBg="1"/>
      <p:bldP spid="28" grpId="0"/>
      <p:bldP spid="29" grpId="0" animBg="1"/>
      <p:bldP spid="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729450" y="1322450"/>
            <a:ext cx="7688400" cy="994961"/>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dirty="0"/>
              <a:t>Implementation</a:t>
            </a:r>
            <a:endParaRPr dirty="0"/>
          </a:p>
        </p:txBody>
      </p:sp>
      <p:pic>
        <p:nvPicPr>
          <p:cNvPr id="6" name="Picture 5">
            <a:extLst>
              <a:ext uri="{FF2B5EF4-FFF2-40B4-BE49-F238E27FC236}">
                <a16:creationId xmlns:a16="http://schemas.microsoft.com/office/drawing/2014/main" id="{4A888ADC-4496-4D0A-B410-B586C8798272}"/>
              </a:ext>
            </a:extLst>
          </p:cNvPr>
          <p:cNvPicPr>
            <a:picLocks noChangeAspect="1"/>
          </p:cNvPicPr>
          <p:nvPr/>
        </p:nvPicPr>
        <p:blipFill>
          <a:blip r:embed="rId3"/>
          <a:stretch>
            <a:fillRect/>
          </a:stretch>
        </p:blipFill>
        <p:spPr>
          <a:xfrm>
            <a:off x="7685148" y="0"/>
            <a:ext cx="1399854" cy="523589"/>
          </a:xfrm>
          <a:prstGeom prst="rect">
            <a:avLst/>
          </a:prstGeom>
        </p:spPr>
      </p:pic>
      <p:pic>
        <p:nvPicPr>
          <p:cNvPr id="7" name="Graphic 6" descr="Laptop">
            <a:extLst>
              <a:ext uri="{FF2B5EF4-FFF2-40B4-BE49-F238E27FC236}">
                <a16:creationId xmlns:a16="http://schemas.microsoft.com/office/drawing/2014/main" id="{4BD006C3-EF41-4ADC-A964-0B70DD1063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48781" y="1252648"/>
            <a:ext cx="886578" cy="886578"/>
          </a:xfrm>
          <a:prstGeom prst="rect">
            <a:avLst/>
          </a:prstGeom>
          <a:effectLst>
            <a:outerShdw blurRad="76200" dir="13500000" sy="23000" kx="1200000" algn="br" rotWithShape="0">
              <a:prstClr val="black">
                <a:alpha val="20000"/>
              </a:prstClr>
            </a:outerShdw>
          </a:effectLst>
        </p:spPr>
      </p:pic>
      <p:sp>
        <p:nvSpPr>
          <p:cNvPr id="4" name="Slide Number Placeholder 3">
            <a:extLst>
              <a:ext uri="{FF2B5EF4-FFF2-40B4-BE49-F238E27FC236}">
                <a16:creationId xmlns:a16="http://schemas.microsoft.com/office/drawing/2014/main" id="{176D71CB-EA98-4C39-8636-FB29B68E1F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253942703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AD4E136-9CE9-43ED-94B2-88AFC339472C}"/>
              </a:ext>
            </a:extLst>
          </p:cNvPr>
          <p:cNvSpPr/>
          <p:nvPr/>
        </p:nvSpPr>
        <p:spPr>
          <a:xfrm>
            <a:off x="59452" y="100452"/>
            <a:ext cx="1973617" cy="338554"/>
          </a:xfrm>
          <a:prstGeom prst="rect">
            <a:avLst/>
          </a:prstGeom>
        </p:spPr>
        <p:txBody>
          <a:bodyPr wrap="none">
            <a:spAutoFit/>
          </a:bodyPr>
          <a:lstStyle/>
          <a:p>
            <a:r>
              <a:rPr lang="en-IN" sz="1600" b="1" dirty="0">
                <a:solidFill>
                  <a:schemeClr val="tx1"/>
                </a:solidFill>
                <a:latin typeface="Bookman Old Style" panose="02050604050505020204" pitchFamily="18" charset="0"/>
              </a:rPr>
              <a:t>Implementation </a:t>
            </a:r>
          </a:p>
        </p:txBody>
      </p:sp>
      <p:pic>
        <p:nvPicPr>
          <p:cNvPr id="7" name="Graphic 6" descr="Laptop">
            <a:extLst>
              <a:ext uri="{FF2B5EF4-FFF2-40B4-BE49-F238E27FC236}">
                <a16:creationId xmlns:a16="http://schemas.microsoft.com/office/drawing/2014/main" id="{3E16113A-9052-4844-B46F-A837DE5104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33069" y="-31352"/>
            <a:ext cx="587396" cy="587396"/>
          </a:xfrm>
          <a:prstGeom prst="rect">
            <a:avLst/>
          </a:prstGeom>
          <a:effectLst>
            <a:outerShdw blurRad="76200" dir="13500000" sy="23000" kx="1200000" algn="br" rotWithShape="0">
              <a:prstClr val="black">
                <a:alpha val="20000"/>
              </a:prstClr>
            </a:outerShdw>
          </a:effectLst>
        </p:spPr>
      </p:pic>
      <p:sp>
        <p:nvSpPr>
          <p:cNvPr id="8" name="Google Shape;138;p18" descr="Background pointer shape in timeline graphic">
            <a:extLst>
              <a:ext uri="{FF2B5EF4-FFF2-40B4-BE49-F238E27FC236}">
                <a16:creationId xmlns:a16="http://schemas.microsoft.com/office/drawing/2014/main" id="{DBEC93B4-7EC2-4D9F-B92D-6DB97143911F}"/>
              </a:ext>
            </a:extLst>
          </p:cNvPr>
          <p:cNvSpPr/>
          <p:nvPr/>
        </p:nvSpPr>
        <p:spPr>
          <a:xfrm>
            <a:off x="333954" y="2501181"/>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9" name="Google Shape;139;p18">
                <a:extLst>
                  <a:ext uri="{FF2B5EF4-FFF2-40B4-BE49-F238E27FC236}">
                    <a16:creationId xmlns:a16="http://schemas.microsoft.com/office/drawing/2014/main" id="{DA020CB8-F397-4680-8800-773A3069BB89}"/>
                  </a:ext>
                </a:extLst>
              </p:cNvPr>
              <p:cNvSpPr txBox="1">
                <a:spLocks/>
              </p:cNvSpPr>
              <p:nvPr/>
            </p:nvSpPr>
            <p:spPr>
              <a:xfrm>
                <a:off x="333943" y="2638731"/>
                <a:ext cx="1455600" cy="47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None/>
                </a:pPr>
                <a14:m>
                  <m:oMathPara xmlns:m="http://schemas.openxmlformats.org/officeDocument/2006/math">
                    <m:oMathParaPr>
                      <m:jc m:val="centerGroup"/>
                    </m:oMathParaPr>
                    <m:oMath xmlns:m="http://schemas.openxmlformats.org/officeDocument/2006/math">
                      <m:sSup>
                        <m:sSupPr>
                          <m:ctrlPr>
                            <a:rPr lang="en-IN" sz="2000" i="1" smtClean="0">
                              <a:solidFill>
                                <a:schemeClr val="bg1"/>
                              </a:solidFill>
                              <a:latin typeface="Cambria Math" panose="02040503050406030204" pitchFamily="18" charset="0"/>
                            </a:rPr>
                          </m:ctrlPr>
                        </m:sSupPr>
                        <m:e>
                          <m:r>
                            <a:rPr lang="en-IN" sz="2000" b="1" i="1" smtClean="0">
                              <a:solidFill>
                                <a:schemeClr val="bg1"/>
                              </a:solidFill>
                              <a:latin typeface="Cambria Math" panose="02040503050406030204" pitchFamily="18" charset="0"/>
                            </a:rPr>
                            <m:t>𝟏</m:t>
                          </m:r>
                        </m:e>
                        <m:sup>
                          <m:r>
                            <a:rPr lang="en-IN" sz="2000" b="1" i="1" smtClean="0">
                              <a:solidFill>
                                <a:schemeClr val="bg1"/>
                              </a:solidFill>
                              <a:latin typeface="Cambria Math" panose="02040503050406030204" pitchFamily="18" charset="0"/>
                            </a:rPr>
                            <m:t>𝒔𝒕</m:t>
                          </m:r>
                        </m:sup>
                      </m:sSup>
                    </m:oMath>
                  </m:oMathPara>
                </a14:m>
                <a:endParaRPr lang="en-IN" sz="2800" dirty="0">
                  <a:solidFill>
                    <a:schemeClr val="bg1"/>
                  </a:solidFill>
                  <a:latin typeface="Bookman Old Style" panose="02050604050505020204" pitchFamily="18" charset="0"/>
                </a:endParaRPr>
              </a:p>
            </p:txBody>
          </p:sp>
        </mc:Choice>
        <mc:Fallback xmlns="">
          <p:sp>
            <p:nvSpPr>
              <p:cNvPr id="9" name="Google Shape;139;p18">
                <a:extLst>
                  <a:ext uri="{FF2B5EF4-FFF2-40B4-BE49-F238E27FC236}">
                    <a16:creationId xmlns:a16="http://schemas.microsoft.com/office/drawing/2014/main" id="{DA020CB8-F397-4680-8800-773A3069BB89}"/>
                  </a:ext>
                </a:extLst>
              </p:cNvPr>
              <p:cNvSpPr txBox="1">
                <a:spLocks noRot="1" noChangeAspect="1" noMove="1" noResize="1" noEditPoints="1" noAdjustHandles="1" noChangeArrowheads="1" noChangeShapeType="1" noTextEdit="1"/>
              </p:cNvSpPr>
              <p:nvPr/>
            </p:nvSpPr>
            <p:spPr>
              <a:xfrm>
                <a:off x="333943" y="2638731"/>
                <a:ext cx="1455600" cy="470400"/>
              </a:xfrm>
              <a:prstGeom prst="rect">
                <a:avLst/>
              </a:prstGeom>
              <a:blipFill>
                <a:blip r:embed="rId4"/>
                <a:stretch>
                  <a:fillRect/>
                </a:stretch>
              </a:blipFill>
              <a:ln>
                <a:noFill/>
              </a:ln>
            </p:spPr>
            <p:txBody>
              <a:bodyPr/>
              <a:lstStyle/>
              <a:p>
                <a:r>
                  <a:rPr lang="en-IN">
                    <a:noFill/>
                  </a:rPr>
                  <a:t> </a:t>
                </a:r>
              </a:p>
            </p:txBody>
          </p:sp>
        </mc:Fallback>
      </mc:AlternateContent>
      <p:grpSp>
        <p:nvGrpSpPr>
          <p:cNvPr id="10" name="Google Shape;140;p18">
            <a:extLst>
              <a:ext uri="{FF2B5EF4-FFF2-40B4-BE49-F238E27FC236}">
                <a16:creationId xmlns:a16="http://schemas.microsoft.com/office/drawing/2014/main" id="{215274DC-3762-4220-8B4C-D8D6CADDF6BC}"/>
              </a:ext>
            </a:extLst>
          </p:cNvPr>
          <p:cNvGrpSpPr/>
          <p:nvPr/>
        </p:nvGrpSpPr>
        <p:grpSpPr>
          <a:xfrm>
            <a:off x="962290" y="1912396"/>
            <a:ext cx="198900" cy="593656"/>
            <a:chOff x="777447" y="1610215"/>
            <a:chExt cx="198900" cy="593656"/>
          </a:xfrm>
        </p:grpSpPr>
        <p:cxnSp>
          <p:nvCxnSpPr>
            <p:cNvPr id="11" name="Google Shape;141;p18">
              <a:extLst>
                <a:ext uri="{FF2B5EF4-FFF2-40B4-BE49-F238E27FC236}">
                  <a16:creationId xmlns:a16="http://schemas.microsoft.com/office/drawing/2014/main" id="{64585E11-32F8-4D70-A6D9-06AE77E1EDE3}"/>
                </a:ext>
              </a:extLst>
            </p:cNvPr>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2" name="Google Shape;142;p18">
              <a:extLst>
                <a:ext uri="{FF2B5EF4-FFF2-40B4-BE49-F238E27FC236}">
                  <a16:creationId xmlns:a16="http://schemas.microsoft.com/office/drawing/2014/main" id="{FCF18818-3D7F-4DEF-A384-F774D91C42EE}"/>
                </a:ext>
              </a:extLst>
            </p:cNvPr>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44;p18" descr="Background pointer shape in timeline graphic">
            <a:extLst>
              <a:ext uri="{FF2B5EF4-FFF2-40B4-BE49-F238E27FC236}">
                <a16:creationId xmlns:a16="http://schemas.microsoft.com/office/drawing/2014/main" id="{E10B8BEC-4150-4FCA-881C-CD56E3699063}"/>
              </a:ext>
            </a:extLst>
          </p:cNvPr>
          <p:cNvSpPr/>
          <p:nvPr/>
        </p:nvSpPr>
        <p:spPr>
          <a:xfrm>
            <a:off x="1810074" y="2501181"/>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14" name="Google Shape;145;p18">
                <a:extLst>
                  <a:ext uri="{FF2B5EF4-FFF2-40B4-BE49-F238E27FC236}">
                    <a16:creationId xmlns:a16="http://schemas.microsoft.com/office/drawing/2014/main" id="{558CD451-C323-48BF-AF6D-24D31E9FAFBA}"/>
                  </a:ext>
                </a:extLst>
              </p:cNvPr>
              <p:cNvSpPr txBox="1">
                <a:spLocks/>
              </p:cNvSpPr>
              <p:nvPr/>
            </p:nvSpPr>
            <p:spPr>
              <a:xfrm>
                <a:off x="2119337" y="2638731"/>
                <a:ext cx="1315500" cy="47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None/>
                </a:pPr>
                <a14:m>
                  <m:oMathPara xmlns:m="http://schemas.openxmlformats.org/officeDocument/2006/math">
                    <m:oMathParaPr>
                      <m:jc m:val="centerGroup"/>
                    </m:oMathParaPr>
                    <m:oMath xmlns:m="http://schemas.openxmlformats.org/officeDocument/2006/math">
                      <m:sSup>
                        <m:sSupPr>
                          <m:ctrlPr>
                            <a:rPr lang="en-IN" sz="2000" i="1" smtClean="0">
                              <a:solidFill>
                                <a:schemeClr val="bg1"/>
                              </a:solidFill>
                              <a:latin typeface="Cambria Math" panose="02040503050406030204" pitchFamily="18" charset="0"/>
                            </a:rPr>
                          </m:ctrlPr>
                        </m:sSupPr>
                        <m:e>
                          <m:r>
                            <a:rPr lang="en-IN" sz="2000" b="1" i="1" smtClean="0">
                              <a:solidFill>
                                <a:schemeClr val="bg1"/>
                              </a:solidFill>
                              <a:latin typeface="Cambria Math" panose="02040503050406030204" pitchFamily="18" charset="0"/>
                            </a:rPr>
                            <m:t>𝟐</m:t>
                          </m:r>
                        </m:e>
                        <m:sup>
                          <m:r>
                            <a:rPr lang="en-IN" sz="2000" b="1" i="1" smtClean="0">
                              <a:solidFill>
                                <a:schemeClr val="bg1"/>
                              </a:solidFill>
                              <a:latin typeface="Cambria Math" panose="02040503050406030204" pitchFamily="18" charset="0"/>
                            </a:rPr>
                            <m:t>𝒏𝒅</m:t>
                          </m:r>
                        </m:sup>
                      </m:sSup>
                    </m:oMath>
                  </m:oMathPara>
                </a14:m>
                <a:endParaRPr lang="en-IN" sz="2800" dirty="0">
                  <a:solidFill>
                    <a:schemeClr val="bg1"/>
                  </a:solidFill>
                  <a:latin typeface="Bookman Old Style" panose="02050604050505020204" pitchFamily="18" charset="0"/>
                </a:endParaRPr>
              </a:p>
            </p:txBody>
          </p:sp>
        </mc:Choice>
        <mc:Fallback xmlns="">
          <p:sp>
            <p:nvSpPr>
              <p:cNvPr id="14" name="Google Shape;145;p18">
                <a:extLst>
                  <a:ext uri="{FF2B5EF4-FFF2-40B4-BE49-F238E27FC236}">
                    <a16:creationId xmlns:a16="http://schemas.microsoft.com/office/drawing/2014/main" id="{558CD451-C323-48BF-AF6D-24D31E9FAFBA}"/>
                  </a:ext>
                </a:extLst>
              </p:cNvPr>
              <p:cNvSpPr txBox="1">
                <a:spLocks noRot="1" noChangeAspect="1" noMove="1" noResize="1" noEditPoints="1" noAdjustHandles="1" noChangeArrowheads="1" noChangeShapeType="1" noTextEdit="1"/>
              </p:cNvSpPr>
              <p:nvPr/>
            </p:nvSpPr>
            <p:spPr>
              <a:xfrm>
                <a:off x="2119337" y="2638731"/>
                <a:ext cx="1315500" cy="470400"/>
              </a:xfrm>
              <a:prstGeom prst="rect">
                <a:avLst/>
              </a:prstGeom>
              <a:blipFill>
                <a:blip r:embed="rId5"/>
                <a:stretch>
                  <a:fillRect/>
                </a:stretch>
              </a:blipFill>
              <a:ln>
                <a:noFill/>
              </a:ln>
            </p:spPr>
            <p:txBody>
              <a:bodyPr/>
              <a:lstStyle/>
              <a:p>
                <a:r>
                  <a:rPr lang="en-IN">
                    <a:noFill/>
                  </a:rPr>
                  <a:t> </a:t>
                </a:r>
              </a:p>
            </p:txBody>
          </p:sp>
        </mc:Fallback>
      </mc:AlternateContent>
      <p:grpSp>
        <p:nvGrpSpPr>
          <p:cNvPr id="15" name="Google Shape;146;p18">
            <a:extLst>
              <a:ext uri="{FF2B5EF4-FFF2-40B4-BE49-F238E27FC236}">
                <a16:creationId xmlns:a16="http://schemas.microsoft.com/office/drawing/2014/main" id="{CBCE5284-636F-4DA2-A10E-A16912ADE3B1}"/>
              </a:ext>
            </a:extLst>
          </p:cNvPr>
          <p:cNvGrpSpPr/>
          <p:nvPr/>
        </p:nvGrpSpPr>
        <p:grpSpPr>
          <a:xfrm>
            <a:off x="2677652" y="3241139"/>
            <a:ext cx="198900" cy="593656"/>
            <a:chOff x="2223534" y="2938958"/>
            <a:chExt cx="198900" cy="593656"/>
          </a:xfrm>
        </p:grpSpPr>
        <p:cxnSp>
          <p:nvCxnSpPr>
            <p:cNvPr id="16" name="Google Shape;147;p18">
              <a:extLst>
                <a:ext uri="{FF2B5EF4-FFF2-40B4-BE49-F238E27FC236}">
                  <a16:creationId xmlns:a16="http://schemas.microsoft.com/office/drawing/2014/main" id="{44E36C67-EB8D-4C55-A581-912B7FB28CEA}"/>
                </a:ext>
              </a:extLst>
            </p:cNvPr>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17" name="Google Shape;148;p18">
              <a:extLst>
                <a:ext uri="{FF2B5EF4-FFF2-40B4-BE49-F238E27FC236}">
                  <a16:creationId xmlns:a16="http://schemas.microsoft.com/office/drawing/2014/main" id="{4BB5F77E-F8AF-457F-9159-34B224924DE6}"/>
                </a:ext>
              </a:extLst>
            </p:cNvPr>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49;p18">
            <a:extLst>
              <a:ext uri="{FF2B5EF4-FFF2-40B4-BE49-F238E27FC236}">
                <a16:creationId xmlns:a16="http://schemas.microsoft.com/office/drawing/2014/main" id="{B325AB57-080D-4495-9699-38A24F124C24}"/>
              </a:ext>
            </a:extLst>
          </p:cNvPr>
          <p:cNvSpPr txBox="1">
            <a:spLocks/>
          </p:cNvSpPr>
          <p:nvPr/>
        </p:nvSpPr>
        <p:spPr>
          <a:xfrm>
            <a:off x="1711981" y="4027257"/>
            <a:ext cx="2051100" cy="4551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600"/>
              </a:spcAft>
              <a:buFont typeface="Lato"/>
              <a:buNone/>
            </a:pPr>
            <a:r>
              <a:rPr lang="en-IN" sz="1600" b="1" dirty="0">
                <a:solidFill>
                  <a:srgbClr val="1A9988"/>
                </a:solidFill>
              </a:rPr>
              <a:t>Encrypting Image</a:t>
            </a:r>
          </a:p>
        </p:txBody>
      </p:sp>
      <p:sp>
        <p:nvSpPr>
          <p:cNvPr id="19" name="Google Shape;150;p18" descr="Background pointer shape in timeline graphic">
            <a:extLst>
              <a:ext uri="{FF2B5EF4-FFF2-40B4-BE49-F238E27FC236}">
                <a16:creationId xmlns:a16="http://schemas.microsoft.com/office/drawing/2014/main" id="{ECE0555C-BEF1-4986-8DD0-9915F4899569}"/>
              </a:ext>
            </a:extLst>
          </p:cNvPr>
          <p:cNvSpPr/>
          <p:nvPr/>
        </p:nvSpPr>
        <p:spPr>
          <a:xfrm>
            <a:off x="3464993" y="2501181"/>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20" name="Google Shape;151;p18">
                <a:extLst>
                  <a:ext uri="{FF2B5EF4-FFF2-40B4-BE49-F238E27FC236}">
                    <a16:creationId xmlns:a16="http://schemas.microsoft.com/office/drawing/2014/main" id="{3E32B16A-9BEF-423D-A8C6-999DAE39EF58}"/>
                  </a:ext>
                </a:extLst>
              </p:cNvPr>
              <p:cNvSpPr txBox="1">
                <a:spLocks/>
              </p:cNvSpPr>
              <p:nvPr/>
            </p:nvSpPr>
            <p:spPr>
              <a:xfrm>
                <a:off x="3760775" y="2638731"/>
                <a:ext cx="1315500" cy="47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None/>
                </a:pPr>
                <a14:m>
                  <m:oMathPara xmlns:m="http://schemas.openxmlformats.org/officeDocument/2006/math">
                    <m:oMathParaPr>
                      <m:jc m:val="centerGroup"/>
                    </m:oMathParaPr>
                    <m:oMath xmlns:m="http://schemas.openxmlformats.org/officeDocument/2006/math">
                      <m:sSup>
                        <m:sSupPr>
                          <m:ctrlPr>
                            <a:rPr lang="en-IN" sz="2000" i="1" smtClean="0">
                              <a:solidFill>
                                <a:schemeClr val="bg1"/>
                              </a:solidFill>
                              <a:latin typeface="Cambria Math" panose="02040503050406030204" pitchFamily="18" charset="0"/>
                            </a:rPr>
                          </m:ctrlPr>
                        </m:sSupPr>
                        <m:e>
                          <m:r>
                            <a:rPr lang="en-IN" sz="2000" b="1" i="1" smtClean="0">
                              <a:solidFill>
                                <a:schemeClr val="bg1"/>
                              </a:solidFill>
                              <a:latin typeface="Cambria Math" panose="02040503050406030204" pitchFamily="18" charset="0"/>
                            </a:rPr>
                            <m:t>𝟑</m:t>
                          </m:r>
                        </m:e>
                        <m:sup>
                          <m:r>
                            <a:rPr lang="en-IN" sz="2000" b="1" i="1" smtClean="0">
                              <a:solidFill>
                                <a:schemeClr val="bg1"/>
                              </a:solidFill>
                              <a:latin typeface="Cambria Math" panose="02040503050406030204" pitchFamily="18" charset="0"/>
                            </a:rPr>
                            <m:t>𝒓</m:t>
                          </m:r>
                          <m:r>
                            <a:rPr lang="en-IN" sz="2000" b="1" i="1">
                              <a:solidFill>
                                <a:schemeClr val="bg1"/>
                              </a:solidFill>
                              <a:latin typeface="Cambria Math" panose="02040503050406030204" pitchFamily="18" charset="0"/>
                            </a:rPr>
                            <m:t>𝒅</m:t>
                          </m:r>
                        </m:sup>
                      </m:sSup>
                    </m:oMath>
                  </m:oMathPara>
                </a14:m>
                <a:endParaRPr lang="en-IN" sz="2800" dirty="0">
                  <a:solidFill>
                    <a:schemeClr val="bg1"/>
                  </a:solidFill>
                  <a:latin typeface="Bookman Old Style" panose="02050604050505020204" pitchFamily="18" charset="0"/>
                </a:endParaRPr>
              </a:p>
            </p:txBody>
          </p:sp>
        </mc:Choice>
        <mc:Fallback xmlns="">
          <p:sp>
            <p:nvSpPr>
              <p:cNvPr id="20" name="Google Shape;151;p18">
                <a:extLst>
                  <a:ext uri="{FF2B5EF4-FFF2-40B4-BE49-F238E27FC236}">
                    <a16:creationId xmlns:a16="http://schemas.microsoft.com/office/drawing/2014/main" id="{3E32B16A-9BEF-423D-A8C6-999DAE39EF58}"/>
                  </a:ext>
                </a:extLst>
              </p:cNvPr>
              <p:cNvSpPr txBox="1">
                <a:spLocks noRot="1" noChangeAspect="1" noMove="1" noResize="1" noEditPoints="1" noAdjustHandles="1" noChangeArrowheads="1" noChangeShapeType="1" noTextEdit="1"/>
              </p:cNvSpPr>
              <p:nvPr/>
            </p:nvSpPr>
            <p:spPr>
              <a:xfrm>
                <a:off x="3760775" y="2638731"/>
                <a:ext cx="1315500" cy="470400"/>
              </a:xfrm>
              <a:prstGeom prst="rect">
                <a:avLst/>
              </a:prstGeom>
              <a:blipFill>
                <a:blip r:embed="rId6"/>
                <a:stretch>
                  <a:fillRect/>
                </a:stretch>
              </a:blipFill>
              <a:ln>
                <a:noFill/>
              </a:ln>
            </p:spPr>
            <p:txBody>
              <a:bodyPr/>
              <a:lstStyle/>
              <a:p>
                <a:r>
                  <a:rPr lang="en-IN">
                    <a:noFill/>
                  </a:rPr>
                  <a:t> </a:t>
                </a:r>
              </a:p>
            </p:txBody>
          </p:sp>
        </mc:Fallback>
      </mc:AlternateContent>
      <p:grpSp>
        <p:nvGrpSpPr>
          <p:cNvPr id="21" name="Google Shape;152;p18">
            <a:extLst>
              <a:ext uri="{FF2B5EF4-FFF2-40B4-BE49-F238E27FC236}">
                <a16:creationId xmlns:a16="http://schemas.microsoft.com/office/drawing/2014/main" id="{330F9018-F3A4-4288-8699-F0849362A02C}"/>
              </a:ext>
            </a:extLst>
          </p:cNvPr>
          <p:cNvGrpSpPr/>
          <p:nvPr/>
        </p:nvGrpSpPr>
        <p:grpSpPr>
          <a:xfrm>
            <a:off x="4312565" y="1912396"/>
            <a:ext cx="198900" cy="593656"/>
            <a:chOff x="3918084" y="1610215"/>
            <a:chExt cx="198900" cy="593656"/>
          </a:xfrm>
        </p:grpSpPr>
        <p:cxnSp>
          <p:nvCxnSpPr>
            <p:cNvPr id="22" name="Google Shape;153;p18">
              <a:extLst>
                <a:ext uri="{FF2B5EF4-FFF2-40B4-BE49-F238E27FC236}">
                  <a16:creationId xmlns:a16="http://schemas.microsoft.com/office/drawing/2014/main" id="{D6B62A6D-7478-48D0-A50B-310437A1CB6F}"/>
                </a:ext>
              </a:extLst>
            </p:cNvPr>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3" name="Google Shape;154;p18">
              <a:extLst>
                <a:ext uri="{FF2B5EF4-FFF2-40B4-BE49-F238E27FC236}">
                  <a16:creationId xmlns:a16="http://schemas.microsoft.com/office/drawing/2014/main" id="{9360CE2B-916B-4DB8-AB87-F2717FA5C010}"/>
                </a:ext>
              </a:extLst>
            </p:cNvPr>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155;p18">
            <a:extLst>
              <a:ext uri="{FF2B5EF4-FFF2-40B4-BE49-F238E27FC236}">
                <a16:creationId xmlns:a16="http://schemas.microsoft.com/office/drawing/2014/main" id="{4ECCC06A-1144-46AC-A648-031C5029E12A}"/>
              </a:ext>
            </a:extLst>
          </p:cNvPr>
          <p:cNvSpPr txBox="1">
            <a:spLocks/>
          </p:cNvSpPr>
          <p:nvPr/>
        </p:nvSpPr>
        <p:spPr>
          <a:xfrm>
            <a:off x="3273293" y="1220409"/>
            <a:ext cx="2242800" cy="441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600"/>
              </a:spcAft>
              <a:buFont typeface="Lato"/>
              <a:buNone/>
            </a:pPr>
            <a:r>
              <a:rPr lang="en-IN" sz="1600" b="1" dirty="0">
                <a:solidFill>
                  <a:srgbClr val="1A9988"/>
                </a:solidFill>
              </a:rPr>
              <a:t>Password Verification</a:t>
            </a:r>
          </a:p>
        </p:txBody>
      </p:sp>
      <p:sp>
        <p:nvSpPr>
          <p:cNvPr id="25" name="Google Shape;156;p18" descr="Background pointer shape in timeline graphic">
            <a:extLst>
              <a:ext uri="{FF2B5EF4-FFF2-40B4-BE49-F238E27FC236}">
                <a16:creationId xmlns:a16="http://schemas.microsoft.com/office/drawing/2014/main" id="{025FE02D-BEAE-44D8-B205-91E6F1556B30}"/>
              </a:ext>
            </a:extLst>
          </p:cNvPr>
          <p:cNvSpPr/>
          <p:nvPr/>
        </p:nvSpPr>
        <p:spPr>
          <a:xfrm>
            <a:off x="5119913" y="2501181"/>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26" name="Google Shape;157;p18">
                <a:extLst>
                  <a:ext uri="{FF2B5EF4-FFF2-40B4-BE49-F238E27FC236}">
                    <a16:creationId xmlns:a16="http://schemas.microsoft.com/office/drawing/2014/main" id="{A414C8C8-CF30-4F2C-A953-052A8DEA02A3}"/>
                  </a:ext>
                </a:extLst>
              </p:cNvPr>
              <p:cNvSpPr txBox="1">
                <a:spLocks/>
              </p:cNvSpPr>
              <p:nvPr/>
            </p:nvSpPr>
            <p:spPr>
              <a:xfrm>
                <a:off x="5409719" y="2638731"/>
                <a:ext cx="1315500" cy="47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None/>
                </a:pPr>
                <a14:m>
                  <m:oMathPara xmlns:m="http://schemas.openxmlformats.org/officeDocument/2006/math">
                    <m:oMathParaPr>
                      <m:jc m:val="centerGroup"/>
                    </m:oMathParaPr>
                    <m:oMath xmlns:m="http://schemas.openxmlformats.org/officeDocument/2006/math">
                      <m:sSup>
                        <m:sSupPr>
                          <m:ctrlPr>
                            <a:rPr lang="en-IN" sz="2000" i="1" smtClean="0">
                              <a:solidFill>
                                <a:schemeClr val="bg1"/>
                              </a:solidFill>
                              <a:latin typeface="Cambria Math" panose="02040503050406030204" pitchFamily="18" charset="0"/>
                            </a:rPr>
                          </m:ctrlPr>
                        </m:sSupPr>
                        <m:e>
                          <m:r>
                            <a:rPr lang="en-IN" sz="2000" b="1" i="1" smtClean="0">
                              <a:solidFill>
                                <a:schemeClr val="bg1"/>
                              </a:solidFill>
                              <a:latin typeface="Cambria Math" panose="02040503050406030204" pitchFamily="18" charset="0"/>
                            </a:rPr>
                            <m:t>𝟒</m:t>
                          </m:r>
                        </m:e>
                        <m:sup>
                          <m:r>
                            <a:rPr lang="en-IN" sz="2000" b="1" i="1" smtClean="0">
                              <a:solidFill>
                                <a:schemeClr val="bg1"/>
                              </a:solidFill>
                              <a:latin typeface="Cambria Math" panose="02040503050406030204" pitchFamily="18" charset="0"/>
                            </a:rPr>
                            <m:t>𝒕𝒉</m:t>
                          </m:r>
                        </m:sup>
                      </m:sSup>
                    </m:oMath>
                  </m:oMathPara>
                </a14:m>
                <a:endParaRPr lang="en-IN" sz="2800" dirty="0">
                  <a:solidFill>
                    <a:schemeClr val="bg1"/>
                  </a:solidFill>
                  <a:latin typeface="Bookman Old Style" panose="02050604050505020204" pitchFamily="18" charset="0"/>
                </a:endParaRPr>
              </a:p>
            </p:txBody>
          </p:sp>
        </mc:Choice>
        <mc:Fallback xmlns="">
          <p:sp>
            <p:nvSpPr>
              <p:cNvPr id="26" name="Google Shape;157;p18">
                <a:extLst>
                  <a:ext uri="{FF2B5EF4-FFF2-40B4-BE49-F238E27FC236}">
                    <a16:creationId xmlns:a16="http://schemas.microsoft.com/office/drawing/2014/main" id="{A414C8C8-CF30-4F2C-A953-052A8DEA02A3}"/>
                  </a:ext>
                </a:extLst>
              </p:cNvPr>
              <p:cNvSpPr txBox="1">
                <a:spLocks noRot="1" noChangeAspect="1" noMove="1" noResize="1" noEditPoints="1" noAdjustHandles="1" noChangeArrowheads="1" noChangeShapeType="1" noTextEdit="1"/>
              </p:cNvSpPr>
              <p:nvPr/>
            </p:nvSpPr>
            <p:spPr>
              <a:xfrm>
                <a:off x="5409719" y="2638731"/>
                <a:ext cx="1315500" cy="470400"/>
              </a:xfrm>
              <a:prstGeom prst="rect">
                <a:avLst/>
              </a:prstGeom>
              <a:blipFill>
                <a:blip r:embed="rId7"/>
                <a:stretch>
                  <a:fillRect/>
                </a:stretch>
              </a:blipFill>
              <a:ln>
                <a:noFill/>
              </a:ln>
            </p:spPr>
            <p:txBody>
              <a:bodyPr/>
              <a:lstStyle/>
              <a:p>
                <a:r>
                  <a:rPr lang="en-IN">
                    <a:noFill/>
                  </a:rPr>
                  <a:t> </a:t>
                </a:r>
              </a:p>
            </p:txBody>
          </p:sp>
        </mc:Fallback>
      </mc:AlternateContent>
      <p:grpSp>
        <p:nvGrpSpPr>
          <p:cNvPr id="27" name="Google Shape;158;p18">
            <a:extLst>
              <a:ext uri="{FF2B5EF4-FFF2-40B4-BE49-F238E27FC236}">
                <a16:creationId xmlns:a16="http://schemas.microsoft.com/office/drawing/2014/main" id="{2A983C74-B663-4E8F-8094-1DB278DC1422}"/>
              </a:ext>
            </a:extLst>
          </p:cNvPr>
          <p:cNvGrpSpPr/>
          <p:nvPr/>
        </p:nvGrpSpPr>
        <p:grpSpPr>
          <a:xfrm>
            <a:off x="5966090" y="3241139"/>
            <a:ext cx="198900" cy="593656"/>
            <a:chOff x="5958946" y="2938958"/>
            <a:chExt cx="198900" cy="593656"/>
          </a:xfrm>
        </p:grpSpPr>
        <p:cxnSp>
          <p:nvCxnSpPr>
            <p:cNvPr id="28" name="Google Shape;159;p18">
              <a:extLst>
                <a:ext uri="{FF2B5EF4-FFF2-40B4-BE49-F238E27FC236}">
                  <a16:creationId xmlns:a16="http://schemas.microsoft.com/office/drawing/2014/main" id="{892F4903-024F-4E8A-904C-50899192EADF}"/>
                </a:ext>
              </a:extLst>
            </p:cNvPr>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29" name="Google Shape;160;p18">
              <a:extLst>
                <a:ext uri="{FF2B5EF4-FFF2-40B4-BE49-F238E27FC236}">
                  <a16:creationId xmlns:a16="http://schemas.microsoft.com/office/drawing/2014/main" id="{A4119EA4-62B1-4591-9B07-7205ECB243EA}"/>
                </a:ext>
              </a:extLst>
            </p:cNvPr>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161;p18">
            <a:extLst>
              <a:ext uri="{FF2B5EF4-FFF2-40B4-BE49-F238E27FC236}">
                <a16:creationId xmlns:a16="http://schemas.microsoft.com/office/drawing/2014/main" id="{690CCEC7-8348-4295-BE73-CFF2CE96411C}"/>
              </a:ext>
            </a:extLst>
          </p:cNvPr>
          <p:cNvSpPr txBox="1">
            <a:spLocks/>
          </p:cNvSpPr>
          <p:nvPr/>
        </p:nvSpPr>
        <p:spPr>
          <a:xfrm>
            <a:off x="5119913" y="4041762"/>
            <a:ext cx="2411663" cy="4570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600"/>
              </a:spcAft>
              <a:buFont typeface="Lato"/>
              <a:buNone/>
            </a:pPr>
            <a:r>
              <a:rPr lang="en-US" sz="1600" b="1" dirty="0">
                <a:solidFill>
                  <a:srgbClr val="1A9988"/>
                </a:solidFill>
              </a:rPr>
              <a:t>Decrypting Image</a:t>
            </a:r>
            <a:endParaRPr lang="en-IN" sz="1600" b="1" dirty="0">
              <a:solidFill>
                <a:srgbClr val="1A9988"/>
              </a:solidFill>
            </a:endParaRPr>
          </a:p>
        </p:txBody>
      </p:sp>
      <p:sp>
        <p:nvSpPr>
          <p:cNvPr id="31" name="Google Shape;162;p18" descr="Background pointer shape in timeline graphic">
            <a:extLst>
              <a:ext uri="{FF2B5EF4-FFF2-40B4-BE49-F238E27FC236}">
                <a16:creationId xmlns:a16="http://schemas.microsoft.com/office/drawing/2014/main" id="{B42757F4-9A19-40D1-98DE-4723D841E9BA}"/>
              </a:ext>
            </a:extLst>
          </p:cNvPr>
          <p:cNvSpPr/>
          <p:nvPr/>
        </p:nvSpPr>
        <p:spPr>
          <a:xfrm>
            <a:off x="6774833" y="2501181"/>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32" name="Google Shape;163;p18">
                <a:extLst>
                  <a:ext uri="{FF2B5EF4-FFF2-40B4-BE49-F238E27FC236}">
                    <a16:creationId xmlns:a16="http://schemas.microsoft.com/office/drawing/2014/main" id="{039DA538-6676-4AFD-88D6-D1F18F52E1F8}"/>
                  </a:ext>
                </a:extLst>
              </p:cNvPr>
              <p:cNvSpPr txBox="1">
                <a:spLocks/>
              </p:cNvSpPr>
              <p:nvPr/>
            </p:nvSpPr>
            <p:spPr>
              <a:xfrm>
                <a:off x="7104532" y="2638731"/>
                <a:ext cx="1315500" cy="47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None/>
                </a:pPr>
                <a14:m>
                  <m:oMathPara xmlns:m="http://schemas.openxmlformats.org/officeDocument/2006/math">
                    <m:oMathParaPr>
                      <m:jc m:val="centerGroup"/>
                    </m:oMathParaPr>
                    <m:oMath xmlns:m="http://schemas.openxmlformats.org/officeDocument/2006/math">
                      <m:sSup>
                        <m:sSupPr>
                          <m:ctrlPr>
                            <a:rPr lang="en-IN" sz="1800" i="1" smtClean="0">
                              <a:solidFill>
                                <a:schemeClr val="bg1"/>
                              </a:solidFill>
                              <a:latin typeface="Cambria Math" panose="02040503050406030204" pitchFamily="18" charset="0"/>
                            </a:rPr>
                          </m:ctrlPr>
                        </m:sSupPr>
                        <m:e>
                          <m:r>
                            <a:rPr lang="en-IN" sz="1800" b="1" i="1" smtClean="0">
                              <a:solidFill>
                                <a:schemeClr val="bg1"/>
                              </a:solidFill>
                              <a:latin typeface="Cambria Math" panose="02040503050406030204" pitchFamily="18" charset="0"/>
                            </a:rPr>
                            <m:t>𝟓</m:t>
                          </m:r>
                        </m:e>
                        <m:sup>
                          <m:r>
                            <a:rPr lang="en-IN" sz="1800" b="1" i="1">
                              <a:solidFill>
                                <a:schemeClr val="bg1"/>
                              </a:solidFill>
                              <a:latin typeface="Cambria Math" panose="02040503050406030204" pitchFamily="18" charset="0"/>
                            </a:rPr>
                            <m:t>𝒕𝒉</m:t>
                          </m:r>
                        </m:sup>
                      </m:sSup>
                    </m:oMath>
                  </m:oMathPara>
                </a14:m>
                <a:endParaRPr lang="en-IN" sz="2400" dirty="0">
                  <a:solidFill>
                    <a:schemeClr val="bg1"/>
                  </a:solidFill>
                  <a:latin typeface="Bookman Old Style" panose="02050604050505020204" pitchFamily="18" charset="0"/>
                </a:endParaRPr>
              </a:p>
            </p:txBody>
          </p:sp>
        </mc:Choice>
        <mc:Fallback xmlns="">
          <p:sp>
            <p:nvSpPr>
              <p:cNvPr id="32" name="Google Shape;163;p18">
                <a:extLst>
                  <a:ext uri="{FF2B5EF4-FFF2-40B4-BE49-F238E27FC236}">
                    <a16:creationId xmlns:a16="http://schemas.microsoft.com/office/drawing/2014/main" id="{039DA538-6676-4AFD-88D6-D1F18F52E1F8}"/>
                  </a:ext>
                </a:extLst>
              </p:cNvPr>
              <p:cNvSpPr txBox="1">
                <a:spLocks noRot="1" noChangeAspect="1" noMove="1" noResize="1" noEditPoints="1" noAdjustHandles="1" noChangeArrowheads="1" noChangeShapeType="1" noTextEdit="1"/>
              </p:cNvSpPr>
              <p:nvPr/>
            </p:nvSpPr>
            <p:spPr>
              <a:xfrm>
                <a:off x="7104532" y="2638731"/>
                <a:ext cx="1315500" cy="470400"/>
              </a:xfrm>
              <a:prstGeom prst="rect">
                <a:avLst/>
              </a:prstGeom>
              <a:blipFill>
                <a:blip r:embed="rId8"/>
                <a:stretch>
                  <a:fillRect/>
                </a:stretch>
              </a:blipFill>
              <a:ln>
                <a:noFill/>
              </a:ln>
            </p:spPr>
            <p:txBody>
              <a:bodyPr/>
              <a:lstStyle/>
              <a:p>
                <a:r>
                  <a:rPr lang="en-IN">
                    <a:noFill/>
                  </a:rPr>
                  <a:t> </a:t>
                </a:r>
              </a:p>
            </p:txBody>
          </p:sp>
        </mc:Fallback>
      </mc:AlternateContent>
      <p:grpSp>
        <p:nvGrpSpPr>
          <p:cNvPr id="33" name="Google Shape;164;p18">
            <a:extLst>
              <a:ext uri="{FF2B5EF4-FFF2-40B4-BE49-F238E27FC236}">
                <a16:creationId xmlns:a16="http://schemas.microsoft.com/office/drawing/2014/main" id="{3EFCBE56-9979-4C5F-AB43-D4AADAE285C6}"/>
              </a:ext>
            </a:extLst>
          </p:cNvPr>
          <p:cNvGrpSpPr/>
          <p:nvPr/>
        </p:nvGrpSpPr>
        <p:grpSpPr>
          <a:xfrm>
            <a:off x="7662827" y="1912396"/>
            <a:ext cx="198900" cy="593656"/>
            <a:chOff x="3918084" y="1610215"/>
            <a:chExt cx="198900" cy="593656"/>
          </a:xfrm>
        </p:grpSpPr>
        <p:cxnSp>
          <p:nvCxnSpPr>
            <p:cNvPr id="34" name="Google Shape;165;p18">
              <a:extLst>
                <a:ext uri="{FF2B5EF4-FFF2-40B4-BE49-F238E27FC236}">
                  <a16:creationId xmlns:a16="http://schemas.microsoft.com/office/drawing/2014/main" id="{80DB0C0D-319D-45DC-B9DF-8E0917E7B1D7}"/>
                </a:ext>
              </a:extLst>
            </p:cNvPr>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35" name="Google Shape;166;p18">
              <a:extLst>
                <a:ext uri="{FF2B5EF4-FFF2-40B4-BE49-F238E27FC236}">
                  <a16:creationId xmlns:a16="http://schemas.microsoft.com/office/drawing/2014/main" id="{2DC4EDD4-5D48-4B50-8BA2-56B590C31CC1}"/>
                </a:ext>
              </a:extLst>
            </p:cNvPr>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167;p18">
            <a:extLst>
              <a:ext uri="{FF2B5EF4-FFF2-40B4-BE49-F238E27FC236}">
                <a16:creationId xmlns:a16="http://schemas.microsoft.com/office/drawing/2014/main" id="{D2EE2BDE-0343-4D51-AEB4-560BACFFA6A4}"/>
              </a:ext>
            </a:extLst>
          </p:cNvPr>
          <p:cNvSpPr txBox="1">
            <a:spLocks/>
          </p:cNvSpPr>
          <p:nvPr/>
        </p:nvSpPr>
        <p:spPr>
          <a:xfrm>
            <a:off x="5972096" y="1227941"/>
            <a:ext cx="3199289" cy="4565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600"/>
              </a:spcAft>
              <a:buFont typeface="Lato"/>
              <a:buNone/>
            </a:pPr>
            <a:r>
              <a:rPr lang="en-IN" sz="1600" b="1" dirty="0">
                <a:solidFill>
                  <a:srgbClr val="1A9988"/>
                </a:solidFill>
              </a:rPr>
              <a:t>Retrieving the Hidden Text</a:t>
            </a:r>
          </a:p>
        </p:txBody>
      </p:sp>
      <p:sp>
        <p:nvSpPr>
          <p:cNvPr id="37" name="Rectangle 36">
            <a:extLst>
              <a:ext uri="{FF2B5EF4-FFF2-40B4-BE49-F238E27FC236}">
                <a16:creationId xmlns:a16="http://schemas.microsoft.com/office/drawing/2014/main" id="{806D03D3-CD27-4D31-882B-DF8ACEB5F5EB}"/>
              </a:ext>
            </a:extLst>
          </p:cNvPr>
          <p:cNvSpPr/>
          <p:nvPr/>
        </p:nvSpPr>
        <p:spPr>
          <a:xfrm>
            <a:off x="725936" y="1109844"/>
            <a:ext cx="970241" cy="2361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Google Shape;143;p18">
            <a:extLst>
              <a:ext uri="{FF2B5EF4-FFF2-40B4-BE49-F238E27FC236}">
                <a16:creationId xmlns:a16="http://schemas.microsoft.com/office/drawing/2014/main" id="{03AD0FE3-0061-43E2-BBFC-51FC654ED16D}"/>
              </a:ext>
            </a:extLst>
          </p:cNvPr>
          <p:cNvSpPr txBox="1">
            <a:spLocks/>
          </p:cNvSpPr>
          <p:nvPr/>
        </p:nvSpPr>
        <p:spPr>
          <a:xfrm>
            <a:off x="238039" y="1214621"/>
            <a:ext cx="2398264" cy="441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600"/>
              </a:spcAft>
              <a:buFont typeface="Lato"/>
              <a:buNone/>
            </a:pPr>
            <a:r>
              <a:rPr lang="en-IN" sz="1600" b="1" dirty="0">
                <a:solidFill>
                  <a:srgbClr val="1A9988"/>
                </a:solidFill>
                <a:latin typeface="Raleway" panose="020B0604020202020204" charset="0"/>
              </a:rPr>
              <a:t>Hiding Text in image</a:t>
            </a:r>
          </a:p>
        </p:txBody>
      </p:sp>
      <p:sp>
        <p:nvSpPr>
          <p:cNvPr id="39" name="Rectangle 38">
            <a:extLst>
              <a:ext uri="{FF2B5EF4-FFF2-40B4-BE49-F238E27FC236}">
                <a16:creationId xmlns:a16="http://schemas.microsoft.com/office/drawing/2014/main" id="{BAB80EF9-6AE4-4F6A-A004-C31ECAC15B9D}"/>
              </a:ext>
            </a:extLst>
          </p:cNvPr>
          <p:cNvSpPr/>
          <p:nvPr/>
        </p:nvSpPr>
        <p:spPr>
          <a:xfrm>
            <a:off x="349297" y="1069699"/>
            <a:ext cx="2144072" cy="74270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901B8BA3-2825-4D08-B069-24B710603806}"/>
              </a:ext>
            </a:extLst>
          </p:cNvPr>
          <p:cNvSpPr/>
          <p:nvPr/>
        </p:nvSpPr>
        <p:spPr>
          <a:xfrm>
            <a:off x="3313010" y="1078822"/>
            <a:ext cx="2134129" cy="74270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1" name="Rectangle 40">
            <a:extLst>
              <a:ext uri="{FF2B5EF4-FFF2-40B4-BE49-F238E27FC236}">
                <a16:creationId xmlns:a16="http://schemas.microsoft.com/office/drawing/2014/main" id="{DF8B01BB-56F5-47F9-A9D3-005A5C4FBC09}"/>
              </a:ext>
            </a:extLst>
          </p:cNvPr>
          <p:cNvSpPr/>
          <p:nvPr/>
        </p:nvSpPr>
        <p:spPr>
          <a:xfrm>
            <a:off x="6076844" y="1098833"/>
            <a:ext cx="2989797" cy="74270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2" name="Rectangle 41">
            <a:extLst>
              <a:ext uri="{FF2B5EF4-FFF2-40B4-BE49-F238E27FC236}">
                <a16:creationId xmlns:a16="http://schemas.microsoft.com/office/drawing/2014/main" id="{76096BAF-B2B2-4610-8873-CB7EDC7DF42B}"/>
              </a:ext>
            </a:extLst>
          </p:cNvPr>
          <p:cNvSpPr/>
          <p:nvPr/>
        </p:nvSpPr>
        <p:spPr>
          <a:xfrm>
            <a:off x="1789543" y="3883468"/>
            <a:ext cx="1895977" cy="74270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3" name="Rectangle 42">
            <a:extLst>
              <a:ext uri="{FF2B5EF4-FFF2-40B4-BE49-F238E27FC236}">
                <a16:creationId xmlns:a16="http://schemas.microsoft.com/office/drawing/2014/main" id="{595A9663-9027-41D4-883F-B3DF94D0C10D}"/>
              </a:ext>
            </a:extLst>
          </p:cNvPr>
          <p:cNvSpPr/>
          <p:nvPr/>
        </p:nvSpPr>
        <p:spPr>
          <a:xfrm>
            <a:off x="5108613" y="3898935"/>
            <a:ext cx="2411663" cy="74270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4" name="Slide Number Placeholder 71">
            <a:extLst>
              <a:ext uri="{FF2B5EF4-FFF2-40B4-BE49-F238E27FC236}">
                <a16:creationId xmlns:a16="http://schemas.microsoft.com/office/drawing/2014/main" id="{5D091C6D-19AE-4BFE-8FA4-065BC79BDB92}"/>
              </a:ext>
            </a:extLst>
          </p:cNvPr>
          <p:cNvSpPr txBox="1">
            <a:spLocks/>
          </p:cNvSpPr>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1pPr>
            <a:lvl2pPr marR="0" lvl="1"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2pPr>
            <a:lvl3pPr marR="0" lvl="2"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3pPr>
            <a:lvl4pPr marR="0" lvl="3"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4pPr>
            <a:lvl5pPr marR="0" lvl="4"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5pPr>
            <a:lvl6pPr marR="0" lvl="5"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6pPr>
            <a:lvl7pPr marR="0" lvl="6"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7pPr>
            <a:lvl8pPr marR="0" lvl="7"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8pPr>
            <a:lvl9pPr marR="0" lvl="8"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9pPr>
          </a:lstStyle>
          <a:p>
            <a:fld id="{00000000-1234-1234-1234-123412341234}" type="slidenum">
              <a:rPr lang="en" smtClean="0"/>
              <a:pPr/>
              <a:t>18</a:t>
            </a:fld>
            <a:endParaRPr lang="en"/>
          </a:p>
        </p:txBody>
      </p:sp>
      <p:pic>
        <p:nvPicPr>
          <p:cNvPr id="45" name="Picture 2" descr="Amrita Vishwa Vidyapeetham - Wikipedia">
            <a:extLst>
              <a:ext uri="{FF2B5EF4-FFF2-40B4-BE49-F238E27FC236}">
                <a16:creationId xmlns:a16="http://schemas.microsoft.com/office/drawing/2014/main" id="{48ECA491-C0E4-4B28-BF6B-4EA5CB5AA2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46" name="Slide Number Placeholder 45">
            <a:extLst>
              <a:ext uri="{FF2B5EF4-FFF2-40B4-BE49-F238E27FC236}">
                <a16:creationId xmlns:a16="http://schemas.microsoft.com/office/drawing/2014/main" id="{35804F1C-BEC6-46FE-B3B7-F3CB29E571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10941637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500" fill="hold"/>
                                        <p:tgtEl>
                                          <p:spTgt spid="39"/>
                                        </p:tgtEl>
                                        <p:attrNameLst>
                                          <p:attrName>ppt_x</p:attrName>
                                        </p:attrNameLst>
                                      </p:cBhvr>
                                      <p:tavLst>
                                        <p:tav tm="0">
                                          <p:val>
                                            <p:strVal val="#ppt_x"/>
                                          </p:val>
                                        </p:tav>
                                        <p:tav tm="100000">
                                          <p:val>
                                            <p:strVal val="#ppt_x"/>
                                          </p:val>
                                        </p:tav>
                                      </p:tavLst>
                                    </p:anim>
                                    <p:anim calcmode="lin" valueType="num">
                                      <p:cBhvr additive="base">
                                        <p:cTn id="12" dur="500" fill="hold"/>
                                        <p:tgtEl>
                                          <p:spTgt spid="3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500" fill="hold"/>
                                        <p:tgtEl>
                                          <p:spTgt spid="38"/>
                                        </p:tgtEl>
                                        <p:attrNameLst>
                                          <p:attrName>ppt_x</p:attrName>
                                        </p:attrNameLst>
                                      </p:cBhvr>
                                      <p:tavLst>
                                        <p:tav tm="0">
                                          <p:val>
                                            <p:strVal val="#ppt_x"/>
                                          </p:val>
                                        </p:tav>
                                        <p:tav tm="100000">
                                          <p:val>
                                            <p:strVal val="#ppt_x"/>
                                          </p:val>
                                        </p:tav>
                                      </p:tavLst>
                                    </p:anim>
                                    <p:anim calcmode="lin" valueType="num">
                                      <p:cBhvr additive="base">
                                        <p:cTn id="16" dur="500" fill="hold"/>
                                        <p:tgtEl>
                                          <p:spTgt spid="3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anim calcmode="lin" valueType="num">
                                      <p:cBhvr additive="base">
                                        <p:cTn id="41" dur="500" fill="hold"/>
                                        <p:tgtEl>
                                          <p:spTgt spid="42"/>
                                        </p:tgtEl>
                                        <p:attrNameLst>
                                          <p:attrName>ppt_x</p:attrName>
                                        </p:attrNameLst>
                                      </p:cBhvr>
                                      <p:tavLst>
                                        <p:tav tm="0">
                                          <p:val>
                                            <p:strVal val="#ppt_x"/>
                                          </p:val>
                                        </p:tav>
                                        <p:tav tm="100000">
                                          <p:val>
                                            <p:strVal val="#ppt_x"/>
                                          </p:val>
                                        </p:tav>
                                      </p:tavLst>
                                    </p:anim>
                                    <p:anim calcmode="lin" valueType="num">
                                      <p:cBhvr additive="base">
                                        <p:cTn id="42" dur="500" fill="hold"/>
                                        <p:tgtEl>
                                          <p:spTgt spid="4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ppt_x"/>
                                          </p:val>
                                        </p:tav>
                                        <p:tav tm="100000">
                                          <p:val>
                                            <p:strVal val="#ppt_x"/>
                                          </p:val>
                                        </p:tav>
                                      </p:tavLst>
                                    </p:anim>
                                    <p:anim calcmode="lin" valueType="num">
                                      <p:cBhvr additive="base">
                                        <p:cTn id="4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additive="base">
                                        <p:cTn id="59" dur="500" fill="hold"/>
                                        <p:tgtEl>
                                          <p:spTgt spid="21"/>
                                        </p:tgtEl>
                                        <p:attrNameLst>
                                          <p:attrName>ppt_x</p:attrName>
                                        </p:attrNameLst>
                                      </p:cBhvr>
                                      <p:tavLst>
                                        <p:tav tm="0">
                                          <p:val>
                                            <p:strVal val="#ppt_x"/>
                                          </p:val>
                                        </p:tav>
                                        <p:tav tm="100000">
                                          <p:val>
                                            <p:strVal val="#ppt_x"/>
                                          </p:val>
                                        </p:tav>
                                      </p:tavLst>
                                    </p:anim>
                                    <p:anim calcmode="lin" valueType="num">
                                      <p:cBhvr additive="base">
                                        <p:cTn id="60" dur="500" fill="hold"/>
                                        <p:tgtEl>
                                          <p:spTgt spid="21"/>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anim calcmode="lin" valueType="num">
                                      <p:cBhvr additive="base">
                                        <p:cTn id="63" dur="500" fill="hold"/>
                                        <p:tgtEl>
                                          <p:spTgt spid="40"/>
                                        </p:tgtEl>
                                        <p:attrNameLst>
                                          <p:attrName>ppt_x</p:attrName>
                                        </p:attrNameLst>
                                      </p:cBhvr>
                                      <p:tavLst>
                                        <p:tav tm="0">
                                          <p:val>
                                            <p:strVal val="#ppt_x"/>
                                          </p:val>
                                        </p:tav>
                                        <p:tav tm="100000">
                                          <p:val>
                                            <p:strVal val="#ppt_x"/>
                                          </p:val>
                                        </p:tav>
                                      </p:tavLst>
                                    </p:anim>
                                    <p:anim calcmode="lin" valueType="num">
                                      <p:cBhvr additive="base">
                                        <p:cTn id="64" dur="500" fill="hold"/>
                                        <p:tgtEl>
                                          <p:spTgt spid="40"/>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additive="base">
                                        <p:cTn id="67" dur="500" fill="hold"/>
                                        <p:tgtEl>
                                          <p:spTgt spid="24"/>
                                        </p:tgtEl>
                                        <p:attrNameLst>
                                          <p:attrName>ppt_x</p:attrName>
                                        </p:attrNameLst>
                                      </p:cBhvr>
                                      <p:tavLst>
                                        <p:tav tm="0">
                                          <p:val>
                                            <p:strVal val="#ppt_x"/>
                                          </p:val>
                                        </p:tav>
                                        <p:tav tm="100000">
                                          <p:val>
                                            <p:strVal val="#ppt_x"/>
                                          </p:val>
                                        </p:tav>
                                      </p:tavLst>
                                    </p:anim>
                                    <p:anim calcmode="lin" valueType="num">
                                      <p:cBhvr additive="base">
                                        <p:cTn id="6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 calcmode="lin" valueType="num">
                                      <p:cBhvr additive="base">
                                        <p:cTn id="73" dur="500" fill="hold"/>
                                        <p:tgtEl>
                                          <p:spTgt spid="26"/>
                                        </p:tgtEl>
                                        <p:attrNameLst>
                                          <p:attrName>ppt_x</p:attrName>
                                        </p:attrNameLst>
                                      </p:cBhvr>
                                      <p:tavLst>
                                        <p:tav tm="0">
                                          <p:val>
                                            <p:strVal val="#ppt_x"/>
                                          </p:val>
                                        </p:tav>
                                        <p:tav tm="100000">
                                          <p:val>
                                            <p:strVal val="#ppt_x"/>
                                          </p:val>
                                        </p:tav>
                                      </p:tavLst>
                                    </p:anim>
                                    <p:anim calcmode="lin" valueType="num">
                                      <p:cBhvr additive="base">
                                        <p:cTn id="74" dur="500" fill="hold"/>
                                        <p:tgtEl>
                                          <p:spTgt spid="26"/>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additive="base">
                                        <p:cTn id="77" dur="500" fill="hold"/>
                                        <p:tgtEl>
                                          <p:spTgt spid="25"/>
                                        </p:tgtEl>
                                        <p:attrNameLst>
                                          <p:attrName>ppt_x</p:attrName>
                                        </p:attrNameLst>
                                      </p:cBhvr>
                                      <p:tavLst>
                                        <p:tav tm="0">
                                          <p:val>
                                            <p:strVal val="#ppt_x"/>
                                          </p:val>
                                        </p:tav>
                                        <p:tav tm="100000">
                                          <p:val>
                                            <p:strVal val="#ppt_x"/>
                                          </p:val>
                                        </p:tav>
                                      </p:tavLst>
                                    </p:anim>
                                    <p:anim calcmode="lin" valueType="num">
                                      <p:cBhvr additive="base">
                                        <p:cTn id="78" dur="500" fill="hold"/>
                                        <p:tgtEl>
                                          <p:spTgt spid="25"/>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27"/>
                                        </p:tgtEl>
                                        <p:attrNameLst>
                                          <p:attrName>style.visibility</p:attrName>
                                        </p:attrNameLst>
                                      </p:cBhvr>
                                      <p:to>
                                        <p:strVal val="visible"/>
                                      </p:to>
                                    </p:set>
                                    <p:anim calcmode="lin" valueType="num">
                                      <p:cBhvr additive="base">
                                        <p:cTn id="81" dur="500" fill="hold"/>
                                        <p:tgtEl>
                                          <p:spTgt spid="27"/>
                                        </p:tgtEl>
                                        <p:attrNameLst>
                                          <p:attrName>ppt_x</p:attrName>
                                        </p:attrNameLst>
                                      </p:cBhvr>
                                      <p:tavLst>
                                        <p:tav tm="0">
                                          <p:val>
                                            <p:strVal val="#ppt_x"/>
                                          </p:val>
                                        </p:tav>
                                        <p:tav tm="100000">
                                          <p:val>
                                            <p:strVal val="#ppt_x"/>
                                          </p:val>
                                        </p:tav>
                                      </p:tavLst>
                                    </p:anim>
                                    <p:anim calcmode="lin" valueType="num">
                                      <p:cBhvr additive="base">
                                        <p:cTn id="82" dur="500" fill="hold"/>
                                        <p:tgtEl>
                                          <p:spTgt spid="27"/>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anim calcmode="lin" valueType="num">
                                      <p:cBhvr additive="base">
                                        <p:cTn id="85" dur="500" fill="hold"/>
                                        <p:tgtEl>
                                          <p:spTgt spid="43"/>
                                        </p:tgtEl>
                                        <p:attrNameLst>
                                          <p:attrName>ppt_x</p:attrName>
                                        </p:attrNameLst>
                                      </p:cBhvr>
                                      <p:tavLst>
                                        <p:tav tm="0">
                                          <p:val>
                                            <p:strVal val="#ppt_x"/>
                                          </p:val>
                                        </p:tav>
                                        <p:tav tm="100000">
                                          <p:val>
                                            <p:strVal val="#ppt_x"/>
                                          </p:val>
                                        </p:tav>
                                      </p:tavLst>
                                    </p:anim>
                                    <p:anim calcmode="lin" valueType="num">
                                      <p:cBhvr additive="base">
                                        <p:cTn id="86" dur="500" fill="hold"/>
                                        <p:tgtEl>
                                          <p:spTgt spid="43"/>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30"/>
                                        </p:tgtEl>
                                        <p:attrNameLst>
                                          <p:attrName>style.visibility</p:attrName>
                                        </p:attrNameLst>
                                      </p:cBhvr>
                                      <p:to>
                                        <p:strVal val="visible"/>
                                      </p:to>
                                    </p:set>
                                    <p:anim calcmode="lin" valueType="num">
                                      <p:cBhvr additive="base">
                                        <p:cTn id="89" dur="500" fill="hold"/>
                                        <p:tgtEl>
                                          <p:spTgt spid="30"/>
                                        </p:tgtEl>
                                        <p:attrNameLst>
                                          <p:attrName>ppt_x</p:attrName>
                                        </p:attrNameLst>
                                      </p:cBhvr>
                                      <p:tavLst>
                                        <p:tav tm="0">
                                          <p:val>
                                            <p:strVal val="#ppt_x"/>
                                          </p:val>
                                        </p:tav>
                                        <p:tav tm="100000">
                                          <p:val>
                                            <p:strVal val="#ppt_x"/>
                                          </p:val>
                                        </p:tav>
                                      </p:tavLst>
                                    </p:anim>
                                    <p:anim calcmode="lin" valueType="num">
                                      <p:cBhvr additive="base">
                                        <p:cTn id="9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32"/>
                                        </p:tgtEl>
                                        <p:attrNameLst>
                                          <p:attrName>style.visibility</p:attrName>
                                        </p:attrNameLst>
                                      </p:cBhvr>
                                      <p:to>
                                        <p:strVal val="visible"/>
                                      </p:to>
                                    </p:set>
                                    <p:anim calcmode="lin" valueType="num">
                                      <p:cBhvr additive="base">
                                        <p:cTn id="95" dur="500" fill="hold"/>
                                        <p:tgtEl>
                                          <p:spTgt spid="32"/>
                                        </p:tgtEl>
                                        <p:attrNameLst>
                                          <p:attrName>ppt_x</p:attrName>
                                        </p:attrNameLst>
                                      </p:cBhvr>
                                      <p:tavLst>
                                        <p:tav tm="0">
                                          <p:val>
                                            <p:strVal val="#ppt_x"/>
                                          </p:val>
                                        </p:tav>
                                        <p:tav tm="100000">
                                          <p:val>
                                            <p:strVal val="#ppt_x"/>
                                          </p:val>
                                        </p:tav>
                                      </p:tavLst>
                                    </p:anim>
                                    <p:anim calcmode="lin" valueType="num">
                                      <p:cBhvr additive="base">
                                        <p:cTn id="96" dur="500" fill="hold"/>
                                        <p:tgtEl>
                                          <p:spTgt spid="32"/>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31"/>
                                        </p:tgtEl>
                                        <p:attrNameLst>
                                          <p:attrName>style.visibility</p:attrName>
                                        </p:attrNameLst>
                                      </p:cBhvr>
                                      <p:to>
                                        <p:strVal val="visible"/>
                                      </p:to>
                                    </p:set>
                                    <p:anim calcmode="lin" valueType="num">
                                      <p:cBhvr additive="base">
                                        <p:cTn id="99" dur="500" fill="hold"/>
                                        <p:tgtEl>
                                          <p:spTgt spid="31"/>
                                        </p:tgtEl>
                                        <p:attrNameLst>
                                          <p:attrName>ppt_x</p:attrName>
                                        </p:attrNameLst>
                                      </p:cBhvr>
                                      <p:tavLst>
                                        <p:tav tm="0">
                                          <p:val>
                                            <p:strVal val="#ppt_x"/>
                                          </p:val>
                                        </p:tav>
                                        <p:tav tm="100000">
                                          <p:val>
                                            <p:strVal val="#ppt_x"/>
                                          </p:val>
                                        </p:tav>
                                      </p:tavLst>
                                    </p:anim>
                                    <p:anim calcmode="lin" valueType="num">
                                      <p:cBhvr additive="base">
                                        <p:cTn id="100" dur="500" fill="hold"/>
                                        <p:tgtEl>
                                          <p:spTgt spid="31"/>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33"/>
                                        </p:tgtEl>
                                        <p:attrNameLst>
                                          <p:attrName>style.visibility</p:attrName>
                                        </p:attrNameLst>
                                      </p:cBhvr>
                                      <p:to>
                                        <p:strVal val="visible"/>
                                      </p:to>
                                    </p:set>
                                    <p:anim calcmode="lin" valueType="num">
                                      <p:cBhvr additive="base">
                                        <p:cTn id="103" dur="500" fill="hold"/>
                                        <p:tgtEl>
                                          <p:spTgt spid="33"/>
                                        </p:tgtEl>
                                        <p:attrNameLst>
                                          <p:attrName>ppt_x</p:attrName>
                                        </p:attrNameLst>
                                      </p:cBhvr>
                                      <p:tavLst>
                                        <p:tav tm="0">
                                          <p:val>
                                            <p:strVal val="#ppt_x"/>
                                          </p:val>
                                        </p:tav>
                                        <p:tav tm="100000">
                                          <p:val>
                                            <p:strVal val="#ppt_x"/>
                                          </p:val>
                                        </p:tav>
                                      </p:tavLst>
                                    </p:anim>
                                    <p:anim calcmode="lin" valueType="num">
                                      <p:cBhvr additive="base">
                                        <p:cTn id="104" dur="500" fill="hold"/>
                                        <p:tgtEl>
                                          <p:spTgt spid="33"/>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36"/>
                                        </p:tgtEl>
                                        <p:attrNameLst>
                                          <p:attrName>style.visibility</p:attrName>
                                        </p:attrNameLst>
                                      </p:cBhvr>
                                      <p:to>
                                        <p:strVal val="visible"/>
                                      </p:to>
                                    </p:set>
                                    <p:anim calcmode="lin" valueType="num">
                                      <p:cBhvr additive="base">
                                        <p:cTn id="107" dur="500" fill="hold"/>
                                        <p:tgtEl>
                                          <p:spTgt spid="36"/>
                                        </p:tgtEl>
                                        <p:attrNameLst>
                                          <p:attrName>ppt_x</p:attrName>
                                        </p:attrNameLst>
                                      </p:cBhvr>
                                      <p:tavLst>
                                        <p:tav tm="0">
                                          <p:val>
                                            <p:strVal val="#ppt_x"/>
                                          </p:val>
                                        </p:tav>
                                        <p:tav tm="100000">
                                          <p:val>
                                            <p:strVal val="#ppt_x"/>
                                          </p:val>
                                        </p:tav>
                                      </p:tavLst>
                                    </p:anim>
                                    <p:anim calcmode="lin" valueType="num">
                                      <p:cBhvr additive="base">
                                        <p:cTn id="108" dur="500" fill="hold"/>
                                        <p:tgtEl>
                                          <p:spTgt spid="36"/>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41"/>
                                        </p:tgtEl>
                                        <p:attrNameLst>
                                          <p:attrName>style.visibility</p:attrName>
                                        </p:attrNameLst>
                                      </p:cBhvr>
                                      <p:to>
                                        <p:strVal val="visible"/>
                                      </p:to>
                                    </p:set>
                                    <p:anim calcmode="lin" valueType="num">
                                      <p:cBhvr additive="base">
                                        <p:cTn id="111" dur="500" fill="hold"/>
                                        <p:tgtEl>
                                          <p:spTgt spid="41"/>
                                        </p:tgtEl>
                                        <p:attrNameLst>
                                          <p:attrName>ppt_x</p:attrName>
                                        </p:attrNameLst>
                                      </p:cBhvr>
                                      <p:tavLst>
                                        <p:tav tm="0">
                                          <p:val>
                                            <p:strVal val="#ppt_x"/>
                                          </p:val>
                                        </p:tav>
                                        <p:tav tm="100000">
                                          <p:val>
                                            <p:strVal val="#ppt_x"/>
                                          </p:val>
                                        </p:tav>
                                      </p:tavLst>
                                    </p:anim>
                                    <p:anim calcmode="lin" valueType="num">
                                      <p:cBhvr additive="base">
                                        <p:cTn id="112"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3" grpId="0" animBg="1"/>
      <p:bldP spid="14" grpId="0"/>
      <p:bldP spid="18" grpId="0"/>
      <p:bldP spid="19" grpId="0" animBg="1"/>
      <p:bldP spid="20" grpId="0"/>
      <p:bldP spid="24" grpId="0"/>
      <p:bldP spid="25" grpId="0" animBg="1"/>
      <p:bldP spid="26" grpId="0"/>
      <p:bldP spid="30" grpId="0"/>
      <p:bldP spid="31" grpId="0" animBg="1"/>
      <p:bldP spid="32" grpId="0"/>
      <p:bldP spid="36" grpId="0"/>
      <p:bldP spid="38" grpId="0"/>
      <p:bldP spid="39" grpId="0" animBg="1"/>
      <p:bldP spid="40" grpId="0" animBg="1"/>
      <p:bldP spid="41" grpId="0" animBg="1"/>
      <p:bldP spid="42" grpId="0" animBg="1"/>
      <p:bldP spid="4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729450" y="1322450"/>
            <a:ext cx="7688400" cy="994961"/>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dirty="0"/>
              <a:t>Sample Output</a:t>
            </a:r>
            <a:endParaRPr dirty="0"/>
          </a:p>
        </p:txBody>
      </p:sp>
      <p:pic>
        <p:nvPicPr>
          <p:cNvPr id="6" name="Picture 5">
            <a:extLst>
              <a:ext uri="{FF2B5EF4-FFF2-40B4-BE49-F238E27FC236}">
                <a16:creationId xmlns:a16="http://schemas.microsoft.com/office/drawing/2014/main" id="{4A888ADC-4496-4D0A-B410-B586C8798272}"/>
              </a:ext>
            </a:extLst>
          </p:cNvPr>
          <p:cNvPicPr>
            <a:picLocks noChangeAspect="1"/>
          </p:cNvPicPr>
          <p:nvPr/>
        </p:nvPicPr>
        <p:blipFill>
          <a:blip r:embed="rId3"/>
          <a:stretch>
            <a:fillRect/>
          </a:stretch>
        </p:blipFill>
        <p:spPr>
          <a:xfrm>
            <a:off x="7685148" y="0"/>
            <a:ext cx="1399854" cy="523589"/>
          </a:xfrm>
          <a:prstGeom prst="rect">
            <a:avLst/>
          </a:prstGeom>
        </p:spPr>
      </p:pic>
      <p:sp>
        <p:nvSpPr>
          <p:cNvPr id="4" name="Slide Number Placeholder 3">
            <a:extLst>
              <a:ext uri="{FF2B5EF4-FFF2-40B4-BE49-F238E27FC236}">
                <a16:creationId xmlns:a16="http://schemas.microsoft.com/office/drawing/2014/main" id="{176D71CB-EA98-4C39-8636-FB29B68E1F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8" name="Graphic 7" descr="Target Audience">
            <a:extLst>
              <a:ext uri="{FF2B5EF4-FFF2-40B4-BE49-F238E27FC236}">
                <a16:creationId xmlns:a16="http://schemas.microsoft.com/office/drawing/2014/main" id="{5F657836-0404-4D71-98A2-64B86C926E6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10605" y="1226613"/>
            <a:ext cx="914400" cy="914400"/>
          </a:xfrm>
          <a:prstGeom prst="rect">
            <a:avLst/>
          </a:prstGeo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65854700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D08F909B-74E2-45BD-A326-6A8FDB4FA9B1}"/>
              </a:ext>
            </a:extLst>
          </p:cNvPr>
          <p:cNvGrpSpPr/>
          <p:nvPr/>
        </p:nvGrpSpPr>
        <p:grpSpPr>
          <a:xfrm>
            <a:off x="1611094" y="1066963"/>
            <a:ext cx="1970319" cy="1986644"/>
            <a:chOff x="4782454" y="2104571"/>
            <a:chExt cx="2627092" cy="2648859"/>
          </a:xfrm>
        </p:grpSpPr>
        <p:sp>
          <p:nvSpPr>
            <p:cNvPr id="81" name="Diamond 80">
              <a:extLst>
                <a:ext uri="{FF2B5EF4-FFF2-40B4-BE49-F238E27FC236}">
                  <a16:creationId xmlns:a16="http://schemas.microsoft.com/office/drawing/2014/main" id="{7E3FC610-1FE5-4D29-B699-B8EE424C1651}"/>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2" name="Right Triangle 10">
              <a:extLst>
                <a:ext uri="{FF2B5EF4-FFF2-40B4-BE49-F238E27FC236}">
                  <a16:creationId xmlns:a16="http://schemas.microsoft.com/office/drawing/2014/main" id="{1C7FCD8E-407D-4715-9C03-55808FAB0C1E}"/>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3" name="Right Triangle 10">
              <a:extLst>
                <a:ext uri="{FF2B5EF4-FFF2-40B4-BE49-F238E27FC236}">
                  <a16:creationId xmlns:a16="http://schemas.microsoft.com/office/drawing/2014/main" id="{3FB0E643-39FC-4169-BF96-1BCB1AECCC92}"/>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4" name="Right Triangle 10">
              <a:extLst>
                <a:ext uri="{FF2B5EF4-FFF2-40B4-BE49-F238E27FC236}">
                  <a16:creationId xmlns:a16="http://schemas.microsoft.com/office/drawing/2014/main" id="{D1B11E02-0274-49A1-BEA8-FF298FDBEBD3}"/>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85" name="Right Triangle 10">
              <a:extLst>
                <a:ext uri="{FF2B5EF4-FFF2-40B4-BE49-F238E27FC236}">
                  <a16:creationId xmlns:a16="http://schemas.microsoft.com/office/drawing/2014/main" id="{EC146767-F37E-4CD4-AD2C-91F6896D27CB}"/>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86" name="Group 85">
            <a:extLst>
              <a:ext uri="{FF2B5EF4-FFF2-40B4-BE49-F238E27FC236}">
                <a16:creationId xmlns:a16="http://schemas.microsoft.com/office/drawing/2014/main" id="{58BB6E38-748B-4A2D-BED8-B561FA968CAF}"/>
              </a:ext>
            </a:extLst>
          </p:cNvPr>
          <p:cNvGrpSpPr/>
          <p:nvPr/>
        </p:nvGrpSpPr>
        <p:grpSpPr>
          <a:xfrm>
            <a:off x="3581408" y="1064199"/>
            <a:ext cx="1970319" cy="1986644"/>
            <a:chOff x="4782454" y="2104571"/>
            <a:chExt cx="2627092" cy="2648859"/>
          </a:xfrm>
        </p:grpSpPr>
        <p:sp>
          <p:nvSpPr>
            <p:cNvPr id="87" name="Diamond 86">
              <a:extLst>
                <a:ext uri="{FF2B5EF4-FFF2-40B4-BE49-F238E27FC236}">
                  <a16:creationId xmlns:a16="http://schemas.microsoft.com/office/drawing/2014/main" id="{7EA0FF30-1722-4DF6-B687-58862E31E034}"/>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8" name="Right Triangle 10">
              <a:extLst>
                <a:ext uri="{FF2B5EF4-FFF2-40B4-BE49-F238E27FC236}">
                  <a16:creationId xmlns:a16="http://schemas.microsoft.com/office/drawing/2014/main" id="{91599D33-2305-4D87-BDB4-61E3C81724ED}"/>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9" name="Right Triangle 10">
              <a:extLst>
                <a:ext uri="{FF2B5EF4-FFF2-40B4-BE49-F238E27FC236}">
                  <a16:creationId xmlns:a16="http://schemas.microsoft.com/office/drawing/2014/main" id="{1083F70C-FEE3-4446-BDEB-921DDC8D33AB}"/>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0" name="Right Triangle 10">
              <a:extLst>
                <a:ext uri="{FF2B5EF4-FFF2-40B4-BE49-F238E27FC236}">
                  <a16:creationId xmlns:a16="http://schemas.microsoft.com/office/drawing/2014/main" id="{12EF26CB-7696-4A55-974C-7C35BE61A450}"/>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1" name="Right Triangle 10">
              <a:extLst>
                <a:ext uri="{FF2B5EF4-FFF2-40B4-BE49-F238E27FC236}">
                  <a16:creationId xmlns:a16="http://schemas.microsoft.com/office/drawing/2014/main" id="{F6D1D495-D5BA-4429-85D1-D70B2B3B0597}"/>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92" name="Group 91">
            <a:extLst>
              <a:ext uri="{FF2B5EF4-FFF2-40B4-BE49-F238E27FC236}">
                <a16:creationId xmlns:a16="http://schemas.microsoft.com/office/drawing/2014/main" id="{F9FBBD57-C382-43E1-B0E3-7C12F4A99410}"/>
              </a:ext>
            </a:extLst>
          </p:cNvPr>
          <p:cNvGrpSpPr/>
          <p:nvPr/>
        </p:nvGrpSpPr>
        <p:grpSpPr>
          <a:xfrm>
            <a:off x="5551723" y="1061435"/>
            <a:ext cx="1970319" cy="1986644"/>
            <a:chOff x="4782454" y="2104571"/>
            <a:chExt cx="2627092" cy="2648859"/>
          </a:xfrm>
        </p:grpSpPr>
        <p:sp>
          <p:nvSpPr>
            <p:cNvPr id="93" name="Diamond 92">
              <a:extLst>
                <a:ext uri="{FF2B5EF4-FFF2-40B4-BE49-F238E27FC236}">
                  <a16:creationId xmlns:a16="http://schemas.microsoft.com/office/drawing/2014/main" id="{5A30D31A-9E71-4ADF-B682-CA4C667598FB}"/>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4" name="Right Triangle 10">
              <a:extLst>
                <a:ext uri="{FF2B5EF4-FFF2-40B4-BE49-F238E27FC236}">
                  <a16:creationId xmlns:a16="http://schemas.microsoft.com/office/drawing/2014/main" id="{6053B0E9-9B5B-4910-8DF5-64DFE068C63A}"/>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5" name="Right Triangle 10">
              <a:extLst>
                <a:ext uri="{FF2B5EF4-FFF2-40B4-BE49-F238E27FC236}">
                  <a16:creationId xmlns:a16="http://schemas.microsoft.com/office/drawing/2014/main" id="{D74F469C-FBF3-4D66-8260-F2A11B255D67}"/>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6" name="Right Triangle 10">
              <a:extLst>
                <a:ext uri="{FF2B5EF4-FFF2-40B4-BE49-F238E27FC236}">
                  <a16:creationId xmlns:a16="http://schemas.microsoft.com/office/drawing/2014/main" id="{A23A01CD-843E-47EE-B520-1311CDE08A8C}"/>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7" name="Right Triangle 10">
              <a:extLst>
                <a:ext uri="{FF2B5EF4-FFF2-40B4-BE49-F238E27FC236}">
                  <a16:creationId xmlns:a16="http://schemas.microsoft.com/office/drawing/2014/main" id="{A086E752-1260-4AA7-8B6C-5CB26FB7CB3B}"/>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98" name="Group 97">
            <a:extLst>
              <a:ext uri="{FF2B5EF4-FFF2-40B4-BE49-F238E27FC236}">
                <a16:creationId xmlns:a16="http://schemas.microsoft.com/office/drawing/2014/main" id="{79082477-22F6-4479-B82F-5BB3AEEDA8B8}"/>
              </a:ext>
            </a:extLst>
          </p:cNvPr>
          <p:cNvGrpSpPr/>
          <p:nvPr/>
        </p:nvGrpSpPr>
        <p:grpSpPr>
          <a:xfrm>
            <a:off x="625929" y="2068480"/>
            <a:ext cx="1970319" cy="1986644"/>
            <a:chOff x="4782454" y="2104571"/>
            <a:chExt cx="2627092" cy="2648859"/>
          </a:xfrm>
        </p:grpSpPr>
        <p:sp>
          <p:nvSpPr>
            <p:cNvPr id="99" name="Diamond 98">
              <a:extLst>
                <a:ext uri="{FF2B5EF4-FFF2-40B4-BE49-F238E27FC236}">
                  <a16:creationId xmlns:a16="http://schemas.microsoft.com/office/drawing/2014/main" id="{ADD2A64A-B683-4FDB-B767-83DB4C4FBA5A}"/>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0" name="Right Triangle 10">
              <a:extLst>
                <a:ext uri="{FF2B5EF4-FFF2-40B4-BE49-F238E27FC236}">
                  <a16:creationId xmlns:a16="http://schemas.microsoft.com/office/drawing/2014/main" id="{E48B2D81-DD56-4237-97DD-8FA156A0C43B}"/>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1" name="Right Triangle 10">
              <a:extLst>
                <a:ext uri="{FF2B5EF4-FFF2-40B4-BE49-F238E27FC236}">
                  <a16:creationId xmlns:a16="http://schemas.microsoft.com/office/drawing/2014/main" id="{C2D16170-F572-4AC1-AECC-3015BD839589}"/>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2" name="Right Triangle 10">
              <a:extLst>
                <a:ext uri="{FF2B5EF4-FFF2-40B4-BE49-F238E27FC236}">
                  <a16:creationId xmlns:a16="http://schemas.microsoft.com/office/drawing/2014/main" id="{5D9C5C22-0629-436E-977E-5F120DF4625F}"/>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3" name="Right Triangle 10">
              <a:extLst>
                <a:ext uri="{FF2B5EF4-FFF2-40B4-BE49-F238E27FC236}">
                  <a16:creationId xmlns:a16="http://schemas.microsoft.com/office/drawing/2014/main" id="{7DB183EC-C705-4762-BA52-C4C056F99A84}"/>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104" name="Group 103">
            <a:extLst>
              <a:ext uri="{FF2B5EF4-FFF2-40B4-BE49-F238E27FC236}">
                <a16:creationId xmlns:a16="http://schemas.microsoft.com/office/drawing/2014/main" id="{9942D71E-31B5-4F84-8A82-A26B5553E138}"/>
              </a:ext>
            </a:extLst>
          </p:cNvPr>
          <p:cNvGrpSpPr/>
          <p:nvPr/>
        </p:nvGrpSpPr>
        <p:grpSpPr>
          <a:xfrm>
            <a:off x="2596241" y="2043988"/>
            <a:ext cx="1970319" cy="1986644"/>
            <a:chOff x="4782454" y="2104571"/>
            <a:chExt cx="2627092" cy="2648859"/>
          </a:xfrm>
        </p:grpSpPr>
        <p:sp>
          <p:nvSpPr>
            <p:cNvPr id="105" name="Diamond 104">
              <a:extLst>
                <a:ext uri="{FF2B5EF4-FFF2-40B4-BE49-F238E27FC236}">
                  <a16:creationId xmlns:a16="http://schemas.microsoft.com/office/drawing/2014/main" id="{AD4087D3-E1B7-427C-9E94-E7E3496E4C22}"/>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6" name="Right Triangle 10">
              <a:extLst>
                <a:ext uri="{FF2B5EF4-FFF2-40B4-BE49-F238E27FC236}">
                  <a16:creationId xmlns:a16="http://schemas.microsoft.com/office/drawing/2014/main" id="{0E717E3D-96D1-418C-B9AF-319209039885}"/>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7" name="Right Triangle 10">
              <a:extLst>
                <a:ext uri="{FF2B5EF4-FFF2-40B4-BE49-F238E27FC236}">
                  <a16:creationId xmlns:a16="http://schemas.microsoft.com/office/drawing/2014/main" id="{2E4F3135-2DF0-448E-ACDD-C35376541783}"/>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8" name="Right Triangle 10">
              <a:extLst>
                <a:ext uri="{FF2B5EF4-FFF2-40B4-BE49-F238E27FC236}">
                  <a16:creationId xmlns:a16="http://schemas.microsoft.com/office/drawing/2014/main" id="{2DAF2CFA-8729-4E6A-912E-0FF11F8E445B}"/>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9" name="Right Triangle 10">
              <a:extLst>
                <a:ext uri="{FF2B5EF4-FFF2-40B4-BE49-F238E27FC236}">
                  <a16:creationId xmlns:a16="http://schemas.microsoft.com/office/drawing/2014/main" id="{021053C1-9BD2-405F-B63A-257B81782918}"/>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110" name="Group 109">
            <a:extLst>
              <a:ext uri="{FF2B5EF4-FFF2-40B4-BE49-F238E27FC236}">
                <a16:creationId xmlns:a16="http://schemas.microsoft.com/office/drawing/2014/main" id="{2D38199D-CC75-40A7-8BD3-C69D2B7072E5}"/>
              </a:ext>
            </a:extLst>
          </p:cNvPr>
          <p:cNvGrpSpPr/>
          <p:nvPr/>
        </p:nvGrpSpPr>
        <p:grpSpPr>
          <a:xfrm>
            <a:off x="4566554" y="2052153"/>
            <a:ext cx="1970319" cy="1986644"/>
            <a:chOff x="4782454" y="2104571"/>
            <a:chExt cx="2627092" cy="2648859"/>
          </a:xfrm>
        </p:grpSpPr>
        <p:sp>
          <p:nvSpPr>
            <p:cNvPr id="111" name="Diamond 110">
              <a:extLst>
                <a:ext uri="{FF2B5EF4-FFF2-40B4-BE49-F238E27FC236}">
                  <a16:creationId xmlns:a16="http://schemas.microsoft.com/office/drawing/2014/main" id="{13EDBEEF-DFC4-4175-90DB-63333FE5773D}"/>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2" name="Right Triangle 10">
              <a:extLst>
                <a:ext uri="{FF2B5EF4-FFF2-40B4-BE49-F238E27FC236}">
                  <a16:creationId xmlns:a16="http://schemas.microsoft.com/office/drawing/2014/main" id="{4FBF760D-101A-4557-A417-DEAC26E20A09}"/>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3" name="Right Triangle 10">
              <a:extLst>
                <a:ext uri="{FF2B5EF4-FFF2-40B4-BE49-F238E27FC236}">
                  <a16:creationId xmlns:a16="http://schemas.microsoft.com/office/drawing/2014/main" id="{F7D1510B-3001-4981-BCC5-E3010BD530AA}"/>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4" name="Right Triangle 10">
              <a:extLst>
                <a:ext uri="{FF2B5EF4-FFF2-40B4-BE49-F238E27FC236}">
                  <a16:creationId xmlns:a16="http://schemas.microsoft.com/office/drawing/2014/main" id="{10462571-5145-4032-8E1E-FE8DB19633DD}"/>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5" name="Right Triangle 10">
              <a:extLst>
                <a:ext uri="{FF2B5EF4-FFF2-40B4-BE49-F238E27FC236}">
                  <a16:creationId xmlns:a16="http://schemas.microsoft.com/office/drawing/2014/main" id="{3288ED16-1B92-455E-80A1-131719DE4F4D}"/>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116" name="Group 115">
            <a:extLst>
              <a:ext uri="{FF2B5EF4-FFF2-40B4-BE49-F238E27FC236}">
                <a16:creationId xmlns:a16="http://schemas.microsoft.com/office/drawing/2014/main" id="{0A77B343-4DB0-467C-8EF1-D0EC2EE63862}"/>
              </a:ext>
            </a:extLst>
          </p:cNvPr>
          <p:cNvGrpSpPr/>
          <p:nvPr/>
        </p:nvGrpSpPr>
        <p:grpSpPr>
          <a:xfrm>
            <a:off x="6525980" y="2060317"/>
            <a:ext cx="1970319" cy="1986644"/>
            <a:chOff x="4782454" y="2104571"/>
            <a:chExt cx="2627092" cy="2648859"/>
          </a:xfrm>
        </p:grpSpPr>
        <p:sp>
          <p:nvSpPr>
            <p:cNvPr id="117" name="Diamond 116">
              <a:extLst>
                <a:ext uri="{FF2B5EF4-FFF2-40B4-BE49-F238E27FC236}">
                  <a16:creationId xmlns:a16="http://schemas.microsoft.com/office/drawing/2014/main" id="{AFA4EA9B-2CA8-4B9E-B905-A114668ECA54}"/>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8" name="Right Triangle 10">
              <a:extLst>
                <a:ext uri="{FF2B5EF4-FFF2-40B4-BE49-F238E27FC236}">
                  <a16:creationId xmlns:a16="http://schemas.microsoft.com/office/drawing/2014/main" id="{4B08B98E-604D-4D63-80AC-028399B54BBB}"/>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9" name="Right Triangle 10">
              <a:extLst>
                <a:ext uri="{FF2B5EF4-FFF2-40B4-BE49-F238E27FC236}">
                  <a16:creationId xmlns:a16="http://schemas.microsoft.com/office/drawing/2014/main" id="{E35AC84E-9689-42CC-8122-1ECCAFA998C6}"/>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0" name="Right Triangle 10">
              <a:extLst>
                <a:ext uri="{FF2B5EF4-FFF2-40B4-BE49-F238E27FC236}">
                  <a16:creationId xmlns:a16="http://schemas.microsoft.com/office/drawing/2014/main" id="{7E0D5C77-1A4B-4B8C-A67A-B87875CABBCF}"/>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1" name="Right Triangle 10">
              <a:extLst>
                <a:ext uri="{FF2B5EF4-FFF2-40B4-BE49-F238E27FC236}">
                  <a16:creationId xmlns:a16="http://schemas.microsoft.com/office/drawing/2014/main" id="{03DC57BD-4BCE-4752-87C6-DC32542C1161}"/>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122" name="Freeform: Shape 121">
            <a:extLst>
              <a:ext uri="{FF2B5EF4-FFF2-40B4-BE49-F238E27FC236}">
                <a16:creationId xmlns:a16="http://schemas.microsoft.com/office/drawing/2014/main" id="{F0E197D1-E7EA-4CE5-B4B2-0CEFFB4E8209}"/>
              </a:ext>
            </a:extLst>
          </p:cNvPr>
          <p:cNvSpPr/>
          <p:nvPr/>
        </p:nvSpPr>
        <p:spPr>
          <a:xfrm>
            <a:off x="1494690" y="3064001"/>
            <a:ext cx="1054838" cy="1018065"/>
          </a:xfrm>
          <a:custGeom>
            <a:avLst/>
            <a:gdLst>
              <a:gd name="connsiteX0" fmla="*/ 0 w 1277257"/>
              <a:gd name="connsiteY0" fmla="*/ 1291771 h 1291771"/>
              <a:gd name="connsiteX1" fmla="*/ 1277257 w 1277257"/>
              <a:gd name="connsiteY1" fmla="*/ 0 h 1291771"/>
              <a:gd name="connsiteX2" fmla="*/ 1233714 w 1277257"/>
              <a:gd name="connsiteY2" fmla="*/ 1001485 h 1291771"/>
              <a:gd name="connsiteX3" fmla="*/ 0 w 1277257"/>
              <a:gd name="connsiteY3" fmla="*/ 1291771 h 1291771"/>
              <a:gd name="connsiteX0" fmla="*/ 0 w 1290045"/>
              <a:gd name="connsiteY0" fmla="*/ 1326940 h 1326940"/>
              <a:gd name="connsiteX1" fmla="*/ 1290045 w 1290045"/>
              <a:gd name="connsiteY1" fmla="*/ 0 h 1326940"/>
              <a:gd name="connsiteX2" fmla="*/ 1246502 w 1290045"/>
              <a:gd name="connsiteY2" fmla="*/ 1001485 h 1326940"/>
              <a:gd name="connsiteX3" fmla="*/ 0 w 1290045"/>
              <a:gd name="connsiteY3" fmla="*/ 1326940 h 1326940"/>
              <a:gd name="connsiteX0" fmla="*/ 0 w 1318820"/>
              <a:gd name="connsiteY0" fmla="*/ 1326940 h 1326940"/>
              <a:gd name="connsiteX1" fmla="*/ 1318820 w 1318820"/>
              <a:gd name="connsiteY1" fmla="*/ 0 h 1326940"/>
              <a:gd name="connsiteX2" fmla="*/ 1246502 w 1318820"/>
              <a:gd name="connsiteY2" fmla="*/ 1001485 h 1326940"/>
              <a:gd name="connsiteX3" fmla="*/ 0 w 1318820"/>
              <a:gd name="connsiteY3" fmla="*/ 1326940 h 1326940"/>
              <a:gd name="connsiteX0" fmla="*/ 0 w 1273100"/>
              <a:gd name="connsiteY0" fmla="*/ 1357420 h 1357420"/>
              <a:gd name="connsiteX1" fmla="*/ 1273100 w 1273100"/>
              <a:gd name="connsiteY1" fmla="*/ 0 h 1357420"/>
              <a:gd name="connsiteX2" fmla="*/ 1200782 w 1273100"/>
              <a:gd name="connsiteY2" fmla="*/ 1001485 h 1357420"/>
              <a:gd name="connsiteX3" fmla="*/ 0 w 1273100"/>
              <a:gd name="connsiteY3" fmla="*/ 1357420 h 1357420"/>
              <a:gd name="connsiteX0" fmla="*/ 0 w 1295960"/>
              <a:gd name="connsiteY0" fmla="*/ 1353610 h 1353610"/>
              <a:gd name="connsiteX1" fmla="*/ 1295960 w 1295960"/>
              <a:gd name="connsiteY1" fmla="*/ 0 h 1353610"/>
              <a:gd name="connsiteX2" fmla="*/ 1223642 w 1295960"/>
              <a:gd name="connsiteY2" fmla="*/ 1001485 h 1353610"/>
              <a:gd name="connsiteX3" fmla="*/ 0 w 1295960"/>
              <a:gd name="connsiteY3" fmla="*/ 1353610 h 1353610"/>
              <a:gd name="connsiteX0" fmla="*/ 0 w 1311200"/>
              <a:gd name="connsiteY0" fmla="*/ 1345990 h 1345990"/>
              <a:gd name="connsiteX1" fmla="*/ 1311200 w 1311200"/>
              <a:gd name="connsiteY1" fmla="*/ 0 h 1345990"/>
              <a:gd name="connsiteX2" fmla="*/ 1238882 w 1311200"/>
              <a:gd name="connsiteY2" fmla="*/ 1001485 h 1345990"/>
              <a:gd name="connsiteX3" fmla="*/ 0 w 1311200"/>
              <a:gd name="connsiteY3" fmla="*/ 1345990 h 1345990"/>
              <a:gd name="connsiteX0" fmla="*/ 0 w 1337870"/>
              <a:gd name="connsiteY0" fmla="*/ 1342180 h 1342180"/>
              <a:gd name="connsiteX1" fmla="*/ 1337870 w 1337870"/>
              <a:gd name="connsiteY1" fmla="*/ 0 h 1342180"/>
              <a:gd name="connsiteX2" fmla="*/ 1265552 w 1337870"/>
              <a:gd name="connsiteY2" fmla="*/ 1001485 h 1342180"/>
              <a:gd name="connsiteX3" fmla="*/ 0 w 1337870"/>
              <a:gd name="connsiteY3" fmla="*/ 1342180 h 1342180"/>
              <a:gd name="connsiteX0" fmla="*/ 0 w 1406450"/>
              <a:gd name="connsiteY0" fmla="*/ 1357420 h 1357420"/>
              <a:gd name="connsiteX1" fmla="*/ 1406450 w 1406450"/>
              <a:gd name="connsiteY1" fmla="*/ 0 h 1357420"/>
              <a:gd name="connsiteX2" fmla="*/ 1265552 w 1406450"/>
              <a:gd name="connsiteY2" fmla="*/ 1016725 h 1357420"/>
              <a:gd name="connsiteX3" fmla="*/ 0 w 1406450"/>
              <a:gd name="connsiteY3" fmla="*/ 1357420 h 1357420"/>
            </a:gdLst>
            <a:ahLst/>
            <a:cxnLst>
              <a:cxn ang="0">
                <a:pos x="connsiteX0" y="connsiteY0"/>
              </a:cxn>
              <a:cxn ang="0">
                <a:pos x="connsiteX1" y="connsiteY1"/>
              </a:cxn>
              <a:cxn ang="0">
                <a:pos x="connsiteX2" y="connsiteY2"/>
              </a:cxn>
              <a:cxn ang="0">
                <a:pos x="connsiteX3" y="connsiteY3"/>
              </a:cxn>
            </a:cxnLst>
            <a:rect l="l" t="t" r="r" b="b"/>
            <a:pathLst>
              <a:path w="1406450" h="1357420">
                <a:moveTo>
                  <a:pt x="0" y="1357420"/>
                </a:moveTo>
                <a:lnTo>
                  <a:pt x="1406450" y="0"/>
                </a:lnTo>
                <a:lnTo>
                  <a:pt x="1265552" y="1016725"/>
                </a:lnTo>
                <a:lnTo>
                  <a:pt x="0" y="1357420"/>
                </a:lnTo>
                <a:close/>
              </a:path>
            </a:pathLst>
          </a:custGeom>
          <a:gradFill flip="none" rotWithShape="1">
            <a:gsLst>
              <a:gs pos="28000">
                <a:schemeClr val="tx1">
                  <a:alpha val="34000"/>
                </a:schemeClr>
              </a:gs>
              <a:gs pos="100000">
                <a:schemeClr val="bg1">
                  <a:lumMod val="95000"/>
                  <a:alpha val="0"/>
                </a:schemeClr>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23" name="Freeform: Shape 122">
            <a:extLst>
              <a:ext uri="{FF2B5EF4-FFF2-40B4-BE49-F238E27FC236}">
                <a16:creationId xmlns:a16="http://schemas.microsoft.com/office/drawing/2014/main" id="{1D346720-6B66-439C-853D-D9BC9973B845}"/>
              </a:ext>
            </a:extLst>
          </p:cNvPr>
          <p:cNvSpPr/>
          <p:nvPr/>
        </p:nvSpPr>
        <p:spPr>
          <a:xfrm>
            <a:off x="3459556" y="3064001"/>
            <a:ext cx="1054838" cy="1018065"/>
          </a:xfrm>
          <a:custGeom>
            <a:avLst/>
            <a:gdLst>
              <a:gd name="connsiteX0" fmla="*/ 0 w 1277257"/>
              <a:gd name="connsiteY0" fmla="*/ 1291771 h 1291771"/>
              <a:gd name="connsiteX1" fmla="*/ 1277257 w 1277257"/>
              <a:gd name="connsiteY1" fmla="*/ 0 h 1291771"/>
              <a:gd name="connsiteX2" fmla="*/ 1233714 w 1277257"/>
              <a:gd name="connsiteY2" fmla="*/ 1001485 h 1291771"/>
              <a:gd name="connsiteX3" fmla="*/ 0 w 1277257"/>
              <a:gd name="connsiteY3" fmla="*/ 1291771 h 1291771"/>
              <a:gd name="connsiteX0" fmla="*/ 0 w 1290045"/>
              <a:gd name="connsiteY0" fmla="*/ 1326940 h 1326940"/>
              <a:gd name="connsiteX1" fmla="*/ 1290045 w 1290045"/>
              <a:gd name="connsiteY1" fmla="*/ 0 h 1326940"/>
              <a:gd name="connsiteX2" fmla="*/ 1246502 w 1290045"/>
              <a:gd name="connsiteY2" fmla="*/ 1001485 h 1326940"/>
              <a:gd name="connsiteX3" fmla="*/ 0 w 1290045"/>
              <a:gd name="connsiteY3" fmla="*/ 1326940 h 1326940"/>
              <a:gd name="connsiteX0" fmla="*/ 0 w 1318820"/>
              <a:gd name="connsiteY0" fmla="*/ 1326940 h 1326940"/>
              <a:gd name="connsiteX1" fmla="*/ 1318820 w 1318820"/>
              <a:gd name="connsiteY1" fmla="*/ 0 h 1326940"/>
              <a:gd name="connsiteX2" fmla="*/ 1246502 w 1318820"/>
              <a:gd name="connsiteY2" fmla="*/ 1001485 h 1326940"/>
              <a:gd name="connsiteX3" fmla="*/ 0 w 1318820"/>
              <a:gd name="connsiteY3" fmla="*/ 1326940 h 1326940"/>
              <a:gd name="connsiteX0" fmla="*/ 0 w 1273100"/>
              <a:gd name="connsiteY0" fmla="*/ 1357420 h 1357420"/>
              <a:gd name="connsiteX1" fmla="*/ 1273100 w 1273100"/>
              <a:gd name="connsiteY1" fmla="*/ 0 h 1357420"/>
              <a:gd name="connsiteX2" fmla="*/ 1200782 w 1273100"/>
              <a:gd name="connsiteY2" fmla="*/ 1001485 h 1357420"/>
              <a:gd name="connsiteX3" fmla="*/ 0 w 1273100"/>
              <a:gd name="connsiteY3" fmla="*/ 1357420 h 1357420"/>
              <a:gd name="connsiteX0" fmla="*/ 0 w 1295960"/>
              <a:gd name="connsiteY0" fmla="*/ 1353610 h 1353610"/>
              <a:gd name="connsiteX1" fmla="*/ 1295960 w 1295960"/>
              <a:gd name="connsiteY1" fmla="*/ 0 h 1353610"/>
              <a:gd name="connsiteX2" fmla="*/ 1223642 w 1295960"/>
              <a:gd name="connsiteY2" fmla="*/ 1001485 h 1353610"/>
              <a:gd name="connsiteX3" fmla="*/ 0 w 1295960"/>
              <a:gd name="connsiteY3" fmla="*/ 1353610 h 1353610"/>
              <a:gd name="connsiteX0" fmla="*/ 0 w 1311200"/>
              <a:gd name="connsiteY0" fmla="*/ 1345990 h 1345990"/>
              <a:gd name="connsiteX1" fmla="*/ 1311200 w 1311200"/>
              <a:gd name="connsiteY1" fmla="*/ 0 h 1345990"/>
              <a:gd name="connsiteX2" fmla="*/ 1238882 w 1311200"/>
              <a:gd name="connsiteY2" fmla="*/ 1001485 h 1345990"/>
              <a:gd name="connsiteX3" fmla="*/ 0 w 1311200"/>
              <a:gd name="connsiteY3" fmla="*/ 1345990 h 1345990"/>
              <a:gd name="connsiteX0" fmla="*/ 0 w 1337870"/>
              <a:gd name="connsiteY0" fmla="*/ 1342180 h 1342180"/>
              <a:gd name="connsiteX1" fmla="*/ 1337870 w 1337870"/>
              <a:gd name="connsiteY1" fmla="*/ 0 h 1342180"/>
              <a:gd name="connsiteX2" fmla="*/ 1265552 w 1337870"/>
              <a:gd name="connsiteY2" fmla="*/ 1001485 h 1342180"/>
              <a:gd name="connsiteX3" fmla="*/ 0 w 1337870"/>
              <a:gd name="connsiteY3" fmla="*/ 1342180 h 1342180"/>
              <a:gd name="connsiteX0" fmla="*/ 0 w 1406450"/>
              <a:gd name="connsiteY0" fmla="*/ 1357420 h 1357420"/>
              <a:gd name="connsiteX1" fmla="*/ 1406450 w 1406450"/>
              <a:gd name="connsiteY1" fmla="*/ 0 h 1357420"/>
              <a:gd name="connsiteX2" fmla="*/ 1265552 w 1406450"/>
              <a:gd name="connsiteY2" fmla="*/ 1016725 h 1357420"/>
              <a:gd name="connsiteX3" fmla="*/ 0 w 1406450"/>
              <a:gd name="connsiteY3" fmla="*/ 1357420 h 1357420"/>
            </a:gdLst>
            <a:ahLst/>
            <a:cxnLst>
              <a:cxn ang="0">
                <a:pos x="connsiteX0" y="connsiteY0"/>
              </a:cxn>
              <a:cxn ang="0">
                <a:pos x="connsiteX1" y="connsiteY1"/>
              </a:cxn>
              <a:cxn ang="0">
                <a:pos x="connsiteX2" y="connsiteY2"/>
              </a:cxn>
              <a:cxn ang="0">
                <a:pos x="connsiteX3" y="connsiteY3"/>
              </a:cxn>
            </a:cxnLst>
            <a:rect l="l" t="t" r="r" b="b"/>
            <a:pathLst>
              <a:path w="1406450" h="1357420">
                <a:moveTo>
                  <a:pt x="0" y="1357420"/>
                </a:moveTo>
                <a:lnTo>
                  <a:pt x="1406450" y="0"/>
                </a:lnTo>
                <a:lnTo>
                  <a:pt x="1265552" y="1016725"/>
                </a:lnTo>
                <a:lnTo>
                  <a:pt x="0" y="1357420"/>
                </a:lnTo>
                <a:close/>
              </a:path>
            </a:pathLst>
          </a:custGeom>
          <a:gradFill flip="none" rotWithShape="1">
            <a:gsLst>
              <a:gs pos="28000">
                <a:schemeClr val="tx1">
                  <a:alpha val="34000"/>
                </a:schemeClr>
              </a:gs>
              <a:gs pos="100000">
                <a:schemeClr val="bg1">
                  <a:lumMod val="95000"/>
                  <a:alpha val="0"/>
                </a:schemeClr>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p>
        </p:txBody>
      </p:sp>
      <p:sp>
        <p:nvSpPr>
          <p:cNvPr id="124" name="Freeform: Shape 123">
            <a:extLst>
              <a:ext uri="{FF2B5EF4-FFF2-40B4-BE49-F238E27FC236}">
                <a16:creationId xmlns:a16="http://schemas.microsoft.com/office/drawing/2014/main" id="{4F2A2827-218B-4506-865E-6092462A2BA2}"/>
              </a:ext>
            </a:extLst>
          </p:cNvPr>
          <p:cNvSpPr/>
          <p:nvPr/>
        </p:nvSpPr>
        <p:spPr>
          <a:xfrm>
            <a:off x="5435307" y="3064001"/>
            <a:ext cx="1054838" cy="1018065"/>
          </a:xfrm>
          <a:custGeom>
            <a:avLst/>
            <a:gdLst>
              <a:gd name="connsiteX0" fmla="*/ 0 w 1277257"/>
              <a:gd name="connsiteY0" fmla="*/ 1291771 h 1291771"/>
              <a:gd name="connsiteX1" fmla="*/ 1277257 w 1277257"/>
              <a:gd name="connsiteY1" fmla="*/ 0 h 1291771"/>
              <a:gd name="connsiteX2" fmla="*/ 1233714 w 1277257"/>
              <a:gd name="connsiteY2" fmla="*/ 1001485 h 1291771"/>
              <a:gd name="connsiteX3" fmla="*/ 0 w 1277257"/>
              <a:gd name="connsiteY3" fmla="*/ 1291771 h 1291771"/>
              <a:gd name="connsiteX0" fmla="*/ 0 w 1290045"/>
              <a:gd name="connsiteY0" fmla="*/ 1326940 h 1326940"/>
              <a:gd name="connsiteX1" fmla="*/ 1290045 w 1290045"/>
              <a:gd name="connsiteY1" fmla="*/ 0 h 1326940"/>
              <a:gd name="connsiteX2" fmla="*/ 1246502 w 1290045"/>
              <a:gd name="connsiteY2" fmla="*/ 1001485 h 1326940"/>
              <a:gd name="connsiteX3" fmla="*/ 0 w 1290045"/>
              <a:gd name="connsiteY3" fmla="*/ 1326940 h 1326940"/>
              <a:gd name="connsiteX0" fmla="*/ 0 w 1318820"/>
              <a:gd name="connsiteY0" fmla="*/ 1326940 h 1326940"/>
              <a:gd name="connsiteX1" fmla="*/ 1318820 w 1318820"/>
              <a:gd name="connsiteY1" fmla="*/ 0 h 1326940"/>
              <a:gd name="connsiteX2" fmla="*/ 1246502 w 1318820"/>
              <a:gd name="connsiteY2" fmla="*/ 1001485 h 1326940"/>
              <a:gd name="connsiteX3" fmla="*/ 0 w 1318820"/>
              <a:gd name="connsiteY3" fmla="*/ 1326940 h 1326940"/>
              <a:gd name="connsiteX0" fmla="*/ 0 w 1273100"/>
              <a:gd name="connsiteY0" fmla="*/ 1357420 h 1357420"/>
              <a:gd name="connsiteX1" fmla="*/ 1273100 w 1273100"/>
              <a:gd name="connsiteY1" fmla="*/ 0 h 1357420"/>
              <a:gd name="connsiteX2" fmla="*/ 1200782 w 1273100"/>
              <a:gd name="connsiteY2" fmla="*/ 1001485 h 1357420"/>
              <a:gd name="connsiteX3" fmla="*/ 0 w 1273100"/>
              <a:gd name="connsiteY3" fmla="*/ 1357420 h 1357420"/>
              <a:gd name="connsiteX0" fmla="*/ 0 w 1295960"/>
              <a:gd name="connsiteY0" fmla="*/ 1353610 h 1353610"/>
              <a:gd name="connsiteX1" fmla="*/ 1295960 w 1295960"/>
              <a:gd name="connsiteY1" fmla="*/ 0 h 1353610"/>
              <a:gd name="connsiteX2" fmla="*/ 1223642 w 1295960"/>
              <a:gd name="connsiteY2" fmla="*/ 1001485 h 1353610"/>
              <a:gd name="connsiteX3" fmla="*/ 0 w 1295960"/>
              <a:gd name="connsiteY3" fmla="*/ 1353610 h 1353610"/>
              <a:gd name="connsiteX0" fmla="*/ 0 w 1311200"/>
              <a:gd name="connsiteY0" fmla="*/ 1345990 h 1345990"/>
              <a:gd name="connsiteX1" fmla="*/ 1311200 w 1311200"/>
              <a:gd name="connsiteY1" fmla="*/ 0 h 1345990"/>
              <a:gd name="connsiteX2" fmla="*/ 1238882 w 1311200"/>
              <a:gd name="connsiteY2" fmla="*/ 1001485 h 1345990"/>
              <a:gd name="connsiteX3" fmla="*/ 0 w 1311200"/>
              <a:gd name="connsiteY3" fmla="*/ 1345990 h 1345990"/>
              <a:gd name="connsiteX0" fmla="*/ 0 w 1337870"/>
              <a:gd name="connsiteY0" fmla="*/ 1342180 h 1342180"/>
              <a:gd name="connsiteX1" fmla="*/ 1337870 w 1337870"/>
              <a:gd name="connsiteY1" fmla="*/ 0 h 1342180"/>
              <a:gd name="connsiteX2" fmla="*/ 1265552 w 1337870"/>
              <a:gd name="connsiteY2" fmla="*/ 1001485 h 1342180"/>
              <a:gd name="connsiteX3" fmla="*/ 0 w 1337870"/>
              <a:gd name="connsiteY3" fmla="*/ 1342180 h 1342180"/>
              <a:gd name="connsiteX0" fmla="*/ 0 w 1406450"/>
              <a:gd name="connsiteY0" fmla="*/ 1357420 h 1357420"/>
              <a:gd name="connsiteX1" fmla="*/ 1406450 w 1406450"/>
              <a:gd name="connsiteY1" fmla="*/ 0 h 1357420"/>
              <a:gd name="connsiteX2" fmla="*/ 1265552 w 1406450"/>
              <a:gd name="connsiteY2" fmla="*/ 1016725 h 1357420"/>
              <a:gd name="connsiteX3" fmla="*/ 0 w 1406450"/>
              <a:gd name="connsiteY3" fmla="*/ 1357420 h 1357420"/>
            </a:gdLst>
            <a:ahLst/>
            <a:cxnLst>
              <a:cxn ang="0">
                <a:pos x="connsiteX0" y="connsiteY0"/>
              </a:cxn>
              <a:cxn ang="0">
                <a:pos x="connsiteX1" y="connsiteY1"/>
              </a:cxn>
              <a:cxn ang="0">
                <a:pos x="connsiteX2" y="connsiteY2"/>
              </a:cxn>
              <a:cxn ang="0">
                <a:pos x="connsiteX3" y="connsiteY3"/>
              </a:cxn>
            </a:cxnLst>
            <a:rect l="l" t="t" r="r" b="b"/>
            <a:pathLst>
              <a:path w="1406450" h="1357420">
                <a:moveTo>
                  <a:pt x="0" y="1357420"/>
                </a:moveTo>
                <a:lnTo>
                  <a:pt x="1406450" y="0"/>
                </a:lnTo>
                <a:lnTo>
                  <a:pt x="1265552" y="1016725"/>
                </a:lnTo>
                <a:lnTo>
                  <a:pt x="0" y="1357420"/>
                </a:lnTo>
                <a:close/>
              </a:path>
            </a:pathLst>
          </a:custGeom>
          <a:gradFill flip="none" rotWithShape="1">
            <a:gsLst>
              <a:gs pos="28000">
                <a:schemeClr val="tx1">
                  <a:alpha val="34000"/>
                </a:schemeClr>
              </a:gs>
              <a:gs pos="100000">
                <a:schemeClr val="bg1">
                  <a:lumMod val="95000"/>
                  <a:alpha val="0"/>
                </a:schemeClr>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p>
        </p:txBody>
      </p:sp>
      <p:sp>
        <p:nvSpPr>
          <p:cNvPr id="125" name="Freeform: Shape 124">
            <a:extLst>
              <a:ext uri="{FF2B5EF4-FFF2-40B4-BE49-F238E27FC236}">
                <a16:creationId xmlns:a16="http://schemas.microsoft.com/office/drawing/2014/main" id="{33FB5587-A231-4776-9E83-8C30E43ACF62}"/>
              </a:ext>
            </a:extLst>
          </p:cNvPr>
          <p:cNvSpPr/>
          <p:nvPr/>
        </p:nvSpPr>
        <p:spPr>
          <a:xfrm>
            <a:off x="7389287" y="3074886"/>
            <a:ext cx="1054838" cy="1018065"/>
          </a:xfrm>
          <a:custGeom>
            <a:avLst/>
            <a:gdLst>
              <a:gd name="connsiteX0" fmla="*/ 0 w 1277257"/>
              <a:gd name="connsiteY0" fmla="*/ 1291771 h 1291771"/>
              <a:gd name="connsiteX1" fmla="*/ 1277257 w 1277257"/>
              <a:gd name="connsiteY1" fmla="*/ 0 h 1291771"/>
              <a:gd name="connsiteX2" fmla="*/ 1233714 w 1277257"/>
              <a:gd name="connsiteY2" fmla="*/ 1001485 h 1291771"/>
              <a:gd name="connsiteX3" fmla="*/ 0 w 1277257"/>
              <a:gd name="connsiteY3" fmla="*/ 1291771 h 1291771"/>
              <a:gd name="connsiteX0" fmla="*/ 0 w 1290045"/>
              <a:gd name="connsiteY0" fmla="*/ 1326940 h 1326940"/>
              <a:gd name="connsiteX1" fmla="*/ 1290045 w 1290045"/>
              <a:gd name="connsiteY1" fmla="*/ 0 h 1326940"/>
              <a:gd name="connsiteX2" fmla="*/ 1246502 w 1290045"/>
              <a:gd name="connsiteY2" fmla="*/ 1001485 h 1326940"/>
              <a:gd name="connsiteX3" fmla="*/ 0 w 1290045"/>
              <a:gd name="connsiteY3" fmla="*/ 1326940 h 1326940"/>
              <a:gd name="connsiteX0" fmla="*/ 0 w 1318820"/>
              <a:gd name="connsiteY0" fmla="*/ 1326940 h 1326940"/>
              <a:gd name="connsiteX1" fmla="*/ 1318820 w 1318820"/>
              <a:gd name="connsiteY1" fmla="*/ 0 h 1326940"/>
              <a:gd name="connsiteX2" fmla="*/ 1246502 w 1318820"/>
              <a:gd name="connsiteY2" fmla="*/ 1001485 h 1326940"/>
              <a:gd name="connsiteX3" fmla="*/ 0 w 1318820"/>
              <a:gd name="connsiteY3" fmla="*/ 1326940 h 1326940"/>
              <a:gd name="connsiteX0" fmla="*/ 0 w 1273100"/>
              <a:gd name="connsiteY0" fmla="*/ 1357420 h 1357420"/>
              <a:gd name="connsiteX1" fmla="*/ 1273100 w 1273100"/>
              <a:gd name="connsiteY1" fmla="*/ 0 h 1357420"/>
              <a:gd name="connsiteX2" fmla="*/ 1200782 w 1273100"/>
              <a:gd name="connsiteY2" fmla="*/ 1001485 h 1357420"/>
              <a:gd name="connsiteX3" fmla="*/ 0 w 1273100"/>
              <a:gd name="connsiteY3" fmla="*/ 1357420 h 1357420"/>
              <a:gd name="connsiteX0" fmla="*/ 0 w 1295960"/>
              <a:gd name="connsiteY0" fmla="*/ 1353610 h 1353610"/>
              <a:gd name="connsiteX1" fmla="*/ 1295960 w 1295960"/>
              <a:gd name="connsiteY1" fmla="*/ 0 h 1353610"/>
              <a:gd name="connsiteX2" fmla="*/ 1223642 w 1295960"/>
              <a:gd name="connsiteY2" fmla="*/ 1001485 h 1353610"/>
              <a:gd name="connsiteX3" fmla="*/ 0 w 1295960"/>
              <a:gd name="connsiteY3" fmla="*/ 1353610 h 1353610"/>
              <a:gd name="connsiteX0" fmla="*/ 0 w 1311200"/>
              <a:gd name="connsiteY0" fmla="*/ 1345990 h 1345990"/>
              <a:gd name="connsiteX1" fmla="*/ 1311200 w 1311200"/>
              <a:gd name="connsiteY1" fmla="*/ 0 h 1345990"/>
              <a:gd name="connsiteX2" fmla="*/ 1238882 w 1311200"/>
              <a:gd name="connsiteY2" fmla="*/ 1001485 h 1345990"/>
              <a:gd name="connsiteX3" fmla="*/ 0 w 1311200"/>
              <a:gd name="connsiteY3" fmla="*/ 1345990 h 1345990"/>
              <a:gd name="connsiteX0" fmla="*/ 0 w 1337870"/>
              <a:gd name="connsiteY0" fmla="*/ 1342180 h 1342180"/>
              <a:gd name="connsiteX1" fmla="*/ 1337870 w 1337870"/>
              <a:gd name="connsiteY1" fmla="*/ 0 h 1342180"/>
              <a:gd name="connsiteX2" fmla="*/ 1265552 w 1337870"/>
              <a:gd name="connsiteY2" fmla="*/ 1001485 h 1342180"/>
              <a:gd name="connsiteX3" fmla="*/ 0 w 1337870"/>
              <a:gd name="connsiteY3" fmla="*/ 1342180 h 1342180"/>
              <a:gd name="connsiteX0" fmla="*/ 0 w 1406450"/>
              <a:gd name="connsiteY0" fmla="*/ 1357420 h 1357420"/>
              <a:gd name="connsiteX1" fmla="*/ 1406450 w 1406450"/>
              <a:gd name="connsiteY1" fmla="*/ 0 h 1357420"/>
              <a:gd name="connsiteX2" fmla="*/ 1265552 w 1406450"/>
              <a:gd name="connsiteY2" fmla="*/ 1016725 h 1357420"/>
              <a:gd name="connsiteX3" fmla="*/ 0 w 1406450"/>
              <a:gd name="connsiteY3" fmla="*/ 1357420 h 1357420"/>
            </a:gdLst>
            <a:ahLst/>
            <a:cxnLst>
              <a:cxn ang="0">
                <a:pos x="connsiteX0" y="connsiteY0"/>
              </a:cxn>
              <a:cxn ang="0">
                <a:pos x="connsiteX1" y="connsiteY1"/>
              </a:cxn>
              <a:cxn ang="0">
                <a:pos x="connsiteX2" y="connsiteY2"/>
              </a:cxn>
              <a:cxn ang="0">
                <a:pos x="connsiteX3" y="connsiteY3"/>
              </a:cxn>
            </a:cxnLst>
            <a:rect l="l" t="t" r="r" b="b"/>
            <a:pathLst>
              <a:path w="1406450" h="1357420">
                <a:moveTo>
                  <a:pt x="0" y="1357420"/>
                </a:moveTo>
                <a:lnTo>
                  <a:pt x="1406450" y="0"/>
                </a:lnTo>
                <a:lnTo>
                  <a:pt x="1265552" y="1016725"/>
                </a:lnTo>
                <a:lnTo>
                  <a:pt x="0" y="1357420"/>
                </a:lnTo>
                <a:close/>
              </a:path>
            </a:pathLst>
          </a:custGeom>
          <a:gradFill flip="none" rotWithShape="1">
            <a:gsLst>
              <a:gs pos="28000">
                <a:schemeClr val="tx1">
                  <a:alpha val="34000"/>
                </a:schemeClr>
              </a:gs>
              <a:gs pos="100000">
                <a:schemeClr val="bg1">
                  <a:lumMod val="95000"/>
                  <a:alpha val="0"/>
                </a:schemeClr>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p>
        </p:txBody>
      </p:sp>
      <p:pic>
        <p:nvPicPr>
          <p:cNvPr id="126" name="Graphic 125" descr="Handshake">
            <a:extLst>
              <a:ext uri="{FF2B5EF4-FFF2-40B4-BE49-F238E27FC236}">
                <a16:creationId xmlns:a16="http://schemas.microsoft.com/office/drawing/2014/main" id="{3CC3D81D-3CB4-40E5-9B1F-26A6F517D2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7743" y="2571750"/>
            <a:ext cx="685800" cy="685800"/>
          </a:xfrm>
          <a:prstGeom prst="rect">
            <a:avLst/>
          </a:prstGeom>
          <a:effectLst>
            <a:outerShdw blurRad="76200" dist="88900" dir="13500000" sy="23000" kx="1200000" algn="br" rotWithShape="0">
              <a:prstClr val="black">
                <a:alpha val="20000"/>
              </a:prstClr>
            </a:outerShdw>
          </a:effectLst>
        </p:spPr>
      </p:pic>
      <p:sp>
        <p:nvSpPr>
          <p:cNvPr id="127" name="TextBox 126">
            <a:extLst>
              <a:ext uri="{FF2B5EF4-FFF2-40B4-BE49-F238E27FC236}">
                <a16:creationId xmlns:a16="http://schemas.microsoft.com/office/drawing/2014/main" id="{E6B35B89-9E99-46F5-87E0-2E157575B7F3}"/>
              </a:ext>
            </a:extLst>
          </p:cNvPr>
          <p:cNvSpPr txBox="1"/>
          <p:nvPr/>
        </p:nvSpPr>
        <p:spPr>
          <a:xfrm>
            <a:off x="996047" y="4169228"/>
            <a:ext cx="1219200" cy="276999"/>
          </a:xfrm>
          <a:prstGeom prst="rect">
            <a:avLst/>
          </a:prstGeom>
          <a:noFill/>
        </p:spPr>
        <p:txBody>
          <a:bodyPr wrap="square" rtlCol="0">
            <a:spAutoFit/>
          </a:bodyPr>
          <a:lstStyle/>
          <a:p>
            <a:pPr algn="ctr"/>
            <a:r>
              <a:rPr lang="en-US" sz="1200" b="1" dirty="0">
                <a:solidFill>
                  <a:srgbClr val="9900CC"/>
                </a:solidFill>
                <a:latin typeface="Bookman Old Style" panose="02050604050505020204" pitchFamily="18" charset="0"/>
              </a:rPr>
              <a:t>STEP 01</a:t>
            </a:r>
          </a:p>
        </p:txBody>
      </p:sp>
      <p:sp>
        <p:nvSpPr>
          <p:cNvPr id="128" name="TextBox 127">
            <a:extLst>
              <a:ext uri="{FF2B5EF4-FFF2-40B4-BE49-F238E27FC236}">
                <a16:creationId xmlns:a16="http://schemas.microsoft.com/office/drawing/2014/main" id="{9CF2C65C-6EEB-40D9-B144-F7198E7EDCB1}"/>
              </a:ext>
            </a:extLst>
          </p:cNvPr>
          <p:cNvSpPr txBox="1"/>
          <p:nvPr/>
        </p:nvSpPr>
        <p:spPr>
          <a:xfrm>
            <a:off x="857261" y="4533389"/>
            <a:ext cx="1507650" cy="276999"/>
          </a:xfrm>
          <a:prstGeom prst="rect">
            <a:avLst/>
          </a:prstGeom>
          <a:noFill/>
        </p:spPr>
        <p:txBody>
          <a:bodyPr wrap="square" rtlCol="0">
            <a:spAutoFit/>
          </a:bodyPr>
          <a:lstStyle/>
          <a:p>
            <a:pPr algn="ctr"/>
            <a:r>
              <a:rPr lang="en-US" sz="1200" b="1" dirty="0">
                <a:solidFill>
                  <a:srgbClr val="9900CC"/>
                </a:solidFill>
                <a:latin typeface="Bookman Old Style" panose="02050604050505020204" pitchFamily="18" charset="0"/>
              </a:rPr>
              <a:t>Introduction</a:t>
            </a:r>
          </a:p>
        </p:txBody>
      </p:sp>
      <p:sp>
        <p:nvSpPr>
          <p:cNvPr id="129" name="TextBox 128">
            <a:extLst>
              <a:ext uri="{FF2B5EF4-FFF2-40B4-BE49-F238E27FC236}">
                <a16:creationId xmlns:a16="http://schemas.microsoft.com/office/drawing/2014/main" id="{2783F6FE-4257-43A0-BD6D-AC7A73777ACB}"/>
              </a:ext>
            </a:extLst>
          </p:cNvPr>
          <p:cNvSpPr txBox="1"/>
          <p:nvPr/>
        </p:nvSpPr>
        <p:spPr>
          <a:xfrm>
            <a:off x="1986641" y="195765"/>
            <a:ext cx="1219200" cy="338554"/>
          </a:xfrm>
          <a:prstGeom prst="rect">
            <a:avLst/>
          </a:prstGeom>
          <a:noFill/>
        </p:spPr>
        <p:txBody>
          <a:bodyPr wrap="square" rtlCol="0">
            <a:spAutoFit/>
          </a:bodyPr>
          <a:lstStyle/>
          <a:p>
            <a:pPr algn="ctr"/>
            <a:r>
              <a:rPr lang="en-US" sz="1600" b="1" dirty="0">
                <a:solidFill>
                  <a:srgbClr val="FF9900"/>
                </a:solidFill>
                <a:latin typeface="Bookman Old Style" panose="02050604050505020204" pitchFamily="18" charset="0"/>
              </a:rPr>
              <a:t>STEP 02</a:t>
            </a:r>
          </a:p>
        </p:txBody>
      </p:sp>
      <p:sp>
        <p:nvSpPr>
          <p:cNvPr id="130" name="TextBox 129">
            <a:extLst>
              <a:ext uri="{FF2B5EF4-FFF2-40B4-BE49-F238E27FC236}">
                <a16:creationId xmlns:a16="http://schemas.microsoft.com/office/drawing/2014/main" id="{7E6EF56F-1318-419A-A7CB-C2BB0D40C30A}"/>
              </a:ext>
            </a:extLst>
          </p:cNvPr>
          <p:cNvSpPr txBox="1"/>
          <p:nvPr/>
        </p:nvSpPr>
        <p:spPr>
          <a:xfrm>
            <a:off x="1929050" y="585554"/>
            <a:ext cx="1364069" cy="276999"/>
          </a:xfrm>
          <a:prstGeom prst="rect">
            <a:avLst/>
          </a:prstGeom>
          <a:noFill/>
        </p:spPr>
        <p:txBody>
          <a:bodyPr wrap="square" rtlCol="0">
            <a:spAutoFit/>
          </a:bodyPr>
          <a:lstStyle/>
          <a:p>
            <a:pPr algn="ctr"/>
            <a:r>
              <a:rPr lang="en-US" sz="1200" b="1" dirty="0">
                <a:solidFill>
                  <a:srgbClr val="FF9900"/>
                </a:solidFill>
                <a:latin typeface="Bookman Old Style" panose="02050604050505020204" pitchFamily="18" charset="0"/>
              </a:rPr>
              <a:t>AES Algorithm</a:t>
            </a:r>
          </a:p>
        </p:txBody>
      </p:sp>
      <p:sp>
        <p:nvSpPr>
          <p:cNvPr id="131" name="TextBox 130">
            <a:extLst>
              <a:ext uri="{FF2B5EF4-FFF2-40B4-BE49-F238E27FC236}">
                <a16:creationId xmlns:a16="http://schemas.microsoft.com/office/drawing/2014/main" id="{F56D3573-6663-44F7-8719-2BFF9A7D7863}"/>
              </a:ext>
            </a:extLst>
          </p:cNvPr>
          <p:cNvSpPr txBox="1"/>
          <p:nvPr/>
        </p:nvSpPr>
        <p:spPr>
          <a:xfrm>
            <a:off x="3023960" y="4173000"/>
            <a:ext cx="1219200" cy="276999"/>
          </a:xfrm>
          <a:prstGeom prst="rect">
            <a:avLst/>
          </a:prstGeom>
          <a:noFill/>
        </p:spPr>
        <p:txBody>
          <a:bodyPr wrap="square" rtlCol="0">
            <a:spAutoFit/>
          </a:bodyPr>
          <a:lstStyle/>
          <a:p>
            <a:pPr algn="ctr"/>
            <a:r>
              <a:rPr lang="en-US" sz="1200" b="1" dirty="0">
                <a:solidFill>
                  <a:srgbClr val="33CC33"/>
                </a:solidFill>
                <a:latin typeface="Bookman Old Style" panose="02050604050505020204" pitchFamily="18" charset="0"/>
              </a:rPr>
              <a:t>STEP 03</a:t>
            </a:r>
          </a:p>
        </p:txBody>
      </p:sp>
      <p:sp>
        <p:nvSpPr>
          <p:cNvPr id="132" name="TextBox 131">
            <a:extLst>
              <a:ext uri="{FF2B5EF4-FFF2-40B4-BE49-F238E27FC236}">
                <a16:creationId xmlns:a16="http://schemas.microsoft.com/office/drawing/2014/main" id="{B189D077-9123-435E-A62F-B9D5FCFD7BD4}"/>
              </a:ext>
            </a:extLst>
          </p:cNvPr>
          <p:cNvSpPr txBox="1"/>
          <p:nvPr/>
        </p:nvSpPr>
        <p:spPr>
          <a:xfrm>
            <a:off x="2596241" y="4533389"/>
            <a:ext cx="1959938" cy="461665"/>
          </a:xfrm>
          <a:prstGeom prst="rect">
            <a:avLst/>
          </a:prstGeom>
          <a:noFill/>
        </p:spPr>
        <p:txBody>
          <a:bodyPr wrap="square" rtlCol="0">
            <a:spAutoFit/>
          </a:bodyPr>
          <a:lstStyle/>
          <a:p>
            <a:pPr algn="ctr"/>
            <a:r>
              <a:rPr lang="en-IN" sz="1200" b="1" dirty="0">
                <a:solidFill>
                  <a:srgbClr val="33CC33"/>
                </a:solidFill>
                <a:latin typeface="Bookman Old Style" panose="02050604050505020204" pitchFamily="18" charset="0"/>
              </a:rPr>
              <a:t>Image Encryption using AES</a:t>
            </a:r>
            <a:endParaRPr lang="en-US" sz="1200" b="1" dirty="0">
              <a:solidFill>
                <a:srgbClr val="33CC33"/>
              </a:solidFill>
              <a:latin typeface="Bookman Old Style" panose="02050604050505020204" pitchFamily="18" charset="0"/>
            </a:endParaRPr>
          </a:p>
        </p:txBody>
      </p:sp>
      <p:sp>
        <p:nvSpPr>
          <p:cNvPr id="133" name="TextBox 132">
            <a:extLst>
              <a:ext uri="{FF2B5EF4-FFF2-40B4-BE49-F238E27FC236}">
                <a16:creationId xmlns:a16="http://schemas.microsoft.com/office/drawing/2014/main" id="{3C3C23AF-3B6F-47F1-AA70-36031C7A5F96}"/>
              </a:ext>
            </a:extLst>
          </p:cNvPr>
          <p:cNvSpPr txBox="1"/>
          <p:nvPr/>
        </p:nvSpPr>
        <p:spPr>
          <a:xfrm>
            <a:off x="4019964" y="209838"/>
            <a:ext cx="1219200" cy="307777"/>
          </a:xfrm>
          <a:prstGeom prst="rect">
            <a:avLst/>
          </a:prstGeom>
          <a:noFill/>
        </p:spPr>
        <p:txBody>
          <a:bodyPr wrap="square" rtlCol="0">
            <a:spAutoFit/>
          </a:bodyPr>
          <a:lstStyle/>
          <a:p>
            <a:pPr algn="ctr"/>
            <a:r>
              <a:rPr lang="en-US" b="1" dirty="0">
                <a:solidFill>
                  <a:srgbClr val="FF0066"/>
                </a:solidFill>
                <a:latin typeface="Bookman Old Style" panose="02050604050505020204" pitchFamily="18" charset="0"/>
              </a:rPr>
              <a:t>STEP 04</a:t>
            </a:r>
          </a:p>
        </p:txBody>
      </p:sp>
      <p:sp>
        <p:nvSpPr>
          <p:cNvPr id="134" name="TextBox 133">
            <a:extLst>
              <a:ext uri="{FF2B5EF4-FFF2-40B4-BE49-F238E27FC236}">
                <a16:creationId xmlns:a16="http://schemas.microsoft.com/office/drawing/2014/main" id="{C8FA9ADB-0405-4C16-AC55-E8653B5E1575}"/>
              </a:ext>
            </a:extLst>
          </p:cNvPr>
          <p:cNvSpPr txBox="1"/>
          <p:nvPr/>
        </p:nvSpPr>
        <p:spPr>
          <a:xfrm>
            <a:off x="3748342" y="570815"/>
            <a:ext cx="1760876" cy="461665"/>
          </a:xfrm>
          <a:prstGeom prst="rect">
            <a:avLst/>
          </a:prstGeom>
          <a:noFill/>
        </p:spPr>
        <p:txBody>
          <a:bodyPr wrap="square" rtlCol="0">
            <a:spAutoFit/>
          </a:bodyPr>
          <a:lstStyle/>
          <a:p>
            <a:pPr algn="ctr"/>
            <a:r>
              <a:rPr lang="en-IN" sz="1200" b="1" dirty="0">
                <a:solidFill>
                  <a:srgbClr val="FF0066"/>
                </a:solidFill>
                <a:latin typeface="Bookman Old Style" panose="02050604050505020204" pitchFamily="18" charset="0"/>
              </a:rPr>
              <a:t>Hiding Secret Messages in Image</a:t>
            </a:r>
            <a:endParaRPr lang="en-US" sz="1200" b="1" dirty="0">
              <a:solidFill>
                <a:srgbClr val="FF0066"/>
              </a:solidFill>
              <a:latin typeface="Bookman Old Style" panose="02050604050505020204" pitchFamily="18" charset="0"/>
            </a:endParaRPr>
          </a:p>
        </p:txBody>
      </p:sp>
      <p:sp>
        <p:nvSpPr>
          <p:cNvPr id="135" name="TextBox 134">
            <a:extLst>
              <a:ext uri="{FF2B5EF4-FFF2-40B4-BE49-F238E27FC236}">
                <a16:creationId xmlns:a16="http://schemas.microsoft.com/office/drawing/2014/main" id="{A3F93AD6-A06F-4F5E-A7F8-0FD5FAF181D9}"/>
              </a:ext>
            </a:extLst>
          </p:cNvPr>
          <p:cNvSpPr txBox="1"/>
          <p:nvPr/>
        </p:nvSpPr>
        <p:spPr>
          <a:xfrm>
            <a:off x="4999874" y="4170025"/>
            <a:ext cx="1219200" cy="276999"/>
          </a:xfrm>
          <a:prstGeom prst="rect">
            <a:avLst/>
          </a:prstGeom>
          <a:noFill/>
        </p:spPr>
        <p:txBody>
          <a:bodyPr wrap="square" rtlCol="0">
            <a:spAutoFit/>
          </a:bodyPr>
          <a:lstStyle/>
          <a:p>
            <a:pPr algn="ctr"/>
            <a:r>
              <a:rPr lang="en-US" sz="1200" b="1" dirty="0">
                <a:solidFill>
                  <a:srgbClr val="3366FF"/>
                </a:solidFill>
                <a:latin typeface="Bookman Old Style" panose="02050604050505020204" pitchFamily="18" charset="0"/>
              </a:rPr>
              <a:t>STEP 05</a:t>
            </a:r>
          </a:p>
        </p:txBody>
      </p:sp>
      <p:sp>
        <p:nvSpPr>
          <p:cNvPr id="136" name="TextBox 135">
            <a:extLst>
              <a:ext uri="{FF2B5EF4-FFF2-40B4-BE49-F238E27FC236}">
                <a16:creationId xmlns:a16="http://schemas.microsoft.com/office/drawing/2014/main" id="{72A94F97-EEAD-409C-9F4D-162206186333}"/>
              </a:ext>
            </a:extLst>
          </p:cNvPr>
          <p:cNvSpPr txBox="1"/>
          <p:nvPr/>
        </p:nvSpPr>
        <p:spPr>
          <a:xfrm>
            <a:off x="4828617" y="4528478"/>
            <a:ext cx="1561715" cy="276999"/>
          </a:xfrm>
          <a:prstGeom prst="rect">
            <a:avLst/>
          </a:prstGeom>
          <a:noFill/>
        </p:spPr>
        <p:txBody>
          <a:bodyPr wrap="square" rtlCol="0">
            <a:spAutoFit/>
          </a:bodyPr>
          <a:lstStyle/>
          <a:p>
            <a:pPr algn="ctr"/>
            <a:r>
              <a:rPr lang="en-US" sz="1200" b="1" dirty="0">
                <a:solidFill>
                  <a:srgbClr val="3366FF"/>
                </a:solidFill>
                <a:latin typeface="Bookman Old Style" panose="02050604050505020204" pitchFamily="18" charset="0"/>
              </a:rPr>
              <a:t>Implementation</a:t>
            </a:r>
          </a:p>
        </p:txBody>
      </p:sp>
      <p:sp>
        <p:nvSpPr>
          <p:cNvPr id="137" name="TextBox 136">
            <a:extLst>
              <a:ext uri="{FF2B5EF4-FFF2-40B4-BE49-F238E27FC236}">
                <a16:creationId xmlns:a16="http://schemas.microsoft.com/office/drawing/2014/main" id="{F9082F43-734D-4ACF-8DE9-5B629D437B03}"/>
              </a:ext>
            </a:extLst>
          </p:cNvPr>
          <p:cNvSpPr txBox="1"/>
          <p:nvPr/>
        </p:nvSpPr>
        <p:spPr>
          <a:xfrm>
            <a:off x="5962726" y="253897"/>
            <a:ext cx="1219200" cy="276999"/>
          </a:xfrm>
          <a:prstGeom prst="rect">
            <a:avLst/>
          </a:prstGeom>
          <a:noFill/>
        </p:spPr>
        <p:txBody>
          <a:bodyPr wrap="square" rtlCol="0">
            <a:spAutoFit/>
          </a:bodyPr>
          <a:lstStyle/>
          <a:p>
            <a:pPr algn="ctr"/>
            <a:r>
              <a:rPr lang="en-US" sz="1200" b="1" dirty="0">
                <a:solidFill>
                  <a:srgbClr val="00CC99"/>
                </a:solidFill>
                <a:latin typeface="Bookman Old Style" panose="02050604050505020204" pitchFamily="18" charset="0"/>
              </a:rPr>
              <a:t>STEP 06</a:t>
            </a:r>
          </a:p>
        </p:txBody>
      </p:sp>
      <p:sp>
        <p:nvSpPr>
          <p:cNvPr id="138" name="TextBox 137">
            <a:extLst>
              <a:ext uri="{FF2B5EF4-FFF2-40B4-BE49-F238E27FC236}">
                <a16:creationId xmlns:a16="http://schemas.microsoft.com/office/drawing/2014/main" id="{8A744B6A-1C9C-4FC9-B13F-949382037459}"/>
              </a:ext>
            </a:extLst>
          </p:cNvPr>
          <p:cNvSpPr txBox="1"/>
          <p:nvPr/>
        </p:nvSpPr>
        <p:spPr>
          <a:xfrm>
            <a:off x="5509218" y="576826"/>
            <a:ext cx="2195794" cy="276999"/>
          </a:xfrm>
          <a:prstGeom prst="rect">
            <a:avLst/>
          </a:prstGeom>
          <a:noFill/>
        </p:spPr>
        <p:txBody>
          <a:bodyPr wrap="square" rtlCol="0">
            <a:spAutoFit/>
          </a:bodyPr>
          <a:lstStyle/>
          <a:p>
            <a:pPr algn="ctr"/>
            <a:r>
              <a:rPr lang="en-US" sz="1200" b="1" dirty="0">
                <a:solidFill>
                  <a:srgbClr val="00CC99"/>
                </a:solidFill>
                <a:latin typeface="Bookman Old Style" panose="02050604050505020204" pitchFamily="18" charset="0"/>
              </a:rPr>
              <a:t>Sample Output</a:t>
            </a:r>
          </a:p>
        </p:txBody>
      </p:sp>
      <p:sp>
        <p:nvSpPr>
          <p:cNvPr id="139" name="TextBox 138">
            <a:extLst>
              <a:ext uri="{FF2B5EF4-FFF2-40B4-BE49-F238E27FC236}">
                <a16:creationId xmlns:a16="http://schemas.microsoft.com/office/drawing/2014/main" id="{F2F7739D-4726-47C7-B8C1-440F88B3F759}"/>
              </a:ext>
            </a:extLst>
          </p:cNvPr>
          <p:cNvSpPr txBox="1"/>
          <p:nvPr/>
        </p:nvSpPr>
        <p:spPr>
          <a:xfrm>
            <a:off x="6923317" y="4172999"/>
            <a:ext cx="1219200" cy="276999"/>
          </a:xfrm>
          <a:prstGeom prst="rect">
            <a:avLst/>
          </a:prstGeom>
          <a:noFill/>
        </p:spPr>
        <p:txBody>
          <a:bodyPr wrap="square" rtlCol="0">
            <a:spAutoFit/>
          </a:bodyPr>
          <a:lstStyle/>
          <a:p>
            <a:pPr algn="ctr"/>
            <a:r>
              <a:rPr lang="en-US" sz="1200" b="1" dirty="0">
                <a:solidFill>
                  <a:srgbClr val="990033"/>
                </a:solidFill>
                <a:latin typeface="Bookman Old Style" panose="02050604050505020204" pitchFamily="18" charset="0"/>
              </a:rPr>
              <a:t>STEP 07</a:t>
            </a:r>
          </a:p>
        </p:txBody>
      </p:sp>
      <p:sp>
        <p:nvSpPr>
          <p:cNvPr id="140" name="TextBox 139">
            <a:extLst>
              <a:ext uri="{FF2B5EF4-FFF2-40B4-BE49-F238E27FC236}">
                <a16:creationId xmlns:a16="http://schemas.microsoft.com/office/drawing/2014/main" id="{DA5A9D1A-27FC-4B9F-A9DC-FB4669B7CC3C}"/>
              </a:ext>
            </a:extLst>
          </p:cNvPr>
          <p:cNvSpPr txBox="1"/>
          <p:nvPr/>
        </p:nvSpPr>
        <p:spPr>
          <a:xfrm>
            <a:off x="6901562" y="4528477"/>
            <a:ext cx="1240955" cy="276999"/>
          </a:xfrm>
          <a:prstGeom prst="rect">
            <a:avLst/>
          </a:prstGeom>
          <a:noFill/>
        </p:spPr>
        <p:txBody>
          <a:bodyPr wrap="square" rtlCol="0">
            <a:spAutoFit/>
          </a:bodyPr>
          <a:lstStyle/>
          <a:p>
            <a:pPr algn="ctr"/>
            <a:r>
              <a:rPr lang="en-US" sz="1200" b="1" dirty="0">
                <a:solidFill>
                  <a:srgbClr val="990033"/>
                </a:solidFill>
                <a:latin typeface="Bookman Old Style" panose="02050604050505020204" pitchFamily="18" charset="0"/>
              </a:rPr>
              <a:t>Conclusion</a:t>
            </a:r>
          </a:p>
        </p:txBody>
      </p:sp>
      <p:pic>
        <p:nvPicPr>
          <p:cNvPr id="143" name="Graphic 142" descr="Head with gears">
            <a:extLst>
              <a:ext uri="{FF2B5EF4-FFF2-40B4-BE49-F238E27FC236}">
                <a16:creationId xmlns:a16="http://schemas.microsoft.com/office/drawing/2014/main" id="{C39AC180-59C3-423F-A337-8FEAFA7B96C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30263" y="1455761"/>
            <a:ext cx="723247" cy="723247"/>
          </a:xfrm>
          <a:prstGeom prst="rect">
            <a:avLst/>
          </a:prstGeom>
          <a:effectLst>
            <a:outerShdw blurRad="76200" dir="13500000" sy="23000" kx="1200000" algn="br" rotWithShape="0">
              <a:prstClr val="black">
                <a:alpha val="20000"/>
              </a:prstClr>
            </a:outerShdw>
          </a:effectLst>
        </p:spPr>
      </p:pic>
      <p:pic>
        <p:nvPicPr>
          <p:cNvPr id="144" name="Graphic 143" descr="Laptop">
            <a:extLst>
              <a:ext uri="{FF2B5EF4-FFF2-40B4-BE49-F238E27FC236}">
                <a16:creationId xmlns:a16="http://schemas.microsoft.com/office/drawing/2014/main" id="{2C048EFD-49C7-491D-B124-A7B4F81684D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108409" y="2347683"/>
            <a:ext cx="886578" cy="886578"/>
          </a:xfrm>
          <a:prstGeom prst="rect">
            <a:avLst/>
          </a:prstGeom>
          <a:effectLst>
            <a:outerShdw blurRad="76200" dir="13500000" sy="23000" kx="1200000" algn="br" rotWithShape="0">
              <a:prstClr val="black">
                <a:alpha val="20000"/>
              </a:prstClr>
            </a:outerShdw>
          </a:effectLst>
        </p:spPr>
      </p:pic>
      <p:pic>
        <p:nvPicPr>
          <p:cNvPr id="145" name="Graphic 144" descr="Target Audience">
            <a:extLst>
              <a:ext uri="{FF2B5EF4-FFF2-40B4-BE49-F238E27FC236}">
                <a16:creationId xmlns:a16="http://schemas.microsoft.com/office/drawing/2014/main" id="{8AF56716-5E3A-4E8D-BE6B-017B19CCB6D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49915" y="1373196"/>
            <a:ext cx="914400" cy="914400"/>
          </a:xfrm>
          <a:prstGeom prst="rect">
            <a:avLst/>
          </a:prstGeom>
          <a:effectLst>
            <a:outerShdw blurRad="76200" dir="13500000" sy="23000" kx="1200000" algn="br" rotWithShape="0">
              <a:prstClr val="black">
                <a:alpha val="20000"/>
              </a:prstClr>
            </a:outerShdw>
          </a:effectLst>
        </p:spPr>
      </p:pic>
      <p:pic>
        <p:nvPicPr>
          <p:cNvPr id="146" name="Graphic 145" descr="Diploma roll">
            <a:extLst>
              <a:ext uri="{FF2B5EF4-FFF2-40B4-BE49-F238E27FC236}">
                <a16:creationId xmlns:a16="http://schemas.microsoft.com/office/drawing/2014/main" id="{DF2B0BD5-7AC6-41BF-AA06-D2C0A3BB59F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150783" y="2333772"/>
            <a:ext cx="914400" cy="914400"/>
          </a:xfrm>
          <a:prstGeom prst="rect">
            <a:avLst/>
          </a:prstGeom>
          <a:effectLst>
            <a:outerShdw blurRad="76200" dir="13500000" sy="23000" kx="1200000" algn="br" rotWithShape="0">
              <a:prstClr val="black">
                <a:alpha val="20000"/>
              </a:prstClr>
            </a:outerShdw>
          </a:effectLst>
        </p:spPr>
      </p:pic>
      <p:pic>
        <p:nvPicPr>
          <p:cNvPr id="149" name="Picture 2" descr="Amrita Vishwa Vidyapeetham - Wikipedia">
            <a:extLst>
              <a:ext uri="{FF2B5EF4-FFF2-40B4-BE49-F238E27FC236}">
                <a16:creationId xmlns:a16="http://schemas.microsoft.com/office/drawing/2014/main" id="{E0ED24A6-BF98-4C4C-BA77-7FDFD60F55F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Workflow">
            <a:extLst>
              <a:ext uri="{FF2B5EF4-FFF2-40B4-BE49-F238E27FC236}">
                <a16:creationId xmlns:a16="http://schemas.microsoft.com/office/drawing/2014/main" id="{79EA5102-536B-4F71-A191-7253B8A6DA7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246000" y="1322741"/>
            <a:ext cx="706042" cy="706042"/>
          </a:xfrm>
          <a:prstGeom prst="rect">
            <a:avLst/>
          </a:prstGeom>
          <a:effectLst>
            <a:outerShdw blurRad="76200" dist="12700" dir="8100000" sy="-23000" kx="800400" algn="br" rotWithShape="0">
              <a:prstClr val="black">
                <a:alpha val="20000"/>
              </a:prstClr>
            </a:outerShdw>
          </a:effectLst>
        </p:spPr>
      </p:pic>
      <p:pic>
        <p:nvPicPr>
          <p:cNvPr id="52" name="Graphic 51" descr="Venn diagram">
            <a:extLst>
              <a:ext uri="{FF2B5EF4-FFF2-40B4-BE49-F238E27FC236}">
                <a16:creationId xmlns:a16="http://schemas.microsoft.com/office/drawing/2014/main" id="{7C09EADC-F102-460D-B80B-E4B9481D97C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192863" y="2406420"/>
            <a:ext cx="767901" cy="767901"/>
          </a:xfrm>
          <a:prstGeom prst="rect">
            <a:avLst/>
          </a:prstGeom>
          <a:effectLst>
            <a:outerShdw blurRad="76200" dir="13500000" sy="23000" kx="1200000" algn="br" rotWithShape="0">
              <a:prstClr val="black">
                <a:alpha val="20000"/>
              </a:prstClr>
            </a:outerShdw>
          </a:effectLst>
        </p:spPr>
      </p:pic>
      <p:sp>
        <p:nvSpPr>
          <p:cNvPr id="53" name="Slide Number Placeholder 52">
            <a:extLst>
              <a:ext uri="{FF2B5EF4-FFF2-40B4-BE49-F238E27FC236}">
                <a16:creationId xmlns:a16="http://schemas.microsoft.com/office/drawing/2014/main" id="{76E6AA32-2E27-4FF9-A635-EE7E30CCED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157961123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33;p17">
            <a:extLst>
              <a:ext uri="{FF2B5EF4-FFF2-40B4-BE49-F238E27FC236}">
                <a16:creationId xmlns:a16="http://schemas.microsoft.com/office/drawing/2014/main" id="{E8E49E88-1A83-4922-809D-087C98B26172}"/>
              </a:ext>
            </a:extLst>
          </p:cNvPr>
          <p:cNvSpPr txBox="1">
            <a:spLocks noGrp="1"/>
          </p:cNvSpPr>
          <p:nvPr>
            <p:ph type="title"/>
          </p:nvPr>
        </p:nvSpPr>
        <p:spPr>
          <a:xfrm>
            <a:off x="31046" y="33684"/>
            <a:ext cx="2757163" cy="40862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sz="1600" dirty="0">
                <a:solidFill>
                  <a:schemeClr val="tx1"/>
                </a:solidFill>
              </a:rPr>
              <a:t>Sample code and  Output</a:t>
            </a:r>
            <a:endParaRPr sz="1600" dirty="0">
              <a:solidFill>
                <a:schemeClr val="tx1"/>
              </a:solidFill>
            </a:endParaRPr>
          </a:p>
        </p:txBody>
      </p:sp>
      <p:pic>
        <p:nvPicPr>
          <p:cNvPr id="10" name="Picture 2" descr="Amrita Vishwa Vidyapeetham - Wikipedia">
            <a:extLst>
              <a:ext uri="{FF2B5EF4-FFF2-40B4-BE49-F238E27FC236}">
                <a16:creationId xmlns:a16="http://schemas.microsoft.com/office/drawing/2014/main" id="{C8CFF4AB-9F12-4E53-87D4-57D1F1FE2F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C7117FE3-6340-445A-A949-36C3078221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15" name="Graphic 14" descr="Target Audience">
            <a:extLst>
              <a:ext uri="{FF2B5EF4-FFF2-40B4-BE49-F238E27FC236}">
                <a16:creationId xmlns:a16="http://schemas.microsoft.com/office/drawing/2014/main" id="{4CB22454-80E6-445B-949B-68970911E3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64738" y="-24349"/>
            <a:ext cx="524694" cy="524694"/>
          </a:xfrm>
          <a:prstGeom prst="rect">
            <a:avLst/>
          </a:prstGeom>
          <a:effectLst>
            <a:outerShdw blurRad="76200" dir="13500000" sy="23000" kx="1200000" algn="br" rotWithShape="0">
              <a:prstClr val="black">
                <a:alpha val="20000"/>
              </a:prstClr>
            </a:outerShdw>
          </a:effectLst>
        </p:spPr>
      </p:pic>
      <p:sp>
        <p:nvSpPr>
          <p:cNvPr id="25" name="Rectangle 24">
            <a:extLst>
              <a:ext uri="{FF2B5EF4-FFF2-40B4-BE49-F238E27FC236}">
                <a16:creationId xmlns:a16="http://schemas.microsoft.com/office/drawing/2014/main" id="{B1F6A97A-2A22-45B7-9371-E0D0D8664403}"/>
              </a:ext>
            </a:extLst>
          </p:cNvPr>
          <p:cNvSpPr/>
          <p:nvPr/>
        </p:nvSpPr>
        <p:spPr>
          <a:xfrm>
            <a:off x="739896" y="1095884"/>
            <a:ext cx="914400" cy="2233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Rounded Corners 25">
            <a:extLst>
              <a:ext uri="{FF2B5EF4-FFF2-40B4-BE49-F238E27FC236}">
                <a16:creationId xmlns:a16="http://schemas.microsoft.com/office/drawing/2014/main" id="{90FBAC13-2E24-4FFD-BF92-61B5C37702EC}"/>
              </a:ext>
            </a:extLst>
          </p:cNvPr>
          <p:cNvSpPr/>
          <p:nvPr/>
        </p:nvSpPr>
        <p:spPr>
          <a:xfrm>
            <a:off x="551432" y="988982"/>
            <a:ext cx="7984870" cy="35170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8DB92B32-DFEB-4FAC-BEF9-D61F48F1346A}"/>
              </a:ext>
            </a:extLst>
          </p:cNvPr>
          <p:cNvPicPr>
            <a:picLocks noChangeAspect="1"/>
          </p:cNvPicPr>
          <p:nvPr/>
        </p:nvPicPr>
        <p:blipFill>
          <a:blip r:embed="rId5"/>
          <a:stretch>
            <a:fillRect/>
          </a:stretch>
        </p:blipFill>
        <p:spPr>
          <a:xfrm>
            <a:off x="1542729" y="1084286"/>
            <a:ext cx="6002276" cy="3326401"/>
          </a:xfrm>
          <a:prstGeom prst="rect">
            <a:avLst/>
          </a:prstGeom>
        </p:spPr>
      </p:pic>
    </p:spTree>
    <p:extLst>
      <p:ext uri="{BB962C8B-B14F-4D97-AF65-F5344CB8AC3E}">
        <p14:creationId xmlns:p14="http://schemas.microsoft.com/office/powerpoint/2010/main" val="1885408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33;p17">
            <a:extLst>
              <a:ext uri="{FF2B5EF4-FFF2-40B4-BE49-F238E27FC236}">
                <a16:creationId xmlns:a16="http://schemas.microsoft.com/office/drawing/2014/main" id="{E8E49E88-1A83-4922-809D-087C98B26172}"/>
              </a:ext>
            </a:extLst>
          </p:cNvPr>
          <p:cNvSpPr txBox="1">
            <a:spLocks noGrp="1"/>
          </p:cNvSpPr>
          <p:nvPr>
            <p:ph type="title"/>
          </p:nvPr>
        </p:nvSpPr>
        <p:spPr>
          <a:xfrm>
            <a:off x="31046" y="33684"/>
            <a:ext cx="2757163" cy="40862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sz="1600" dirty="0">
                <a:solidFill>
                  <a:schemeClr val="tx1"/>
                </a:solidFill>
              </a:rPr>
              <a:t>Sample code and  Output</a:t>
            </a:r>
            <a:endParaRPr sz="1600" dirty="0">
              <a:solidFill>
                <a:schemeClr val="tx1"/>
              </a:solidFill>
            </a:endParaRPr>
          </a:p>
        </p:txBody>
      </p:sp>
      <p:pic>
        <p:nvPicPr>
          <p:cNvPr id="10" name="Picture 2" descr="Amrita Vishwa Vidyapeetham - Wikipedia">
            <a:extLst>
              <a:ext uri="{FF2B5EF4-FFF2-40B4-BE49-F238E27FC236}">
                <a16:creationId xmlns:a16="http://schemas.microsoft.com/office/drawing/2014/main" id="{C8CFF4AB-9F12-4E53-87D4-57D1F1FE2F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C7117FE3-6340-445A-A949-36C3078221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15" name="Graphic 14" descr="Target Audience">
            <a:extLst>
              <a:ext uri="{FF2B5EF4-FFF2-40B4-BE49-F238E27FC236}">
                <a16:creationId xmlns:a16="http://schemas.microsoft.com/office/drawing/2014/main" id="{4CB22454-80E6-445B-949B-68970911E3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64738" y="-24349"/>
            <a:ext cx="524694" cy="524694"/>
          </a:xfrm>
          <a:prstGeom prst="rect">
            <a:avLst/>
          </a:prstGeom>
          <a:effectLst>
            <a:outerShdw blurRad="76200" dir="13500000" sy="23000" kx="1200000" algn="br" rotWithShape="0">
              <a:prstClr val="black">
                <a:alpha val="20000"/>
              </a:prstClr>
            </a:outerShdw>
          </a:effectLst>
        </p:spPr>
      </p:pic>
      <p:sp>
        <p:nvSpPr>
          <p:cNvPr id="25" name="Rectangle 24">
            <a:extLst>
              <a:ext uri="{FF2B5EF4-FFF2-40B4-BE49-F238E27FC236}">
                <a16:creationId xmlns:a16="http://schemas.microsoft.com/office/drawing/2014/main" id="{B1F6A97A-2A22-45B7-9371-E0D0D8664403}"/>
              </a:ext>
            </a:extLst>
          </p:cNvPr>
          <p:cNvSpPr/>
          <p:nvPr/>
        </p:nvSpPr>
        <p:spPr>
          <a:xfrm>
            <a:off x="739896" y="1095884"/>
            <a:ext cx="914400" cy="2233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Rounded Corners 25">
            <a:extLst>
              <a:ext uri="{FF2B5EF4-FFF2-40B4-BE49-F238E27FC236}">
                <a16:creationId xmlns:a16="http://schemas.microsoft.com/office/drawing/2014/main" id="{90FBAC13-2E24-4FFD-BF92-61B5C37702EC}"/>
              </a:ext>
            </a:extLst>
          </p:cNvPr>
          <p:cNvSpPr/>
          <p:nvPr/>
        </p:nvSpPr>
        <p:spPr>
          <a:xfrm>
            <a:off x="551432" y="1027349"/>
            <a:ext cx="7984870" cy="35170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B2B1EFE6-3CC8-4D0B-A148-E21E9C5312CE}"/>
              </a:ext>
            </a:extLst>
          </p:cNvPr>
          <p:cNvPicPr>
            <a:picLocks noChangeAspect="1"/>
          </p:cNvPicPr>
          <p:nvPr/>
        </p:nvPicPr>
        <p:blipFill>
          <a:blip r:embed="rId5"/>
          <a:stretch>
            <a:fillRect/>
          </a:stretch>
        </p:blipFill>
        <p:spPr>
          <a:xfrm>
            <a:off x="652871" y="1821905"/>
            <a:ext cx="7781992" cy="1821995"/>
          </a:xfrm>
          <a:prstGeom prst="rect">
            <a:avLst/>
          </a:prstGeom>
        </p:spPr>
      </p:pic>
    </p:spTree>
    <p:extLst>
      <p:ext uri="{BB962C8B-B14F-4D97-AF65-F5344CB8AC3E}">
        <p14:creationId xmlns:p14="http://schemas.microsoft.com/office/powerpoint/2010/main" val="31154095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6"/>
          <p:cNvSpPr txBox="1">
            <a:spLocks noGrp="1"/>
          </p:cNvSpPr>
          <p:nvPr>
            <p:ph type="title"/>
          </p:nvPr>
        </p:nvSpPr>
        <p:spPr>
          <a:xfrm>
            <a:off x="291601" y="1496917"/>
            <a:ext cx="2707375" cy="8498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tx1"/>
                </a:solidFill>
                <a:latin typeface="Bookman Old Style" panose="02050604050505020204" pitchFamily="18" charset="0"/>
              </a:rPr>
              <a:t>Conclusion</a:t>
            </a:r>
            <a:endParaRPr sz="2800" dirty="0">
              <a:solidFill>
                <a:schemeClr val="tx1"/>
              </a:solidFill>
              <a:latin typeface="Bookman Old Style" panose="02050604050505020204" pitchFamily="18" charset="0"/>
            </a:endParaRPr>
          </a:p>
        </p:txBody>
      </p:sp>
      <p:pic>
        <p:nvPicPr>
          <p:cNvPr id="7" name="Graphic 6" descr="Diploma roll">
            <a:extLst>
              <a:ext uri="{FF2B5EF4-FFF2-40B4-BE49-F238E27FC236}">
                <a16:creationId xmlns:a16="http://schemas.microsoft.com/office/drawing/2014/main" id="{062985C0-A3E6-4690-8C8F-B9A21EE1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73347" y="1432347"/>
            <a:ext cx="914400" cy="914400"/>
          </a:xfrm>
          <a:prstGeom prst="rect">
            <a:avLst/>
          </a:prstGeom>
          <a:effectLst>
            <a:outerShdw blurRad="76200" dir="13500000" sy="23000" kx="1200000" algn="br" rotWithShape="0">
              <a:prstClr val="black">
                <a:alpha val="20000"/>
              </a:prstClr>
            </a:outerShdw>
          </a:effectLst>
        </p:spPr>
      </p:pic>
      <p:pic>
        <p:nvPicPr>
          <p:cNvPr id="9" name="Picture 2" descr="Amrita Vishwa Vidyapeetham - Wikipedia">
            <a:extLst>
              <a:ext uri="{FF2B5EF4-FFF2-40B4-BE49-F238E27FC236}">
                <a16:creationId xmlns:a16="http://schemas.microsoft.com/office/drawing/2014/main" id="{5A42FCB2-024F-4EAD-81A7-5A9985BE03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9FFF82F6-283A-4679-8329-E4DD41D6C5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5" name="TextBox 4">
            <a:extLst>
              <a:ext uri="{FF2B5EF4-FFF2-40B4-BE49-F238E27FC236}">
                <a16:creationId xmlns:a16="http://schemas.microsoft.com/office/drawing/2014/main" id="{576853B9-EDD1-4318-897F-420B57738A9A}"/>
              </a:ext>
            </a:extLst>
          </p:cNvPr>
          <p:cNvSpPr txBox="1"/>
          <p:nvPr/>
        </p:nvSpPr>
        <p:spPr>
          <a:xfrm>
            <a:off x="4641802" y="562941"/>
            <a:ext cx="4210597" cy="3785652"/>
          </a:xfrm>
          <a:prstGeom prst="rect">
            <a:avLst/>
          </a:prstGeom>
          <a:noFill/>
        </p:spPr>
        <p:txBody>
          <a:bodyPr wrap="square" rtlCol="0">
            <a:spAutoFit/>
          </a:bodyPr>
          <a:lstStyle/>
          <a:p>
            <a:pPr marL="146050" indent="0" algn="r">
              <a:buNone/>
            </a:pPr>
            <a:endParaRPr lang="en-US" sz="1600" dirty="0">
              <a:solidFill>
                <a:srgbClr val="1A9988"/>
              </a:solidFill>
            </a:endParaRPr>
          </a:p>
          <a:p>
            <a:pPr marL="146050" indent="0" algn="just">
              <a:buNone/>
            </a:pPr>
            <a:r>
              <a:rPr lang="en-US" sz="1600" b="1" dirty="0">
                <a:solidFill>
                  <a:schemeClr val="tx1"/>
                </a:solidFill>
                <a:latin typeface="Raleway" panose="020B0604020202020204" charset="0"/>
              </a:rPr>
              <a:t>To the best of our knowledge, we have successfully implemented image encryption using AES algorithm. Later, we have also performed Steganography as an application of it</a:t>
            </a:r>
          </a:p>
          <a:p>
            <a:pPr marL="146050" indent="0" algn="just">
              <a:buNone/>
            </a:pPr>
            <a:endParaRPr lang="en-US" sz="1600" b="1" dirty="0">
              <a:solidFill>
                <a:schemeClr val="tx1"/>
              </a:solidFill>
              <a:latin typeface="Raleway" panose="020B0604020202020204" charset="0"/>
            </a:endParaRPr>
          </a:p>
          <a:p>
            <a:pPr marL="146050" indent="0" algn="just">
              <a:buNone/>
            </a:pPr>
            <a:endParaRPr lang="en-US" sz="1600" b="1" dirty="0">
              <a:solidFill>
                <a:schemeClr val="tx1"/>
              </a:solidFill>
              <a:latin typeface="Raleway" panose="020B0604020202020204" charset="0"/>
            </a:endParaRPr>
          </a:p>
          <a:p>
            <a:pPr marL="146050" indent="0" algn="just">
              <a:buNone/>
            </a:pPr>
            <a:endParaRPr lang="en-US" sz="1600" b="1" dirty="0">
              <a:solidFill>
                <a:schemeClr val="tx1"/>
              </a:solidFill>
              <a:latin typeface="Raleway" panose="020B0604020202020204" charset="0"/>
            </a:endParaRPr>
          </a:p>
          <a:p>
            <a:pPr marL="146050" indent="0" algn="just">
              <a:buNone/>
            </a:pPr>
            <a:r>
              <a:rPr lang="en-US" sz="1600" b="1" dirty="0">
                <a:solidFill>
                  <a:schemeClr val="tx1"/>
                </a:solidFill>
                <a:latin typeface="Raleway" panose="020B0604020202020204" charset="0"/>
              </a:rPr>
              <a:t>Finally, we conclude by saying that we as a team understood the </a:t>
            </a:r>
            <a:r>
              <a:rPr lang="en-US" sz="1600" b="1" dirty="0">
                <a:solidFill>
                  <a:schemeClr val="tx1"/>
                </a:solidFill>
                <a:latin typeface="Raleway" panose="020B0604020202020204" charset="0"/>
                <a:ea typeface="Calibri" panose="020F0502020204030204" pitchFamily="34" charset="0"/>
              </a:rPr>
              <a:t>importance of Applied Cryptography and its underlying principles in Image Encryption</a:t>
            </a:r>
            <a:endParaRPr lang="en-US" sz="1600" dirty="0">
              <a:solidFill>
                <a:srgbClr val="1A9988"/>
              </a:solidFill>
            </a:endParaRPr>
          </a:p>
          <a:p>
            <a:pPr marL="146050" indent="0" algn="just">
              <a:buNone/>
            </a:pPr>
            <a:endParaRPr lang="en-US" sz="1600" b="1" dirty="0">
              <a:solidFill>
                <a:schemeClr val="tx1"/>
              </a:solidFill>
              <a:latin typeface="Raleway" panose="020B060402020202020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wipe(down)">
                                      <p:cBhvr>
                                        <p:cTn id="7" dur="580">
                                          <p:stCondLst>
                                            <p:cond delay="0"/>
                                          </p:stCondLst>
                                        </p:cTn>
                                        <p:tgtEl>
                                          <p:spTgt spid="126"/>
                                        </p:tgtEl>
                                      </p:cBhvr>
                                    </p:animEffect>
                                    <p:anim calcmode="lin" valueType="num">
                                      <p:cBhvr>
                                        <p:cTn id="8" dur="1822" tmFilter="0,0; 0.14,0.36; 0.43,0.73; 0.71,0.91; 1.0,1.0">
                                          <p:stCondLst>
                                            <p:cond delay="0"/>
                                          </p:stCondLst>
                                        </p:cTn>
                                        <p:tgtEl>
                                          <p:spTgt spid="12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6"/>
                                        </p:tgtEl>
                                        <p:attrNameLst>
                                          <p:attrName>ppt_y</p:attrName>
                                        </p:attrNameLst>
                                      </p:cBhvr>
                                      <p:tavLst>
                                        <p:tav tm="0" fmla="#ppt_y-sin(pi*$)/81">
                                          <p:val>
                                            <p:fltVal val="0"/>
                                          </p:val>
                                        </p:tav>
                                        <p:tav tm="100000">
                                          <p:val>
                                            <p:fltVal val="1"/>
                                          </p:val>
                                        </p:tav>
                                      </p:tavLst>
                                    </p:anim>
                                    <p:animScale>
                                      <p:cBhvr>
                                        <p:cTn id="13" dur="26">
                                          <p:stCondLst>
                                            <p:cond delay="650"/>
                                          </p:stCondLst>
                                        </p:cTn>
                                        <p:tgtEl>
                                          <p:spTgt spid="126"/>
                                        </p:tgtEl>
                                      </p:cBhvr>
                                      <p:to x="100000" y="60000"/>
                                    </p:animScale>
                                    <p:animScale>
                                      <p:cBhvr>
                                        <p:cTn id="14" dur="166" decel="50000">
                                          <p:stCondLst>
                                            <p:cond delay="676"/>
                                          </p:stCondLst>
                                        </p:cTn>
                                        <p:tgtEl>
                                          <p:spTgt spid="126"/>
                                        </p:tgtEl>
                                      </p:cBhvr>
                                      <p:to x="100000" y="100000"/>
                                    </p:animScale>
                                    <p:animScale>
                                      <p:cBhvr>
                                        <p:cTn id="15" dur="26">
                                          <p:stCondLst>
                                            <p:cond delay="1312"/>
                                          </p:stCondLst>
                                        </p:cTn>
                                        <p:tgtEl>
                                          <p:spTgt spid="126"/>
                                        </p:tgtEl>
                                      </p:cBhvr>
                                      <p:to x="100000" y="80000"/>
                                    </p:animScale>
                                    <p:animScale>
                                      <p:cBhvr>
                                        <p:cTn id="16" dur="166" decel="50000">
                                          <p:stCondLst>
                                            <p:cond delay="1338"/>
                                          </p:stCondLst>
                                        </p:cTn>
                                        <p:tgtEl>
                                          <p:spTgt spid="126"/>
                                        </p:tgtEl>
                                      </p:cBhvr>
                                      <p:to x="100000" y="100000"/>
                                    </p:animScale>
                                    <p:animScale>
                                      <p:cBhvr>
                                        <p:cTn id="17" dur="26">
                                          <p:stCondLst>
                                            <p:cond delay="1642"/>
                                          </p:stCondLst>
                                        </p:cTn>
                                        <p:tgtEl>
                                          <p:spTgt spid="126"/>
                                        </p:tgtEl>
                                      </p:cBhvr>
                                      <p:to x="100000" y="90000"/>
                                    </p:animScale>
                                    <p:animScale>
                                      <p:cBhvr>
                                        <p:cTn id="18" dur="166" decel="50000">
                                          <p:stCondLst>
                                            <p:cond delay="1668"/>
                                          </p:stCondLst>
                                        </p:cTn>
                                        <p:tgtEl>
                                          <p:spTgt spid="126"/>
                                        </p:tgtEl>
                                      </p:cBhvr>
                                      <p:to x="100000" y="100000"/>
                                    </p:animScale>
                                    <p:animScale>
                                      <p:cBhvr>
                                        <p:cTn id="19" dur="26">
                                          <p:stCondLst>
                                            <p:cond delay="1808"/>
                                          </p:stCondLst>
                                        </p:cTn>
                                        <p:tgtEl>
                                          <p:spTgt spid="126"/>
                                        </p:tgtEl>
                                      </p:cBhvr>
                                      <p:to x="100000" y="95000"/>
                                    </p:animScale>
                                    <p:animScale>
                                      <p:cBhvr>
                                        <p:cTn id="20" dur="166" decel="50000">
                                          <p:stCondLst>
                                            <p:cond delay="1834"/>
                                          </p:stCondLst>
                                        </p:cTn>
                                        <p:tgtEl>
                                          <p:spTgt spid="126"/>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80">
                                          <p:stCondLst>
                                            <p:cond delay="0"/>
                                          </p:stCondLst>
                                        </p:cTn>
                                        <p:tgtEl>
                                          <p:spTgt spid="7"/>
                                        </p:tgtEl>
                                      </p:cBhvr>
                                    </p:animEffect>
                                    <p:anim calcmode="lin" valueType="num">
                                      <p:cBhvr>
                                        <p:cTn id="2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9" dur="26">
                                          <p:stCondLst>
                                            <p:cond delay="650"/>
                                          </p:stCondLst>
                                        </p:cTn>
                                        <p:tgtEl>
                                          <p:spTgt spid="7"/>
                                        </p:tgtEl>
                                      </p:cBhvr>
                                      <p:to x="100000" y="60000"/>
                                    </p:animScale>
                                    <p:animScale>
                                      <p:cBhvr>
                                        <p:cTn id="30" dur="166" decel="50000">
                                          <p:stCondLst>
                                            <p:cond delay="676"/>
                                          </p:stCondLst>
                                        </p:cTn>
                                        <p:tgtEl>
                                          <p:spTgt spid="7"/>
                                        </p:tgtEl>
                                      </p:cBhvr>
                                      <p:to x="100000" y="100000"/>
                                    </p:animScale>
                                    <p:animScale>
                                      <p:cBhvr>
                                        <p:cTn id="31" dur="26">
                                          <p:stCondLst>
                                            <p:cond delay="1312"/>
                                          </p:stCondLst>
                                        </p:cTn>
                                        <p:tgtEl>
                                          <p:spTgt spid="7"/>
                                        </p:tgtEl>
                                      </p:cBhvr>
                                      <p:to x="100000" y="80000"/>
                                    </p:animScale>
                                    <p:animScale>
                                      <p:cBhvr>
                                        <p:cTn id="32" dur="166" decel="50000">
                                          <p:stCondLst>
                                            <p:cond delay="1338"/>
                                          </p:stCondLst>
                                        </p:cTn>
                                        <p:tgtEl>
                                          <p:spTgt spid="7"/>
                                        </p:tgtEl>
                                      </p:cBhvr>
                                      <p:to x="100000" y="100000"/>
                                    </p:animScale>
                                    <p:animScale>
                                      <p:cBhvr>
                                        <p:cTn id="33" dur="26">
                                          <p:stCondLst>
                                            <p:cond delay="1642"/>
                                          </p:stCondLst>
                                        </p:cTn>
                                        <p:tgtEl>
                                          <p:spTgt spid="7"/>
                                        </p:tgtEl>
                                      </p:cBhvr>
                                      <p:to x="100000" y="90000"/>
                                    </p:animScale>
                                    <p:animScale>
                                      <p:cBhvr>
                                        <p:cTn id="34" dur="166" decel="50000">
                                          <p:stCondLst>
                                            <p:cond delay="1668"/>
                                          </p:stCondLst>
                                        </p:cTn>
                                        <p:tgtEl>
                                          <p:spTgt spid="7"/>
                                        </p:tgtEl>
                                      </p:cBhvr>
                                      <p:to x="100000" y="100000"/>
                                    </p:animScale>
                                    <p:animScale>
                                      <p:cBhvr>
                                        <p:cTn id="35" dur="26">
                                          <p:stCondLst>
                                            <p:cond delay="1808"/>
                                          </p:stCondLst>
                                        </p:cTn>
                                        <p:tgtEl>
                                          <p:spTgt spid="7"/>
                                        </p:tgtEl>
                                      </p:cBhvr>
                                      <p:to x="100000" y="95000"/>
                                    </p:animScale>
                                    <p:animScale>
                                      <p:cBhvr>
                                        <p:cTn id="36" dur="166" decel="50000">
                                          <p:stCondLst>
                                            <p:cond delay="1834"/>
                                          </p:stCondLst>
                                        </p:cTn>
                                        <p:tgtEl>
                                          <p:spTgt spid="7"/>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down)">
                                      <p:cBhvr>
                                        <p:cTn id="39" dur="580">
                                          <p:stCondLst>
                                            <p:cond delay="0"/>
                                          </p:stCondLst>
                                        </p:cTn>
                                        <p:tgtEl>
                                          <p:spTgt spid="5"/>
                                        </p:tgtEl>
                                      </p:cBhvr>
                                    </p:animEffect>
                                    <p:anim calcmode="lin" valueType="num">
                                      <p:cBhvr>
                                        <p:cTn id="40"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45" dur="26">
                                          <p:stCondLst>
                                            <p:cond delay="650"/>
                                          </p:stCondLst>
                                        </p:cTn>
                                        <p:tgtEl>
                                          <p:spTgt spid="5"/>
                                        </p:tgtEl>
                                      </p:cBhvr>
                                      <p:to x="100000" y="60000"/>
                                    </p:animScale>
                                    <p:animScale>
                                      <p:cBhvr>
                                        <p:cTn id="46" dur="166" decel="50000">
                                          <p:stCondLst>
                                            <p:cond delay="676"/>
                                          </p:stCondLst>
                                        </p:cTn>
                                        <p:tgtEl>
                                          <p:spTgt spid="5"/>
                                        </p:tgtEl>
                                      </p:cBhvr>
                                      <p:to x="100000" y="100000"/>
                                    </p:animScale>
                                    <p:animScale>
                                      <p:cBhvr>
                                        <p:cTn id="47" dur="26">
                                          <p:stCondLst>
                                            <p:cond delay="1312"/>
                                          </p:stCondLst>
                                        </p:cTn>
                                        <p:tgtEl>
                                          <p:spTgt spid="5"/>
                                        </p:tgtEl>
                                      </p:cBhvr>
                                      <p:to x="100000" y="80000"/>
                                    </p:animScale>
                                    <p:animScale>
                                      <p:cBhvr>
                                        <p:cTn id="48" dur="166" decel="50000">
                                          <p:stCondLst>
                                            <p:cond delay="1338"/>
                                          </p:stCondLst>
                                        </p:cTn>
                                        <p:tgtEl>
                                          <p:spTgt spid="5"/>
                                        </p:tgtEl>
                                      </p:cBhvr>
                                      <p:to x="100000" y="100000"/>
                                    </p:animScale>
                                    <p:animScale>
                                      <p:cBhvr>
                                        <p:cTn id="49" dur="26">
                                          <p:stCondLst>
                                            <p:cond delay="1642"/>
                                          </p:stCondLst>
                                        </p:cTn>
                                        <p:tgtEl>
                                          <p:spTgt spid="5"/>
                                        </p:tgtEl>
                                      </p:cBhvr>
                                      <p:to x="100000" y="90000"/>
                                    </p:animScale>
                                    <p:animScale>
                                      <p:cBhvr>
                                        <p:cTn id="50" dur="166" decel="50000">
                                          <p:stCondLst>
                                            <p:cond delay="1668"/>
                                          </p:stCondLst>
                                        </p:cTn>
                                        <p:tgtEl>
                                          <p:spTgt spid="5"/>
                                        </p:tgtEl>
                                      </p:cBhvr>
                                      <p:to x="100000" y="100000"/>
                                    </p:animScale>
                                    <p:animScale>
                                      <p:cBhvr>
                                        <p:cTn id="51" dur="26">
                                          <p:stCondLst>
                                            <p:cond delay="1808"/>
                                          </p:stCondLst>
                                        </p:cTn>
                                        <p:tgtEl>
                                          <p:spTgt spid="5"/>
                                        </p:tgtEl>
                                      </p:cBhvr>
                                      <p:to x="100000" y="95000"/>
                                    </p:animScale>
                                    <p:animScale>
                                      <p:cBhvr>
                                        <p:cTn id="52"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grpSp>
        <p:nvGrpSpPr>
          <p:cNvPr id="233" name="Google Shape;233;p20"/>
          <p:cNvGrpSpPr/>
          <p:nvPr/>
        </p:nvGrpSpPr>
        <p:grpSpPr>
          <a:xfrm>
            <a:off x="4939534" y="2017046"/>
            <a:ext cx="3825543" cy="1397753"/>
            <a:chOff x="1000000" y="2393988"/>
            <a:chExt cx="4144235" cy="1704713"/>
          </a:xfrm>
        </p:grpSpPr>
        <p:sp>
          <p:nvSpPr>
            <p:cNvPr id="234" name="Google Shape;234;p20"/>
            <p:cNvSpPr/>
            <p:nvPr/>
          </p:nvSpPr>
          <p:spPr>
            <a:xfrm>
              <a:off x="1000000" y="2440003"/>
              <a:ext cx="4144235" cy="1631269"/>
            </a:xfrm>
            <a:custGeom>
              <a:avLst/>
              <a:gdLst/>
              <a:ahLst/>
              <a:cxnLst/>
              <a:rect l="l" t="t" r="r" b="b"/>
              <a:pathLst>
                <a:path w="165422" h="90088" extrusionOk="0">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w="19050" cap="flat" cmpd="sng">
              <a:solidFill>
                <a:schemeClr val="lt1"/>
              </a:solidFill>
              <a:prstDash val="solid"/>
              <a:round/>
              <a:headEnd type="oval" w="med" len="med"/>
              <a:tailEnd type="oval" w="med" len="med"/>
            </a:ln>
          </p:spPr>
        </p:sp>
        <p:sp>
          <p:nvSpPr>
            <p:cNvPr id="235" name="Google Shape;235;p20"/>
            <p:cNvSpPr/>
            <p:nvPr/>
          </p:nvSpPr>
          <p:spPr>
            <a:xfrm>
              <a:off x="4658400" y="40141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0"/>
            <p:cNvSpPr/>
            <p:nvPr/>
          </p:nvSpPr>
          <p:spPr>
            <a:xfrm>
              <a:off x="4195525" y="314735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0"/>
            <p:cNvSpPr/>
            <p:nvPr/>
          </p:nvSpPr>
          <p:spPr>
            <a:xfrm>
              <a:off x="3800700" y="38689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0"/>
            <p:cNvSpPr/>
            <p:nvPr/>
          </p:nvSpPr>
          <p:spPr>
            <a:xfrm>
              <a:off x="3358650" y="26378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0"/>
            <p:cNvSpPr/>
            <p:nvPr/>
          </p:nvSpPr>
          <p:spPr>
            <a:xfrm>
              <a:off x="2909400" y="29930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0"/>
            <p:cNvSpPr/>
            <p:nvPr/>
          </p:nvSpPr>
          <p:spPr>
            <a:xfrm>
              <a:off x="2437450" y="2393988"/>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0"/>
            <p:cNvSpPr/>
            <p:nvPr/>
          </p:nvSpPr>
          <p:spPr>
            <a:xfrm>
              <a:off x="1974575" y="32133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0"/>
            <p:cNvSpPr/>
            <p:nvPr/>
          </p:nvSpPr>
          <p:spPr>
            <a:xfrm>
              <a:off x="1500000" y="25532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Rectangle 7">
            <a:extLst>
              <a:ext uri="{FF2B5EF4-FFF2-40B4-BE49-F238E27FC236}">
                <a16:creationId xmlns:a16="http://schemas.microsoft.com/office/drawing/2014/main" id="{B94EF290-7F3A-42FE-89AA-8984C3DD2EF5}"/>
              </a:ext>
            </a:extLst>
          </p:cNvPr>
          <p:cNvSpPr/>
          <p:nvPr/>
        </p:nvSpPr>
        <p:spPr>
          <a:xfrm>
            <a:off x="2123252" y="4579056"/>
            <a:ext cx="4897495" cy="369332"/>
          </a:xfrm>
          <a:prstGeom prst="rect">
            <a:avLst/>
          </a:prstGeom>
        </p:spPr>
        <p:txBody>
          <a:bodyPr wrap="none">
            <a:spAutoFit/>
          </a:bodyPr>
          <a:lstStyle/>
          <a:p>
            <a:r>
              <a:rPr lang="en-IN" sz="1800" b="1" dirty="0">
                <a:solidFill>
                  <a:srgbClr val="EB5600"/>
                </a:solidFill>
              </a:rPr>
              <a:t>☺☺☺☺☺☺☺☺☺☺☺☺☺☺☺☺☺☺☺☺</a:t>
            </a:r>
          </a:p>
        </p:txBody>
      </p:sp>
      <p:pic>
        <p:nvPicPr>
          <p:cNvPr id="48" name="Picture 2" descr="Amrita Vishwa Vidyapeetham - Wikipedia">
            <a:extLst>
              <a:ext uri="{FF2B5EF4-FFF2-40B4-BE49-F238E27FC236}">
                <a16:creationId xmlns:a16="http://schemas.microsoft.com/office/drawing/2014/main" id="{07538292-D535-4B42-B540-EBD18E45E4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B76E3F5-C485-4736-87BE-4FE0C426074A}"/>
              </a:ext>
            </a:extLst>
          </p:cNvPr>
          <p:cNvSpPr/>
          <p:nvPr/>
        </p:nvSpPr>
        <p:spPr>
          <a:xfrm>
            <a:off x="2123252" y="122972"/>
            <a:ext cx="4897495" cy="369332"/>
          </a:xfrm>
          <a:prstGeom prst="rect">
            <a:avLst/>
          </a:prstGeom>
        </p:spPr>
        <p:txBody>
          <a:bodyPr wrap="none">
            <a:spAutoFit/>
          </a:bodyPr>
          <a:lstStyle/>
          <a:p>
            <a:r>
              <a:rPr lang="en-IN" sz="1800" b="1" dirty="0">
                <a:solidFill>
                  <a:srgbClr val="EB5600"/>
                </a:solidFill>
              </a:rPr>
              <a:t>☺☺☺☺☺☺☺☺☺☺☺☺☺☺☺☺☺☺☺☺</a:t>
            </a:r>
          </a:p>
        </p:txBody>
      </p:sp>
      <p:sp>
        <p:nvSpPr>
          <p:cNvPr id="2" name="Slide Number Placeholder 1">
            <a:extLst>
              <a:ext uri="{FF2B5EF4-FFF2-40B4-BE49-F238E27FC236}">
                <a16:creationId xmlns:a16="http://schemas.microsoft.com/office/drawing/2014/main" id="{A2C2B9CD-C98B-46C5-8FB3-5269783C48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3" name="Rectangle 2">
            <a:extLst>
              <a:ext uri="{FF2B5EF4-FFF2-40B4-BE49-F238E27FC236}">
                <a16:creationId xmlns:a16="http://schemas.microsoft.com/office/drawing/2014/main" id="{B413D041-C6C1-46DE-BC5E-BB08693CE6B8}"/>
              </a:ext>
            </a:extLst>
          </p:cNvPr>
          <p:cNvSpPr/>
          <p:nvPr/>
        </p:nvSpPr>
        <p:spPr>
          <a:xfrm>
            <a:off x="2503685" y="1954209"/>
            <a:ext cx="4149099" cy="1107996"/>
          </a:xfrm>
          <a:prstGeom prst="rect">
            <a:avLst/>
          </a:prstGeom>
        </p:spPr>
        <p:txBody>
          <a:bodyPr wrap="square">
            <a:spAutoFit/>
          </a:bodyPr>
          <a:lstStyle/>
          <a:p>
            <a:pPr algn="ctr"/>
            <a:r>
              <a:rPr lang="en-IN" sz="6600" b="1" dirty="0">
                <a:solidFill>
                  <a:srgbClr val="1A9988"/>
                </a:solidFill>
                <a:latin typeface="Bacalisties" panose="02000600000000000000" pitchFamily="2" charset="0"/>
              </a:rPr>
              <a:t>Thank You</a:t>
            </a:r>
          </a:p>
        </p:txBody>
      </p:sp>
      <p:pic>
        <p:nvPicPr>
          <p:cNvPr id="6" name="Picture 5">
            <a:extLst>
              <a:ext uri="{FF2B5EF4-FFF2-40B4-BE49-F238E27FC236}">
                <a16:creationId xmlns:a16="http://schemas.microsoft.com/office/drawing/2014/main" id="{89846281-F121-452D-9C74-6D2906D204AB}"/>
              </a:ext>
            </a:extLst>
          </p:cNvPr>
          <p:cNvPicPr>
            <a:picLocks noChangeAspect="1"/>
          </p:cNvPicPr>
          <p:nvPr/>
        </p:nvPicPr>
        <p:blipFill>
          <a:blip r:embed="rId4"/>
          <a:stretch>
            <a:fillRect/>
          </a:stretch>
        </p:blipFill>
        <p:spPr>
          <a:xfrm>
            <a:off x="3116674" y="3345432"/>
            <a:ext cx="2910649" cy="112975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729450" y="1322450"/>
            <a:ext cx="2920297" cy="834417"/>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IN" dirty="0"/>
              <a:t>Introduction </a:t>
            </a:r>
            <a:endParaRPr dirty="0"/>
          </a:p>
        </p:txBody>
      </p:sp>
      <p:pic>
        <p:nvPicPr>
          <p:cNvPr id="3" name="Graphic 2" descr="Handshake">
            <a:extLst>
              <a:ext uri="{FF2B5EF4-FFF2-40B4-BE49-F238E27FC236}">
                <a16:creationId xmlns:a16="http://schemas.microsoft.com/office/drawing/2014/main" id="{F47CA2B1-33A2-4168-BBB3-A899AD1783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49747" y="1395950"/>
            <a:ext cx="685800" cy="685800"/>
          </a:xfrm>
          <a:prstGeom prst="rect">
            <a:avLst/>
          </a:prstGeom>
          <a:effectLst>
            <a:outerShdw blurRad="76200" dist="88900" dir="13500000" sy="23000" kx="1200000" algn="br" rotWithShape="0">
              <a:prstClr val="black">
                <a:alpha val="20000"/>
              </a:prstClr>
            </a:outerShdw>
          </a:effectLst>
        </p:spPr>
      </p:pic>
      <p:pic>
        <p:nvPicPr>
          <p:cNvPr id="6" name="Picture 5">
            <a:extLst>
              <a:ext uri="{FF2B5EF4-FFF2-40B4-BE49-F238E27FC236}">
                <a16:creationId xmlns:a16="http://schemas.microsoft.com/office/drawing/2014/main" id="{4A888ADC-4496-4D0A-B410-B586C8798272}"/>
              </a:ext>
            </a:extLst>
          </p:cNvPr>
          <p:cNvPicPr>
            <a:picLocks noChangeAspect="1"/>
          </p:cNvPicPr>
          <p:nvPr/>
        </p:nvPicPr>
        <p:blipFill>
          <a:blip r:embed="rId5"/>
          <a:stretch>
            <a:fillRect/>
          </a:stretch>
        </p:blipFill>
        <p:spPr>
          <a:xfrm>
            <a:off x="7685148" y="0"/>
            <a:ext cx="1399854" cy="523589"/>
          </a:xfrm>
          <a:prstGeom prst="rect">
            <a:avLst/>
          </a:prstGeom>
        </p:spPr>
      </p:pic>
      <p:sp>
        <p:nvSpPr>
          <p:cNvPr id="4" name="Slide Number Placeholder 3">
            <a:extLst>
              <a:ext uri="{FF2B5EF4-FFF2-40B4-BE49-F238E27FC236}">
                <a16:creationId xmlns:a16="http://schemas.microsoft.com/office/drawing/2014/main" id="{817D2D97-3001-4590-921A-CE1CBBB033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6" descr="Finger PNG, Finger Transparent Background - FreeIconsPNG">
            <a:extLst>
              <a:ext uri="{FF2B5EF4-FFF2-40B4-BE49-F238E27FC236}">
                <a16:creationId xmlns:a16="http://schemas.microsoft.com/office/drawing/2014/main" id="{054E4FEA-061C-4954-AFD8-C4192DDA6D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601" y="1294431"/>
            <a:ext cx="956122" cy="5796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Finger PNG, Finger Transparent Background - FreeIconsPNG">
            <a:extLst>
              <a:ext uri="{FF2B5EF4-FFF2-40B4-BE49-F238E27FC236}">
                <a16:creationId xmlns:a16="http://schemas.microsoft.com/office/drawing/2014/main" id="{7684C559-9817-4850-BFCE-BCB9CB5471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875" y="2461851"/>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BEF2CC00-EF3C-402A-8FD5-3A91AC4CF0D2}"/>
              </a:ext>
            </a:extLst>
          </p:cNvPr>
          <p:cNvSpPr txBox="1"/>
          <p:nvPr/>
        </p:nvSpPr>
        <p:spPr>
          <a:xfrm>
            <a:off x="2170824" y="1424311"/>
            <a:ext cx="6700947" cy="338554"/>
          </a:xfrm>
          <a:prstGeom prst="rect">
            <a:avLst/>
          </a:prstGeom>
          <a:noFill/>
        </p:spPr>
        <p:txBody>
          <a:bodyPr wrap="square" rtlCol="0">
            <a:spAutoFit/>
          </a:bodyPr>
          <a:lstStyle/>
          <a:p>
            <a:pPr algn="just"/>
            <a:endParaRPr lang="en-IN" sz="1600" b="1" dirty="0">
              <a:solidFill>
                <a:srgbClr val="1A9988"/>
              </a:solidFill>
              <a:latin typeface="Raleway" panose="020B0604020202020204" charset="0"/>
            </a:endParaRPr>
          </a:p>
        </p:txBody>
      </p:sp>
      <p:pic>
        <p:nvPicPr>
          <p:cNvPr id="21" name="Picture 6" descr="Finger PNG, Finger Transparent Background - FreeIconsPNG">
            <a:extLst>
              <a:ext uri="{FF2B5EF4-FFF2-40B4-BE49-F238E27FC236}">
                <a16:creationId xmlns:a16="http://schemas.microsoft.com/office/drawing/2014/main" id="{4A80CF47-52CF-4120-9C9E-6F4FE50543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601" y="3787571"/>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133;p17">
            <a:extLst>
              <a:ext uri="{FF2B5EF4-FFF2-40B4-BE49-F238E27FC236}">
                <a16:creationId xmlns:a16="http://schemas.microsoft.com/office/drawing/2014/main" id="{B4BB4B74-A57F-464E-A4A5-A6B387AD09D3}"/>
              </a:ext>
            </a:extLst>
          </p:cNvPr>
          <p:cNvSpPr txBox="1">
            <a:spLocks noGrp="1"/>
          </p:cNvSpPr>
          <p:nvPr>
            <p:ph type="title"/>
          </p:nvPr>
        </p:nvSpPr>
        <p:spPr>
          <a:xfrm>
            <a:off x="92487" y="0"/>
            <a:ext cx="1556573" cy="416836"/>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IN" sz="1600" dirty="0">
                <a:solidFill>
                  <a:srgbClr val="1A9988"/>
                </a:solidFill>
              </a:rPr>
              <a:t>Introduction </a:t>
            </a:r>
            <a:endParaRPr sz="1600" dirty="0">
              <a:solidFill>
                <a:srgbClr val="1A9988"/>
              </a:solidFill>
            </a:endParaRPr>
          </a:p>
        </p:txBody>
      </p:sp>
      <p:pic>
        <p:nvPicPr>
          <p:cNvPr id="9" name="Graphic 8" descr="Handshake">
            <a:extLst>
              <a:ext uri="{FF2B5EF4-FFF2-40B4-BE49-F238E27FC236}">
                <a16:creationId xmlns:a16="http://schemas.microsoft.com/office/drawing/2014/main" id="{D6D02AF9-0138-48A3-B8D5-95759B4370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86100" y="-45205"/>
            <a:ext cx="507246" cy="507246"/>
          </a:xfrm>
          <a:prstGeom prst="rect">
            <a:avLst/>
          </a:prstGeom>
          <a:effectLst>
            <a:outerShdw blurRad="76200" dist="88900" dir="13500000" sy="23000" kx="1200000" algn="br" rotWithShape="0">
              <a:prstClr val="black">
                <a:alpha val="20000"/>
              </a:prstClr>
            </a:outerShdw>
          </a:effectLst>
        </p:spPr>
      </p:pic>
      <p:pic>
        <p:nvPicPr>
          <p:cNvPr id="11" name="Picture 2" descr="Amrita Vishwa Vidyapeetham - Wikipedia">
            <a:extLst>
              <a:ext uri="{FF2B5EF4-FFF2-40B4-BE49-F238E27FC236}">
                <a16:creationId xmlns:a16="http://schemas.microsoft.com/office/drawing/2014/main" id="{0CA14778-8D49-4864-B149-1625FF788A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B34AC10-3AAC-4662-8E47-4BA3A5C094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14" name="TextBox 13">
            <a:extLst>
              <a:ext uri="{FF2B5EF4-FFF2-40B4-BE49-F238E27FC236}">
                <a16:creationId xmlns:a16="http://schemas.microsoft.com/office/drawing/2014/main" id="{5D9705EC-548A-4FA9-8CC7-D234E68E736A}"/>
              </a:ext>
            </a:extLst>
          </p:cNvPr>
          <p:cNvSpPr txBox="1"/>
          <p:nvPr/>
        </p:nvSpPr>
        <p:spPr>
          <a:xfrm>
            <a:off x="1993346" y="3787571"/>
            <a:ext cx="6700947" cy="1077218"/>
          </a:xfrm>
          <a:prstGeom prst="rect">
            <a:avLst/>
          </a:prstGeom>
          <a:noFill/>
        </p:spPr>
        <p:txBody>
          <a:bodyPr wrap="square" rtlCol="0">
            <a:spAutoFit/>
          </a:bodyPr>
          <a:lstStyle/>
          <a:p>
            <a:pPr algn="just"/>
            <a:r>
              <a:rPr lang="en-US" sz="1600" b="1" dirty="0">
                <a:solidFill>
                  <a:srgbClr val="1A9988"/>
                </a:solidFill>
                <a:latin typeface="Raleway" panose="020B0604020202020204" charset="0"/>
              </a:rPr>
              <a:t>In order to provide such security and privacy to the user, image encryption is very important to protect from any unauthorized user access.</a:t>
            </a:r>
          </a:p>
          <a:p>
            <a:pPr algn="just"/>
            <a:endParaRPr lang="en-IN" sz="1600" b="1" dirty="0">
              <a:solidFill>
                <a:srgbClr val="1A9988"/>
              </a:solidFill>
              <a:latin typeface="Raleway" panose="020B0604020202020204" charset="0"/>
            </a:endParaRPr>
          </a:p>
        </p:txBody>
      </p:sp>
      <p:sp>
        <p:nvSpPr>
          <p:cNvPr id="15" name="TextBox 14">
            <a:extLst>
              <a:ext uri="{FF2B5EF4-FFF2-40B4-BE49-F238E27FC236}">
                <a16:creationId xmlns:a16="http://schemas.microsoft.com/office/drawing/2014/main" id="{3D20BE75-51B9-41CE-93B5-735BA693D501}"/>
              </a:ext>
            </a:extLst>
          </p:cNvPr>
          <p:cNvSpPr txBox="1"/>
          <p:nvPr/>
        </p:nvSpPr>
        <p:spPr>
          <a:xfrm>
            <a:off x="1993346" y="2545610"/>
            <a:ext cx="6700947" cy="1077218"/>
          </a:xfrm>
          <a:prstGeom prst="rect">
            <a:avLst/>
          </a:prstGeom>
          <a:noFill/>
        </p:spPr>
        <p:txBody>
          <a:bodyPr wrap="square" rtlCol="0">
            <a:spAutoFit/>
          </a:bodyPr>
          <a:lstStyle/>
          <a:p>
            <a:pPr algn="just"/>
            <a:r>
              <a:rPr lang="en-US" sz="1600" b="1" dirty="0">
                <a:solidFill>
                  <a:srgbClr val="1A9988"/>
                </a:solidFill>
                <a:latin typeface="Raleway" panose="020B0604020202020204" charset="0"/>
              </a:rPr>
              <a:t>We know that digital images play an important role in multimedia technology, it becomes more important for the user's to maintain privacy.</a:t>
            </a:r>
            <a:endParaRPr lang="en-IN" sz="1600" b="1" dirty="0">
              <a:solidFill>
                <a:srgbClr val="1A9988"/>
              </a:solidFill>
              <a:latin typeface="Raleway" panose="020B0604020202020204" charset="0"/>
            </a:endParaRPr>
          </a:p>
          <a:p>
            <a:pPr algn="just"/>
            <a:endParaRPr lang="en-IN" sz="1600" b="1" dirty="0">
              <a:solidFill>
                <a:srgbClr val="1A9988"/>
              </a:solidFill>
              <a:latin typeface="Raleway" panose="020B0604020202020204" charset="0"/>
            </a:endParaRPr>
          </a:p>
        </p:txBody>
      </p:sp>
      <p:sp>
        <p:nvSpPr>
          <p:cNvPr id="12" name="TextBox 11">
            <a:extLst>
              <a:ext uri="{FF2B5EF4-FFF2-40B4-BE49-F238E27FC236}">
                <a16:creationId xmlns:a16="http://schemas.microsoft.com/office/drawing/2014/main" id="{D72F1397-4A2E-4AF6-B9CC-978B3859F71C}"/>
              </a:ext>
            </a:extLst>
          </p:cNvPr>
          <p:cNvSpPr txBox="1"/>
          <p:nvPr/>
        </p:nvSpPr>
        <p:spPr>
          <a:xfrm>
            <a:off x="1993346" y="1299300"/>
            <a:ext cx="6700947" cy="584775"/>
          </a:xfrm>
          <a:prstGeom prst="rect">
            <a:avLst/>
          </a:prstGeom>
          <a:noFill/>
        </p:spPr>
        <p:txBody>
          <a:bodyPr wrap="square" rtlCol="0">
            <a:spAutoFit/>
          </a:bodyPr>
          <a:lstStyle/>
          <a:p>
            <a:pPr algn="just"/>
            <a:r>
              <a:rPr lang="en-US" sz="1600" b="1" dirty="0">
                <a:solidFill>
                  <a:srgbClr val="1A9988"/>
                </a:solidFill>
                <a:latin typeface="Raleway" panose="020B0604020202020204" charset="0"/>
              </a:rPr>
              <a:t>Image encryption can be defined as the process of encoding secret image with the help of existing encryption algorithm</a:t>
            </a:r>
            <a:endParaRPr lang="en-IN" sz="1600" b="1" dirty="0">
              <a:solidFill>
                <a:srgbClr val="1A9988"/>
              </a:solidFill>
              <a:latin typeface="Raleway" panose="020B0604020202020204" charset="0"/>
            </a:endParaRPr>
          </a:p>
        </p:txBody>
      </p:sp>
    </p:spTree>
    <p:extLst>
      <p:ext uri="{BB962C8B-B14F-4D97-AF65-F5344CB8AC3E}">
        <p14:creationId xmlns:p14="http://schemas.microsoft.com/office/powerpoint/2010/main" val="34005015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729450" y="1322450"/>
            <a:ext cx="7688400" cy="994961"/>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dirty="0"/>
              <a:t>AES Algorithm</a:t>
            </a:r>
            <a:endParaRPr dirty="0"/>
          </a:p>
        </p:txBody>
      </p:sp>
      <p:pic>
        <p:nvPicPr>
          <p:cNvPr id="6" name="Picture 5">
            <a:extLst>
              <a:ext uri="{FF2B5EF4-FFF2-40B4-BE49-F238E27FC236}">
                <a16:creationId xmlns:a16="http://schemas.microsoft.com/office/drawing/2014/main" id="{4A888ADC-4496-4D0A-B410-B586C8798272}"/>
              </a:ext>
            </a:extLst>
          </p:cNvPr>
          <p:cNvPicPr>
            <a:picLocks noChangeAspect="1"/>
          </p:cNvPicPr>
          <p:nvPr/>
        </p:nvPicPr>
        <p:blipFill>
          <a:blip r:embed="rId3"/>
          <a:stretch>
            <a:fillRect/>
          </a:stretch>
        </p:blipFill>
        <p:spPr>
          <a:xfrm>
            <a:off x="7685148" y="0"/>
            <a:ext cx="1399854" cy="523589"/>
          </a:xfrm>
          <a:prstGeom prst="rect">
            <a:avLst/>
          </a:prstGeom>
        </p:spPr>
      </p:pic>
      <p:pic>
        <p:nvPicPr>
          <p:cNvPr id="7" name="Graphic 6" descr="Workflow">
            <a:extLst>
              <a:ext uri="{FF2B5EF4-FFF2-40B4-BE49-F238E27FC236}">
                <a16:creationId xmlns:a16="http://schemas.microsoft.com/office/drawing/2014/main" id="{03278CA5-3772-45E3-B525-7C0075E173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32919" y="1252648"/>
            <a:ext cx="706042" cy="706042"/>
          </a:xfrm>
          <a:prstGeom prst="rect">
            <a:avLst/>
          </a:prstGeom>
          <a:effectLst>
            <a:outerShdw blurRad="76200" dist="12700" dir="8100000" sy="-23000" kx="800400" algn="br" rotWithShape="0">
              <a:prstClr val="black">
                <a:alpha val="20000"/>
              </a:prstClr>
            </a:outerShdw>
          </a:effectLst>
        </p:spPr>
      </p:pic>
      <p:sp>
        <p:nvSpPr>
          <p:cNvPr id="4" name="Slide Number Placeholder 3">
            <a:extLst>
              <a:ext uri="{FF2B5EF4-FFF2-40B4-BE49-F238E27FC236}">
                <a16:creationId xmlns:a16="http://schemas.microsoft.com/office/drawing/2014/main" id="{E4CEFE48-D503-4E52-AE56-011390925B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61573682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6" descr="Finger PNG, Finger Transparent Background - FreeIconsPNG">
            <a:extLst>
              <a:ext uri="{FF2B5EF4-FFF2-40B4-BE49-F238E27FC236}">
                <a16:creationId xmlns:a16="http://schemas.microsoft.com/office/drawing/2014/main" id="{054E4FEA-061C-4954-AFD8-C4192DDA6D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294" y="1308887"/>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908BDB6-4B73-40BD-AD54-C8197BF47479}"/>
              </a:ext>
            </a:extLst>
          </p:cNvPr>
          <p:cNvSpPr txBox="1"/>
          <p:nvPr/>
        </p:nvSpPr>
        <p:spPr>
          <a:xfrm>
            <a:off x="2108005" y="1303762"/>
            <a:ext cx="6700947" cy="584775"/>
          </a:xfrm>
          <a:prstGeom prst="rect">
            <a:avLst/>
          </a:prstGeom>
          <a:noFill/>
        </p:spPr>
        <p:txBody>
          <a:bodyPr wrap="square" rtlCol="0">
            <a:spAutoFit/>
          </a:bodyPr>
          <a:lstStyle/>
          <a:p>
            <a:pPr algn="just"/>
            <a:r>
              <a:rPr lang="en-US" sz="1600" b="1" dirty="0">
                <a:solidFill>
                  <a:srgbClr val="1A9988"/>
                </a:solidFill>
                <a:latin typeface="Raleway" panose="020B0604020202020204" charset="0"/>
              </a:rPr>
              <a:t>AES is an iterative rather than Feistel cipher. It is based on ‘substitution–permutation network’. </a:t>
            </a:r>
            <a:endParaRPr lang="en-IN" sz="1600" b="1" dirty="0">
              <a:solidFill>
                <a:srgbClr val="1A9988"/>
              </a:solidFill>
              <a:latin typeface="Raleway" panose="020B0604020202020204" charset="0"/>
            </a:endParaRPr>
          </a:p>
        </p:txBody>
      </p:sp>
      <p:pic>
        <p:nvPicPr>
          <p:cNvPr id="13" name="Picture 6" descr="Finger PNG, Finger Transparent Background - FreeIconsPNG">
            <a:extLst>
              <a:ext uri="{FF2B5EF4-FFF2-40B4-BE49-F238E27FC236}">
                <a16:creationId xmlns:a16="http://schemas.microsoft.com/office/drawing/2014/main" id="{7684C559-9817-4850-BFCE-BCB9CB5471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281" y="3843958"/>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BEF2CC00-EF3C-402A-8FD5-3A91AC4CF0D2}"/>
              </a:ext>
            </a:extLst>
          </p:cNvPr>
          <p:cNvSpPr txBox="1"/>
          <p:nvPr/>
        </p:nvSpPr>
        <p:spPr>
          <a:xfrm>
            <a:off x="2108004" y="3843958"/>
            <a:ext cx="6700947" cy="584775"/>
          </a:xfrm>
          <a:prstGeom prst="rect">
            <a:avLst/>
          </a:prstGeom>
          <a:noFill/>
        </p:spPr>
        <p:txBody>
          <a:bodyPr wrap="square" rtlCol="0">
            <a:spAutoFit/>
          </a:bodyPr>
          <a:lstStyle/>
          <a:p>
            <a:pPr algn="just"/>
            <a:r>
              <a:rPr lang="en-IN" sz="1600" b="1" dirty="0">
                <a:solidFill>
                  <a:srgbClr val="1A9988"/>
                </a:solidFill>
                <a:latin typeface="Raleway" panose="020B0604020202020204" charset="0"/>
              </a:rPr>
              <a:t>In our Project we are using AES-256  and its block size is 16 bytes and the key size is 32 bytes</a:t>
            </a:r>
          </a:p>
        </p:txBody>
      </p:sp>
      <p:pic>
        <p:nvPicPr>
          <p:cNvPr id="11" name="Picture 2" descr="Amrita Vishwa Vidyapeetham - Wikipedia">
            <a:extLst>
              <a:ext uri="{FF2B5EF4-FFF2-40B4-BE49-F238E27FC236}">
                <a16:creationId xmlns:a16="http://schemas.microsoft.com/office/drawing/2014/main" id="{0CA14778-8D49-4864-B149-1625FF788A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B34AC10-3AAC-4662-8E47-4BA3A5C094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14" name="Google Shape;133;p17">
            <a:extLst>
              <a:ext uri="{FF2B5EF4-FFF2-40B4-BE49-F238E27FC236}">
                <a16:creationId xmlns:a16="http://schemas.microsoft.com/office/drawing/2014/main" id="{E7A66DF0-EC02-4A01-A050-05E3C5A4E042}"/>
              </a:ext>
            </a:extLst>
          </p:cNvPr>
          <p:cNvSpPr txBox="1">
            <a:spLocks noGrp="1"/>
          </p:cNvSpPr>
          <p:nvPr>
            <p:ph type="title"/>
          </p:nvPr>
        </p:nvSpPr>
        <p:spPr>
          <a:xfrm>
            <a:off x="0" y="0"/>
            <a:ext cx="2251075" cy="40862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sz="1600" dirty="0">
                <a:solidFill>
                  <a:schemeClr val="tx1"/>
                </a:solidFill>
              </a:rPr>
              <a:t>AES Algorithm</a:t>
            </a:r>
            <a:endParaRPr sz="1600" dirty="0">
              <a:solidFill>
                <a:schemeClr val="tx1"/>
              </a:solidFill>
            </a:endParaRPr>
          </a:p>
        </p:txBody>
      </p:sp>
      <p:pic>
        <p:nvPicPr>
          <p:cNvPr id="15" name="Graphic 14" descr="Workflow">
            <a:extLst>
              <a:ext uri="{FF2B5EF4-FFF2-40B4-BE49-F238E27FC236}">
                <a16:creationId xmlns:a16="http://schemas.microsoft.com/office/drawing/2014/main" id="{0BC5EFB2-CF2C-4433-AD53-39C8EF23F43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83946" y="-57716"/>
            <a:ext cx="524059" cy="524059"/>
          </a:xfrm>
          <a:prstGeom prst="rect">
            <a:avLst/>
          </a:prstGeom>
          <a:effectLst>
            <a:outerShdw blurRad="76200" dist="12700" dir="8100000" sy="-23000" kx="800400" algn="br" rotWithShape="0">
              <a:prstClr val="black">
                <a:alpha val="20000"/>
              </a:prstClr>
            </a:outerShdw>
          </a:effectLst>
        </p:spPr>
      </p:pic>
      <p:pic>
        <p:nvPicPr>
          <p:cNvPr id="12" name="Picture 6" descr="Finger PNG, Finger Transparent Background - FreeIconsPNG">
            <a:extLst>
              <a:ext uri="{FF2B5EF4-FFF2-40B4-BE49-F238E27FC236}">
                <a16:creationId xmlns:a16="http://schemas.microsoft.com/office/drawing/2014/main" id="{F720651D-D0D1-4414-A0B7-18AB2731E4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321" y="2513047"/>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14DAC745-20FF-4351-A617-01EBD3D133B4}"/>
              </a:ext>
            </a:extLst>
          </p:cNvPr>
          <p:cNvSpPr txBox="1"/>
          <p:nvPr/>
        </p:nvSpPr>
        <p:spPr>
          <a:xfrm>
            <a:off x="2108004" y="2513047"/>
            <a:ext cx="6700947" cy="830997"/>
          </a:xfrm>
          <a:prstGeom prst="rect">
            <a:avLst/>
          </a:prstGeom>
          <a:noFill/>
        </p:spPr>
        <p:txBody>
          <a:bodyPr wrap="square" rtlCol="0">
            <a:spAutoFit/>
          </a:bodyPr>
          <a:lstStyle/>
          <a:p>
            <a:pPr algn="just"/>
            <a:r>
              <a:rPr lang="en-US" sz="1600" b="1" dirty="0">
                <a:solidFill>
                  <a:srgbClr val="1A9988"/>
                </a:solidFill>
                <a:latin typeface="Raleway" panose="020B0604020202020204" charset="0"/>
              </a:rPr>
              <a:t>It comprises of a series of linked operations, some of which involve replacing inputs by specific outputs (substitutions) and others involve shuffling bits around (permutations).</a:t>
            </a:r>
            <a:endParaRPr lang="en-IN" sz="1600" b="1" dirty="0">
              <a:solidFill>
                <a:srgbClr val="1A9988"/>
              </a:solidFill>
              <a:latin typeface="Raleway" panose="020B0604020202020204" charset="0"/>
            </a:endParaRPr>
          </a:p>
        </p:txBody>
      </p:sp>
    </p:spTree>
    <p:extLst>
      <p:ext uri="{BB962C8B-B14F-4D97-AF65-F5344CB8AC3E}">
        <p14:creationId xmlns:p14="http://schemas.microsoft.com/office/powerpoint/2010/main" val="30814692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Amrita Vishwa Vidyapeetham - Wikipedia">
            <a:extLst>
              <a:ext uri="{FF2B5EF4-FFF2-40B4-BE49-F238E27FC236}">
                <a16:creationId xmlns:a16="http://schemas.microsoft.com/office/drawing/2014/main" id="{0CA14778-8D49-4864-B149-1625FF788A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B34AC10-3AAC-4662-8E47-4BA3A5C094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14" name="Google Shape;133;p17">
            <a:extLst>
              <a:ext uri="{FF2B5EF4-FFF2-40B4-BE49-F238E27FC236}">
                <a16:creationId xmlns:a16="http://schemas.microsoft.com/office/drawing/2014/main" id="{E7A66DF0-EC02-4A01-A050-05E3C5A4E042}"/>
              </a:ext>
            </a:extLst>
          </p:cNvPr>
          <p:cNvSpPr txBox="1">
            <a:spLocks noGrp="1"/>
          </p:cNvSpPr>
          <p:nvPr>
            <p:ph type="title"/>
          </p:nvPr>
        </p:nvSpPr>
        <p:spPr>
          <a:xfrm>
            <a:off x="0" y="0"/>
            <a:ext cx="2251075" cy="40862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sz="1600" dirty="0">
                <a:solidFill>
                  <a:schemeClr val="tx1"/>
                </a:solidFill>
              </a:rPr>
              <a:t>AES Algorithm</a:t>
            </a:r>
            <a:endParaRPr sz="1600" dirty="0">
              <a:solidFill>
                <a:schemeClr val="tx1"/>
              </a:solidFill>
            </a:endParaRPr>
          </a:p>
        </p:txBody>
      </p:sp>
      <p:pic>
        <p:nvPicPr>
          <p:cNvPr id="15" name="Graphic 14" descr="Workflow">
            <a:extLst>
              <a:ext uri="{FF2B5EF4-FFF2-40B4-BE49-F238E27FC236}">
                <a16:creationId xmlns:a16="http://schemas.microsoft.com/office/drawing/2014/main" id="{0BC5EFB2-CF2C-4433-AD53-39C8EF23F43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83946" y="-57716"/>
            <a:ext cx="524059" cy="524059"/>
          </a:xfrm>
          <a:prstGeom prst="rect">
            <a:avLst/>
          </a:prstGeom>
          <a:effectLst>
            <a:outerShdw blurRad="76200" dist="12700" dir="8100000" sy="-23000" kx="800400" algn="br" rotWithShape="0">
              <a:prstClr val="black">
                <a:alpha val="20000"/>
              </a:prstClr>
            </a:outerShdw>
          </a:effectLst>
        </p:spPr>
      </p:pic>
      <p:pic>
        <p:nvPicPr>
          <p:cNvPr id="1026" name="Picture 2" descr="Block diagram for AES encryption and decryption | Download Scientific  Diagram">
            <a:extLst>
              <a:ext uri="{FF2B5EF4-FFF2-40B4-BE49-F238E27FC236}">
                <a16:creationId xmlns:a16="http://schemas.microsoft.com/office/drawing/2014/main" id="{F2DB2C30-5302-4B4C-93BA-AACD6F726E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867" y="524059"/>
            <a:ext cx="3394216" cy="46187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7D52238-7594-4C87-A85F-74C7BC67102F}"/>
              </a:ext>
            </a:extLst>
          </p:cNvPr>
          <p:cNvSpPr txBox="1"/>
          <p:nvPr/>
        </p:nvSpPr>
        <p:spPr>
          <a:xfrm>
            <a:off x="3973406" y="584677"/>
            <a:ext cx="4837246" cy="984885"/>
          </a:xfrm>
          <a:prstGeom prst="rect">
            <a:avLst/>
          </a:prstGeom>
          <a:noFill/>
        </p:spPr>
        <p:txBody>
          <a:bodyPr wrap="square" rtlCol="0">
            <a:spAutoFit/>
          </a:bodyPr>
          <a:lstStyle/>
          <a:p>
            <a:r>
              <a:rPr lang="en-US" sz="1600" b="1" i="0" dirty="0">
                <a:solidFill>
                  <a:srgbClr val="FF9900"/>
                </a:solidFill>
                <a:effectLst/>
                <a:latin typeface="Raleway" pitchFamily="2" charset="0"/>
              </a:rPr>
              <a:t>Byte Substitution</a:t>
            </a:r>
          </a:p>
          <a:p>
            <a:r>
              <a:rPr lang="en-US" b="1" i="0" dirty="0">
                <a:solidFill>
                  <a:srgbClr val="1A9988"/>
                </a:solidFill>
                <a:effectLst/>
                <a:latin typeface="Raleway" pitchFamily="2" charset="0"/>
              </a:rPr>
              <a:t>The 16 input bytes are substituted by looking up a fixed table (S-box) given in design. The result is in a matrix of four rows and four columns.</a:t>
            </a:r>
            <a:endParaRPr lang="en-IN" b="1" dirty="0">
              <a:solidFill>
                <a:srgbClr val="1A9988"/>
              </a:solidFill>
              <a:latin typeface="Raleway" pitchFamily="2" charset="0"/>
            </a:endParaRPr>
          </a:p>
        </p:txBody>
      </p:sp>
      <p:sp>
        <p:nvSpPr>
          <p:cNvPr id="17" name="TextBox 16">
            <a:extLst>
              <a:ext uri="{FF2B5EF4-FFF2-40B4-BE49-F238E27FC236}">
                <a16:creationId xmlns:a16="http://schemas.microsoft.com/office/drawing/2014/main" id="{309EB02B-41F8-42D0-936D-4BDF8F150508}"/>
              </a:ext>
            </a:extLst>
          </p:cNvPr>
          <p:cNvSpPr txBox="1"/>
          <p:nvPr/>
        </p:nvSpPr>
        <p:spPr>
          <a:xfrm>
            <a:off x="3992647" y="1590831"/>
            <a:ext cx="4837246" cy="553998"/>
          </a:xfrm>
          <a:prstGeom prst="rect">
            <a:avLst/>
          </a:prstGeom>
          <a:noFill/>
        </p:spPr>
        <p:txBody>
          <a:bodyPr wrap="square" rtlCol="0">
            <a:spAutoFit/>
          </a:bodyPr>
          <a:lstStyle/>
          <a:p>
            <a:r>
              <a:rPr lang="en-US" sz="1600" b="1" i="0" dirty="0">
                <a:solidFill>
                  <a:srgbClr val="FF9900"/>
                </a:solidFill>
                <a:effectLst/>
                <a:latin typeface="Raleway" pitchFamily="2" charset="0"/>
              </a:rPr>
              <a:t>Shift Rows</a:t>
            </a:r>
          </a:p>
          <a:p>
            <a:r>
              <a:rPr lang="en-US" b="1" i="0" dirty="0">
                <a:solidFill>
                  <a:srgbClr val="1A9988"/>
                </a:solidFill>
                <a:effectLst/>
                <a:latin typeface="Raleway" pitchFamily="2" charset="0"/>
              </a:rPr>
              <a:t>Each of the four rows of the matrix is shifted to the left</a:t>
            </a:r>
            <a:endParaRPr lang="en-IN" b="1" dirty="0">
              <a:solidFill>
                <a:srgbClr val="1A9988"/>
              </a:solidFill>
              <a:latin typeface="Raleway" pitchFamily="2" charset="0"/>
            </a:endParaRPr>
          </a:p>
        </p:txBody>
      </p:sp>
      <p:sp>
        <p:nvSpPr>
          <p:cNvPr id="18" name="TextBox 17">
            <a:extLst>
              <a:ext uri="{FF2B5EF4-FFF2-40B4-BE49-F238E27FC236}">
                <a16:creationId xmlns:a16="http://schemas.microsoft.com/office/drawing/2014/main" id="{1DA45325-7C9D-4417-86D9-B06F5DC67346}"/>
              </a:ext>
            </a:extLst>
          </p:cNvPr>
          <p:cNvSpPr txBox="1"/>
          <p:nvPr/>
        </p:nvSpPr>
        <p:spPr>
          <a:xfrm>
            <a:off x="3992647" y="2183544"/>
            <a:ext cx="4837246" cy="1415772"/>
          </a:xfrm>
          <a:prstGeom prst="rect">
            <a:avLst/>
          </a:prstGeom>
          <a:noFill/>
        </p:spPr>
        <p:txBody>
          <a:bodyPr wrap="square" rtlCol="0">
            <a:spAutoFit/>
          </a:bodyPr>
          <a:lstStyle/>
          <a:p>
            <a:r>
              <a:rPr lang="en-US" sz="1600" b="1" i="0" dirty="0">
                <a:solidFill>
                  <a:srgbClr val="FF9900"/>
                </a:solidFill>
                <a:effectLst/>
                <a:latin typeface="Raleway" pitchFamily="2" charset="0"/>
              </a:rPr>
              <a:t>Mix Columns</a:t>
            </a:r>
          </a:p>
          <a:p>
            <a:r>
              <a:rPr lang="en-US" b="1" i="0" dirty="0">
                <a:solidFill>
                  <a:srgbClr val="1A9988"/>
                </a:solidFill>
                <a:effectLst/>
                <a:latin typeface="Raleway" pitchFamily="2" charset="0"/>
              </a:rPr>
              <a:t>Each column of four bytes is now transformed using a special mathematical function. This function takes as input the four bytes of one column and outputs four completely new bytes, which replace the original column.</a:t>
            </a:r>
            <a:endParaRPr lang="en-IN" b="1" dirty="0">
              <a:solidFill>
                <a:srgbClr val="1A9988"/>
              </a:solidFill>
              <a:latin typeface="Raleway" pitchFamily="2" charset="0"/>
            </a:endParaRPr>
          </a:p>
        </p:txBody>
      </p:sp>
      <p:sp>
        <p:nvSpPr>
          <p:cNvPr id="19" name="TextBox 18">
            <a:extLst>
              <a:ext uri="{FF2B5EF4-FFF2-40B4-BE49-F238E27FC236}">
                <a16:creationId xmlns:a16="http://schemas.microsoft.com/office/drawing/2014/main" id="{36E0EB27-C13E-495C-9280-DECC895B8852}"/>
              </a:ext>
            </a:extLst>
          </p:cNvPr>
          <p:cNvSpPr txBox="1"/>
          <p:nvPr/>
        </p:nvSpPr>
        <p:spPr>
          <a:xfrm>
            <a:off x="3973406" y="3604411"/>
            <a:ext cx="4837246" cy="984885"/>
          </a:xfrm>
          <a:prstGeom prst="rect">
            <a:avLst/>
          </a:prstGeom>
          <a:noFill/>
        </p:spPr>
        <p:txBody>
          <a:bodyPr wrap="square" rtlCol="0">
            <a:spAutoFit/>
          </a:bodyPr>
          <a:lstStyle/>
          <a:p>
            <a:r>
              <a:rPr lang="en-US" sz="1600" b="1" i="0" dirty="0">
                <a:solidFill>
                  <a:srgbClr val="FF9900"/>
                </a:solidFill>
                <a:effectLst/>
                <a:latin typeface="Raleway" pitchFamily="2" charset="0"/>
              </a:rPr>
              <a:t>Add Round Key</a:t>
            </a:r>
          </a:p>
          <a:p>
            <a:r>
              <a:rPr lang="en-US" b="1" i="0" dirty="0">
                <a:solidFill>
                  <a:srgbClr val="1A9988"/>
                </a:solidFill>
                <a:effectLst/>
                <a:latin typeface="Raleway" pitchFamily="2" charset="0"/>
              </a:rPr>
              <a:t>The 16 bytes of the matrix are now considered as 256 bits and are XORed to the 256 bits of the round key. If this is the last round then the output is the ciphertext.</a:t>
            </a:r>
          </a:p>
        </p:txBody>
      </p:sp>
    </p:spTree>
    <p:extLst>
      <p:ext uri="{BB962C8B-B14F-4D97-AF65-F5344CB8AC3E}">
        <p14:creationId xmlns:p14="http://schemas.microsoft.com/office/powerpoint/2010/main" val="26479768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18"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9390EA30-6344-48B2-BA72-B08F24970014}"/>
              </a:ext>
            </a:extLst>
          </p:cNvPr>
          <p:cNvSpPr/>
          <p:nvPr/>
        </p:nvSpPr>
        <p:spPr>
          <a:xfrm>
            <a:off x="1863045" y="3635595"/>
            <a:ext cx="5541702" cy="11859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B0E5AE93-1B0D-490A-ADFB-F80848ED007A}"/>
              </a:ext>
            </a:extLst>
          </p:cNvPr>
          <p:cNvSpPr/>
          <p:nvPr/>
        </p:nvSpPr>
        <p:spPr>
          <a:xfrm>
            <a:off x="732916" y="1081924"/>
            <a:ext cx="996151" cy="251285"/>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1" name="Picture 2" descr="Amrita Vishwa Vidyapeetham - Wikipedia">
            <a:extLst>
              <a:ext uri="{FF2B5EF4-FFF2-40B4-BE49-F238E27FC236}">
                <a16:creationId xmlns:a16="http://schemas.microsoft.com/office/drawing/2014/main" id="{0CA14778-8D49-4864-B149-1625FF788A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B34AC10-3AAC-4662-8E47-4BA3A5C094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14" name="Google Shape;133;p17">
            <a:extLst>
              <a:ext uri="{FF2B5EF4-FFF2-40B4-BE49-F238E27FC236}">
                <a16:creationId xmlns:a16="http://schemas.microsoft.com/office/drawing/2014/main" id="{E7A66DF0-EC02-4A01-A050-05E3C5A4E042}"/>
              </a:ext>
            </a:extLst>
          </p:cNvPr>
          <p:cNvSpPr txBox="1">
            <a:spLocks noGrp="1"/>
          </p:cNvSpPr>
          <p:nvPr>
            <p:ph type="title"/>
          </p:nvPr>
        </p:nvSpPr>
        <p:spPr>
          <a:xfrm>
            <a:off x="0" y="0"/>
            <a:ext cx="2251075" cy="40862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sz="1600" dirty="0">
                <a:solidFill>
                  <a:schemeClr val="tx1"/>
                </a:solidFill>
              </a:rPr>
              <a:t>CBC Mode</a:t>
            </a:r>
            <a:endParaRPr sz="1600" dirty="0">
              <a:solidFill>
                <a:schemeClr val="tx1"/>
              </a:solidFill>
            </a:endParaRPr>
          </a:p>
        </p:txBody>
      </p:sp>
      <p:pic>
        <p:nvPicPr>
          <p:cNvPr id="15" name="Graphic 14" descr="Workflow">
            <a:extLst>
              <a:ext uri="{FF2B5EF4-FFF2-40B4-BE49-F238E27FC236}">
                <a16:creationId xmlns:a16="http://schemas.microsoft.com/office/drawing/2014/main" id="{0BC5EFB2-CF2C-4433-AD53-39C8EF23F43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05008" y="-57716"/>
            <a:ext cx="524059" cy="524059"/>
          </a:xfrm>
          <a:prstGeom prst="rect">
            <a:avLst/>
          </a:prstGeom>
          <a:effectLst>
            <a:outerShdw blurRad="76200" dist="12700" dir="8100000" sy="-23000" kx="800400" algn="br" rotWithShape="0">
              <a:prstClr val="black">
                <a:alpha val="20000"/>
              </a:prstClr>
            </a:outerShdw>
          </a:effectLst>
        </p:spPr>
      </p:pic>
      <p:pic>
        <p:nvPicPr>
          <p:cNvPr id="2050" name="Picture 2">
            <a:extLst>
              <a:ext uri="{FF2B5EF4-FFF2-40B4-BE49-F238E27FC236}">
                <a16:creationId xmlns:a16="http://schemas.microsoft.com/office/drawing/2014/main" id="{60E0CFBA-A9B2-4B41-83AB-FC7644A45D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9747" y="919764"/>
            <a:ext cx="5715000" cy="23050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094B929E-7E97-4B04-A273-1DDEE8AABE6A}"/>
              </a:ext>
            </a:extLst>
          </p:cNvPr>
          <p:cNvPicPr>
            <a:picLocks noChangeAspect="1"/>
          </p:cNvPicPr>
          <p:nvPr/>
        </p:nvPicPr>
        <p:blipFill rotWithShape="1">
          <a:blip r:embed="rId7"/>
          <a:srcRect l="6337" t="22756" r="6778" b="25486"/>
          <a:stretch/>
        </p:blipFill>
        <p:spPr>
          <a:xfrm>
            <a:off x="2083253" y="3794621"/>
            <a:ext cx="5067590" cy="809699"/>
          </a:xfrm>
          <a:prstGeom prst="rect">
            <a:avLst/>
          </a:prstGeom>
        </p:spPr>
      </p:pic>
      <p:sp>
        <p:nvSpPr>
          <p:cNvPr id="21" name="Rectangle: Rounded Corners 20">
            <a:extLst>
              <a:ext uri="{FF2B5EF4-FFF2-40B4-BE49-F238E27FC236}">
                <a16:creationId xmlns:a16="http://schemas.microsoft.com/office/drawing/2014/main" id="{1C6130B3-FE37-4826-98EE-2583F001328D}"/>
              </a:ext>
            </a:extLst>
          </p:cNvPr>
          <p:cNvSpPr/>
          <p:nvPr/>
        </p:nvSpPr>
        <p:spPr>
          <a:xfrm>
            <a:off x="1523502" y="766283"/>
            <a:ext cx="6133070" cy="2617557"/>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453607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729450" y="1322450"/>
            <a:ext cx="7688400" cy="994961"/>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dirty="0"/>
              <a:t>Image Encryption Using AES</a:t>
            </a:r>
            <a:endParaRPr dirty="0"/>
          </a:p>
        </p:txBody>
      </p:sp>
      <p:pic>
        <p:nvPicPr>
          <p:cNvPr id="6" name="Picture 5">
            <a:extLst>
              <a:ext uri="{FF2B5EF4-FFF2-40B4-BE49-F238E27FC236}">
                <a16:creationId xmlns:a16="http://schemas.microsoft.com/office/drawing/2014/main" id="{4A888ADC-4496-4D0A-B410-B586C8798272}"/>
              </a:ext>
            </a:extLst>
          </p:cNvPr>
          <p:cNvPicPr>
            <a:picLocks noChangeAspect="1"/>
          </p:cNvPicPr>
          <p:nvPr/>
        </p:nvPicPr>
        <p:blipFill>
          <a:blip r:embed="rId3"/>
          <a:stretch>
            <a:fillRect/>
          </a:stretch>
        </p:blipFill>
        <p:spPr>
          <a:xfrm>
            <a:off x="7685148" y="0"/>
            <a:ext cx="1399854" cy="523589"/>
          </a:xfrm>
          <a:prstGeom prst="rect">
            <a:avLst/>
          </a:prstGeom>
        </p:spPr>
      </p:pic>
      <p:pic>
        <p:nvPicPr>
          <p:cNvPr id="7" name="Graphic 6" descr="Workflow">
            <a:extLst>
              <a:ext uri="{FF2B5EF4-FFF2-40B4-BE49-F238E27FC236}">
                <a16:creationId xmlns:a16="http://schemas.microsoft.com/office/drawing/2014/main" id="{03278CA5-3772-45E3-B525-7C0075E173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40837" y="1322450"/>
            <a:ext cx="706042" cy="706042"/>
          </a:xfrm>
          <a:prstGeom prst="rect">
            <a:avLst/>
          </a:prstGeom>
          <a:effectLst>
            <a:outerShdw blurRad="76200" dist="12700" dir="8100000" sy="-23000" kx="800400" algn="br" rotWithShape="0">
              <a:prstClr val="black">
                <a:alpha val="20000"/>
              </a:prstClr>
            </a:outerShdw>
          </a:effectLst>
        </p:spPr>
      </p:pic>
      <p:sp>
        <p:nvSpPr>
          <p:cNvPr id="4" name="Slide Number Placeholder 3">
            <a:extLst>
              <a:ext uri="{FF2B5EF4-FFF2-40B4-BE49-F238E27FC236}">
                <a16:creationId xmlns:a16="http://schemas.microsoft.com/office/drawing/2014/main" id="{E4CEFE48-D503-4E52-AE56-011390925B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3127710851"/>
      </p:ext>
    </p:extLst>
  </p:cSld>
  <p:clrMapOvr>
    <a:masterClrMapping/>
  </p:clrMapOvr>
  <p:transition spd="slow">
    <p:push dir="u"/>
  </p:transition>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9E55B53-48AD-486B-9616-8CC4075E9D9F}">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2185</TotalTime>
  <Words>828</Words>
  <Application>Microsoft Office PowerPoint</Application>
  <PresentationFormat>On-screen Show (16:9)</PresentationFormat>
  <Paragraphs>148</Paragraphs>
  <Slides>23</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Lato</vt:lpstr>
      <vt:lpstr>Cambria Math</vt:lpstr>
      <vt:lpstr>Bacalisties</vt:lpstr>
      <vt:lpstr>Bookman Old Style</vt:lpstr>
      <vt:lpstr>Raleway</vt:lpstr>
      <vt:lpstr>Arial</vt:lpstr>
      <vt:lpstr>Nirmala UI</vt:lpstr>
      <vt:lpstr>Streamline</vt:lpstr>
      <vt:lpstr>Image Encryption Using AES Algorithm</vt:lpstr>
      <vt:lpstr>PowerPoint Presentation</vt:lpstr>
      <vt:lpstr>Introduction </vt:lpstr>
      <vt:lpstr>Introduction </vt:lpstr>
      <vt:lpstr>AES Algorithm</vt:lpstr>
      <vt:lpstr>AES Algorithm</vt:lpstr>
      <vt:lpstr>AES Algorithm</vt:lpstr>
      <vt:lpstr>CBC Mode</vt:lpstr>
      <vt:lpstr>Image Encryption Using AES</vt:lpstr>
      <vt:lpstr>Image Encryption</vt:lpstr>
      <vt:lpstr>Image Encryption</vt:lpstr>
      <vt:lpstr>Hiding Secret Messages</vt:lpstr>
      <vt:lpstr>Steganography</vt:lpstr>
      <vt:lpstr>Methodology</vt:lpstr>
      <vt:lpstr>Methodology - Encryption</vt:lpstr>
      <vt:lpstr>Methodology - Decryption</vt:lpstr>
      <vt:lpstr>Implementation</vt:lpstr>
      <vt:lpstr>PowerPoint Presentation</vt:lpstr>
      <vt:lpstr>Sample Output</vt:lpstr>
      <vt:lpstr>Sample code and  Output</vt:lpstr>
      <vt:lpstr>Sample code and  Output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20XX Case Study</dc:title>
  <dc:creator>Charan Tej Kandavalli</dc:creator>
  <cp:lastModifiedBy>SURYA TEJA CHAVALI</cp:lastModifiedBy>
  <cp:revision>407</cp:revision>
  <dcterms:modified xsi:type="dcterms:W3CDTF">2021-12-19T07:35:30Z</dcterms:modified>
</cp:coreProperties>
</file>