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6" r:id="rId3"/>
    <p:sldId id="259" r:id="rId4"/>
    <p:sldId id="269" r:id="rId5"/>
    <p:sldId id="268" r:id="rId6"/>
    <p:sldId id="270" r:id="rId7"/>
    <p:sldId id="276"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4B7-FCDC-34CB-F45A-74DB0CE480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C02DFB-9CA4-E510-E664-B6777B43BB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1F3527-25EB-2D3A-51FB-7CBF18A1D80A}"/>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5" name="Footer Placeholder 4">
            <a:extLst>
              <a:ext uri="{FF2B5EF4-FFF2-40B4-BE49-F238E27FC236}">
                <a16:creationId xmlns:a16="http://schemas.microsoft.com/office/drawing/2014/main" id="{D2F612A2-962A-1D46-7F7B-8CCF78B25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C1E7B-F3BB-9CDC-833E-2BF52A9C874D}"/>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10996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FD90-2248-A5F8-199A-ABAE7A8B66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5FBE74-38D3-98DE-6EE1-80208C089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D0452-C51F-84FB-3CA9-5D097581F9EF}"/>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5" name="Footer Placeholder 4">
            <a:extLst>
              <a:ext uri="{FF2B5EF4-FFF2-40B4-BE49-F238E27FC236}">
                <a16:creationId xmlns:a16="http://schemas.microsoft.com/office/drawing/2014/main" id="{E9A43F55-CEFA-B778-4DC0-BD1D95E96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5AAC8-18B7-17B0-3DAA-B191E496081D}"/>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280801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1642F-BEB9-B54D-04F5-B13D7D496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72BE4B-2E76-2BB7-FA0C-ED90040B11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CCEDF-D41A-440D-90A6-FDA22EFC773B}"/>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5" name="Footer Placeholder 4">
            <a:extLst>
              <a:ext uri="{FF2B5EF4-FFF2-40B4-BE49-F238E27FC236}">
                <a16:creationId xmlns:a16="http://schemas.microsoft.com/office/drawing/2014/main" id="{BBDD1BD4-5044-11E2-F37C-232C8C21C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9F337-3A7B-6DD1-9187-C5117A71E497}"/>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36711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DCF2-4129-B037-63E4-E16D8F52F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24864-D857-0446-92B1-4F0315AB31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BD466-B927-FCE8-8E26-E10E1E7F1DA1}"/>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5" name="Footer Placeholder 4">
            <a:extLst>
              <a:ext uri="{FF2B5EF4-FFF2-40B4-BE49-F238E27FC236}">
                <a16:creationId xmlns:a16="http://schemas.microsoft.com/office/drawing/2014/main" id="{08B16998-6FE5-38AE-2450-CE15096C9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5944C-AF33-20ED-7755-2F2825945612}"/>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246648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64E0-8D60-5B83-3784-A69068CAB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A035B2-11C0-E763-E280-C028A3891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7BD93-5753-745D-897D-25371E9A75A5}"/>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5" name="Footer Placeholder 4">
            <a:extLst>
              <a:ext uri="{FF2B5EF4-FFF2-40B4-BE49-F238E27FC236}">
                <a16:creationId xmlns:a16="http://schemas.microsoft.com/office/drawing/2014/main" id="{6F5C5BE9-A698-EEE1-7994-31CF5A9A9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91A9B-C352-A29B-4C59-7BA3A214BC68}"/>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238365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812D-B430-B03C-EE74-61B6A3DCC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5F68B-B0D2-0EAC-0689-2FE77C124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39724-351E-3F77-C154-A5F05D80B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5C43F-817C-7097-0B24-03803F514C8E}"/>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6" name="Footer Placeholder 5">
            <a:extLst>
              <a:ext uri="{FF2B5EF4-FFF2-40B4-BE49-F238E27FC236}">
                <a16:creationId xmlns:a16="http://schemas.microsoft.com/office/drawing/2014/main" id="{6E4CC1A8-3994-5587-585B-7DCA79BBF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A7906-F40B-FAB1-4F6A-F9888FBE0F23}"/>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405685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48D4-105B-3D0D-D0D4-1E2557F2A6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EF71A-E331-E588-A42F-502363A2E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9D8E31-6241-116D-802B-43063E1E1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8DCA4C-C728-7DF8-A518-685FA787E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442A6-196E-9F7E-C03C-C15164F45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B52D2D-7137-B157-63F3-077DE9A41EE9}"/>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8" name="Footer Placeholder 7">
            <a:extLst>
              <a:ext uri="{FF2B5EF4-FFF2-40B4-BE49-F238E27FC236}">
                <a16:creationId xmlns:a16="http://schemas.microsoft.com/office/drawing/2014/main" id="{01478363-0BB0-EEE3-B89E-6F40A4D3A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FEBFD1-3AAB-4F52-4235-12CDBA646BC4}"/>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206977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7D96-A851-18F3-B8E1-D63C832BCC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15E42-161B-8DA0-7BD7-52EA65C18446}"/>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4" name="Footer Placeholder 3">
            <a:extLst>
              <a:ext uri="{FF2B5EF4-FFF2-40B4-BE49-F238E27FC236}">
                <a16:creationId xmlns:a16="http://schemas.microsoft.com/office/drawing/2014/main" id="{5D79005C-6403-C1AC-0730-F3643A02F5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53359-7EC3-1B23-E397-F14F798F4448}"/>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100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9FC5D-CFF4-68AE-8EEA-3BEF42930828}"/>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3" name="Footer Placeholder 2">
            <a:extLst>
              <a:ext uri="{FF2B5EF4-FFF2-40B4-BE49-F238E27FC236}">
                <a16:creationId xmlns:a16="http://schemas.microsoft.com/office/drawing/2014/main" id="{56D6D4B0-BB2A-5BE1-D9F9-6DD78BD1E6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E36E3A-BB3F-1A89-1A84-AA6F00E974B5}"/>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274163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93A1-3E61-462D-B1D8-72807CA41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096128-DD67-3633-7418-64E2ED864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BDCBC-C1D2-71CD-55C9-3453D4E77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D78B7-1233-7FF6-54C3-7A4B5137E88D}"/>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6" name="Footer Placeholder 5">
            <a:extLst>
              <a:ext uri="{FF2B5EF4-FFF2-40B4-BE49-F238E27FC236}">
                <a16:creationId xmlns:a16="http://schemas.microsoft.com/office/drawing/2014/main" id="{67A6FE9A-3CBC-1ADE-AE61-EAF187FC1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E8975-1E6D-03F8-258C-1865BB698606}"/>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339326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7160-919A-07B4-E29C-7833D310B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ED3876-37B8-FA6C-4B5E-743C79E60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8CCBC0-12CF-4189-2574-9CA260450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EFBF3-8EC2-921E-6CBD-25885B4568D9}"/>
              </a:ext>
            </a:extLst>
          </p:cNvPr>
          <p:cNvSpPr>
            <a:spLocks noGrp="1"/>
          </p:cNvSpPr>
          <p:nvPr>
            <p:ph type="dt" sz="half" idx="10"/>
          </p:nvPr>
        </p:nvSpPr>
        <p:spPr/>
        <p:txBody>
          <a:bodyPr/>
          <a:lstStyle/>
          <a:p>
            <a:fld id="{D5C9E0EA-9046-4EED-8AA9-FD8E2A005BA9}" type="datetimeFigureOut">
              <a:rPr lang="en-US" smtClean="0"/>
              <a:t>3/11/2024</a:t>
            </a:fld>
            <a:endParaRPr lang="en-US"/>
          </a:p>
        </p:txBody>
      </p:sp>
      <p:sp>
        <p:nvSpPr>
          <p:cNvPr id="6" name="Footer Placeholder 5">
            <a:extLst>
              <a:ext uri="{FF2B5EF4-FFF2-40B4-BE49-F238E27FC236}">
                <a16:creationId xmlns:a16="http://schemas.microsoft.com/office/drawing/2014/main" id="{657C5392-E4C7-2803-BB0F-39DBE1FDC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24CF8-731B-2AF1-22D7-90E3115A97E2}"/>
              </a:ext>
            </a:extLst>
          </p:cNvPr>
          <p:cNvSpPr>
            <a:spLocks noGrp="1"/>
          </p:cNvSpPr>
          <p:nvPr>
            <p:ph type="sldNum" sz="quarter" idx="12"/>
          </p:nvPr>
        </p:nvSpPr>
        <p:spPr/>
        <p:txBody>
          <a:bodyPr/>
          <a:lstStyle/>
          <a:p>
            <a:fld id="{63B2DA6D-C291-4CA7-A87D-60A0F94C6D04}" type="slidenum">
              <a:rPr lang="en-US" smtClean="0"/>
              <a:t>‹#›</a:t>
            </a:fld>
            <a:endParaRPr lang="en-US"/>
          </a:p>
        </p:txBody>
      </p:sp>
    </p:spTree>
    <p:extLst>
      <p:ext uri="{BB962C8B-B14F-4D97-AF65-F5344CB8AC3E}">
        <p14:creationId xmlns:p14="http://schemas.microsoft.com/office/powerpoint/2010/main" val="172931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0959C-139E-8C23-C93E-3854720F5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7D813F-2902-0CA4-372A-7426A3A87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D8A10-20B8-2FC9-7A90-D192C37EE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9E0EA-9046-4EED-8AA9-FD8E2A005BA9}" type="datetimeFigureOut">
              <a:rPr lang="en-US" smtClean="0"/>
              <a:t>3/11/2024</a:t>
            </a:fld>
            <a:endParaRPr lang="en-US"/>
          </a:p>
        </p:txBody>
      </p:sp>
      <p:sp>
        <p:nvSpPr>
          <p:cNvPr id="5" name="Footer Placeholder 4">
            <a:extLst>
              <a:ext uri="{FF2B5EF4-FFF2-40B4-BE49-F238E27FC236}">
                <a16:creationId xmlns:a16="http://schemas.microsoft.com/office/drawing/2014/main" id="{3C8167CB-D313-9AD4-485F-352A9A88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F7D714-DB0B-44D7-3E23-3D0E589AE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2DA6D-C291-4CA7-A87D-60A0F94C6D04}" type="slidenum">
              <a:rPr lang="en-US" smtClean="0"/>
              <a:t>‹#›</a:t>
            </a:fld>
            <a:endParaRPr lang="en-US"/>
          </a:p>
        </p:txBody>
      </p:sp>
    </p:spTree>
    <p:extLst>
      <p:ext uri="{BB962C8B-B14F-4D97-AF65-F5344CB8AC3E}">
        <p14:creationId xmlns:p14="http://schemas.microsoft.com/office/powerpoint/2010/main" val="210467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48" y="544608"/>
            <a:ext cx="9569003" cy="1957589"/>
          </a:xfrm>
        </p:spPr>
        <p:txBody>
          <a:bodyPr>
            <a:noAutofit/>
          </a:bodyPr>
          <a:lstStyle/>
          <a:p>
            <a:br>
              <a:rPr lang="en-IN" sz="2800" b="1" u="sng" dirty="0">
                <a:solidFill>
                  <a:srgbClr val="7030A0"/>
                </a:solidFill>
                <a:latin typeface="Times New Roman" panose="02020603050405020304" pitchFamily="18" charset="0"/>
                <a:cs typeface="Times New Roman" panose="02020603050405020304" pitchFamily="18" charset="0"/>
              </a:rPr>
            </a:br>
            <a:r>
              <a:rPr lang="en-US" sz="2800" b="1" i="0" u="sng" dirty="0">
                <a:solidFill>
                  <a:srgbClr val="7030A0"/>
                </a:solidFill>
                <a:effectLst/>
                <a:latin typeface="Times New Roman" panose="02020603050405020304" pitchFamily="18" charset="0"/>
                <a:cs typeface="Times New Roman" panose="02020603050405020304" pitchFamily="18" charset="0"/>
              </a:rPr>
              <a:t>Developing a Methodology for Detecting Bit Error Frames in CAN Networks(Vector </a:t>
            </a:r>
            <a:r>
              <a:rPr lang="en-US" sz="2800" b="1" i="0" u="sng" dirty="0" err="1">
                <a:solidFill>
                  <a:srgbClr val="7030A0"/>
                </a:solidFill>
                <a:effectLst/>
                <a:latin typeface="Times New Roman" panose="02020603050405020304" pitchFamily="18" charset="0"/>
                <a:cs typeface="Times New Roman" panose="02020603050405020304" pitchFamily="18" charset="0"/>
              </a:rPr>
              <a:t>CANoe</a:t>
            </a:r>
            <a:r>
              <a:rPr lang="en-US" sz="2800" b="1" i="0" u="sng" dirty="0">
                <a:solidFill>
                  <a:srgbClr val="7030A0"/>
                </a:solidFill>
                <a:effectLst/>
                <a:latin typeface="Times New Roman" panose="02020603050405020304" pitchFamily="18" charset="0"/>
                <a:cs typeface="Times New Roman" panose="02020603050405020304" pitchFamily="18" charset="0"/>
              </a:rPr>
              <a:t>)</a:t>
            </a:r>
            <a:br>
              <a:rPr lang="en-IN" sz="2800" b="1" u="sng" dirty="0">
                <a:solidFill>
                  <a:srgbClr val="7030A0"/>
                </a:solidFill>
                <a:latin typeface="Times New Roman" panose="02020603050405020304" pitchFamily="18" charset="0"/>
                <a:cs typeface="Times New Roman" panose="02020603050405020304" pitchFamily="18" charset="0"/>
              </a:rPr>
            </a:br>
            <a:br>
              <a:rPr lang="en-IN" sz="2800" b="1" u="sng" dirty="0">
                <a:solidFill>
                  <a:srgbClr val="7030A0"/>
                </a:solidFill>
                <a:latin typeface="Times New Roman" panose="02020603050405020304" pitchFamily="18" charset="0"/>
                <a:cs typeface="Times New Roman" panose="02020603050405020304" pitchFamily="18" charset="0"/>
              </a:rPr>
            </a:br>
            <a:br>
              <a:rPr lang="en-IN" sz="2800" b="1" u="sng" dirty="0">
                <a:solidFill>
                  <a:srgbClr val="7030A0"/>
                </a:solidFill>
                <a:latin typeface="Times New Roman" panose="02020603050405020304" pitchFamily="18" charset="0"/>
                <a:cs typeface="Times New Roman" panose="02020603050405020304" pitchFamily="18" charset="0"/>
              </a:rPr>
            </a:br>
            <a:endParaRPr lang="en-IN" sz="2800" b="1" u="sng"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15689" y="1072643"/>
            <a:ext cx="7857327" cy="1429554"/>
          </a:xfrm>
        </p:spPr>
        <p:txBody>
          <a:bodyPr>
            <a:normAutofit/>
          </a:bodyPr>
          <a:lstStyle/>
          <a:p>
            <a:pPr algn="ctr"/>
            <a:endParaRPr lang="en-IN" sz="2800" b="1" u="sng" dirty="0">
              <a:solidFill>
                <a:srgbClr val="0070C0"/>
              </a:solidFill>
            </a:endParaRPr>
          </a:p>
          <a:p>
            <a:pPr algn="ctr"/>
            <a:r>
              <a:rPr lang="en-IN" sz="2800" b="1" u="sng" dirty="0">
                <a:solidFill>
                  <a:srgbClr val="252592"/>
                </a:solidFill>
              </a:rPr>
              <a:t>Term Project</a:t>
            </a:r>
            <a:endParaRPr lang="en-IN" dirty="0">
              <a:solidFill>
                <a:srgbClr val="252592"/>
              </a:solidFill>
            </a:endParaRPr>
          </a:p>
        </p:txBody>
      </p:sp>
      <p:sp>
        <p:nvSpPr>
          <p:cNvPr id="4" name="TextBox 3"/>
          <p:cNvSpPr txBox="1"/>
          <p:nvPr/>
        </p:nvSpPr>
        <p:spPr>
          <a:xfrm>
            <a:off x="1423111" y="5077471"/>
            <a:ext cx="8242479" cy="707886"/>
          </a:xfrm>
          <a:prstGeom prst="rect">
            <a:avLst/>
          </a:prstGeom>
          <a:noFill/>
        </p:spPr>
        <p:txBody>
          <a:bodyPr wrap="square" rtlCol="0">
            <a:spAutoFit/>
          </a:bodyPr>
          <a:lstStyle/>
          <a:p>
            <a:pPr algn="ctr"/>
            <a:r>
              <a:rPr lang="en-IN" sz="2000" b="1" u="sng" dirty="0">
                <a:solidFill>
                  <a:srgbClr val="252592"/>
                </a:solidFill>
                <a:latin typeface="Times New Roman" panose="02020603050405020304" pitchFamily="18" charset="0"/>
                <a:cs typeface="Times New Roman" panose="02020603050405020304" pitchFamily="18" charset="0"/>
              </a:rPr>
              <a:t>By:</a:t>
            </a:r>
          </a:p>
          <a:p>
            <a:pPr algn="ctr"/>
            <a:r>
              <a:rPr lang="en-IN" sz="2000" dirty="0">
                <a:latin typeface="Times New Roman" panose="02020603050405020304" pitchFamily="18" charset="0"/>
                <a:cs typeface="Times New Roman" panose="02020603050405020304" pitchFamily="18" charset="0"/>
              </a:rPr>
              <a:t>SANGANA SAI VENKATA SURYA TEJA(EE23MTECH11032)</a:t>
            </a:r>
          </a:p>
        </p:txBody>
      </p:sp>
      <p:pic>
        <p:nvPicPr>
          <p:cNvPr id="5" name="Google Shape;57;p13"/>
          <p:cNvPicPr preferRelativeResize="0"/>
          <p:nvPr/>
        </p:nvPicPr>
        <p:blipFill>
          <a:blip r:embed="rId2"/>
          <a:srcRect/>
          <a:stretch/>
        </p:blipFill>
        <p:spPr>
          <a:xfrm>
            <a:off x="4096551" y="2765466"/>
            <a:ext cx="2895600" cy="2116720"/>
          </a:xfrm>
          <a:prstGeom prst="rect">
            <a:avLst/>
          </a:prstGeom>
          <a:noFill/>
          <a:ln>
            <a:noFill/>
          </a:ln>
        </p:spPr>
      </p:pic>
    </p:spTree>
    <p:extLst>
      <p:ext uri="{BB962C8B-B14F-4D97-AF65-F5344CB8AC3E}">
        <p14:creationId xmlns:p14="http://schemas.microsoft.com/office/powerpoint/2010/main" val="355930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61030-BE65-4783-969B-A367D049FF57}"/>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Utilizing Simulation: The methodology employs simulation in </a:t>
            </a:r>
            <a:r>
              <a:rPr lang="en-US" sz="1800" dirty="0" err="1">
                <a:latin typeface="Times New Roman" panose="02020603050405020304" pitchFamily="18" charset="0"/>
                <a:cs typeface="Times New Roman" panose="02020603050405020304" pitchFamily="18" charset="0"/>
              </a:rPr>
              <a:t>CANoe</a:t>
            </a:r>
            <a:r>
              <a:rPr lang="en-US" sz="1800" dirty="0">
                <a:latin typeface="Times New Roman" panose="02020603050405020304" pitchFamily="18" charset="0"/>
                <a:cs typeface="Times New Roman" panose="02020603050405020304" pitchFamily="18" charset="0"/>
              </a:rPr>
              <a:t> to accurately replicate the behavior of CAN networks. This allows us to create controlled environments for experimentation and analysis, providing insights into how bit error frames manifest under different conditions.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Designing Error Scenarios: Various error scenarios are designed within </a:t>
            </a:r>
            <a:r>
              <a:rPr lang="en-US" sz="1800" dirty="0" err="1">
                <a:latin typeface="Times New Roman" panose="02020603050405020304" pitchFamily="18" charset="0"/>
                <a:cs typeface="Times New Roman" panose="02020603050405020304" pitchFamily="18" charset="0"/>
              </a:rPr>
              <a:t>CANoe</a:t>
            </a:r>
            <a:r>
              <a:rPr lang="en-US" sz="1800" dirty="0">
                <a:latin typeface="Times New Roman" panose="02020603050405020304" pitchFamily="18" charset="0"/>
                <a:cs typeface="Times New Roman" panose="02020603050405020304" pitchFamily="18" charset="0"/>
              </a:rPr>
              <a:t> to simulate different conditions encountered in real-world CAN networks. By introducing controlled errors, we can observe the behavior of the network and assess the effectiveness of detection methods.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Developing Detection Algorithms: Advanced algorithms are developed to detect and analyze bit error frames within the simulated CAN network. These algorithms leverage the data collected during simulation to accurately identify instances of bit errors and distinguish them from legitimate data packets.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Validating Effectiveness: The developed detection methods are rigorously validated through testing and analysis. By subjecting the simulated CAN network to a range of scenarios and error conditions, we can assess the accuracy and efficiency of the detection algorithms, ensuring they meet the required performance criteria.</a:t>
            </a:r>
          </a:p>
        </p:txBody>
      </p:sp>
      <p:sp>
        <p:nvSpPr>
          <p:cNvPr id="5" name="Title 1">
            <a:extLst>
              <a:ext uri="{FF2B5EF4-FFF2-40B4-BE49-F238E27FC236}">
                <a16:creationId xmlns:a16="http://schemas.microsoft.com/office/drawing/2014/main" id="{5EB2ACCB-7C22-C3BB-0B35-06F68FEB21BC}"/>
              </a:ext>
            </a:extLst>
          </p:cNvPr>
          <p:cNvSpPr txBox="1">
            <a:spLocks/>
          </p:cNvSpPr>
          <p:nvPr/>
        </p:nvSpPr>
        <p:spPr>
          <a:xfrm>
            <a:off x="741218" y="284161"/>
            <a:ext cx="10066122" cy="129844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3200" b="1" u="sng" dirty="0">
                <a:solidFill>
                  <a:srgbClr val="FF0000"/>
                </a:solidFill>
                <a:latin typeface="Times New Roman" panose="02020603050405020304" pitchFamily="18" charset="0"/>
                <a:cs typeface="Times New Roman" panose="02020603050405020304" pitchFamily="18" charset="0"/>
              </a:rPr>
            </a:br>
            <a:r>
              <a:rPr lang="en-US" sz="3200" b="1" u="sng" dirty="0">
                <a:solidFill>
                  <a:srgbClr val="7030A0"/>
                </a:solidFill>
                <a:latin typeface="Times New Roman" panose="02020603050405020304" pitchFamily="18" charset="0"/>
                <a:cs typeface="Times New Roman" panose="02020603050405020304" pitchFamily="18" charset="0"/>
              </a:rPr>
              <a:t>Detecting Bit Error Frames:</a:t>
            </a:r>
            <a:br>
              <a:rPr lang="en-US" sz="2600" dirty="0">
                <a:latin typeface="Roboto" panose="02000000000000000000" pitchFamily="2" charset="0"/>
              </a:rPr>
            </a:br>
            <a:endParaRPr lang="en-IN" sz="2600" dirty="0"/>
          </a:p>
        </p:txBody>
      </p:sp>
    </p:spTree>
    <p:extLst>
      <p:ext uri="{BB962C8B-B14F-4D97-AF65-F5344CB8AC3E}">
        <p14:creationId xmlns:p14="http://schemas.microsoft.com/office/powerpoint/2010/main" val="317596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61030-BE65-4783-969B-A367D049FF57}"/>
              </a:ext>
            </a:extLst>
          </p:cNvPr>
          <p:cNvSpPr>
            <a:spLocks noGrp="1"/>
          </p:cNvSpPr>
          <p:nvPr>
            <p:ph idx="1"/>
          </p:nvPr>
        </p:nvSpPr>
        <p:spPr>
          <a:xfrm>
            <a:off x="838200" y="1520824"/>
            <a:ext cx="10515600" cy="4351338"/>
          </a:xfrm>
        </p:spPr>
        <p:txBody>
          <a:bodyPr>
            <a:noAutofit/>
          </a:bodyPr>
          <a:lstStyle/>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Throughout this project, we have aimed to develop a robust methodology for detecting bit error frames in Controller Area Network (CAN) networks using simulation in </a:t>
            </a:r>
            <a:r>
              <a:rPr lang="en-US" sz="1600" b="0" i="0" dirty="0" err="1">
                <a:effectLst/>
                <a:latin typeface="Times New Roman" panose="02020603050405020304" pitchFamily="18" charset="0"/>
                <a:cs typeface="Times New Roman" panose="02020603050405020304" pitchFamily="18" charset="0"/>
              </a:rPr>
              <a:t>CANoe</a:t>
            </a:r>
            <a:r>
              <a:rPr lang="en-US" sz="1600" b="0" i="0" dirty="0">
                <a:effectLst/>
                <a:latin typeface="Times New Roman" panose="02020603050405020304" pitchFamily="18" charset="0"/>
                <a:cs typeface="Times New Roman" panose="02020603050405020304" pitchFamily="18" charset="0"/>
              </a:rPr>
              <a:t>. By focusing on accurately identifying and analyzing bit error frames, we have underscored the importance of enhancing fault-tolerance capabilities in CAN networks.</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Importance of Fault-Tolerance: Enhancing fault-tolerance capabilities is imperative for ensuring the reliability and safety of CAN-based systems, particularly in industries such as automotive, aerospace, and industrial automation. Bit errors, though infrequent, can have significant repercussions, making robust error detection mechanisms indispensable.</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Potential Impact: The successful implementation of our methodology has the potential to significantly improve the reliability and performance of CAN-based systems. By effectively detecting and mitigating bit error frames, we can minimize system malfunctions, enhance safety, and reduce downtime, thereby increasing operational efficiency.</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Contribution to Innovation: This project contributes to fostering innovation and advancing technology in various industries reliant on CAN networks. By providing a systematic approach to detecting bit error frames, we empower organizations to develop more resilient and dependable CAN-based solutions, driving progress and innovation in the field.</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 conclusion, our efforts in developing a methodology for detecting bit error frames in CAN networks not only enhance fault-tolerance capabilities but also pave the way for safer, more reliable, and innovative technological solutions across industries</a:t>
            </a:r>
          </a:p>
        </p:txBody>
      </p:sp>
      <p:sp>
        <p:nvSpPr>
          <p:cNvPr id="5" name="Title 1">
            <a:extLst>
              <a:ext uri="{FF2B5EF4-FFF2-40B4-BE49-F238E27FC236}">
                <a16:creationId xmlns:a16="http://schemas.microsoft.com/office/drawing/2014/main" id="{5EB2ACCB-7C22-C3BB-0B35-06F68FEB21BC}"/>
              </a:ext>
            </a:extLst>
          </p:cNvPr>
          <p:cNvSpPr txBox="1">
            <a:spLocks/>
          </p:cNvSpPr>
          <p:nvPr/>
        </p:nvSpPr>
        <p:spPr>
          <a:xfrm>
            <a:off x="699655" y="514783"/>
            <a:ext cx="10066122" cy="61279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rgbClr val="7030A0"/>
                </a:solidFill>
                <a:latin typeface="Times New Roman" panose="02020603050405020304" pitchFamily="18" charset="0"/>
                <a:cs typeface="Times New Roman" panose="02020603050405020304" pitchFamily="18" charset="0"/>
              </a:rPr>
              <a:t>Conclusion</a:t>
            </a:r>
            <a:endParaRPr lang="en-IN" sz="2600" dirty="0">
              <a:solidFill>
                <a:srgbClr val="7030A0"/>
              </a:solidFill>
            </a:endParaRPr>
          </a:p>
        </p:txBody>
      </p:sp>
    </p:spTree>
    <p:extLst>
      <p:ext uri="{BB962C8B-B14F-4D97-AF65-F5344CB8AC3E}">
        <p14:creationId xmlns:p14="http://schemas.microsoft.com/office/powerpoint/2010/main" val="168204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rgbClr val="7030A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798490" y="1596981"/>
            <a:ext cx="8475512" cy="4444382"/>
          </a:xfrm>
        </p:spPr>
        <p:txBody>
          <a:bodyPr>
            <a:noAutofit/>
          </a:bodyPr>
          <a:lstStyle/>
          <a:p>
            <a:pPr algn="just"/>
            <a:r>
              <a:rPr lang="en-US" sz="2800" dirty="0">
                <a:latin typeface="Times New Roman" panose="02020603050405020304" pitchFamily="18" charset="0"/>
                <a:cs typeface="Times New Roman" panose="02020603050405020304" pitchFamily="18" charset="0"/>
              </a:rPr>
              <a:t>Abstract (</a:t>
            </a:r>
            <a:r>
              <a:rPr lang="en-US" sz="2800" i="0" dirty="0">
                <a:effectLst/>
                <a:latin typeface="Times New Roman" panose="02020603050405020304" pitchFamily="18" charset="0"/>
                <a:cs typeface="Times New Roman" panose="02020603050405020304" pitchFamily="18" charset="0"/>
              </a:rPr>
              <a:t>Motivation/Relevance of the project</a:t>
            </a:r>
            <a:r>
              <a:rPr lang="en-US" sz="2800" dirty="0">
                <a:latin typeface="Times New Roman" panose="02020603050405020304" pitchFamily="18" charset="0"/>
                <a:cs typeface="Times New Roman" panose="02020603050405020304" pitchFamily="18" charset="0"/>
              </a:rPr>
              <a:t>) </a:t>
            </a:r>
          </a:p>
          <a:p>
            <a:r>
              <a:rPr lang="en-US" sz="2800" i="0" dirty="0">
                <a:effectLst/>
                <a:latin typeface="Times New Roman" panose="02020603050405020304" pitchFamily="18" charset="0"/>
                <a:cs typeface="Times New Roman" panose="02020603050405020304" pitchFamily="18" charset="0"/>
              </a:rPr>
              <a:t>Specific objectives/goals of the project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Introduction To Controller Area Network(CAN)</a:t>
            </a:r>
          </a:p>
          <a:p>
            <a:r>
              <a:rPr lang="en-US" sz="2800" dirty="0">
                <a:latin typeface="Times New Roman" panose="02020603050405020304" pitchFamily="18" charset="0"/>
                <a:cs typeface="Times New Roman" panose="02020603050405020304" pitchFamily="18" charset="0"/>
              </a:rPr>
              <a:t>Error Handling in CAN</a:t>
            </a:r>
          </a:p>
          <a:p>
            <a:r>
              <a:rPr lang="en-US" sz="2800" dirty="0">
                <a:latin typeface="Times New Roman" panose="02020603050405020304" pitchFamily="18" charset="0"/>
                <a:cs typeface="Times New Roman" panose="02020603050405020304" pitchFamily="18" charset="0"/>
              </a:rPr>
              <a:t>Bit Error Frames </a:t>
            </a:r>
          </a:p>
          <a:p>
            <a:r>
              <a:rPr lang="en-US" sz="2800" dirty="0">
                <a:latin typeface="Times New Roman" panose="02020603050405020304" pitchFamily="18" charset="0"/>
                <a:cs typeface="Times New Roman" panose="02020603050405020304" pitchFamily="18" charset="0"/>
              </a:rPr>
              <a:t>Detecting Bit Error Frames</a:t>
            </a:r>
          </a:p>
          <a:p>
            <a:r>
              <a:rPr lang="en-US" sz="2800" dirty="0">
                <a:latin typeface="Times New Roman" panose="02020603050405020304" pitchFamily="18" charset="0"/>
                <a:cs typeface="Times New Roman" panose="02020603050405020304" pitchFamily="18" charset="0"/>
              </a:rPr>
              <a:t>Conclusion</a:t>
            </a:r>
            <a:endParaRPr lang="en-IN" sz="2400" dirty="0"/>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4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3A76-6681-63DB-C84C-5E7D1F9F373F}"/>
              </a:ext>
            </a:extLst>
          </p:cNvPr>
          <p:cNvSpPr>
            <a:spLocks noGrp="1"/>
          </p:cNvSpPr>
          <p:nvPr>
            <p:ph type="title"/>
          </p:nvPr>
        </p:nvSpPr>
        <p:spPr/>
        <p:txBody>
          <a:bodyPr>
            <a:normAutofit fontScale="90000"/>
          </a:bodyPr>
          <a:lstStyle/>
          <a:p>
            <a:r>
              <a:rPr lang="en-US" sz="4400" b="1" u="sng" dirty="0">
                <a:solidFill>
                  <a:srgbClr val="7030A0"/>
                </a:solidFill>
                <a:latin typeface="Times New Roman" panose="02020603050405020304" pitchFamily="18" charset="0"/>
                <a:cs typeface="Times New Roman" panose="02020603050405020304" pitchFamily="18" charset="0"/>
              </a:rPr>
              <a:t>Abstract (</a:t>
            </a:r>
            <a:r>
              <a:rPr lang="en-US" sz="4400" b="1" i="0" u="sng" dirty="0">
                <a:solidFill>
                  <a:srgbClr val="7030A0"/>
                </a:solidFill>
                <a:effectLst/>
                <a:latin typeface="Times New Roman" panose="02020603050405020304" pitchFamily="18" charset="0"/>
                <a:cs typeface="Times New Roman" panose="02020603050405020304" pitchFamily="18" charset="0"/>
              </a:rPr>
              <a:t>Motivation/Relevance of the project</a:t>
            </a:r>
            <a:r>
              <a:rPr lang="en-US" sz="4400" b="1" u="sng" dirty="0">
                <a:solidFill>
                  <a:srgbClr val="7030A0"/>
                </a:solidFill>
                <a:latin typeface="Times New Roman" panose="02020603050405020304" pitchFamily="18" charset="0"/>
                <a:cs typeface="Times New Roman" panose="02020603050405020304" pitchFamily="18" charset="0"/>
              </a:rPr>
              <a:t>) </a:t>
            </a:r>
            <a:br>
              <a:rPr lang="en-US" sz="4400" b="1" u="sng" dirty="0">
                <a:solidFill>
                  <a:srgbClr val="7030A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B26F2B6-042E-84CC-B3C9-00B6A791EB1C}"/>
              </a:ext>
            </a:extLst>
          </p:cNvPr>
          <p:cNvSpPr>
            <a:spLocks noGrp="1"/>
          </p:cNvSpPr>
          <p:nvPr>
            <p:ph idx="1"/>
          </p:nvPr>
        </p:nvSpPr>
        <p:spPr>
          <a:xfrm>
            <a:off x="838200" y="1246909"/>
            <a:ext cx="10515600" cy="5444836"/>
          </a:xfrm>
        </p:spPr>
        <p:txBody>
          <a:bodyPr>
            <a:noAutofit/>
          </a:bodyPr>
          <a:lstStyle/>
          <a:p>
            <a:r>
              <a:rPr lang="en-US" sz="1800" dirty="0">
                <a:latin typeface="Times New Roman" panose="02020603050405020304" pitchFamily="18" charset="0"/>
                <a:cs typeface="Times New Roman" panose="02020603050405020304" pitchFamily="18" charset="0"/>
              </a:rPr>
              <a:t>The Controller Area Network (CAN) protocol is a widely utilized communication standard in automotive and industrial applications due to its robustness, reliability, and cost-effectiveness. However, as systems grow in complexity, ensuring error-free communication becomes increasingly challenging. Bit errors, though rare, can have significant consequences on system reliability and safety. Therefore, the ability to detect and analyze bit error frames is crucial for maintaining the integrity of CAN-based systems.</a:t>
            </a:r>
          </a:p>
          <a:p>
            <a:r>
              <a:rPr lang="en-US" sz="1800" dirty="0">
                <a:latin typeface="Times New Roman" panose="02020603050405020304" pitchFamily="18" charset="0"/>
                <a:cs typeface="Times New Roman" panose="02020603050405020304" pitchFamily="18" charset="0"/>
              </a:rPr>
              <a:t>This project aims to develop a methodology for detecting bit error frames in CAN networks using simulation in </a:t>
            </a:r>
            <a:r>
              <a:rPr lang="en-US" sz="1800" dirty="0" err="1">
                <a:latin typeface="Times New Roman" panose="02020603050405020304" pitchFamily="18" charset="0"/>
                <a:cs typeface="Times New Roman" panose="02020603050405020304" pitchFamily="18" charset="0"/>
              </a:rPr>
              <a:t>CANoe</a:t>
            </a:r>
            <a:r>
              <a:rPr lang="en-US" sz="1800" dirty="0">
                <a:latin typeface="Times New Roman" panose="02020603050405020304" pitchFamily="18" charset="0"/>
                <a:cs typeface="Times New Roman" panose="02020603050405020304" pitchFamily="18" charset="0"/>
              </a:rPr>
              <a:t>, a popular development and testing tool for CAN-based systems. The motivation behind this project lies in the necessity to enhance the fault-tolerance capabilities of CAN networks by accurately identifying and analyzing bit error frames. By simulating various error scenarios in </a:t>
            </a:r>
            <a:r>
              <a:rPr lang="en-US" sz="1800" dirty="0" err="1">
                <a:latin typeface="Times New Roman" panose="02020603050405020304" pitchFamily="18" charset="0"/>
                <a:cs typeface="Times New Roman" panose="02020603050405020304" pitchFamily="18" charset="0"/>
              </a:rPr>
              <a:t>CANoe</a:t>
            </a:r>
            <a:r>
              <a:rPr lang="en-US" sz="1800" dirty="0">
                <a:latin typeface="Times New Roman" panose="02020603050405020304" pitchFamily="18" charset="0"/>
                <a:cs typeface="Times New Roman" panose="02020603050405020304" pitchFamily="18" charset="0"/>
              </a:rPr>
              <a:t>, this project seeks to provide insights into the behavior of CAN networks under different conditions and facilitate the development of robust error-handling mechanisms.</a:t>
            </a:r>
          </a:p>
          <a:p>
            <a:r>
              <a:rPr lang="en-US" sz="1800" dirty="0">
                <a:latin typeface="Times New Roman" panose="02020603050405020304" pitchFamily="18" charset="0"/>
                <a:cs typeface="Times New Roman" panose="02020603050405020304" pitchFamily="18" charset="0"/>
              </a:rPr>
              <a:t>Detecting and mitigating bit errors can prevent system malfunctions, improve safety, and minimize downtime, thereby enhancing overall operational efficiency and reliability. Moreover, as CAN networks continue to evolve and integrate with emerging technologies such as autonomous vehicles and Internet of Things (IoT) devices, the need for effective error detection mechanisms becomes even more critical.</a:t>
            </a:r>
          </a:p>
          <a:p>
            <a:r>
              <a:rPr lang="en-US" sz="1800" dirty="0">
                <a:latin typeface="Times New Roman" panose="02020603050405020304" pitchFamily="18" charset="0"/>
                <a:cs typeface="Times New Roman" panose="02020603050405020304" pitchFamily="18" charset="0"/>
              </a:rPr>
              <a:t>In conclusion, this project endeavors to contribute to the advancement of CAN network reliability by providing a systematic approach to detecting bit error frames through simulation in </a:t>
            </a:r>
            <a:r>
              <a:rPr lang="en-US" sz="1800" dirty="0" err="1">
                <a:latin typeface="Times New Roman" panose="02020603050405020304" pitchFamily="18" charset="0"/>
                <a:cs typeface="Times New Roman" panose="02020603050405020304" pitchFamily="18" charset="0"/>
              </a:rPr>
              <a:t>CANoe</a:t>
            </a:r>
            <a:r>
              <a:rPr lang="en-US" sz="1800" dirty="0">
                <a:latin typeface="Times New Roman" panose="02020603050405020304" pitchFamily="18" charset="0"/>
                <a:cs typeface="Times New Roman" panose="02020603050405020304" pitchFamily="18" charset="0"/>
              </a:rPr>
              <a:t>. By addressing this aspect of CAN communication, the project aims to foster innovation and enhance the performance of CAN-based systems across various industries, ultimately leading to safer and more dependable technological solutions.</a:t>
            </a:r>
          </a:p>
        </p:txBody>
      </p:sp>
    </p:spTree>
    <p:extLst>
      <p:ext uri="{BB962C8B-B14F-4D97-AF65-F5344CB8AC3E}">
        <p14:creationId xmlns:p14="http://schemas.microsoft.com/office/powerpoint/2010/main" val="61424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62" y="386930"/>
            <a:ext cx="10066122" cy="1298448"/>
          </a:xfrm>
        </p:spPr>
        <p:txBody>
          <a:bodyPr anchor="b">
            <a:normAutofit fontScale="90000"/>
          </a:bodyPr>
          <a:lstStyle/>
          <a:p>
            <a:pPr algn="ctr">
              <a:lnSpc>
                <a:spcPct val="90000"/>
              </a:lnSpc>
            </a:pPr>
            <a:br>
              <a:rPr lang="en-US" sz="3200" b="1" u="sng" dirty="0">
                <a:solidFill>
                  <a:srgbClr val="FF0000"/>
                </a:solidFill>
                <a:latin typeface="Times New Roman" panose="02020603050405020304" pitchFamily="18" charset="0"/>
                <a:cs typeface="Times New Roman" panose="02020603050405020304" pitchFamily="18" charset="0"/>
              </a:rPr>
            </a:br>
            <a:r>
              <a:rPr lang="en-US" sz="3200" b="1" i="0" u="sng" dirty="0">
                <a:solidFill>
                  <a:srgbClr val="7030A0"/>
                </a:solidFill>
                <a:effectLst/>
                <a:latin typeface="Times New Roman" panose="02020603050405020304" pitchFamily="18" charset="0"/>
                <a:cs typeface="Times New Roman" panose="02020603050405020304" pitchFamily="18" charset="0"/>
              </a:rPr>
              <a:t>Specific objectives/goals of the project</a:t>
            </a:r>
            <a:br>
              <a:rPr lang="en-US" sz="2600" b="0" i="0" dirty="0">
                <a:effectLst/>
                <a:latin typeface="Roboto" panose="02000000000000000000" pitchFamily="2" charset="0"/>
              </a:rPr>
            </a:br>
            <a:endParaRPr lang="en-IN" sz="2600" dirty="0"/>
          </a:p>
        </p:txBody>
      </p:sp>
      <p:sp>
        <p:nvSpPr>
          <p:cNvPr id="3" name="Content Placeholder 2"/>
          <p:cNvSpPr>
            <a:spLocks noGrp="1"/>
          </p:cNvSpPr>
          <p:nvPr>
            <p:ph idx="1"/>
          </p:nvPr>
        </p:nvSpPr>
        <p:spPr>
          <a:xfrm>
            <a:off x="910335" y="2004212"/>
            <a:ext cx="10381120" cy="3939388"/>
          </a:xfrm>
        </p:spPr>
        <p:txBody>
          <a:bodyPr anchor="ctr">
            <a:noAutofit/>
          </a:bodyPr>
          <a:lstStyle/>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This project focuses on developing a methodology for detecting bit error frames within Controller Area Network (CAN) networks using simulation in </a:t>
            </a:r>
            <a:r>
              <a:rPr lang="en-US" sz="1600" b="0" i="0" dirty="0" err="1">
                <a:effectLst/>
                <a:latin typeface="Times New Roman" panose="02020603050405020304" pitchFamily="18" charset="0"/>
                <a:cs typeface="Times New Roman" panose="02020603050405020304" pitchFamily="18" charset="0"/>
              </a:rPr>
              <a:t>CANoe</a:t>
            </a:r>
            <a:r>
              <a:rPr lang="en-US" sz="1600" b="0" i="0" dirty="0">
                <a:effectLst/>
                <a:latin typeface="Times New Roman" panose="02020603050405020304" pitchFamily="18" charset="0"/>
                <a:cs typeface="Times New Roman" panose="02020603050405020304" pitchFamily="18" charset="0"/>
              </a:rPr>
              <a:t>.</a:t>
            </a:r>
          </a:p>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Importance: Accurately identifying and analyzing bit error frames is crucial for enhancing fault-tolerance capabilities in CAN networks. Bit errors, though infrequent, can have significant ramifications on system reliability and safety. Hence, the project underscores the importance of robust error detection mechanisms.</a:t>
            </a:r>
          </a:p>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Significance of Simulation: Simulating various error scenarios in </a:t>
            </a:r>
            <a:r>
              <a:rPr lang="en-US" sz="1600" b="0" i="0" dirty="0" err="1">
                <a:effectLst/>
                <a:latin typeface="Times New Roman" panose="02020603050405020304" pitchFamily="18" charset="0"/>
                <a:cs typeface="Times New Roman" panose="02020603050405020304" pitchFamily="18" charset="0"/>
              </a:rPr>
              <a:t>CANoe</a:t>
            </a:r>
            <a:r>
              <a:rPr lang="en-US" sz="1600" b="0" i="0" dirty="0">
                <a:effectLst/>
                <a:latin typeface="Times New Roman" panose="02020603050405020304" pitchFamily="18" charset="0"/>
                <a:cs typeface="Times New Roman" panose="02020603050405020304" pitchFamily="18" charset="0"/>
              </a:rPr>
              <a:t> offers a unique opportunity to gain insights into CAN network behavior. By replicating real-world conditions, we can observe how different factors impact error occurrence and propagation. This facilitates the development of robust error-handling mechanisms tailored to specific network conditions.</a:t>
            </a:r>
          </a:p>
          <a:p>
            <a:pPr marL="0" indent="0">
              <a:lnSpc>
                <a:spcPct val="150000"/>
              </a:lnSpc>
              <a:buNone/>
            </a:pP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0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diagram of a diagram&#10;&#10;Description automatically generated">
            <a:extLst>
              <a:ext uri="{FF2B5EF4-FFF2-40B4-BE49-F238E27FC236}">
                <a16:creationId xmlns:a16="http://schemas.microsoft.com/office/drawing/2014/main" id="{2AF1D5EA-679F-ACC5-8529-22D9594E4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484" y="520505"/>
            <a:ext cx="10410092" cy="5922498"/>
          </a:xfrm>
          <a:prstGeom prst="rect">
            <a:avLst/>
          </a:prstGeom>
        </p:spPr>
      </p:pic>
    </p:spTree>
    <p:extLst>
      <p:ext uri="{BB962C8B-B14F-4D97-AF65-F5344CB8AC3E}">
        <p14:creationId xmlns:p14="http://schemas.microsoft.com/office/powerpoint/2010/main" val="108968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61030-BE65-4783-969B-A367D049FF57}"/>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The Controller Area Network (CAN) is a robust and widely used communication protocol in automotive and industrial applications.</a:t>
            </a:r>
          </a:p>
          <a:p>
            <a:r>
              <a:rPr lang="en-US" sz="1800" dirty="0">
                <a:latin typeface="Times New Roman" panose="02020603050405020304" pitchFamily="18" charset="0"/>
                <a:cs typeface="Times New Roman" panose="02020603050405020304" pitchFamily="18" charset="0"/>
              </a:rPr>
              <a:t>Developed by Bosch in the 1980s, CAN has since become a standard for reliable and efficient communication between electronic control units (ECUs) within vehicles and industrial systems.</a:t>
            </a:r>
          </a:p>
          <a:p>
            <a:r>
              <a:rPr lang="en-US" sz="1800" dirty="0">
                <a:latin typeface="Times New Roman" panose="02020603050405020304" pitchFamily="18" charset="0"/>
                <a:cs typeface="Times New Roman" panose="02020603050405020304" pitchFamily="18" charset="0"/>
              </a:rPr>
              <a:t>Importance in Automotive and Industrial Applications:</a:t>
            </a:r>
          </a:p>
          <a:p>
            <a:pPr lvl="1"/>
            <a:r>
              <a:rPr lang="en-US" sz="1800" dirty="0">
                <a:latin typeface="Times New Roman" panose="02020603050405020304" pitchFamily="18" charset="0"/>
                <a:cs typeface="Times New Roman" panose="02020603050405020304" pitchFamily="18" charset="0"/>
              </a:rPr>
              <a:t>In automotive applications, CAN facilitates communication between various ECUs responsible for functions such as engine management, transmission control, braking systems, and more.</a:t>
            </a:r>
          </a:p>
          <a:p>
            <a:pPr lvl="1"/>
            <a:r>
              <a:rPr lang="en-US" sz="1800" dirty="0">
                <a:latin typeface="Times New Roman" panose="02020603050405020304" pitchFamily="18" charset="0"/>
                <a:cs typeface="Times New Roman" panose="02020603050405020304" pitchFamily="18" charset="0"/>
              </a:rPr>
              <a:t>In industrial settings, CAN enables seamless communication between controllers, sensors, actuators, and other devices, enhancing automation and control processes.</a:t>
            </a:r>
          </a:p>
          <a:p>
            <a:r>
              <a:rPr lang="en-US" sz="1800" dirty="0">
                <a:latin typeface="Times New Roman" panose="02020603050405020304" pitchFamily="18" charset="0"/>
                <a:cs typeface="Times New Roman" panose="02020603050405020304" pitchFamily="18" charset="0"/>
              </a:rPr>
              <a:t>Error Handling Mechanisms in CAN:</a:t>
            </a:r>
          </a:p>
          <a:p>
            <a:pPr lvl="1"/>
            <a:r>
              <a:rPr lang="en-US" sz="1800" dirty="0">
                <a:latin typeface="Times New Roman" panose="02020603050405020304" pitchFamily="18" charset="0"/>
                <a:cs typeface="Times New Roman" panose="02020603050405020304" pitchFamily="18" charset="0"/>
              </a:rPr>
              <a:t>CAN incorporates sophisticated error handling mechanisms to ensure reliable data transmission in noisy and challenging environments.</a:t>
            </a:r>
          </a:p>
          <a:p>
            <a:pPr lvl="1"/>
            <a:r>
              <a:rPr lang="en-US" sz="1800" dirty="0">
                <a:latin typeface="Times New Roman" panose="02020603050405020304" pitchFamily="18" charset="0"/>
                <a:cs typeface="Times New Roman" panose="02020603050405020304" pitchFamily="18" charset="0"/>
              </a:rPr>
              <a:t>Key error handling features include cyclic redundancy check (CRC), bit stuffing, acknowledgment mechanisms, and error frames, which collectively contribute to the protocol's robustness and fault tolerance.</a:t>
            </a:r>
          </a:p>
        </p:txBody>
      </p:sp>
      <p:sp>
        <p:nvSpPr>
          <p:cNvPr id="5" name="Title 1">
            <a:extLst>
              <a:ext uri="{FF2B5EF4-FFF2-40B4-BE49-F238E27FC236}">
                <a16:creationId xmlns:a16="http://schemas.microsoft.com/office/drawing/2014/main" id="{5EB2ACCB-7C22-C3BB-0B35-06F68FEB21BC}"/>
              </a:ext>
            </a:extLst>
          </p:cNvPr>
          <p:cNvSpPr txBox="1">
            <a:spLocks/>
          </p:cNvSpPr>
          <p:nvPr/>
        </p:nvSpPr>
        <p:spPr>
          <a:xfrm>
            <a:off x="838200" y="644380"/>
            <a:ext cx="10066122" cy="129844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3200" b="1" u="sng" dirty="0">
                <a:solidFill>
                  <a:srgbClr val="FF0000"/>
                </a:solidFill>
                <a:latin typeface="Times New Roman" panose="02020603050405020304" pitchFamily="18" charset="0"/>
                <a:cs typeface="Times New Roman" panose="02020603050405020304" pitchFamily="18" charset="0"/>
              </a:rPr>
            </a:br>
            <a:r>
              <a:rPr lang="en-US" sz="3200" b="1" u="sng" dirty="0">
                <a:solidFill>
                  <a:srgbClr val="7030A0"/>
                </a:solidFill>
                <a:latin typeface="Times New Roman" panose="02020603050405020304" pitchFamily="18" charset="0"/>
                <a:cs typeface="Times New Roman" panose="02020603050405020304" pitchFamily="18" charset="0"/>
              </a:rPr>
              <a:t>Introduction To Controller Area Network(CAN):</a:t>
            </a:r>
            <a:br>
              <a:rPr lang="en-US" sz="2600" dirty="0">
                <a:latin typeface="Roboto" panose="02000000000000000000" pitchFamily="2" charset="0"/>
              </a:rPr>
            </a:br>
            <a:endParaRPr lang="en-IN" sz="2600" dirty="0"/>
          </a:p>
        </p:txBody>
      </p:sp>
    </p:spTree>
    <p:extLst>
      <p:ext uri="{BB962C8B-B14F-4D97-AF65-F5344CB8AC3E}">
        <p14:creationId xmlns:p14="http://schemas.microsoft.com/office/powerpoint/2010/main" val="33903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5982-F639-6A4A-D0C6-3400E61672D0}"/>
              </a:ext>
            </a:extLst>
          </p:cNvPr>
          <p:cNvSpPr>
            <a:spLocks noGrp="1"/>
          </p:cNvSpPr>
          <p:nvPr>
            <p:ph type="title"/>
          </p:nvPr>
        </p:nvSpPr>
        <p:spPr/>
        <p:txBody>
          <a:bodyPr/>
          <a:lstStyle/>
          <a:p>
            <a:pPr algn="ctr"/>
            <a:r>
              <a:rPr lang="en-GB" b="1" dirty="0">
                <a:solidFill>
                  <a:srgbClr val="7030A0"/>
                </a:solidFill>
                <a:latin typeface="Times New Roman" panose="02020603050405020304" pitchFamily="18" charset="0"/>
                <a:cs typeface="Times New Roman" panose="02020603050405020304" pitchFamily="18" charset="0"/>
              </a:rPr>
              <a:t>CAN DATA AND ERROR FRAME</a:t>
            </a:r>
            <a:endParaRPr lang="en-US" b="1" dirty="0">
              <a:solidFill>
                <a:srgbClr val="7030A0"/>
              </a:solidFill>
              <a:latin typeface="Times New Roman" panose="02020603050405020304" pitchFamily="18" charset="0"/>
              <a:cs typeface="Times New Roman" panose="02020603050405020304" pitchFamily="18" charset="0"/>
            </a:endParaRPr>
          </a:p>
        </p:txBody>
      </p:sp>
      <p:pic>
        <p:nvPicPr>
          <p:cNvPr id="9" name="Content Placeholder 8" descr="A diagram of a computer program&#10;&#10;Description automatically generated">
            <a:extLst>
              <a:ext uri="{FF2B5EF4-FFF2-40B4-BE49-F238E27FC236}">
                <a16:creationId xmlns:a16="http://schemas.microsoft.com/office/drawing/2014/main" id="{D3571054-A4CC-50A8-3B90-E1BD134E7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646" y="1925782"/>
            <a:ext cx="6154417" cy="4273643"/>
          </a:xfrm>
        </p:spPr>
      </p:pic>
      <p:pic>
        <p:nvPicPr>
          <p:cNvPr id="11" name="Picture 10" descr="A diagram of error frame&#10;&#10;Description automatically generated">
            <a:extLst>
              <a:ext uri="{FF2B5EF4-FFF2-40B4-BE49-F238E27FC236}">
                <a16:creationId xmlns:a16="http://schemas.microsoft.com/office/drawing/2014/main" id="{15A07EA9-52AF-BA47-D694-C3A0DC227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063" y="1690688"/>
            <a:ext cx="4872292" cy="4508737"/>
          </a:xfrm>
          <a:prstGeom prst="rect">
            <a:avLst/>
          </a:prstGeom>
        </p:spPr>
      </p:pic>
    </p:spTree>
    <p:extLst>
      <p:ext uri="{BB962C8B-B14F-4D97-AF65-F5344CB8AC3E}">
        <p14:creationId xmlns:p14="http://schemas.microsoft.com/office/powerpoint/2010/main" val="144767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61030-BE65-4783-969B-A367D049FF57}"/>
              </a:ext>
            </a:extLst>
          </p:cNvPr>
          <p:cNvSpPr>
            <a:spLocks noGrp="1"/>
          </p:cNvSpPr>
          <p:nvPr>
            <p:ph idx="1"/>
          </p:nvPr>
        </p:nvSpPr>
        <p:spPr>
          <a:xfrm>
            <a:off x="838200" y="1114785"/>
            <a:ext cx="10515600" cy="4351338"/>
          </a:xfrm>
        </p:spPr>
        <p:txBody>
          <a:bodyPr>
            <a:noAutofit/>
          </a:bodyPr>
          <a:lstStyle/>
          <a:p>
            <a:r>
              <a:rPr lang="en-US" sz="1800" dirty="0">
                <a:latin typeface="Times New Roman" panose="02020603050405020304" pitchFamily="18" charset="0"/>
                <a:cs typeface="Times New Roman" panose="02020603050405020304" pitchFamily="18" charset="0"/>
              </a:rPr>
              <a:t>The Controller Area Network (CAN) protocol employs sophisticated error handling mechanisms to ensure reliable data transmission.</a:t>
            </a:r>
          </a:p>
          <a:p>
            <a:r>
              <a:rPr lang="en-US" sz="1800" dirty="0">
                <a:latin typeface="Times New Roman" panose="02020603050405020304" pitchFamily="18" charset="0"/>
                <a:cs typeface="Times New Roman" panose="02020603050405020304" pitchFamily="18" charset="0"/>
              </a:rPr>
              <a:t>These mechanisms include cyclic redundancy check (CRC), bit stuffing, acknowledgment mechanisms, and error frames, collectively enhancing the protocol's robustness in challenging environments.</a:t>
            </a:r>
          </a:p>
          <a:p>
            <a:r>
              <a:rPr lang="en-US" sz="1800" dirty="0">
                <a:latin typeface="Times New Roman" panose="02020603050405020304" pitchFamily="18" charset="0"/>
                <a:cs typeface="Times New Roman" panose="02020603050405020304" pitchFamily="18" charset="0"/>
              </a:rPr>
              <a:t>Introduction to Different Types of Error Frames:</a:t>
            </a:r>
          </a:p>
          <a:p>
            <a:pPr lvl="1"/>
            <a:r>
              <a:rPr lang="en-US" sz="1800" dirty="0">
                <a:latin typeface="Times New Roman" panose="02020603050405020304" pitchFamily="18" charset="0"/>
                <a:cs typeface="Times New Roman" panose="02020603050405020304" pitchFamily="18" charset="0"/>
              </a:rPr>
              <a:t>CAN defines several types of error frames to indicate different error conditions during communication.</a:t>
            </a:r>
          </a:p>
          <a:p>
            <a:r>
              <a:rPr lang="en-US" sz="1800" dirty="0">
                <a:latin typeface="Times New Roman" panose="02020603050405020304" pitchFamily="18" charset="0"/>
                <a:cs typeface="Times New Roman" panose="02020603050405020304" pitchFamily="18" charset="0"/>
              </a:rPr>
              <a:t>Common error frames include:</a:t>
            </a:r>
          </a:p>
          <a:p>
            <a:pPr lvl="1"/>
            <a:r>
              <a:rPr lang="en-US" sz="1800" dirty="0">
                <a:latin typeface="Times New Roman" panose="02020603050405020304" pitchFamily="18" charset="0"/>
                <a:cs typeface="Times New Roman" panose="02020603050405020304" pitchFamily="18" charset="0"/>
              </a:rPr>
              <a:t>Error Active Frame: Indicates normal operation without errors.	</a:t>
            </a:r>
          </a:p>
          <a:p>
            <a:pPr lvl="1"/>
            <a:r>
              <a:rPr lang="en-US" sz="1800" dirty="0">
                <a:latin typeface="Times New Roman" panose="02020603050405020304" pitchFamily="18" charset="0"/>
                <a:cs typeface="Times New Roman" panose="02020603050405020304" pitchFamily="18" charset="0"/>
              </a:rPr>
              <a:t>Error Passive Frame: Indicates the presence of errors, but the node can still participate in communication.		</a:t>
            </a:r>
          </a:p>
          <a:p>
            <a:pPr lvl="1"/>
            <a:r>
              <a:rPr lang="en-US" sz="1800" dirty="0">
                <a:latin typeface="Times New Roman" panose="02020603050405020304" pitchFamily="18" charset="0"/>
                <a:cs typeface="Times New Roman" panose="02020603050405020304" pitchFamily="18" charset="0"/>
              </a:rPr>
              <a:t>Bus Off Frame: Indicates that a node has become bus-off due to excessive errors and is temporarily unable to participate in communication.</a:t>
            </a:r>
          </a:p>
          <a:p>
            <a:r>
              <a:rPr lang="en-US" sz="1800" dirty="0">
                <a:latin typeface="Times New Roman" panose="02020603050405020304" pitchFamily="18" charset="0"/>
                <a:cs typeface="Times New Roman" panose="02020603050405020304" pitchFamily="18" charset="0"/>
              </a:rPr>
              <a:t>Focus on Bit Error Frames:</a:t>
            </a:r>
          </a:p>
          <a:p>
            <a:pPr lvl="1"/>
            <a:r>
              <a:rPr lang="en-US" sz="1800" dirty="0">
                <a:latin typeface="Times New Roman" panose="02020603050405020304" pitchFamily="18" charset="0"/>
                <a:cs typeface="Times New Roman" panose="02020603050405020304" pitchFamily="18" charset="0"/>
              </a:rPr>
              <a:t>Bit error frames are a crucial aspect of error handling in CAN, indicating errors in individual bits of data frames.</a:t>
            </a:r>
          </a:p>
          <a:p>
            <a:pPr lvl="1"/>
            <a:r>
              <a:rPr lang="en-US" sz="1800" dirty="0">
                <a:latin typeface="Times New Roman" panose="02020603050405020304" pitchFamily="18" charset="0"/>
                <a:cs typeface="Times New Roman" panose="02020603050405020304" pitchFamily="18" charset="0"/>
              </a:rPr>
              <a:t>These errors can occur due to various factors such as electromagnetic interference (EMI), signal distortion, or hardware malfunctions.</a:t>
            </a:r>
          </a:p>
          <a:p>
            <a:pPr lvl="1"/>
            <a:r>
              <a:rPr lang="en-US" sz="1800" dirty="0">
                <a:latin typeface="Times New Roman" panose="02020603050405020304" pitchFamily="18" charset="0"/>
                <a:cs typeface="Times New Roman" panose="02020603050405020304" pitchFamily="18" charset="0"/>
              </a:rPr>
              <a:t>Detecting and analyzing bit error frames is essential for maintaining the integrity and reliability of CAN-based systems, especially in safety-critical applications.</a:t>
            </a:r>
          </a:p>
        </p:txBody>
      </p:sp>
      <p:sp>
        <p:nvSpPr>
          <p:cNvPr id="5" name="Title 1">
            <a:extLst>
              <a:ext uri="{FF2B5EF4-FFF2-40B4-BE49-F238E27FC236}">
                <a16:creationId xmlns:a16="http://schemas.microsoft.com/office/drawing/2014/main" id="{5EB2ACCB-7C22-C3BB-0B35-06F68FEB21BC}"/>
              </a:ext>
            </a:extLst>
          </p:cNvPr>
          <p:cNvSpPr txBox="1">
            <a:spLocks/>
          </p:cNvSpPr>
          <p:nvPr/>
        </p:nvSpPr>
        <p:spPr>
          <a:xfrm>
            <a:off x="838200" y="31813"/>
            <a:ext cx="10066122" cy="129844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3200" b="1" u="sng" dirty="0">
                <a:solidFill>
                  <a:srgbClr val="7030A0"/>
                </a:solidFill>
                <a:latin typeface="Times New Roman" panose="02020603050405020304" pitchFamily="18" charset="0"/>
                <a:cs typeface="Times New Roman" panose="02020603050405020304" pitchFamily="18" charset="0"/>
              </a:rPr>
            </a:br>
            <a:r>
              <a:rPr lang="en-US" sz="3200" b="1" u="sng" dirty="0">
                <a:solidFill>
                  <a:srgbClr val="7030A0"/>
                </a:solidFill>
                <a:latin typeface="Times New Roman" panose="02020603050405020304" pitchFamily="18" charset="0"/>
                <a:cs typeface="Times New Roman" panose="02020603050405020304" pitchFamily="18" charset="0"/>
              </a:rPr>
              <a:t>Error Handling in CAN:</a:t>
            </a:r>
            <a:br>
              <a:rPr lang="en-US" sz="2600" dirty="0">
                <a:solidFill>
                  <a:srgbClr val="7030A0"/>
                </a:solidFill>
                <a:latin typeface="Roboto" panose="02000000000000000000" pitchFamily="2" charset="0"/>
              </a:rPr>
            </a:br>
            <a:endParaRPr lang="en-IN" sz="2600" dirty="0">
              <a:solidFill>
                <a:srgbClr val="7030A0"/>
              </a:solidFill>
            </a:endParaRPr>
          </a:p>
        </p:txBody>
      </p:sp>
    </p:spTree>
    <p:extLst>
      <p:ext uri="{BB962C8B-B14F-4D97-AF65-F5344CB8AC3E}">
        <p14:creationId xmlns:p14="http://schemas.microsoft.com/office/powerpoint/2010/main" val="146246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61030-BE65-4783-969B-A367D049FF57}"/>
              </a:ext>
            </a:extLst>
          </p:cNvPr>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Bit error frames in the Controller Area Network (CAN) protocol signify errors occurring at the bit level within data frames during transmission.</a:t>
            </a:r>
          </a:p>
          <a:p>
            <a:r>
              <a:rPr lang="en-US" sz="1600" dirty="0">
                <a:latin typeface="Times New Roman" panose="02020603050405020304" pitchFamily="18" charset="0"/>
                <a:cs typeface="Times New Roman" panose="02020603050405020304" pitchFamily="18" charset="0"/>
              </a:rPr>
              <a:t>These errors indicate discrepancies between the transmitted and received bits, compromising the integrity of the data being communicated.</a:t>
            </a:r>
          </a:p>
          <a:p>
            <a:r>
              <a:rPr lang="en-US" sz="1600" dirty="0">
                <a:latin typeface="Times New Roman" panose="02020603050405020304" pitchFamily="18" charset="0"/>
                <a:cs typeface="Times New Roman" panose="02020603050405020304" pitchFamily="18" charset="0"/>
              </a:rPr>
              <a:t>Causes of Bit Errors:</a:t>
            </a:r>
          </a:p>
          <a:p>
            <a:pPr lvl="1"/>
            <a:r>
              <a:rPr lang="en-US" sz="1600" dirty="0">
                <a:latin typeface="Times New Roman" panose="02020603050405020304" pitchFamily="18" charset="0"/>
                <a:cs typeface="Times New Roman" panose="02020603050405020304" pitchFamily="18" charset="0"/>
              </a:rPr>
              <a:t>Bit errors can arise due to various factors, including electrical noise, signal reflections, electromagnetic interference (EMI), voltage transients, and hardware malfunctions.</a:t>
            </a:r>
          </a:p>
          <a:p>
            <a:pPr lvl="1"/>
            <a:r>
              <a:rPr lang="en-US" sz="1600" dirty="0">
                <a:latin typeface="Times New Roman" panose="02020603050405020304" pitchFamily="18" charset="0"/>
                <a:cs typeface="Times New Roman" panose="02020603050405020304" pitchFamily="18" charset="0"/>
              </a:rPr>
              <a:t>High-speed communication, long cable lengths, and improper termination can exacerbate the occurrence of bit errors in CAN networks.</a:t>
            </a:r>
          </a:p>
          <a:p>
            <a:r>
              <a:rPr lang="en-US" sz="1600" dirty="0">
                <a:latin typeface="Times New Roman" panose="02020603050405020304" pitchFamily="18" charset="0"/>
                <a:cs typeface="Times New Roman" panose="02020603050405020304" pitchFamily="18" charset="0"/>
              </a:rPr>
              <a:t>Impact on CAN Communication:</a:t>
            </a:r>
          </a:p>
          <a:p>
            <a:pPr lvl="1"/>
            <a:r>
              <a:rPr lang="en-US" sz="1600" dirty="0">
                <a:latin typeface="Times New Roman" panose="02020603050405020304" pitchFamily="18" charset="0"/>
                <a:cs typeface="Times New Roman" panose="02020603050405020304" pitchFamily="18" charset="0"/>
              </a:rPr>
              <a:t>Bit errors can have significant repercussions on the reliability and performance of CAN communication.</a:t>
            </a:r>
          </a:p>
          <a:p>
            <a:pPr lvl="1"/>
            <a:r>
              <a:rPr lang="en-US" sz="1600" dirty="0">
                <a:latin typeface="Times New Roman" panose="02020603050405020304" pitchFamily="18" charset="0"/>
                <a:cs typeface="Times New Roman" panose="02020603050405020304" pitchFamily="18" charset="0"/>
              </a:rPr>
              <a:t>They can lead to corrupted data, communication disruptions, and potential malfunctions in CAN-based systems, particularly in safety-critical applications.</a:t>
            </a:r>
          </a:p>
          <a:p>
            <a:pPr lvl="1"/>
            <a:r>
              <a:rPr lang="en-US" sz="1600" dirty="0">
                <a:latin typeface="Times New Roman" panose="02020603050405020304" pitchFamily="18" charset="0"/>
                <a:cs typeface="Times New Roman" panose="02020603050405020304" pitchFamily="18" charset="0"/>
              </a:rPr>
              <a:t>Detecting and mitigating bit error frames is crucial for maintaining the robustness and fault tolerance of CAN networks, ensuring the integrity of data transmission.</a:t>
            </a:r>
          </a:p>
        </p:txBody>
      </p:sp>
      <p:sp>
        <p:nvSpPr>
          <p:cNvPr id="5" name="Title 1">
            <a:extLst>
              <a:ext uri="{FF2B5EF4-FFF2-40B4-BE49-F238E27FC236}">
                <a16:creationId xmlns:a16="http://schemas.microsoft.com/office/drawing/2014/main" id="{5EB2ACCB-7C22-C3BB-0B35-06F68FEB21BC}"/>
              </a:ext>
            </a:extLst>
          </p:cNvPr>
          <p:cNvSpPr txBox="1">
            <a:spLocks/>
          </p:cNvSpPr>
          <p:nvPr/>
        </p:nvSpPr>
        <p:spPr>
          <a:xfrm>
            <a:off x="838200" y="501632"/>
            <a:ext cx="10066122" cy="129844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rgbClr val="7030A0"/>
                </a:solidFill>
                <a:latin typeface="Times New Roman" panose="02020603050405020304" pitchFamily="18" charset="0"/>
                <a:cs typeface="Times New Roman" panose="02020603050405020304" pitchFamily="18" charset="0"/>
              </a:rPr>
              <a:t>Bit Error Frames:</a:t>
            </a:r>
            <a:br>
              <a:rPr lang="en-US" sz="2600" dirty="0">
                <a:latin typeface="Roboto" panose="02000000000000000000" pitchFamily="2" charset="0"/>
              </a:rPr>
            </a:br>
            <a:endParaRPr lang="en-IN" sz="2600" dirty="0"/>
          </a:p>
        </p:txBody>
      </p:sp>
    </p:spTree>
    <p:extLst>
      <p:ext uri="{BB962C8B-B14F-4D97-AF65-F5344CB8AC3E}">
        <p14:creationId xmlns:p14="http://schemas.microsoft.com/office/powerpoint/2010/main" val="83842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1506</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Times New Roman</vt:lpstr>
      <vt:lpstr>Office Theme</vt:lpstr>
      <vt:lpstr> Developing a Methodology for Detecting Bit Error Frames in CAN Networks(Vector CANoe)   </vt:lpstr>
      <vt:lpstr>Contents:</vt:lpstr>
      <vt:lpstr>Abstract (Motivation/Relevance of the project)  </vt:lpstr>
      <vt:lpstr> Specific objectives/goals of the project </vt:lpstr>
      <vt:lpstr>PowerPoint Presentation</vt:lpstr>
      <vt:lpstr>PowerPoint Presentation</vt:lpstr>
      <vt:lpstr>CAN DATA AND ERROR FRAME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Understanding Bit Error Frames in CAN (Vector CANoe)   </dc:title>
  <dc:creator>SANGANA SAI VENKATA SURYA TEJA</dc:creator>
  <cp:lastModifiedBy>SANGANA SAI VENKATA SURYA TEJA</cp:lastModifiedBy>
  <cp:revision>2</cp:revision>
  <dcterms:created xsi:type="dcterms:W3CDTF">2024-03-10T20:05:49Z</dcterms:created>
  <dcterms:modified xsi:type="dcterms:W3CDTF">2024-03-11T05:52:31Z</dcterms:modified>
</cp:coreProperties>
</file>