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319" r:id="rId3"/>
    <p:sldId id="257" r:id="rId4"/>
    <p:sldId id="320" r:id="rId5"/>
    <p:sldId id="318" r:id="rId6"/>
    <p:sldId id="32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DEC8EE"/>
    <a:srgbClr val="252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4" y="489397"/>
            <a:ext cx="10891819" cy="1957589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different Modulations with layer mapping</a:t>
            </a:r>
            <a:b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263" y="1065752"/>
            <a:ext cx="7857327" cy="1429554"/>
          </a:xfrm>
        </p:spPr>
        <p:txBody>
          <a:bodyPr>
            <a:normAutofit/>
          </a:bodyPr>
          <a:lstStyle/>
          <a:p>
            <a:pPr algn="ctr"/>
            <a:endParaRPr lang="en-IN" sz="2800" b="1" u="sng" dirty="0">
              <a:solidFill>
                <a:srgbClr val="0070C0"/>
              </a:solidFill>
            </a:endParaRPr>
          </a:p>
          <a:p>
            <a:pPr algn="ctr"/>
            <a:r>
              <a:rPr lang="en-IN" sz="2800" b="1" u="sng" dirty="0">
                <a:solidFill>
                  <a:srgbClr val="252592"/>
                </a:solidFill>
              </a:rPr>
              <a:t>FPGA Project</a:t>
            </a:r>
            <a:endParaRPr lang="en-IN" dirty="0">
              <a:solidFill>
                <a:srgbClr val="25259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3111" y="5077471"/>
            <a:ext cx="8242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solidFill>
                  <a:srgbClr val="2525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SANGANA SAI VENKATA SURYA TEJA(EE23MTECH11032)</a:t>
            </a:r>
          </a:p>
          <a:p>
            <a:pPr algn="ctr"/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GEDELA MADHU BABU(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EE23MTECH11027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VALLAMKONDA SAI KIRAN(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EE23MTECH11038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57;p13"/>
          <p:cNvPicPr preferRelativeResize="0"/>
          <p:nvPr/>
        </p:nvPicPr>
        <p:blipFill>
          <a:blip r:embed="rId2"/>
          <a:srcRect/>
          <a:stretch/>
        </p:blipFill>
        <p:spPr>
          <a:xfrm>
            <a:off x="4096551" y="2765466"/>
            <a:ext cx="2895600" cy="211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3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C4D-2AC0-5B22-4F83-D67D98B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1"/>
            <a:ext cx="10972800" cy="1143000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23C66852-5F78-D969-BCBD-2C2797F2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136073"/>
            <a:ext cx="11848621" cy="6137563"/>
          </a:xfrm>
        </p:spPr>
      </p:pic>
    </p:spTree>
    <p:extLst>
      <p:ext uri="{BB962C8B-B14F-4D97-AF65-F5344CB8AC3E}">
        <p14:creationId xmlns:p14="http://schemas.microsoft.com/office/powerpoint/2010/main" val="142046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894962" y="1984443"/>
                <a:ext cx="5458838" cy="4192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Modulation Mapper :</a:t>
                </a:r>
              </a:p>
              <a:p>
                <a:pPr marL="342900"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modulation mapper takes binary digits, 0 or 1, as input and produces complex-valued modulation symbols as output:</a:t>
                </a:r>
              </a:p>
              <a:p>
                <a:pPr marL="342900"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BPSK:</a:t>
                </a:r>
                <a:endParaRPr lang="en-US" dirty="0"/>
              </a:p>
              <a:p>
                <a:pPr marL="342900"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d(</a:t>
                </a:r>
                <a:r>
                  <a:rPr lang="en-US" dirty="0" err="1"/>
                  <a:t>i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√2 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[(1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/>
                      <m:t>2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/>
                      <m:t>)) + </m:t>
                    </m:r>
                    <m:r>
                      <m:rPr>
                        <m:nor/>
                      </m:rPr>
                      <a:rPr lang="en-US"/>
                      <m:t>j</m:t>
                    </m:r>
                    <m:r>
                      <m:rPr>
                        <m:nor/>
                      </m:rPr>
                      <a:rPr lang="en-US"/>
                      <m:t>(1 − 2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/>
                      <m:t>)]</m:t>
                    </m:r>
                  </m:oMath>
                </a14:m>
                <a:endParaRPr lang="en-US" dirty="0"/>
              </a:p>
              <a:p>
                <a:pPr marL="342900"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BPSK :</a:t>
                </a:r>
              </a:p>
              <a:p>
                <a:pPr marL="342900"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d(</a:t>
                </a:r>
                <a:r>
                  <a:rPr lang="en-US" dirty="0" err="1"/>
                  <a:t>i</a:t>
                </a:r>
                <a:r>
                  <a:rPr lang="en-US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/>
                              <m:t>j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m:rPr>
                                <m:nor/>
                              </m:rPr>
                              <a:rPr lang="en-US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b="0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b="0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2)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/>
                          <m:t>√2 </m:t>
                        </m:r>
                      </m:den>
                    </m:f>
                    <m:r>
                      <m:rPr>
                        <m:nor/>
                      </m:rPr>
                      <a:rPr lang="en-US"/>
                      <m:t>[(1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/>
                      <m:t>2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/>
                      <m:t>)) + </m:t>
                    </m:r>
                    <m:r>
                      <m:rPr>
                        <m:nor/>
                      </m:rPr>
                      <a:rPr lang="en-US"/>
                      <m:t>j</m:t>
                    </m:r>
                    <m:r>
                      <m:rPr>
                        <m:nor/>
                      </m:rPr>
                      <a:rPr lang="en-US"/>
                      <m:t>(1 − 2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/>
                      <m:t>)]</m:t>
                    </m:r>
                  </m:oMath>
                </a14:m>
                <a:endParaRPr lang="en-US" dirty="0"/>
              </a:p>
              <a:p>
                <a:pPr indent="-228600" defTabSz="914400" fontAlgn="base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62" y="1984443"/>
                <a:ext cx="5458838" cy="4192520"/>
              </a:xfrm>
              <a:prstGeom prst="rect">
                <a:avLst/>
              </a:prstGeom>
              <a:blipFill>
                <a:blip r:embed="rId2"/>
                <a:stretch>
                  <a:fillRect l="-670" t="-1456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E82264B-23C0-9B48-FA28-645C76193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20937"/>
                  </p:ext>
                </p:extLst>
              </p:nvPr>
            </p:nvGraphicFramePr>
            <p:xfrm>
              <a:off x="340268" y="3244080"/>
              <a:ext cx="5554694" cy="291209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27077">
                      <a:extLst>
                        <a:ext uri="{9D8B030D-6E8A-4147-A177-3AD203B41FA5}">
                          <a16:colId xmlns:a16="http://schemas.microsoft.com/office/drawing/2014/main" val="447410761"/>
                        </a:ext>
                      </a:extLst>
                    </a:gridCol>
                    <a:gridCol w="1939637">
                      <a:extLst>
                        <a:ext uri="{9D8B030D-6E8A-4147-A177-3AD203B41FA5}">
                          <a16:colId xmlns:a16="http://schemas.microsoft.com/office/drawing/2014/main" val="2005275356"/>
                        </a:ext>
                      </a:extLst>
                    </a:gridCol>
                    <a:gridCol w="1987980">
                      <a:extLst>
                        <a:ext uri="{9D8B030D-6E8A-4147-A177-3AD203B41FA5}">
                          <a16:colId xmlns:a16="http://schemas.microsoft.com/office/drawing/2014/main" val="1219689254"/>
                        </a:ext>
                      </a:extLst>
                    </a:gridCol>
                  </a:tblGrid>
                  <a:tr h="1006669">
                    <a:tc>
                      <a:txBody>
                        <a:bodyPr/>
                        <a:lstStyle/>
                        <a:p>
                          <a:endParaRPr lang="en-US" sz="150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x=0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x=1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 marL="76413" marR="76413" marT="38206" marB="38206"/>
                    </a:tc>
                    <a:extLst>
                      <a:ext uri="{0D108BD9-81ED-4DB2-BD59-A6C34878D82A}">
                        <a16:rowId xmlns:a16="http://schemas.microsoft.com/office/drawing/2014/main" val="3741705947"/>
                      </a:ext>
                    </a:extLst>
                  </a:tr>
                  <a:tr h="704991">
                    <a:tc>
                      <a:txBody>
                        <a:bodyPr/>
                        <a:lstStyle/>
                        <a:p>
                          <a:r>
                            <a:rPr lang="en-GB" sz="23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  i : even</a:t>
                          </a:r>
                          <a:endParaRPr lang="en-US" sz="23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700" dirty="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700"/>
                        </a:p>
                      </a:txBody>
                      <a:tcPr marL="76413" marR="76413" marT="38206" marB="38206"/>
                    </a:tc>
                    <a:extLst>
                      <a:ext uri="{0D108BD9-81ED-4DB2-BD59-A6C34878D82A}">
                        <a16:rowId xmlns:a16="http://schemas.microsoft.com/office/drawing/2014/main" val="1582851325"/>
                      </a:ext>
                    </a:extLst>
                  </a:tr>
                  <a:tr h="7163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  </a:t>
                          </a:r>
                          <a:r>
                            <a:rPr lang="en-GB" sz="23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: odd</a:t>
                          </a:r>
                          <a:endParaRPr lang="en-US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700" dirty="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700" dirty="0"/>
                        </a:p>
                      </a:txBody>
                      <a:tcPr marL="76413" marR="76413" marT="38206" marB="38206"/>
                    </a:tc>
                    <a:extLst>
                      <a:ext uri="{0D108BD9-81ED-4DB2-BD59-A6C34878D82A}">
                        <a16:rowId xmlns:a16="http://schemas.microsoft.com/office/drawing/2014/main" val="2524016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E82264B-23C0-9B48-FA28-645C76193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20937"/>
                  </p:ext>
                </p:extLst>
              </p:nvPr>
            </p:nvGraphicFramePr>
            <p:xfrm>
              <a:off x="340268" y="3244080"/>
              <a:ext cx="5554694" cy="291209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27077">
                      <a:extLst>
                        <a:ext uri="{9D8B030D-6E8A-4147-A177-3AD203B41FA5}">
                          <a16:colId xmlns:a16="http://schemas.microsoft.com/office/drawing/2014/main" val="447410761"/>
                        </a:ext>
                      </a:extLst>
                    </a:gridCol>
                    <a:gridCol w="1939637">
                      <a:extLst>
                        <a:ext uri="{9D8B030D-6E8A-4147-A177-3AD203B41FA5}">
                          <a16:colId xmlns:a16="http://schemas.microsoft.com/office/drawing/2014/main" val="2005275356"/>
                        </a:ext>
                      </a:extLst>
                    </a:gridCol>
                    <a:gridCol w="1987980">
                      <a:extLst>
                        <a:ext uri="{9D8B030D-6E8A-4147-A177-3AD203B41FA5}">
                          <a16:colId xmlns:a16="http://schemas.microsoft.com/office/drawing/2014/main" val="1219689254"/>
                        </a:ext>
                      </a:extLst>
                    </a:gridCol>
                  </a:tblGrid>
                  <a:tr h="1006669">
                    <a:tc>
                      <a:txBody>
                        <a:bodyPr/>
                        <a:lstStyle/>
                        <a:p>
                          <a:endParaRPr lang="en-US" sz="150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x=0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x=1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 marL="76413" marR="76413" marT="38206" marB="38206"/>
                    </a:tc>
                    <a:extLst>
                      <a:ext uri="{0D108BD9-81ED-4DB2-BD59-A6C34878D82A}">
                        <a16:rowId xmlns:a16="http://schemas.microsoft.com/office/drawing/2014/main" val="3741705947"/>
                      </a:ext>
                    </a:extLst>
                  </a:tr>
                  <a:tr h="777452">
                    <a:tc>
                      <a:txBody>
                        <a:bodyPr/>
                        <a:lstStyle/>
                        <a:p>
                          <a:r>
                            <a:rPr lang="en-GB" sz="23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  i : even</a:t>
                          </a:r>
                          <a:endParaRPr lang="en-US" sz="23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413" marR="76413" marT="38206" marB="38206">
                        <a:blipFill>
                          <a:blip r:embed="rId3"/>
                          <a:stretch>
                            <a:fillRect l="-84013" t="-134375" r="-103762" b="-146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413" marR="76413" marT="38206" marB="38206">
                        <a:blipFill>
                          <a:blip r:embed="rId3"/>
                          <a:stretch>
                            <a:fillRect l="-179511" t="-134375" r="-1223" b="-146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851325"/>
                      </a:ext>
                    </a:extLst>
                  </a:tr>
                  <a:tr h="11279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  </a:t>
                          </a:r>
                          <a:r>
                            <a:rPr lang="en-GB" sz="23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: odd</a:t>
                          </a:r>
                          <a:endParaRPr lang="en-US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413" marR="76413" marT="38206" marB="3820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413" marR="76413" marT="38206" marB="38206">
                        <a:blipFill>
                          <a:blip r:embed="rId3"/>
                          <a:stretch>
                            <a:fillRect l="-84013" t="-162162" r="-10376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413" marR="76413" marT="38206" marB="38206">
                        <a:blipFill>
                          <a:blip r:embed="rId3"/>
                          <a:stretch>
                            <a:fillRect l="-179511" t="-162162" r="-1223" b="-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401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0B55DB3C-10A8-D00A-7BBB-49EDB6E2B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994307"/>
                  </p:ext>
                </p:extLst>
              </p:nvPr>
            </p:nvGraphicFramePr>
            <p:xfrm>
              <a:off x="558789" y="773331"/>
              <a:ext cx="4777384" cy="169741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4760">
                      <a:extLst>
                        <a:ext uri="{9D8B030D-6E8A-4147-A177-3AD203B41FA5}">
                          <a16:colId xmlns:a16="http://schemas.microsoft.com/office/drawing/2014/main" val="591638811"/>
                        </a:ext>
                      </a:extLst>
                    </a:gridCol>
                    <a:gridCol w="2362624">
                      <a:extLst>
                        <a:ext uri="{9D8B030D-6E8A-4147-A177-3AD203B41FA5}">
                          <a16:colId xmlns:a16="http://schemas.microsoft.com/office/drawing/2014/main" val="1386509971"/>
                        </a:ext>
                      </a:extLst>
                    </a:gridCol>
                  </a:tblGrid>
                  <a:tr h="483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x=0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x=1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08655"/>
                      </a:ext>
                    </a:extLst>
                  </a:tr>
                  <a:tr h="7982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box>
                                    <m:boxPr>
                                      <m:ctrlPr>
                                        <a:rPr lang="en-GB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n-GB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oMath>
                          </a14:m>
                          <a:r>
                            <a:rPr lang="en-US" sz="1700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7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√2 </m:t>
                                  </m:r>
                                </m:den>
                              </m:f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GB" sz="17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4849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0B55DB3C-10A8-D00A-7BBB-49EDB6E2B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994307"/>
                  </p:ext>
                </p:extLst>
              </p:nvPr>
            </p:nvGraphicFramePr>
            <p:xfrm>
              <a:off x="558789" y="773331"/>
              <a:ext cx="4777384" cy="169741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4760">
                      <a:extLst>
                        <a:ext uri="{9D8B030D-6E8A-4147-A177-3AD203B41FA5}">
                          <a16:colId xmlns:a16="http://schemas.microsoft.com/office/drawing/2014/main" val="591638811"/>
                        </a:ext>
                      </a:extLst>
                    </a:gridCol>
                    <a:gridCol w="2362624">
                      <a:extLst>
                        <a:ext uri="{9D8B030D-6E8A-4147-A177-3AD203B41FA5}">
                          <a16:colId xmlns:a16="http://schemas.microsoft.com/office/drawing/2014/main" val="13865099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x=0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x=1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08655"/>
                      </a:ext>
                    </a:extLst>
                  </a:tr>
                  <a:tr h="1057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2" t="-63793" r="-98741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577" t="-63793" r="-1031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8493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5B994-7924-23AF-439A-3E49F6DE55E4}"/>
                  </a:ext>
                </a:extLst>
              </p:cNvPr>
              <p:cNvSpPr txBox="1"/>
              <p:nvPr/>
            </p:nvSpPr>
            <p:spPr>
              <a:xfrm>
                <a:off x="546486" y="2639948"/>
                <a:ext cx="2672863" cy="73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a-DK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1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da-DK" sz="1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da-DK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a-DK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5B994-7924-23AF-439A-3E49F6DE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6" y="2639948"/>
                <a:ext cx="2672863" cy="73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C2E732-465F-8754-C2C6-A36AF800C785}"/>
              </a:ext>
            </a:extLst>
          </p:cNvPr>
          <p:cNvSpPr txBox="1"/>
          <p:nvPr/>
        </p:nvSpPr>
        <p:spPr>
          <a:xfrm>
            <a:off x="558789" y="236083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9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heet with black text and numbers&#10;&#10;Description automatically generated">
            <a:extLst>
              <a:ext uri="{FF2B5EF4-FFF2-40B4-BE49-F238E27FC236}">
                <a16:creationId xmlns:a16="http://schemas.microsoft.com/office/drawing/2014/main" id="{204C3A33-03B4-3622-962B-5CCDEFDC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1" y="1198344"/>
            <a:ext cx="9214338" cy="2744965"/>
          </a:xfrm>
          <a:prstGeom prst="rect">
            <a:avLst/>
          </a:prstGeom>
        </p:spPr>
      </p:pic>
      <p:pic>
        <p:nvPicPr>
          <p:cNvPr id="9" name="Picture 8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161D3A-F945-F5AD-12D5-96A302FE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48" y="3943309"/>
            <a:ext cx="9512104" cy="288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B529A1-6B06-E14F-178F-76DCA160EB75}"/>
              </a:ext>
            </a:extLst>
          </p:cNvPr>
          <p:cNvSpPr txBox="1"/>
          <p:nvPr/>
        </p:nvSpPr>
        <p:spPr>
          <a:xfrm>
            <a:off x="1631852" y="126609"/>
            <a:ext cx="834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Mapping: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9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6065F4-7CA7-B7B6-3712-C25C2CFFEEA8}"/>
                  </a:ext>
                </a:extLst>
              </p:cNvPr>
              <p:cNvSpPr txBox="1"/>
              <p:nvPr/>
            </p:nvSpPr>
            <p:spPr>
              <a:xfrm>
                <a:off x="218941" y="437882"/>
                <a:ext cx="11539470" cy="93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da-DK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da-DK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a-DK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BPSK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6065F4-7CA7-B7B6-3712-C25C2CFFE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1" y="437882"/>
                <a:ext cx="11539470" cy="939809"/>
              </a:xfrm>
              <a:prstGeom prst="rect">
                <a:avLst/>
              </a:prstGeom>
              <a:blipFill>
                <a:blip r:embed="rId2"/>
                <a:stretch>
                  <a:fillRect l="-110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AA0301-717C-D542-4EAA-CBB7F806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98" y="2438260"/>
            <a:ext cx="4220308" cy="398185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F44382-155F-2652-29F1-223D5C0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69" y="1252025"/>
            <a:ext cx="7146387" cy="51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065F4-7CA7-B7B6-3712-C25C2CFFEEA8}"/>
              </a:ext>
            </a:extLst>
          </p:cNvPr>
          <p:cNvSpPr txBox="1"/>
          <p:nvPr/>
        </p:nvSpPr>
        <p:spPr>
          <a:xfrm>
            <a:off x="218941" y="437882"/>
            <a:ext cx="11539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 for Layer Mapping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A0301-717C-D542-4EAA-CBB7F806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941" y="4826615"/>
            <a:ext cx="11973059" cy="1730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44382-155F-2652-29F1-223D5C0E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7790" y="1166221"/>
            <a:ext cx="8932985" cy="33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2896" y="2189407"/>
            <a:ext cx="6358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8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2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7839</TotalTime>
  <Words>214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 Implementation of different Modulations with layer mapping  </vt:lpstr>
      <vt:lpstr>Block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 System</dc:title>
  <dc:creator>S.S.V.Surya Teja</dc:creator>
  <cp:lastModifiedBy>SANGANA SAI VENKATA SURYA TEJA</cp:lastModifiedBy>
  <cp:revision>81</cp:revision>
  <dcterms:created xsi:type="dcterms:W3CDTF">2021-05-06T19:56:18Z</dcterms:created>
  <dcterms:modified xsi:type="dcterms:W3CDTF">2024-04-25T07:15:57Z</dcterms:modified>
</cp:coreProperties>
</file>