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  <p:sldMasterId id="2147483671" r:id="rId3"/>
  </p:sldMasterIdLst>
  <p:sldIdLst>
    <p:sldId id="256" r:id="rId4"/>
    <p:sldId id="270" r:id="rId5"/>
    <p:sldId id="271" r:id="rId6"/>
    <p:sldId id="274" r:id="rId7"/>
    <p:sldId id="276" r:id="rId8"/>
    <p:sldId id="287" r:id="rId9"/>
    <p:sldId id="288" r:id="rId10"/>
    <p:sldId id="289" r:id="rId11"/>
    <p:sldId id="263" r:id="rId12"/>
    <p:sldId id="290" r:id="rId13"/>
    <p:sldId id="291" r:id="rId14"/>
    <p:sldId id="292" r:id="rId15"/>
    <p:sldId id="293" r:id="rId16"/>
    <p:sldId id="294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F813E-07A9-BF5C-CB67-D3076C92624E}" v="248" dt="2023-10-16T14:27:10.293"/>
    <p1510:client id="{FF6CA0A0-7DA2-F810-9C63-6FFB5BA71961}" v="2" dt="2023-10-16T23:59:55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79"/>
    <p:restoredTop sz="96327"/>
  </p:normalViewPr>
  <p:slideViewPr>
    <p:cSldViewPr snapToGrid="0" snapToObjects="1">
      <p:cViewPr varScale="1">
        <p:scale>
          <a:sx n="117" d="100"/>
          <a:sy n="117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e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/>
                <a:cs typeface="Arial" panose="020B0604020202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>
                <a:latin typeface="Arial" panose="020B0604020202020204"/>
                <a:cs typeface="Arial" panose="020B0604020202020204"/>
              </a:defRPr>
            </a:lvl2pPr>
            <a:lvl3pPr>
              <a:defRPr>
                <a:latin typeface="Arial" panose="020B0604020202020204"/>
                <a:cs typeface="Arial" panose="020B0604020202020204"/>
              </a:defRPr>
            </a:lvl3pPr>
            <a:lvl4pPr>
              <a:defRPr>
                <a:latin typeface="Arial" panose="020B0604020202020204"/>
                <a:cs typeface="Arial" panose="020B0604020202020204"/>
              </a:defRPr>
            </a:lvl4pPr>
            <a:lvl5pPr>
              <a:defRPr>
                <a:latin typeface="Arial" panose="020B0604020202020204"/>
                <a:cs typeface="Arial" panose="020B0604020202020204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>
                <a:latin typeface="Arial" panose="020B0604020202020204"/>
                <a:cs typeface="Arial" panose="020B0604020202020204"/>
              </a:defRPr>
            </a:lvl2pPr>
            <a:lvl3pPr>
              <a:defRPr sz="2000">
                <a:latin typeface="Arial" panose="020B0604020202020204"/>
                <a:cs typeface="Arial" panose="020B0604020202020204"/>
              </a:defRPr>
            </a:lvl3pPr>
            <a:lvl4pPr>
              <a:defRPr sz="2000">
                <a:latin typeface="Arial" panose="020B0604020202020204"/>
                <a:cs typeface="Arial" panose="020B0604020202020204"/>
              </a:defRPr>
            </a:lvl4pPr>
            <a:lvl5pPr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/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algn="l">
              <a:defRPr sz="2000">
                <a:latin typeface="Arial" panose="020B0604020202020204"/>
                <a:cs typeface="Arial" panose="020B0604020202020204"/>
              </a:defRPr>
            </a:lvl2pPr>
            <a:lvl3pPr algn="l">
              <a:defRPr sz="2000">
                <a:latin typeface="Arial" panose="020B0604020202020204"/>
                <a:cs typeface="Arial" panose="020B0604020202020204"/>
              </a:defRPr>
            </a:lvl3pPr>
            <a:lvl4pPr algn="l">
              <a:defRPr sz="2000">
                <a:latin typeface="Arial" panose="020B0604020202020204"/>
                <a:cs typeface="Arial" panose="020B0604020202020204"/>
              </a:defRPr>
            </a:lvl4pPr>
            <a:lvl5pPr algn="l">
              <a:defRPr sz="2000">
                <a:latin typeface="Arial" panose="020B0604020202020204"/>
                <a:cs typeface="Arial" panose="020B06040202020202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 panose="020B0604020202020204"/>
                <a:cs typeface="Arial" panose="020B0604020202020204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20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731" y="1658333"/>
            <a:ext cx="8389575" cy="2441160"/>
          </a:xfrm>
        </p:spPr>
        <p:txBody>
          <a:bodyPr lIns="91440" tIns="45720" rIns="91440" bIns="45720" anchor="t"/>
          <a:lstStyle/>
          <a:p>
            <a:r>
              <a:rPr lang="en-US" b="0" dirty="0"/>
              <a:t>Patient Survival Prediction      </a:t>
            </a: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731" y="3149374"/>
            <a:ext cx="8389575" cy="2985246"/>
          </a:xfrm>
        </p:spPr>
        <p:txBody>
          <a:bodyPr/>
          <a:lstStyle/>
          <a:p>
            <a:r>
              <a:rPr lang="en-US" dirty="0"/>
              <a:t>DATS 610</a:t>
            </a:r>
          </a:p>
          <a:p>
            <a:endParaRPr lang="en-US" dirty="0"/>
          </a:p>
          <a:p>
            <a:r>
              <a:rPr lang="en-US"/>
              <a:t>SURYA </a:t>
            </a:r>
            <a:r>
              <a:rPr lang="en-US" dirty="0"/>
              <a:t>VAMSI PATIBALLA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FDE97-4CE3-EE8D-69AD-205C24526D9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420471" y="1532964"/>
            <a:ext cx="7109011" cy="393647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B164A0-940F-3418-E004-911AD3A7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600635"/>
            <a:ext cx="10483326" cy="833718"/>
          </a:xfrm>
        </p:spPr>
        <p:txBody>
          <a:bodyPr/>
          <a:lstStyle/>
          <a:p>
            <a:r>
              <a:rPr lang="en-US" sz="2400" dirty="0"/>
              <a:t>This Bar graph proves that the senior citizens group exhibits highest mortality rate.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2305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FE50B2-14B4-074E-A153-3F3429F36E1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0474" y="1610472"/>
            <a:ext cx="10515600" cy="1303057"/>
          </a:xfrm>
        </p:spPr>
        <p:txBody>
          <a:bodyPr/>
          <a:lstStyle/>
          <a:p>
            <a:r>
              <a:rPr lang="en-IN" altLang="zh-CN" sz="2400" b="1" dirty="0">
                <a:solidFill>
                  <a:schemeClr val="tx1"/>
                </a:solidFill>
              </a:rPr>
              <a:t>Null Hypothesis(H0): </a:t>
            </a:r>
            <a:r>
              <a:rPr lang="en-US" altLang="zh-CN" sz="2400" dirty="0">
                <a:solidFill>
                  <a:schemeClr val="tx1"/>
                </a:solidFill>
              </a:rPr>
              <a:t>Hospital deaths and Hepatic failures</a:t>
            </a:r>
            <a:r>
              <a:rPr lang="en-US" altLang="zh-CN" sz="2400" dirty="0"/>
              <a:t> are independent.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Alternate Hypothesis(H1): </a:t>
            </a:r>
            <a:r>
              <a:rPr lang="en-US" altLang="zh-CN" sz="2400" dirty="0">
                <a:solidFill>
                  <a:schemeClr val="tx1"/>
                </a:solidFill>
              </a:rPr>
              <a:t>Hospital deaths</a:t>
            </a:r>
            <a:r>
              <a:rPr lang="en-US" altLang="zh-CN" sz="2400" dirty="0"/>
              <a:t> and Hepatic failures are dependent.</a:t>
            </a:r>
          </a:p>
          <a:p>
            <a:endParaRPr lang="en-US" altLang="zh-CN" sz="28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3CC4BC-360A-B28B-3DAB-05C9003C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13765"/>
            <a:ext cx="10483326" cy="1013011"/>
          </a:xfrm>
        </p:spPr>
        <p:txBody>
          <a:bodyPr/>
          <a:lstStyle/>
          <a:p>
            <a:r>
              <a:rPr lang="en-US" sz="2400" dirty="0"/>
              <a:t>2. Can the presence of medical conditions like diabetes, hepatic failure, or other medical conditions impact an individual's likelihood of mortality?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D4869-3C62-D9BC-0821-010CB612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59" y="3056964"/>
            <a:ext cx="7240882" cy="219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02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F8FDF9-4232-09C2-DEA0-F89663EA7D8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10988"/>
            <a:ext cx="10515600" cy="4789145"/>
          </a:xfrm>
        </p:spPr>
        <p:txBody>
          <a:bodyPr/>
          <a:lstStyle/>
          <a:p>
            <a:r>
              <a:rPr lang="en-IN" altLang="zh-CN" sz="2400" b="1" dirty="0">
                <a:solidFill>
                  <a:schemeClr val="tx1"/>
                </a:solidFill>
              </a:rPr>
              <a:t>Null Hypothesis(H0): </a:t>
            </a:r>
            <a:r>
              <a:rPr lang="en-US" altLang="zh-CN" sz="2400" dirty="0">
                <a:solidFill>
                  <a:schemeClr val="tx1"/>
                </a:solidFill>
              </a:rPr>
              <a:t>Hospital deaths and Diabetes mellitus</a:t>
            </a:r>
            <a:r>
              <a:rPr lang="en-US" altLang="zh-CN" sz="2400" dirty="0"/>
              <a:t> are independent.</a:t>
            </a:r>
          </a:p>
          <a:p>
            <a:r>
              <a:rPr lang="en-US" altLang="zh-CN" sz="2400" b="1" dirty="0">
                <a:solidFill>
                  <a:schemeClr val="tx1"/>
                </a:solidFill>
              </a:rPr>
              <a:t>Alternate Hypothesis(H1): </a:t>
            </a:r>
            <a:r>
              <a:rPr lang="en-US" altLang="zh-CN" sz="2400" dirty="0">
                <a:solidFill>
                  <a:schemeClr val="tx1"/>
                </a:solidFill>
              </a:rPr>
              <a:t>Hospital deaths</a:t>
            </a:r>
            <a:r>
              <a:rPr lang="en-US" altLang="zh-CN" sz="2400" dirty="0"/>
              <a:t> and Diabetes mellitus are dependent.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ECCA7-5FD4-7671-D242-41C292CE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45" y="2117662"/>
            <a:ext cx="7383476" cy="31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6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BF5964-988C-5454-8F01-49E97C7B5D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068761" y="1694329"/>
            <a:ext cx="10344741" cy="34155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6C5041-CBF6-FA5D-6115-6234827D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715617"/>
            <a:ext cx="10483326" cy="647018"/>
          </a:xfrm>
        </p:spPr>
        <p:txBody>
          <a:bodyPr/>
          <a:lstStyle/>
          <a:p>
            <a:r>
              <a:rPr lang="en-US" sz="2800" dirty="0"/>
              <a:t>3. What is the gender distribution of deaths in the hospital, with regard to male and female ratios?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7332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1E416-5A5D-0195-F6F1-C19AC4B41C9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57358" y="1264023"/>
            <a:ext cx="9696293" cy="393550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4A1115-768F-05B8-5249-84AB35B6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224119"/>
            <a:ext cx="10483326" cy="968188"/>
          </a:xfrm>
        </p:spPr>
        <p:txBody>
          <a:bodyPr/>
          <a:lstStyle/>
          <a:p>
            <a:r>
              <a:rPr lang="en-US" sz="2800" dirty="0"/>
              <a:t>4: Among ethnicities, which one exhibits the highest and lowest mortality rate?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9640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92507D-E120-149C-08F4-6992C11A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982" y="2453930"/>
            <a:ext cx="10828305" cy="975070"/>
          </a:xfrm>
        </p:spPr>
        <p:txBody>
          <a:bodyPr/>
          <a:lstStyle/>
          <a:p>
            <a:r>
              <a:rPr lang="en-IN" dirty="0">
                <a:sym typeface="Wingdings" panose="05000000000000000000" pitchFamily="2" charset="2"/>
              </a:rPr>
              <a:t>Q &amp; A please…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93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167990-8304-3390-9D60-4CB02D8A5B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45004" y="1499054"/>
            <a:ext cx="10495190" cy="4127650"/>
          </a:xfrm>
        </p:spPr>
        <p:txBody>
          <a:bodyPr lIns="91440" tIns="45720" rIns="91440" bIns="45720" anchor="t"/>
          <a:lstStyle/>
          <a:p>
            <a:pPr algn="just"/>
            <a:r>
              <a:rPr lang="en-US" dirty="0"/>
              <a:t>From our dataset, we’re going to determine whether a patient lives or dies based on numerous parameters, like heart rate, creatinine, bilirubin </a:t>
            </a:r>
            <a:r>
              <a:rPr lang="en-US" dirty="0" err="1"/>
              <a:t>levels,BMI,Glucose</a:t>
            </a:r>
            <a:r>
              <a:rPr lang="en-US" dirty="0"/>
              <a:t> levels </a:t>
            </a:r>
            <a:r>
              <a:rPr lang="en-US" dirty="0" err="1"/>
              <a:t>etc.From</a:t>
            </a:r>
            <a:r>
              <a:rPr lang="en-US" dirty="0"/>
              <a:t> this data, we can also infer the significance/ impact of Intensive Care Units and check whether they really improve a patient’s health or not. The dataset we have is in its raw form. We will preprocess (EDA)/ clean the dataset first which involves taking care of missing values and then go for feature importance, splitting the data for training and testing and move towards model building.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755EB-BC79-2B82-572C-057216AE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en-US" dirty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75678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6A6C86-BFE0-1748-697C-4005682A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49624"/>
            <a:ext cx="10483326" cy="708211"/>
          </a:xfrm>
        </p:spPr>
        <p:txBody>
          <a:bodyPr lIns="91440" tIns="45720" rIns="91440" bIns="45720" anchor="ctr"/>
          <a:lstStyle/>
          <a:p>
            <a:r>
              <a:rPr lang="en-US" dirty="0"/>
              <a:t>Summary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FFB615-76E4-4FA7-92AF-85A2C4AE19EF}"/>
              </a:ext>
            </a:extLst>
          </p:cNvPr>
          <p:cNvSpPr txBox="1"/>
          <p:nvPr/>
        </p:nvSpPr>
        <p:spPr>
          <a:xfrm>
            <a:off x="854337" y="4141693"/>
            <a:ext cx="9940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Inferences:</a:t>
            </a:r>
          </a:p>
          <a:p>
            <a:r>
              <a:rPr lang="en-US" dirty="0"/>
              <a:t>Age: The mean and median do not have a huge difference, so less likely to have outliers.</a:t>
            </a:r>
          </a:p>
          <a:p>
            <a:r>
              <a:rPr lang="en-US" dirty="0" err="1"/>
              <a:t>Glucose_apache</a:t>
            </a:r>
            <a:r>
              <a:rPr lang="en-US" dirty="0"/>
              <a:t>: The mean and median have a big difference and, hence likely to have outliers.</a:t>
            </a:r>
          </a:p>
          <a:p>
            <a:r>
              <a:rPr lang="en-US" dirty="0" err="1"/>
              <a:t>Creatinine_apache</a:t>
            </a:r>
            <a:r>
              <a:rPr lang="en-US" dirty="0"/>
              <a:t>: The mean and median do not have a considerable difference, therefore less likely to have outliers.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8E3E5-38C5-4121-C2A0-19BD4044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61" y="1057836"/>
            <a:ext cx="5934704" cy="3167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941D80-C9F5-6769-4B2F-22DA8856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400" y="1146773"/>
            <a:ext cx="5133059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2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F122A8-2B34-9563-BA8F-1C713F8E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21341"/>
            <a:ext cx="10483326" cy="744071"/>
          </a:xfrm>
        </p:spPr>
        <p:txBody>
          <a:bodyPr lIns="91440" tIns="45720" rIns="91440" bIns="45720" anchor="ctr"/>
          <a:lstStyle/>
          <a:p>
            <a:pPr algn="ctr"/>
            <a:r>
              <a:rPr lang="en-US" sz="2800" dirty="0"/>
              <a:t>Bar graph of Hepatic failures and Hospital deaths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1D9C5-4683-6B38-C70E-0BECDFA377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236259"/>
            <a:ext cx="8870576" cy="2063873"/>
          </a:xfrm>
        </p:spPr>
        <p:txBody>
          <a:bodyPr/>
          <a:lstStyle/>
          <a:p>
            <a:r>
              <a:rPr lang="en-US" dirty="0"/>
              <a:t>                                                 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9645D5-4D85-434A-2357-AC53AC3FA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224" y="1228166"/>
            <a:ext cx="7377952" cy="41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F303AF-537B-A2C6-E461-96760941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394447"/>
            <a:ext cx="10701169" cy="806825"/>
          </a:xfrm>
        </p:spPr>
        <p:txBody>
          <a:bodyPr lIns="91440" tIns="45720" rIns="91440" bIns="45720" anchor="ctr"/>
          <a:lstStyle/>
          <a:p>
            <a:r>
              <a:rPr lang="en-US" sz="2800" dirty="0"/>
              <a:t>Bar graphs for Count of Hospital </a:t>
            </a:r>
            <a:r>
              <a:rPr lang="en-US" sz="2800" dirty="0" err="1"/>
              <a:t>deaths,Ethnicity</a:t>
            </a:r>
            <a:r>
              <a:rPr lang="en-US" sz="2800" dirty="0"/>
              <a:t> and Gender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7D66F6-AA22-E197-ACE0-79FA26F1327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6166" y="1515035"/>
            <a:ext cx="5549484" cy="393550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5D1B4-7D50-2C04-8273-0FF4F67E4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1" y="1515035"/>
            <a:ext cx="5451486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7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777F4-4AEA-B27D-7EF6-25D102ED00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133600" y="1595718"/>
            <a:ext cx="6841846" cy="366656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BFE1FE-93FC-BD11-E2EA-11FBB98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21341"/>
            <a:ext cx="10483326" cy="896471"/>
          </a:xfrm>
        </p:spPr>
        <p:txBody>
          <a:bodyPr/>
          <a:lstStyle/>
          <a:p>
            <a:r>
              <a:rPr lang="en-US" sz="2800" dirty="0"/>
              <a:t>            Histogram of Distribution of Glucose level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733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E63CC-0D1B-AEFD-E814-BEF4C81C0AC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37050" y="1277467"/>
            <a:ext cx="5255207" cy="39713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0C386D-D920-DBE3-146B-E3904E6F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430307"/>
            <a:ext cx="10483326" cy="717176"/>
          </a:xfrm>
        </p:spPr>
        <p:txBody>
          <a:bodyPr/>
          <a:lstStyle/>
          <a:p>
            <a:r>
              <a:rPr lang="en-US" sz="2800" dirty="0"/>
              <a:t>       Histograms for BMI reading and Heart rate </a:t>
            </a:r>
            <a:r>
              <a:rPr lang="en-US" sz="2800" dirty="0" err="1"/>
              <a:t>apache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9F470-57A3-B0CB-881A-2E374186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277467"/>
            <a:ext cx="5209107" cy="39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F3928-FDEB-2FE5-35E4-8014D71E9F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882588" y="1286435"/>
            <a:ext cx="7363987" cy="40744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243CE6-477B-B0BC-F637-F5D4237A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337" y="358589"/>
            <a:ext cx="10483326" cy="753036"/>
          </a:xfrm>
        </p:spPr>
        <p:txBody>
          <a:bodyPr/>
          <a:lstStyle/>
          <a:p>
            <a:r>
              <a:rPr lang="en-US" sz="2800" dirty="0"/>
              <a:t>       Box plot of Heart rate </a:t>
            </a:r>
            <a:r>
              <a:rPr lang="en-US" sz="2800" dirty="0" err="1"/>
              <a:t>apache</a:t>
            </a:r>
            <a:r>
              <a:rPr lang="en-US" sz="2800" dirty="0"/>
              <a:t> and Hospital deaths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18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3AA470-828F-44ED-36BC-DD1A73DC7B0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91173" y="2330824"/>
            <a:ext cx="9484403" cy="157778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54337" y="107577"/>
            <a:ext cx="10483326" cy="1210236"/>
          </a:xfrm>
        </p:spPr>
        <p:txBody>
          <a:bodyPr/>
          <a:lstStyle/>
          <a:p>
            <a:r>
              <a:rPr lang="en-US" sz="2800" dirty="0"/>
              <a:t>1. Among different age groups (children, adults, and senior citizens), which demographic exhibits the highest mortality rate?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384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Wingdings</vt:lpstr>
      <vt:lpstr>Office Theme</vt:lpstr>
      <vt:lpstr>2_Office Theme</vt:lpstr>
      <vt:lpstr>1_Office Theme</vt:lpstr>
      <vt:lpstr>Patient Survival Prediction       </vt:lpstr>
      <vt:lpstr>Abstract</vt:lpstr>
      <vt:lpstr>Summary </vt:lpstr>
      <vt:lpstr>Bar graph of Hepatic failures and Hospital deaths</vt:lpstr>
      <vt:lpstr>Bar graphs for Count of Hospital deaths,Ethnicity and Gender </vt:lpstr>
      <vt:lpstr>            Histogram of Distribution of Glucose level</vt:lpstr>
      <vt:lpstr>       Histograms for BMI reading and Heart rate apache</vt:lpstr>
      <vt:lpstr>       Box plot of Heart rate apache and Hospital deaths</vt:lpstr>
      <vt:lpstr>1. Among different age groups (children, adults, and senior citizens), which demographic exhibits the highest mortality rate?</vt:lpstr>
      <vt:lpstr>This Bar graph proves that the senior citizens group exhibits highest mortality rate.</vt:lpstr>
      <vt:lpstr>2. Can the presence of medical conditions like diabetes, hepatic failure, or other medical conditions impact an individual's likelihood of mortality?</vt:lpstr>
      <vt:lpstr>PowerPoint Presentation</vt:lpstr>
      <vt:lpstr>3. What is the gender distribution of deaths in the hospital, with regard to male and female ratios?</vt:lpstr>
      <vt:lpstr>4: Among ethnicities, which one exhibits the highest and lowest mortality rate?</vt:lpstr>
      <vt:lpstr>Q &amp; A please…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Healy, Devin Marie</dc:creator>
  <cp:lastModifiedBy>Surya vamsi Patiballa</cp:lastModifiedBy>
  <cp:revision>205</cp:revision>
  <dcterms:created xsi:type="dcterms:W3CDTF">2023-10-15T20:26:04Z</dcterms:created>
  <dcterms:modified xsi:type="dcterms:W3CDTF">2025-05-10T01:07:51Z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1F317CF70C6642B60D352C6542772DC9_43</vt:lpwstr>
  </property>
  <property fmtid="{D5CDD505-2E9C-101B-9397-08002B2CF9AE}" pid="3" name="KSOProductBuildVer">
    <vt:lpwstr>2052-6.0.2.8225</vt:lpwstr>
  </property>
</Properties>
</file>