
<file path=[Content_Types].xml><?xml version="1.0" encoding="utf-8"?>
<Types xmlns="http://schemas.openxmlformats.org/package/2006/content-types">
  <Default Extension="xml" ContentType="application/vnd.openxmlformats-package.core-properties+xml"/>
  <Default Extension="jpeg" ContentType="image/jpeg"/>
  <Default Extension="tiff" ContentType="image/tiff"/>
  <Default Extension="png" ContentType="image/png"/>
  <Default Extension="rels" ContentType="application/vnd.openxmlformats-package.relationships+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s/slide10.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viewProps.xml" ContentType="application/vnd.openxmlformats-officedocument.presentationml.viewProps+xml"/>
  <Override PartName="/ppt/slides/slide13.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2.xml" ContentType="application/vnd.openxmlformats-officedocument.presentationml.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4.xml" ContentType="application/vnd.openxmlformats-officedocument.theme+xml"/>
  <Override PartName="/ppt/slides/slide12.xml" ContentType="application/vnd.openxmlformats-officedocument.presentationml.slide+xml"/>
  <Override PartName="/ppt/revisionInfo.xml" ContentType="application/vnd.ms-powerpoint.revisioninfo+xml"/>
  <Override PartName="/ppt/slides/slide7.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5D"/>
    <a:srgbClr val="0073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5F178-E420-3347-89D8-7451546D6FD0}" v="314" dt="2023-12-05T22:09:57.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67"/>
    <p:restoredTop sz="96327"/>
  </p:normalViewPr>
  <p:slideViewPr>
    <p:cSldViewPr snapToGrid="0" snapToObjects="1">
      <p:cViewPr varScale="1">
        <p:scale>
          <a:sx n="119" d="100"/>
          <a:sy n="119" d="100"/>
        </p:scale>
        <p:origin x="208" y="224"/>
      </p:cViewPr>
      <p:guideLst/>
    </p:cSldViewPr>
  </p:slideViewPr>
  <p:notesTextViewPr>
    <p:cViewPr>
      <p:scale>
        <a:sx n="1" d="1"/>
        <a:sy n="1" d="1"/>
      </p:scale>
      <p:origin x="0" y="0"/>
    </p:cViewPr>
  </p:notesTextViewPr>
  <p:notesViewPr>
    <p:cSldViewPr snapToGrid="0" snapToObjects="1">
      <p:cViewPr varScale="1">
        <p:scale>
          <a:sx n="96" d="100"/>
          <a:sy n="96" d="100"/>
        </p:scale>
        <p:origin x="3976" y="168"/>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5.xml" Id="rId8" /><Relationship Type="http://schemas.openxmlformats.org/officeDocument/2006/relationships/slide" Target="/ppt/slides/slide10.xml" Id="rId13" /><Relationship Type="http://schemas.openxmlformats.org/officeDocument/2006/relationships/slide" Target="/ppt/slides/slide15.xml" Id="rId18" /><Relationship Type="http://schemas.openxmlformats.org/officeDocument/2006/relationships/theme" Target="/ppt/theme/theme1.xml" Id="rId26" /><Relationship Type="http://schemas.openxmlformats.org/officeDocument/2006/relationships/slide" Target="/ppt/slides/slide18.xml" Id="rId21" /><Relationship Type="http://schemas.openxmlformats.org/officeDocument/2006/relationships/slide" Target="/ppt/slides/slide4.xml" Id="rId7" /><Relationship Type="http://schemas.openxmlformats.org/officeDocument/2006/relationships/slide" Target="/ppt/slides/slide9.xml" Id="rId12" /><Relationship Type="http://schemas.openxmlformats.org/officeDocument/2006/relationships/slide" Target="/ppt/slides/slide14.xml" Id="rId17" /><Relationship Type="http://schemas.openxmlformats.org/officeDocument/2006/relationships/viewProps" Target="/ppt/viewProps.xml" Id="rId25" /><Relationship Type="http://schemas.openxmlformats.org/officeDocument/2006/relationships/slide" Target="/ppt/slides/slide13.xml" Id="rId16" /><Relationship Type="http://schemas.openxmlformats.org/officeDocument/2006/relationships/slide" Target="/ppt/slides/slide17.xml" Id="rId20" /><Relationship Type="http://schemas.openxmlformats.org/officeDocument/2006/relationships/slideMaster" Target="/ppt/slideMasters/slideMaster1.xml" Id="rId1" /><Relationship Type="http://schemas.openxmlformats.org/officeDocument/2006/relationships/slide" Target="/ppt/slides/slide3.xml" Id="rId6" /><Relationship Type="http://schemas.openxmlformats.org/officeDocument/2006/relationships/slide" Target="/ppt/slides/slide8.xml" Id="rId11" /><Relationship Type="http://schemas.openxmlformats.org/officeDocument/2006/relationships/presProps" Target="/ppt/presProps.xml" Id="rId24" /><Relationship Type="http://schemas.openxmlformats.org/officeDocument/2006/relationships/slide" Target="/ppt/slides/slide2.xml" Id="rId5" /><Relationship Type="http://schemas.openxmlformats.org/officeDocument/2006/relationships/slide" Target="/ppt/slides/slide12.xml" Id="rId15" /><Relationship Type="http://schemas.openxmlformats.org/officeDocument/2006/relationships/notesMaster" Target="/ppt/notesMasters/notesMaster1.xml" Id="rId23" /><Relationship Type="http://schemas.microsoft.com/office/2015/10/relationships/revisionInfo" Target="/ppt/revisionInfo.xml" Id="rId28" /><Relationship Type="http://schemas.openxmlformats.org/officeDocument/2006/relationships/slide" Target="/ppt/slides/slide7.xml" Id="rId10" /><Relationship Type="http://schemas.openxmlformats.org/officeDocument/2006/relationships/slide" Target="/ppt/slides/slide16.xml" Id="rId19" /><Relationship Type="http://schemas.openxmlformats.org/officeDocument/2006/relationships/slide" Target="/ppt/slides/slide1.xml" Id="rId4" /><Relationship Type="http://schemas.openxmlformats.org/officeDocument/2006/relationships/slide" Target="/ppt/slides/slide6.xml" Id="rId9" /><Relationship Type="http://schemas.openxmlformats.org/officeDocument/2006/relationships/slide" Target="/ppt/slides/slide11.xml" Id="rId14" /><Relationship Type="http://schemas.openxmlformats.org/officeDocument/2006/relationships/slide" Target="/ppt/slides/slide19.xml" Id="rId22" /><Relationship Type="http://schemas.openxmlformats.org/officeDocument/2006/relationships/tableStyles" Target="/ppt/tableStyles.xml" Id="rId27" /></Relationships>
</file>

<file path=ppt/notesMasters/_rels/notesMaster1.xml.rels>&#65279;<?xml version="1.0" encoding="utf-8"?><Relationships xmlns="http://schemas.openxmlformats.org/package/2006/relationships"><Relationship Type="http://schemas.openxmlformats.org/officeDocument/2006/relationships/theme" Target="/ppt/theme/theme4.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701E8-C126-9E44-9CE2-95C8B9928DE4}" type="datetimeFigureOut">
              <a:rPr lang="en-US" smtClean="0"/>
              <a:t>4/25/24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A5CBE-2849-0841-B9B3-037BC4490EC1}" type="slidenum">
              <a:rPr lang="en-US" smtClean="0"/>
              <a:t>‹#›</a:t>
            </a:fld>
            <a:endParaRPr lang="en-US"/>
          </a:p>
        </p:txBody>
      </p:sp>
    </p:spTree>
    <p:extLst>
      <p:ext uri="{BB962C8B-B14F-4D97-AF65-F5344CB8AC3E}">
        <p14:creationId xmlns:p14="http://schemas.microsoft.com/office/powerpoint/2010/main" val="177811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Relationships xmlns="http://schemas.openxmlformats.org/package/2006/relationships"><Relationship Type="http://schemas.openxmlformats.org/officeDocument/2006/relationships/slide" Target="/ppt/slides/slide1.xml" Id="rId2" /><Relationship Type="http://schemas.openxmlformats.org/officeDocument/2006/relationships/notesMaster" Target="/ppt/notesMasters/notesMaster1.xml" Id="rId1" /></Relationships>
</file>

<file path=ppt/notesSlides/_rels/notesSlide2.xml.rels>&#65279;<?xml version="1.0" encoding="utf-8"?><Relationships xmlns="http://schemas.openxmlformats.org/package/2006/relationships"><Relationship Type="http://schemas.openxmlformats.org/officeDocument/2006/relationships/slide" Target="/ppt/slides/slide2.xml" Id="rId2" /><Relationship Type="http://schemas.openxmlformats.org/officeDocument/2006/relationships/notesMaster" Target="/ppt/notesMasters/notesMaster1.xml" Id="rId1"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CA5CBE-2849-0841-B9B3-037BC4490EC1}" type="slidenum">
              <a:rPr lang="en-US" smtClean="0"/>
              <a:t>1</a:t>
            </a:fld>
            <a:endParaRPr lang="en-US"/>
          </a:p>
        </p:txBody>
      </p:sp>
    </p:spTree>
    <p:extLst>
      <p:ext uri="{BB962C8B-B14F-4D97-AF65-F5344CB8AC3E}">
        <p14:creationId xmlns:p14="http://schemas.microsoft.com/office/powerpoint/2010/main" val="140784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CA5CBE-2849-0841-B9B3-037BC4490EC1}" type="slidenum">
              <a:rPr lang="en-US" smtClean="0"/>
              <a:t>2</a:t>
            </a:fld>
            <a:endParaRPr lang="en-US"/>
          </a:p>
        </p:txBody>
      </p:sp>
    </p:spTree>
    <p:extLst>
      <p:ext uri="{BB962C8B-B14F-4D97-AF65-F5344CB8AC3E}">
        <p14:creationId xmlns:p14="http://schemas.microsoft.com/office/powerpoint/2010/main" val="3847175843"/>
      </p:ext>
    </p:extLst>
  </p:cSld>
  <p:clrMapOvr>
    <a:masterClrMapping/>
  </p:clrMapOvr>
</p:notes>
</file>

<file path=ppt/slideLayouts/_rels/slideLayout1.xml.rels>&#65279;<?xml version="1.0" encoding="utf-8"?><Relationships xmlns="http://schemas.openxmlformats.org/package/2006/relationships"><Relationship Type="http://schemas.openxmlformats.org/officeDocument/2006/relationships/image" Target="/ppt/media/image4.jpeg" Id="rId3" /><Relationship Type="http://schemas.openxmlformats.org/officeDocument/2006/relationships/image" Target="/ppt/media/image3.jpeg" Id="rId2" /><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close up of a logo&#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
        <p:nvSpPr>
          <p:cNvPr id="10" name="Title 1"/>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anose="020B0604020202020204"/>
                <a:cs typeface="Arial" panose="020B0604020202020204"/>
              </a:defRPr>
            </a:lvl1pPr>
          </a:lstStyle>
          <a:p>
            <a:r>
              <a:rPr lang="en-US" dirty="0"/>
              <a:t>Click to edit title</a:t>
            </a:r>
          </a:p>
        </p:txBody>
      </p:sp>
      <p:sp>
        <p:nvSpPr>
          <p:cNvPr id="11" name="Subtitle 2"/>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panose="020B0604020202020204"/>
                <a:cs typeface="Arial" panose="020B0604020202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panose="020B0604020202020204"/>
                <a:cs typeface="Arial" panose="020B0604020202020204"/>
              </a:defRPr>
            </a:lvl1pPr>
            <a:lvl2pPr>
              <a:defRPr>
                <a:latin typeface="Arial" panose="020B0604020202020204"/>
                <a:cs typeface="Arial" panose="020B0604020202020204"/>
              </a:defRPr>
            </a:lvl2pPr>
            <a:lvl3pPr>
              <a:defRPr>
                <a:latin typeface="Arial" panose="020B0604020202020204"/>
                <a:cs typeface="Arial" panose="020B0604020202020204"/>
              </a:defRPr>
            </a:lvl3pPr>
            <a:lvl4pPr>
              <a:defRPr>
                <a:latin typeface="Arial" panose="020B0604020202020204"/>
                <a:cs typeface="Arial" panose="020B0604020202020204"/>
              </a:defRPr>
            </a:lvl4pPr>
            <a:lvl5pPr>
              <a:defRPr>
                <a:latin typeface="Arial" panose="020B0604020202020204"/>
                <a:cs typeface="Arial" panose="020B0604020202020204"/>
              </a:defRPr>
            </a:lvl5pPr>
          </a:lstStyle>
          <a:p>
            <a:pPr lvl="0"/>
            <a:r>
              <a:rPr lang="en-US" dirty="0"/>
              <a:t>Click to edit text</a:t>
            </a:r>
          </a:p>
        </p:txBody>
      </p:sp>
      <p:sp>
        <p:nvSpPr>
          <p:cNvPr id="11" name="Title 10"/>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panose="020B0604020202020204"/>
                <a:cs typeface="Arial" panose="020B0604020202020204"/>
              </a:defRPr>
            </a:lvl1pPr>
            <a:lvl2pPr algn="l">
              <a:defRPr sz="2000">
                <a:latin typeface="Arial" panose="020B0604020202020204"/>
                <a:cs typeface="Arial" panose="020B0604020202020204"/>
              </a:defRPr>
            </a:lvl2pPr>
            <a:lvl3pPr algn="l">
              <a:defRPr sz="2000">
                <a:latin typeface="Arial" panose="020B0604020202020204"/>
                <a:cs typeface="Arial" panose="020B0604020202020204"/>
              </a:defRPr>
            </a:lvl3pPr>
            <a:lvl4pPr algn="l">
              <a:defRPr sz="2000">
                <a:latin typeface="Arial" panose="020B0604020202020204"/>
                <a:cs typeface="Arial" panose="020B0604020202020204"/>
              </a:defRPr>
            </a:lvl4pPr>
            <a:lvl5pPr algn="l">
              <a:defRPr sz="2000">
                <a:latin typeface="Arial" panose="020B0604020202020204"/>
                <a:cs typeface="Arial" panose="020B0604020202020204"/>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Masters/_rels/slideMaster1.xml.rels>&#65279;<?xml version="1.0" encoding="utf-8"?><Relationships xmlns="http://schemas.openxmlformats.org/package/2006/relationships"><Relationship Type="http://schemas.openxmlformats.org/officeDocument/2006/relationships/image" Target="/ppt/media/image1.jpeg" Id="rId13" /><Relationship Type="http://schemas.openxmlformats.org/officeDocument/2006/relationships/theme" Target="/ppt/theme/theme1.xml" Id="rId12" /><Relationship Type="http://schemas.openxmlformats.org/officeDocument/2006/relationships/slideLayout" Target="/ppt/slideLayouts/slideLayout2.xml" Id="rId2" /><Relationship Type="http://schemas.openxmlformats.org/officeDocument/2006/relationships/slideLayout" Target="/ppt/slideLayouts/slideLayout1.xml" Id="rId1" /><Relationship Type="http://schemas.openxmlformats.org/officeDocument/2006/relationships/slideLayout" Target="/ppt/slideLayouts/slideLayout6.xml" Id="rId6" /><Relationship Type="http://schemas.openxmlformats.org/officeDocument/2006/relationships/image" Target="/ppt/media/image2.jpeg" Id="rId14" /></Relationships>
</file>

<file path=ppt/slideMasters/slideMaster1.xml><?xml version="1.0" encoding="utf-8"?>
<p:sldMaster xmlns:mc="http://schemas.openxmlformats.org/markup-compatibility/2006" xmlns:p159="http://schemas.microsoft.com/office/powerpoint/2015/09/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p:cNvPicPr>
            <a:picLocks noChangeAspect="1"/>
          </p:cNvPicPr>
          <p:nvPr userDrawn="1"/>
        </p:nvPicPr>
        <p:blipFill>
          <a:blip r:embed="rId13"/>
          <a:stretch>
            <a:fillRect/>
          </a:stretch>
        </p:blipFill>
        <p:spPr>
          <a:xfrm>
            <a:off x="0" y="0"/>
            <a:ext cx="12192000" cy="6858000"/>
          </a:xfrm>
          <a:prstGeom prst="rect">
            <a:avLst/>
          </a:prstGeom>
        </p:spPr>
      </p:pic>
      <p:pic>
        <p:nvPicPr>
          <p:cNvPr id="5" name="Picture 4" descr="A close up of a logo&#10;&#10;Description automatically generated"/>
          <p:cNvPicPr>
            <a:picLocks noChangeAspect="1"/>
          </p:cNvPicPr>
          <p:nvPr userDrawn="1"/>
        </p:nvPicPr>
        <p:blipFill>
          <a:blip r:embed="rId14"/>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6"/>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notesSlide" Target="/ppt/notesSlides/notesSlide1.xml" Id="rId2" /><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image" Target="/ppt/media/image35.tiff" Id="rId2" /><Relationship Type="http://schemas.openxmlformats.org/officeDocument/2006/relationships/slideLayout" Target="/ppt/slideLayouts/slideLayout6.xml" Id="rId1" /></Relationships>
</file>

<file path=ppt/slides/_rels/slide11.xml.rels>&#65279;<?xml version="1.0" encoding="utf-8"?><Relationships xmlns="http://schemas.openxmlformats.org/package/2006/relationships"><Relationship Type="http://schemas.openxmlformats.org/officeDocument/2006/relationships/image" Target="/ppt/media/image36.tiff" Id="rId2" /><Relationship Type="http://schemas.openxmlformats.org/officeDocument/2006/relationships/slideLayout" Target="/ppt/slideLayouts/slideLayout6.xml" Id="rId1" /></Relationships>
</file>

<file path=ppt/slides/_rels/slide12.xml.rels>&#65279;<?xml version="1.0" encoding="utf-8"?><Relationships xmlns="http://schemas.openxmlformats.org/package/2006/relationships"><Relationship Type="http://schemas.openxmlformats.org/officeDocument/2006/relationships/image" Target="/ppt/media/image37.tiff" Id="rId2" /><Relationship Type="http://schemas.openxmlformats.org/officeDocument/2006/relationships/slideLayout" Target="/ppt/slideLayouts/slideLayout6.xml" Id="rId1" /></Relationships>
</file>

<file path=ppt/slides/_rels/slide13.xml.rels>&#65279;<?xml version="1.0" encoding="utf-8"?><Relationships xmlns="http://schemas.openxmlformats.org/package/2006/relationships"><Relationship Type="http://schemas.openxmlformats.org/officeDocument/2006/relationships/image" Target="/ppt/media/image39.tiff" Id="rId3" /><Relationship Type="http://schemas.openxmlformats.org/officeDocument/2006/relationships/image" Target="/ppt/media/image38.tiff" Id="rId2" /><Relationship Type="http://schemas.openxmlformats.org/officeDocument/2006/relationships/slideLayout" Target="/ppt/slideLayouts/slideLayout6.xml" Id="rId1" /></Relationships>
</file>

<file path=ppt/slides/_rels/slide14.xml.rels>&#65279;<?xml version="1.0" encoding="utf-8"?><Relationships xmlns="http://schemas.openxmlformats.org/package/2006/relationships"><Relationship Type="http://schemas.openxmlformats.org/officeDocument/2006/relationships/image" Target="/ppt/media/image40.tiff" Id="rId2" /><Relationship Type="http://schemas.openxmlformats.org/officeDocument/2006/relationships/slideLayout" Target="/ppt/slideLayouts/slideLayout6.xml" Id="rId1" /></Relationships>
</file>

<file path=ppt/slides/_rels/slide15.xml.rels>&#65279;<?xml version="1.0" encoding="utf-8"?><Relationships xmlns="http://schemas.openxmlformats.org/package/2006/relationships"><Relationship Type="http://schemas.openxmlformats.org/officeDocument/2006/relationships/image" Target="/ppt/media/image41.tiff" Id="rId2" /><Relationship Type="http://schemas.openxmlformats.org/officeDocument/2006/relationships/slideLayout" Target="/ppt/slideLayouts/slideLayout6.xml" Id="rId1" /></Relationships>
</file>

<file path=ppt/slides/_rels/slide16.xml.rels>&#65279;<?xml version="1.0" encoding="utf-8"?><Relationships xmlns="http://schemas.openxmlformats.org/package/2006/relationships"><Relationship Type="http://schemas.openxmlformats.org/officeDocument/2006/relationships/image" Target="/ppt/media/image42.tiff" Id="rId2" /><Relationship Type="http://schemas.openxmlformats.org/officeDocument/2006/relationships/slideLayout" Target="/ppt/slideLayouts/slideLayout6.xml" Id="rId1" /></Relationships>
</file>

<file path=ppt/slides/_rels/slide17.xml.rels>&#65279;<?xml version="1.0" encoding="utf-8"?><Relationships xmlns="http://schemas.openxmlformats.org/package/2006/relationships"><Relationship Type="http://schemas.openxmlformats.org/officeDocument/2006/relationships/image" Target="/ppt/media/image43.tiff" Id="rId2" /><Relationship Type="http://schemas.openxmlformats.org/officeDocument/2006/relationships/slideLayout" Target="/ppt/slideLayouts/slideLayout6.xml" Id="rId1" /></Relationships>
</file>

<file path=ppt/slides/_rels/slide18.xml.rels>&#65279;<?xml version="1.0" encoding="utf-8"?><Relationships xmlns="http://schemas.openxmlformats.org/package/2006/relationships"><Relationship Type="http://schemas.openxmlformats.org/officeDocument/2006/relationships/image" Target="/ppt/media/image44.tiff" Id="rId2" /><Relationship Type="http://schemas.openxmlformats.org/officeDocument/2006/relationships/slideLayout" Target="/ppt/slideLayouts/slideLayout6.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2.xml.rels>&#65279;<?xml version="1.0" encoding="utf-8"?><Relationships xmlns="http://schemas.openxmlformats.org/package/2006/relationships"><Relationship Type="http://schemas.openxmlformats.org/officeDocument/2006/relationships/notesSlide" Target="/ppt/notesSlides/notesSlide2.xml" Id="rId2" /><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image" Target="/ppt/media/image24.png" Id="rId2" /><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image" Target="/ppt/media/image25.tiff" Id="rId2" /><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image" Target="/ppt/media/image26.tiff" Id="rId2" /><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image" Target="/ppt/media/image28.png" Id="rId3" /><Relationship Type="http://schemas.openxmlformats.org/officeDocument/2006/relationships/image" Target="/ppt/media/image27.jpeg" Id="rId2" /><Relationship Type="http://schemas.openxmlformats.org/officeDocument/2006/relationships/slideLayout" Target="/ppt/slideLayouts/slideLayout6.xml" Id="rId1" /></Relationships>
</file>

<file path=ppt/slides/_rels/slide7.xml.rels>&#65279;<?xml version="1.0" encoding="utf-8"?><Relationships xmlns="http://schemas.openxmlformats.org/package/2006/relationships"><Relationship Type="http://schemas.openxmlformats.org/officeDocument/2006/relationships/image" Target="/ppt/media/image30.tiff" Id="rId3" /><Relationship Type="http://schemas.openxmlformats.org/officeDocument/2006/relationships/image" Target="/ppt/media/image29.tiff" Id="rId2" /><Relationship Type="http://schemas.openxmlformats.org/officeDocument/2006/relationships/slideLayout" Target="/ppt/slideLayouts/slideLayout6.xml" Id="rId1" /></Relationships>
</file>

<file path=ppt/slides/_rels/slide8.xml.rels>&#65279;<?xml version="1.0" encoding="utf-8"?><Relationships xmlns="http://schemas.openxmlformats.org/package/2006/relationships"><Relationship Type="http://schemas.openxmlformats.org/officeDocument/2006/relationships/image" Target="/ppt/media/image32.tiff" Id="rId3" /><Relationship Type="http://schemas.openxmlformats.org/officeDocument/2006/relationships/image" Target="/ppt/media/image31.tiff" Id="rId2" /><Relationship Type="http://schemas.openxmlformats.org/officeDocument/2006/relationships/slideLayout" Target="/ppt/slideLayouts/slideLayout6.xml" Id="rId1" /></Relationships>
</file>

<file path=ppt/slides/_rels/slide9.xml.rels>&#65279;<?xml version="1.0" encoding="utf-8"?><Relationships xmlns="http://schemas.openxmlformats.org/package/2006/relationships"><Relationship Type="http://schemas.openxmlformats.org/officeDocument/2006/relationships/image" Target="/ppt/media/image34.png" Id="rId3" /><Relationship Type="http://schemas.openxmlformats.org/officeDocument/2006/relationships/image" Target="/ppt/media/image33.png" Id="rId2" /><Relationship Type="http://schemas.openxmlformats.org/officeDocument/2006/relationships/slideLayout" Target="/ppt/slideLayouts/slideLayout6.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731" y="1658333"/>
            <a:ext cx="8389575" cy="2441160"/>
          </a:xfrm>
        </p:spPr>
        <p:txBody>
          <a:bodyPr lIns="91440" tIns="45720" rIns="91440" bIns="45720" anchor="t"/>
          <a:lstStyle/>
          <a:p>
            <a:r>
              <a:rPr lang="en-US" dirty="0" err="1"/>
              <a:t>Youtube</a:t>
            </a:r>
            <a:r>
              <a:rPr lang="en-US" dirty="0"/>
              <a:t> Pulse : Tracking Trends &amp; Engagement</a:t>
            </a:r>
          </a:p>
        </p:txBody>
      </p:sp>
      <p:sp>
        <p:nvSpPr>
          <p:cNvPr id="3" name="Subtitle 2"/>
          <p:cNvSpPr>
            <a:spLocks noGrp="1"/>
          </p:cNvSpPr>
          <p:nvPr>
            <p:ph type="subTitle" idx="1"/>
          </p:nvPr>
        </p:nvSpPr>
        <p:spPr>
          <a:xfrm>
            <a:off x="3047731" y="3149374"/>
            <a:ext cx="8389575" cy="2985246"/>
          </a:xfrm>
        </p:spPr>
        <p:txBody>
          <a:bodyPr/>
          <a:lstStyle/>
          <a:p>
            <a:endParaRPr lang="en-US" dirty="0"/>
          </a:p>
          <a:p>
            <a:r>
              <a:rPr lang="en-US" dirty="0"/>
              <a:t>DATS 6401 – Surya </a:t>
            </a:r>
            <a:r>
              <a:rPr lang="en-US" dirty="0" err="1"/>
              <a:t>vamsi</a:t>
            </a:r>
            <a:r>
              <a:rPr lang="en-US" dirty="0"/>
              <a:t> </a:t>
            </a:r>
            <a:r>
              <a:rPr lang="en-US" dirty="0" err="1"/>
              <a:t>Patiballa</a:t>
            </a:r>
            <a:r>
              <a:rPr lang="en-US" dirty="0"/>
              <a:t> (G40559527)</a:t>
            </a:r>
          </a:p>
          <a:p>
            <a:r>
              <a:rPr lang="en-US" dirty="0"/>
              <a:t>                                 [Section :- 10]</a:t>
            </a:r>
          </a:p>
          <a:p>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B8472D-149E-8D46-6898-9B3A5299141E}"/>
              </a:ext>
            </a:extLst>
          </p:cNvPr>
          <p:cNvSpPr>
            <a:spLocks noGrp="1"/>
          </p:cNvSpPr>
          <p:nvPr>
            <p:ph type="body" sz="half" idx="2"/>
          </p:nvPr>
        </p:nvSpPr>
        <p:spPr/>
        <p:txBody>
          <a:bodyPr>
            <a:normAutofit/>
          </a:bodyPr>
          <a:lstStyle/>
          <a:p>
            <a:pPr marL="285750" indent="-285750">
              <a:buFont typeface="Wingdings" pitchFamily="2" charset="2"/>
              <a:buChar char="Ø"/>
            </a:pPr>
            <a:r>
              <a:rPr lang="en-US" sz="1600" b="0" i="0" dirty="0">
                <a:solidFill>
                  <a:srgbClr val="0D0D0D"/>
                </a:solidFill>
                <a:effectLst/>
                <a:highlight>
                  <a:srgbClr val="FFFFFF"/>
                </a:highlight>
                <a:latin typeface="Söhne"/>
              </a:rPr>
              <a:t>All four metrics—views, likes, dislikes, and comment count—show a significant increase in recent years, particularly around 2017 and 2018. This suggests that engagement with YouTube content has surged during this period, which could be attributed to a number of factors including increased internet accessibility, more content creators etc.</a:t>
            </a:r>
          </a:p>
          <a:p>
            <a:pPr marL="285750" indent="-285750">
              <a:buFont typeface="Wingdings" pitchFamily="2" charset="2"/>
              <a:buChar char="Ø"/>
            </a:pPr>
            <a:r>
              <a:rPr lang="en-US" sz="1600" b="0" i="0" dirty="0">
                <a:solidFill>
                  <a:srgbClr val="0D0D0D"/>
                </a:solidFill>
                <a:effectLst/>
                <a:highlight>
                  <a:srgbClr val="FFFFFF"/>
                </a:highlight>
                <a:latin typeface="Söhne"/>
              </a:rPr>
              <a:t>The spikes in the graphs for views, likes, and comments appear to be correlated, as they increase around the same time</a:t>
            </a:r>
            <a:r>
              <a:rPr lang="en-US" sz="1600" dirty="0">
                <a:solidFill>
                  <a:srgbClr val="0D0D0D"/>
                </a:solidFill>
                <a:highlight>
                  <a:srgbClr val="FFFFFF"/>
                </a:highlight>
                <a:latin typeface="Söhne"/>
              </a:rPr>
              <a:t>.</a:t>
            </a:r>
            <a:r>
              <a:rPr lang="en-US" sz="1600" b="0" i="0" dirty="0">
                <a:solidFill>
                  <a:srgbClr val="0D0D0D"/>
                </a:solidFill>
                <a:effectLst/>
                <a:highlight>
                  <a:srgbClr val="FFFFFF"/>
                </a:highlight>
                <a:latin typeface="Söhne"/>
              </a:rPr>
              <a:t> The dislikes graph also shows a spike, but it's less aligned with the other metrics, which may indicate different viewer behavior with regard to content that is not well-received.</a:t>
            </a:r>
            <a:endParaRPr lang="en-US" sz="1600" dirty="0">
              <a:solidFill>
                <a:srgbClr val="0D0D0D"/>
              </a:solidFill>
              <a:highlight>
                <a:srgbClr val="FFFFFF"/>
              </a:highlight>
              <a:latin typeface="Söhne"/>
            </a:endParaRPr>
          </a:p>
          <a:p>
            <a:pPr marL="285750" indent="-285750">
              <a:buFont typeface="Wingdings" pitchFamily="2" charset="2"/>
              <a:buChar char="Ø"/>
            </a:pPr>
            <a:r>
              <a:rPr lang="en-US" sz="1600" b="0" i="0" dirty="0">
                <a:solidFill>
                  <a:srgbClr val="0D0D0D"/>
                </a:solidFill>
                <a:effectLst/>
                <a:highlight>
                  <a:srgbClr val="FFFFFF"/>
                </a:highlight>
                <a:latin typeface="Söhne"/>
              </a:rPr>
              <a:t>The sharp peaks, particularly visible in the views and likes graphs, suggest the presence of outlier events, likely viral videos that have captured the attention of a large audience in a short span of time.</a:t>
            </a:r>
            <a:endParaRPr lang="en-US" sz="1800" dirty="0"/>
          </a:p>
        </p:txBody>
      </p:sp>
      <p:sp>
        <p:nvSpPr>
          <p:cNvPr id="4" name="TextBox 3">
            <a:extLst>
              <a:ext uri="{FF2B5EF4-FFF2-40B4-BE49-F238E27FC236}">
                <a16:creationId xmlns:a16="http://schemas.microsoft.com/office/drawing/2014/main" id="{6D2C303D-E0D7-98BC-E9CA-2DE24E9B305F}"/>
              </a:ext>
            </a:extLst>
          </p:cNvPr>
          <p:cNvSpPr txBox="1"/>
          <p:nvPr/>
        </p:nvSpPr>
        <p:spPr>
          <a:xfrm>
            <a:off x="457717" y="107576"/>
            <a:ext cx="4006707" cy="369332"/>
          </a:xfrm>
          <a:prstGeom prst="rect">
            <a:avLst/>
          </a:prstGeom>
          <a:noFill/>
        </p:spPr>
        <p:txBody>
          <a:bodyPr wrap="square" rtlCol="0">
            <a:spAutoFit/>
          </a:bodyPr>
          <a:lstStyle/>
          <a:p>
            <a:r>
              <a:rPr lang="en-US" b="1" dirty="0"/>
              <a:t>LINE PLOTS</a:t>
            </a:r>
          </a:p>
        </p:txBody>
      </p:sp>
      <p:pic>
        <p:nvPicPr>
          <p:cNvPr id="5" name="Content Placeholder 4" descr="A graph of a video&#10;&#10;Description automatically generated with medium confidence">
            <a:extLst>
              <a:ext uri="{FF2B5EF4-FFF2-40B4-BE49-F238E27FC236}">
                <a16:creationId xmlns:a16="http://schemas.microsoft.com/office/drawing/2014/main" id="{DEA1A8CA-DE2D-0D67-0699-6BA66828B24B}"/>
              </a:ext>
            </a:extLst>
          </p:cNvPr>
          <p:cNvPicPr>
            <a:picLocks noGrp="1" noChangeAspect="1"/>
          </p:cNvPicPr>
          <p:nvPr>
            <p:ph idx="1"/>
          </p:nvPr>
        </p:nvPicPr>
        <p:blipFill>
          <a:blip r:embed="rId2"/>
          <a:stretch>
            <a:fillRect/>
          </a:stretch>
        </p:blipFill>
        <p:spPr>
          <a:xfrm>
            <a:off x="457200" y="825387"/>
            <a:ext cx="5394325" cy="3853089"/>
          </a:xfrm>
          <a:prstGeom prst="rect">
            <a:avLst/>
          </a:prstGeom>
        </p:spPr>
      </p:pic>
    </p:spTree>
    <p:extLst>
      <p:ext uri="{BB962C8B-B14F-4D97-AF65-F5344CB8AC3E}">
        <p14:creationId xmlns:p14="http://schemas.microsoft.com/office/powerpoint/2010/main" val="34831262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FBD21F-2985-2767-1626-19CCB1B8569C}"/>
              </a:ext>
            </a:extLst>
          </p:cNvPr>
          <p:cNvSpPr>
            <a:spLocks noGrp="1"/>
          </p:cNvSpPr>
          <p:nvPr>
            <p:ph type="body" sz="half" idx="2"/>
          </p:nvPr>
        </p:nvSpPr>
        <p:spPr/>
        <p:txBody>
          <a:bodyPr>
            <a:normAutofit/>
          </a:bodyPr>
          <a:lstStyle/>
          <a:p>
            <a:pPr marL="285750" indent="-285750">
              <a:buFont typeface="Wingdings" pitchFamily="2" charset="2"/>
              <a:buChar char="Ø"/>
            </a:pPr>
            <a:r>
              <a:rPr lang="en-US" sz="1800" b="0" i="0" dirty="0">
                <a:solidFill>
                  <a:srgbClr val="0D0D0D"/>
                </a:solidFill>
                <a:effectLst/>
                <a:highlight>
                  <a:srgbClr val="FFFFFF"/>
                </a:highlight>
                <a:latin typeface="Söhne"/>
              </a:rPr>
              <a:t>The tags 'funny' and 'comedy' are the most frequent, indicating that humorous content is highly popular on YouTube.</a:t>
            </a:r>
          </a:p>
          <a:p>
            <a:endParaRPr lang="en-US" sz="1800" dirty="0">
              <a:solidFill>
                <a:srgbClr val="0D0D0D"/>
              </a:solidFill>
              <a:highlight>
                <a:srgbClr val="FFFFFF"/>
              </a:highlight>
              <a:latin typeface="Söhne"/>
            </a:endParaRPr>
          </a:p>
          <a:p>
            <a:endParaRPr lang="en-US" sz="1800" b="0" i="0" dirty="0">
              <a:solidFill>
                <a:srgbClr val="0D0D0D"/>
              </a:solidFill>
              <a:effectLst/>
              <a:highlight>
                <a:srgbClr val="FFFFFF"/>
              </a:highlight>
              <a:latin typeface="Söhne"/>
            </a:endParaRPr>
          </a:p>
          <a:p>
            <a:pPr marL="285750" indent="-285750">
              <a:buFont typeface="Wingdings" pitchFamily="2" charset="2"/>
              <a:buChar char="Ø"/>
            </a:pPr>
            <a:r>
              <a:rPr lang="en-US" sz="1600" b="0" i="0" dirty="0">
                <a:solidFill>
                  <a:srgbClr val="0D0D0D"/>
                </a:solidFill>
                <a:effectLst/>
                <a:highlight>
                  <a:srgbClr val="FFFFFF"/>
                </a:highlight>
                <a:latin typeface="Söhne"/>
              </a:rPr>
              <a:t>The variety of tags, including 'music', '2018', 'pop', 'news', 'trailer', 'video', 'interview', 'humor', 'live', 'entertainment', 'review', 'official', 'vlog', 'celebrity', 'television', and 'how-to' represent a broad range of interests among YouTube users</a:t>
            </a:r>
            <a:r>
              <a:rPr lang="en-US" sz="1800" b="0" i="0" dirty="0">
                <a:solidFill>
                  <a:srgbClr val="0D0D0D"/>
                </a:solidFill>
                <a:effectLst/>
                <a:highlight>
                  <a:srgbClr val="FFFFFF"/>
                </a:highlight>
                <a:latin typeface="Söhne"/>
              </a:rPr>
              <a:t>.</a:t>
            </a:r>
            <a:endParaRPr lang="en-US" sz="1800" dirty="0"/>
          </a:p>
        </p:txBody>
      </p:sp>
      <p:sp>
        <p:nvSpPr>
          <p:cNvPr id="4" name="TextBox 3">
            <a:extLst>
              <a:ext uri="{FF2B5EF4-FFF2-40B4-BE49-F238E27FC236}">
                <a16:creationId xmlns:a16="http://schemas.microsoft.com/office/drawing/2014/main" id="{7196B253-EC72-B9ED-B036-B73A472C9F4D}"/>
              </a:ext>
            </a:extLst>
          </p:cNvPr>
          <p:cNvSpPr txBox="1"/>
          <p:nvPr/>
        </p:nvSpPr>
        <p:spPr>
          <a:xfrm>
            <a:off x="333487" y="175759"/>
            <a:ext cx="4808668" cy="369332"/>
          </a:xfrm>
          <a:prstGeom prst="rect">
            <a:avLst/>
          </a:prstGeom>
          <a:noFill/>
        </p:spPr>
        <p:txBody>
          <a:bodyPr wrap="square" rtlCol="0">
            <a:spAutoFit/>
          </a:bodyPr>
          <a:lstStyle/>
          <a:p>
            <a:r>
              <a:rPr lang="en-US" b="1" dirty="0"/>
              <a:t>BAR PLOT (for common no of tags used)</a:t>
            </a:r>
          </a:p>
        </p:txBody>
      </p:sp>
      <p:pic>
        <p:nvPicPr>
          <p:cNvPr id="5" name="Content Placeholder 4" descr="A graph of a number of people&#10;&#10;Description automatically generated with medium confidence">
            <a:extLst>
              <a:ext uri="{FF2B5EF4-FFF2-40B4-BE49-F238E27FC236}">
                <a16:creationId xmlns:a16="http://schemas.microsoft.com/office/drawing/2014/main" id="{29197C54-2F1C-FBC9-A00D-2BC5EE905E68}"/>
              </a:ext>
            </a:extLst>
          </p:cNvPr>
          <p:cNvPicPr>
            <a:picLocks noGrp="1" noChangeAspect="1"/>
          </p:cNvPicPr>
          <p:nvPr>
            <p:ph idx="1"/>
          </p:nvPr>
        </p:nvPicPr>
        <p:blipFill>
          <a:blip r:embed="rId2"/>
          <a:stretch>
            <a:fillRect/>
          </a:stretch>
        </p:blipFill>
        <p:spPr>
          <a:xfrm>
            <a:off x="457200" y="953823"/>
            <a:ext cx="5394325" cy="3596216"/>
          </a:xfrm>
          <a:prstGeom prst="rect">
            <a:avLst/>
          </a:prstGeom>
        </p:spPr>
      </p:pic>
    </p:spTree>
    <p:extLst>
      <p:ext uri="{BB962C8B-B14F-4D97-AF65-F5344CB8AC3E}">
        <p14:creationId xmlns:p14="http://schemas.microsoft.com/office/powerpoint/2010/main" val="13317615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FDBDCE-D324-8D02-7479-1284A580E5DB}"/>
              </a:ext>
            </a:extLst>
          </p:cNvPr>
          <p:cNvSpPr>
            <a:spLocks noGrp="1"/>
          </p:cNvSpPr>
          <p:nvPr>
            <p:ph type="body" sz="half" idx="2"/>
          </p:nvPr>
        </p:nvSpPr>
        <p:spPr/>
        <p:txBody>
          <a:bodyPr>
            <a:normAutofit/>
          </a:bodyPr>
          <a:lstStyle/>
          <a:p>
            <a:pPr marL="285750" indent="-285750">
              <a:buFont typeface="Wingdings" pitchFamily="2" charset="2"/>
              <a:buChar char="Ø"/>
            </a:pPr>
            <a:r>
              <a:rPr lang="en-US" sz="1800" b="0" i="0" dirty="0">
                <a:solidFill>
                  <a:srgbClr val="0D0D0D"/>
                </a:solidFill>
                <a:effectLst/>
                <a:highlight>
                  <a:srgbClr val="FFFFFF"/>
                </a:highlight>
                <a:latin typeface="Söhne"/>
              </a:rPr>
              <a:t>The first graph shows that some categories (notably the one with category ID 24) are much more common than others.</a:t>
            </a:r>
          </a:p>
          <a:p>
            <a:pPr marL="285750" indent="-285750">
              <a:buFont typeface="Wingdings" pitchFamily="2" charset="2"/>
              <a:buChar char="Ø"/>
            </a:pPr>
            <a:r>
              <a:rPr lang="en-US" sz="1800" b="0" i="0" dirty="0">
                <a:solidFill>
                  <a:srgbClr val="0D0D0D"/>
                </a:solidFill>
                <a:effectLst/>
                <a:highlight>
                  <a:srgbClr val="FFFFFF"/>
                </a:highlight>
                <a:latin typeface="Söhne"/>
              </a:rPr>
              <a:t>The second graph indicates that video publishing is relatively consistent across weekdays, with a slight decrease on Saturday and a more notable drop on Sunday</a:t>
            </a:r>
            <a:r>
              <a:rPr lang="en-US" sz="1800" dirty="0">
                <a:solidFill>
                  <a:srgbClr val="0D0D0D"/>
                </a:solidFill>
                <a:highlight>
                  <a:srgbClr val="FFFFFF"/>
                </a:highlight>
                <a:latin typeface="Söhne"/>
              </a:rPr>
              <a:t>.</a:t>
            </a:r>
          </a:p>
          <a:p>
            <a:pPr marL="285750" indent="-285750">
              <a:buFont typeface="Wingdings" pitchFamily="2" charset="2"/>
              <a:buChar char="Ø"/>
            </a:pPr>
            <a:r>
              <a:rPr lang="en-US" sz="1800" b="0" i="0" dirty="0">
                <a:solidFill>
                  <a:srgbClr val="0D0D0D"/>
                </a:solidFill>
                <a:effectLst/>
                <a:highlight>
                  <a:srgbClr val="FFFFFF"/>
                </a:highlight>
                <a:latin typeface="Söhne"/>
              </a:rPr>
              <a:t>The third graph shows that certain countries (possibly 'RU' and 'FR' based on the visible labels) have higher counts of published videos than others.</a:t>
            </a:r>
          </a:p>
          <a:p>
            <a:pPr marL="285750" indent="-285750">
              <a:buFont typeface="Wingdings" pitchFamily="2" charset="2"/>
              <a:buChar char="Ø"/>
            </a:pPr>
            <a:r>
              <a:rPr lang="en-US" sz="1800" b="0" i="0" dirty="0">
                <a:solidFill>
                  <a:srgbClr val="0D0D0D"/>
                </a:solidFill>
                <a:effectLst/>
                <a:highlight>
                  <a:srgbClr val="FFFFFF"/>
                </a:highlight>
                <a:latin typeface="Söhne"/>
              </a:rPr>
              <a:t>The fourth graph displays the count of videos published during different parts of the day, with 'afternoon' having the highest count followed by 'evening'. </a:t>
            </a:r>
          </a:p>
        </p:txBody>
      </p:sp>
      <p:sp>
        <p:nvSpPr>
          <p:cNvPr id="4" name="TextBox 3">
            <a:extLst>
              <a:ext uri="{FF2B5EF4-FFF2-40B4-BE49-F238E27FC236}">
                <a16:creationId xmlns:a16="http://schemas.microsoft.com/office/drawing/2014/main" id="{C4E86DAF-2D1A-FB2E-18E7-B60A81798AD8}"/>
              </a:ext>
            </a:extLst>
          </p:cNvPr>
          <p:cNvSpPr txBox="1"/>
          <p:nvPr/>
        </p:nvSpPr>
        <p:spPr>
          <a:xfrm>
            <a:off x="473336" y="161365"/>
            <a:ext cx="2850777" cy="369332"/>
          </a:xfrm>
          <a:prstGeom prst="rect">
            <a:avLst/>
          </a:prstGeom>
          <a:noFill/>
        </p:spPr>
        <p:txBody>
          <a:bodyPr wrap="square" rtlCol="0">
            <a:spAutoFit/>
          </a:bodyPr>
          <a:lstStyle/>
          <a:p>
            <a:r>
              <a:rPr lang="en-US" b="1" dirty="0"/>
              <a:t>BAR GRAPHS</a:t>
            </a:r>
          </a:p>
        </p:txBody>
      </p:sp>
      <p:pic>
        <p:nvPicPr>
          <p:cNvPr id="5" name="Content Placeholder 4" descr="A group of different colored bars&#10;&#10;Description automatically generated">
            <a:extLst>
              <a:ext uri="{FF2B5EF4-FFF2-40B4-BE49-F238E27FC236}">
                <a16:creationId xmlns:a16="http://schemas.microsoft.com/office/drawing/2014/main" id="{240A2F18-96E6-1D55-6A4A-E3411776344E}"/>
              </a:ext>
            </a:extLst>
          </p:cNvPr>
          <p:cNvPicPr>
            <a:picLocks noGrp="1" noChangeAspect="1"/>
          </p:cNvPicPr>
          <p:nvPr>
            <p:ph idx="1"/>
          </p:nvPr>
        </p:nvPicPr>
        <p:blipFill>
          <a:blip r:embed="rId2"/>
          <a:stretch>
            <a:fillRect/>
          </a:stretch>
        </p:blipFill>
        <p:spPr>
          <a:xfrm>
            <a:off x="457200" y="545092"/>
            <a:ext cx="5394325" cy="4414018"/>
          </a:xfrm>
          <a:prstGeom prst="rect">
            <a:avLst/>
          </a:prstGeom>
        </p:spPr>
      </p:pic>
    </p:spTree>
    <p:extLst>
      <p:ext uri="{BB962C8B-B14F-4D97-AF65-F5344CB8AC3E}">
        <p14:creationId xmlns:p14="http://schemas.microsoft.com/office/powerpoint/2010/main" val="3012157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C52596-76EB-E59B-CEFF-A08C58DF4C9E}"/>
              </a:ext>
            </a:extLst>
          </p:cNvPr>
          <p:cNvSpPr>
            <a:spLocks noGrp="1"/>
          </p:cNvSpPr>
          <p:nvPr>
            <p:ph type="body" sz="half" idx="2"/>
          </p:nvPr>
        </p:nvSpPr>
        <p:spPr>
          <a:xfrm>
            <a:off x="6231467" y="545092"/>
            <a:ext cx="5393266" cy="3134023"/>
          </a:xfrm>
        </p:spPr>
        <p:txBody>
          <a:bodyPr/>
          <a:lstStyle/>
          <a:p>
            <a:endParaRPr lang="en-US" dirty="0"/>
          </a:p>
        </p:txBody>
      </p:sp>
      <p:sp>
        <p:nvSpPr>
          <p:cNvPr id="4" name="TextBox 3">
            <a:extLst>
              <a:ext uri="{FF2B5EF4-FFF2-40B4-BE49-F238E27FC236}">
                <a16:creationId xmlns:a16="http://schemas.microsoft.com/office/drawing/2014/main" id="{E7794ECE-EDC0-7408-1B7E-0E111405E3E6}"/>
              </a:ext>
            </a:extLst>
          </p:cNvPr>
          <p:cNvSpPr txBox="1"/>
          <p:nvPr/>
        </p:nvSpPr>
        <p:spPr>
          <a:xfrm>
            <a:off x="457717" y="182880"/>
            <a:ext cx="1381841" cy="369332"/>
          </a:xfrm>
          <a:prstGeom prst="rect">
            <a:avLst/>
          </a:prstGeom>
          <a:noFill/>
        </p:spPr>
        <p:txBody>
          <a:bodyPr wrap="square" rtlCol="0">
            <a:spAutoFit/>
          </a:bodyPr>
          <a:lstStyle/>
          <a:p>
            <a:r>
              <a:rPr lang="en-US" b="1" dirty="0"/>
              <a:t>PIE CHARTS</a:t>
            </a:r>
          </a:p>
        </p:txBody>
      </p:sp>
      <p:pic>
        <p:nvPicPr>
          <p:cNvPr id="5" name="Content Placeholder 4" descr="A pie chart with numbers and text&#10;&#10;Description automatically generated">
            <a:extLst>
              <a:ext uri="{FF2B5EF4-FFF2-40B4-BE49-F238E27FC236}">
                <a16:creationId xmlns:a16="http://schemas.microsoft.com/office/drawing/2014/main" id="{5C6E848B-CCF1-BAC3-07D0-688C60274D17}"/>
              </a:ext>
            </a:extLst>
          </p:cNvPr>
          <p:cNvPicPr>
            <a:picLocks noGrp="1" noChangeAspect="1"/>
          </p:cNvPicPr>
          <p:nvPr>
            <p:ph idx="1"/>
          </p:nvPr>
        </p:nvPicPr>
        <p:blipFill>
          <a:blip r:embed="rId2"/>
          <a:stretch>
            <a:fillRect/>
          </a:stretch>
        </p:blipFill>
        <p:spPr>
          <a:xfrm>
            <a:off x="946944" y="544513"/>
            <a:ext cx="4414837" cy="3295967"/>
          </a:xfrm>
          <a:prstGeom prst="rect">
            <a:avLst/>
          </a:prstGeom>
        </p:spPr>
      </p:pic>
      <p:pic>
        <p:nvPicPr>
          <p:cNvPr id="6" name="Picture 5">
            <a:extLst>
              <a:ext uri="{FF2B5EF4-FFF2-40B4-BE49-F238E27FC236}">
                <a16:creationId xmlns:a16="http://schemas.microsoft.com/office/drawing/2014/main" id="{BA6901E5-A9E7-9CF9-D344-7F6FA09C0A08}"/>
              </a:ext>
            </a:extLst>
          </p:cNvPr>
          <p:cNvPicPr>
            <a:picLocks noChangeAspect="1"/>
          </p:cNvPicPr>
          <p:nvPr/>
        </p:nvPicPr>
        <p:blipFill>
          <a:blip r:embed="rId3"/>
          <a:stretch>
            <a:fillRect/>
          </a:stretch>
        </p:blipFill>
        <p:spPr>
          <a:xfrm>
            <a:off x="6620740" y="656216"/>
            <a:ext cx="4624315" cy="3022899"/>
          </a:xfrm>
          <a:prstGeom prst="rect">
            <a:avLst/>
          </a:prstGeom>
        </p:spPr>
      </p:pic>
      <p:sp>
        <p:nvSpPr>
          <p:cNvPr id="8" name="TextBox 7">
            <a:extLst>
              <a:ext uri="{FF2B5EF4-FFF2-40B4-BE49-F238E27FC236}">
                <a16:creationId xmlns:a16="http://schemas.microsoft.com/office/drawing/2014/main" id="{AA052D98-4A77-F953-17D4-5D406AED715A}"/>
              </a:ext>
            </a:extLst>
          </p:cNvPr>
          <p:cNvSpPr txBox="1"/>
          <p:nvPr/>
        </p:nvSpPr>
        <p:spPr>
          <a:xfrm>
            <a:off x="376518" y="3603811"/>
            <a:ext cx="5584016" cy="2031325"/>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main inference from the pie chart, which illustrates the distribution of videos by part of the day, is that the afternoon is the most popular time for publishing videos, accounting for approximately 42.8% of the total. This is followed by the evening at 29.7%, suggesting that the latter half of the day is the preferred time for video uploads.</a:t>
            </a:r>
            <a:endParaRPr lang="en-US" dirty="0"/>
          </a:p>
        </p:txBody>
      </p:sp>
      <p:sp>
        <p:nvSpPr>
          <p:cNvPr id="9" name="TextBox 8">
            <a:extLst>
              <a:ext uri="{FF2B5EF4-FFF2-40B4-BE49-F238E27FC236}">
                <a16:creationId xmlns:a16="http://schemas.microsoft.com/office/drawing/2014/main" id="{8C7841A3-452F-43F0-F02E-34BF6E507036}"/>
              </a:ext>
            </a:extLst>
          </p:cNvPr>
          <p:cNvSpPr txBox="1"/>
          <p:nvPr/>
        </p:nvSpPr>
        <p:spPr>
          <a:xfrm>
            <a:off x="6231467" y="3808208"/>
            <a:ext cx="5393266" cy="2031325"/>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main inference here is that Category 24 dominates the chart, constituting 29.5% of the videos, which suggests that it is the most popular or most frequently uploaded category on YouTube within this dataset. Other categories represent a smaller share of the total, with Categories 22 and 1 also having significant portions at 12.4% and 11.3%, respectively.</a:t>
            </a:r>
            <a:endParaRPr lang="en-US" dirty="0"/>
          </a:p>
        </p:txBody>
      </p:sp>
    </p:spTree>
    <p:extLst>
      <p:ext uri="{BB962C8B-B14F-4D97-AF65-F5344CB8AC3E}">
        <p14:creationId xmlns:p14="http://schemas.microsoft.com/office/powerpoint/2010/main" val="1515295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BDD3C0-6406-CD50-60E7-B34BE4A9080A}"/>
              </a:ext>
            </a:extLst>
          </p:cNvPr>
          <p:cNvSpPr>
            <a:spLocks noGrp="1"/>
          </p:cNvSpPr>
          <p:nvPr>
            <p:ph type="body" sz="half" idx="2"/>
          </p:nvPr>
        </p:nvSpPr>
        <p:spPr>
          <a:xfrm>
            <a:off x="6231467" y="953822"/>
            <a:ext cx="5393266" cy="4005287"/>
          </a:xfrm>
        </p:spPr>
        <p:txBody>
          <a:bodyPr>
            <a:normAutofit/>
          </a:bodyPr>
          <a:lstStyle/>
          <a:p>
            <a:pPr marL="285750" indent="-285750">
              <a:buFont typeface="Wingdings" pitchFamily="2" charset="2"/>
              <a:buChar char="Ø"/>
            </a:pPr>
            <a:r>
              <a:rPr lang="en-US" sz="1800" b="0" i="0" dirty="0">
                <a:solidFill>
                  <a:srgbClr val="0D0D0D"/>
                </a:solidFill>
                <a:effectLst/>
                <a:highlight>
                  <a:srgbClr val="FFFFFF"/>
                </a:highlight>
                <a:latin typeface="Söhne"/>
              </a:rPr>
              <a:t>All four distributions are heavily right-skewed, indicating that a large number of videos have relatively low engagement metrics (views, likes, dislikes, comment counts) while a small number have very high engagement.</a:t>
            </a:r>
          </a:p>
          <a:p>
            <a:pPr marL="285750" indent="-285750">
              <a:buFont typeface="Wingdings" pitchFamily="2" charset="2"/>
              <a:buChar char="Ø"/>
            </a:pPr>
            <a:endParaRPr lang="en-US" sz="1800" dirty="0">
              <a:solidFill>
                <a:srgbClr val="0D0D0D"/>
              </a:solidFill>
              <a:highlight>
                <a:srgbClr val="FFFFFF"/>
              </a:highlight>
              <a:latin typeface="Söhne"/>
            </a:endParaRPr>
          </a:p>
          <a:p>
            <a:pPr marL="285750" indent="-285750">
              <a:buFont typeface="Wingdings" pitchFamily="2" charset="2"/>
              <a:buChar char="Ø"/>
            </a:pPr>
            <a:r>
              <a:rPr lang="en-US" sz="1800" b="0" i="0" dirty="0">
                <a:solidFill>
                  <a:srgbClr val="0D0D0D"/>
                </a:solidFill>
                <a:effectLst/>
                <a:highlight>
                  <a:srgbClr val="FFFFFF"/>
                </a:highlight>
                <a:latin typeface="Söhne"/>
              </a:rPr>
              <a:t>The long tails extending to the right in each of the plots suggest the presence of outliers. These outliers are videos with exceptionally high views, likes, dislikes, or comment counts compared to the rest. </a:t>
            </a:r>
            <a:endParaRPr lang="en-US" sz="1800" dirty="0"/>
          </a:p>
        </p:txBody>
      </p:sp>
      <p:sp>
        <p:nvSpPr>
          <p:cNvPr id="5" name="TextBox 4">
            <a:extLst>
              <a:ext uri="{FF2B5EF4-FFF2-40B4-BE49-F238E27FC236}">
                <a16:creationId xmlns:a16="http://schemas.microsoft.com/office/drawing/2014/main" id="{3304950E-E6F3-27D2-C17C-43E411FCB8AC}"/>
              </a:ext>
            </a:extLst>
          </p:cNvPr>
          <p:cNvSpPr txBox="1"/>
          <p:nvPr/>
        </p:nvSpPr>
        <p:spPr>
          <a:xfrm>
            <a:off x="505609" y="86061"/>
            <a:ext cx="5142156" cy="369332"/>
          </a:xfrm>
          <a:prstGeom prst="rect">
            <a:avLst/>
          </a:prstGeom>
          <a:noFill/>
        </p:spPr>
        <p:txBody>
          <a:bodyPr wrap="square" rtlCol="0">
            <a:spAutoFit/>
          </a:bodyPr>
          <a:lstStyle/>
          <a:p>
            <a:r>
              <a:rPr lang="en-US" b="1" dirty="0"/>
              <a:t>Kernel Density Estimation (KDE plot)</a:t>
            </a:r>
          </a:p>
        </p:txBody>
      </p:sp>
      <p:pic>
        <p:nvPicPr>
          <p:cNvPr id="6" name="Content Placeholder 5" descr="A group of graphs with numbers&#10;&#10;Description automatically generated">
            <a:extLst>
              <a:ext uri="{FF2B5EF4-FFF2-40B4-BE49-F238E27FC236}">
                <a16:creationId xmlns:a16="http://schemas.microsoft.com/office/drawing/2014/main" id="{07AE90AD-1388-42CE-456A-DB7367F473E7}"/>
              </a:ext>
            </a:extLst>
          </p:cNvPr>
          <p:cNvPicPr>
            <a:picLocks noGrp="1" noChangeAspect="1"/>
          </p:cNvPicPr>
          <p:nvPr>
            <p:ph idx="1"/>
          </p:nvPr>
        </p:nvPicPr>
        <p:blipFill>
          <a:blip r:embed="rId2"/>
          <a:stretch>
            <a:fillRect/>
          </a:stretch>
        </p:blipFill>
        <p:spPr>
          <a:xfrm>
            <a:off x="457200" y="953823"/>
            <a:ext cx="5394325" cy="3596216"/>
          </a:xfrm>
          <a:prstGeom prst="rect">
            <a:avLst/>
          </a:prstGeom>
        </p:spPr>
      </p:pic>
    </p:spTree>
    <p:extLst>
      <p:ext uri="{BB962C8B-B14F-4D97-AF65-F5344CB8AC3E}">
        <p14:creationId xmlns:p14="http://schemas.microsoft.com/office/powerpoint/2010/main" val="2384005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5A272A-73BE-3E07-9910-BEC361F98B8E}"/>
              </a:ext>
            </a:extLst>
          </p:cNvPr>
          <p:cNvSpPr>
            <a:spLocks noGrp="1"/>
          </p:cNvSpPr>
          <p:nvPr>
            <p:ph type="body" sz="half" idx="2"/>
          </p:nvPr>
        </p:nvSpPr>
        <p:spPr/>
        <p:txBody>
          <a:bodyPr>
            <a:normAutofit/>
          </a:bodyPr>
          <a:lstStyle/>
          <a:p>
            <a:pPr marL="285750" indent="-285750">
              <a:buFont typeface="Wingdings" pitchFamily="2" charset="2"/>
              <a:buChar char="Ø"/>
            </a:pPr>
            <a:r>
              <a:rPr lang="en-US" sz="1800" b="0" i="0" dirty="0">
                <a:solidFill>
                  <a:srgbClr val="0D0D0D"/>
                </a:solidFill>
                <a:effectLst/>
                <a:highlight>
                  <a:srgbClr val="FFFFFF"/>
                </a:highlight>
                <a:latin typeface="Söhne"/>
              </a:rPr>
              <a:t>There is a strong positive correlation between all the pairs of variables. Likes, dislikes, and comment counts are all positively correlated with views, suggesting that as the number of views increases, so does the number of likes, dislikes, and comments. This indicates that higher visibility leads to higher engagement.</a:t>
            </a:r>
          </a:p>
          <a:p>
            <a:pPr marL="285750" indent="-285750">
              <a:buFont typeface="Wingdings" pitchFamily="2" charset="2"/>
              <a:buChar char="Ø"/>
            </a:pPr>
            <a:r>
              <a:rPr lang="en-US" sz="1800" b="0" i="0" dirty="0">
                <a:solidFill>
                  <a:srgbClr val="0D0D0D"/>
                </a:solidFill>
                <a:effectLst/>
                <a:highlight>
                  <a:srgbClr val="FFFFFF"/>
                </a:highlight>
                <a:latin typeface="Söhne"/>
              </a:rPr>
              <a:t>Likes and comment counts have a relatively high correlation coefficient (0.68), suggesting that videos that receive a lot of likes also tend to receive a lot of comments. This could imply that users who engage with content by liking it are also likely to engage in the comments section.</a:t>
            </a:r>
            <a:endParaRPr lang="en-US" sz="1800" dirty="0"/>
          </a:p>
        </p:txBody>
      </p:sp>
      <p:sp>
        <p:nvSpPr>
          <p:cNvPr id="4" name="TextBox 3">
            <a:extLst>
              <a:ext uri="{FF2B5EF4-FFF2-40B4-BE49-F238E27FC236}">
                <a16:creationId xmlns:a16="http://schemas.microsoft.com/office/drawing/2014/main" id="{41966E67-05DC-F68A-7540-E995F7253D5C}"/>
              </a:ext>
            </a:extLst>
          </p:cNvPr>
          <p:cNvSpPr txBox="1"/>
          <p:nvPr/>
        </p:nvSpPr>
        <p:spPr>
          <a:xfrm>
            <a:off x="441064" y="129092"/>
            <a:ext cx="3818964" cy="369332"/>
          </a:xfrm>
          <a:prstGeom prst="rect">
            <a:avLst/>
          </a:prstGeom>
          <a:noFill/>
        </p:spPr>
        <p:txBody>
          <a:bodyPr wrap="square" rtlCol="0">
            <a:spAutoFit/>
          </a:bodyPr>
          <a:lstStyle/>
          <a:p>
            <a:r>
              <a:rPr lang="en-US" b="1" dirty="0"/>
              <a:t>HEAT MAP</a:t>
            </a:r>
          </a:p>
        </p:txBody>
      </p:sp>
      <p:pic>
        <p:nvPicPr>
          <p:cNvPr id="5" name="Content Placeholder 4" descr="A blue and red squares with white text&#10;&#10;Description automatically generated">
            <a:extLst>
              <a:ext uri="{FF2B5EF4-FFF2-40B4-BE49-F238E27FC236}">
                <a16:creationId xmlns:a16="http://schemas.microsoft.com/office/drawing/2014/main" id="{14867B91-F3F1-B25B-1722-5D7C01251E3C}"/>
              </a:ext>
            </a:extLst>
          </p:cNvPr>
          <p:cNvPicPr>
            <a:picLocks noGrp="1" noChangeAspect="1"/>
          </p:cNvPicPr>
          <p:nvPr>
            <p:ph idx="1"/>
          </p:nvPr>
        </p:nvPicPr>
        <p:blipFill>
          <a:blip r:embed="rId2"/>
          <a:stretch>
            <a:fillRect/>
          </a:stretch>
        </p:blipFill>
        <p:spPr>
          <a:xfrm>
            <a:off x="457200" y="594201"/>
            <a:ext cx="5394325" cy="4315460"/>
          </a:xfrm>
          <a:prstGeom prst="rect">
            <a:avLst/>
          </a:prstGeom>
        </p:spPr>
      </p:pic>
    </p:spTree>
    <p:extLst>
      <p:ext uri="{BB962C8B-B14F-4D97-AF65-F5344CB8AC3E}">
        <p14:creationId xmlns:p14="http://schemas.microsoft.com/office/powerpoint/2010/main" val="905295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B0B770-8F9E-D959-74F8-2B01FAF428BB}"/>
              </a:ext>
            </a:extLst>
          </p:cNvPr>
          <p:cNvSpPr>
            <a:spLocks noGrp="1"/>
          </p:cNvSpPr>
          <p:nvPr>
            <p:ph type="body" sz="half" idx="2"/>
          </p:nvPr>
        </p:nvSpPr>
        <p:spPr/>
        <p:txBody>
          <a:bodyPr>
            <a:normAutofit/>
          </a:bodyPr>
          <a:lstStyle/>
          <a:p>
            <a:pPr marL="285750" indent="-285750">
              <a:buFont typeface="Wingdings" pitchFamily="2" charset="2"/>
              <a:buChar char="Ø"/>
            </a:pPr>
            <a:r>
              <a:rPr lang="en-US" sz="1800" b="0" i="0" dirty="0">
                <a:solidFill>
                  <a:srgbClr val="0D0D0D"/>
                </a:solidFill>
                <a:effectLst/>
                <a:highlight>
                  <a:srgbClr val="FFFFFF"/>
                </a:highlight>
                <a:latin typeface="Söhne"/>
              </a:rPr>
              <a:t>For views, likes, dislikes, and comment counts, there is a heavy concentration of data points near the origin. This suggests that most videos have low engagement metrics, which is consistent with the presence of a long tail distribution in each individual histogram along the diagonal.</a:t>
            </a:r>
          </a:p>
          <a:p>
            <a:pPr marL="285750" indent="-285750">
              <a:buFont typeface="Wingdings" pitchFamily="2" charset="2"/>
              <a:buChar char="Ø"/>
            </a:pPr>
            <a:r>
              <a:rPr lang="en-US" sz="1800" b="0" i="0" dirty="0">
                <a:solidFill>
                  <a:srgbClr val="0D0D0D"/>
                </a:solidFill>
                <a:effectLst/>
                <a:highlight>
                  <a:srgbClr val="FFFFFF"/>
                </a:highlight>
                <a:latin typeface="Söhne"/>
              </a:rPr>
              <a:t>The scatter plots show that higher values in one metric correspond to higher values in another, but the concentration of points near the lower end of the axes indicates that this relationship is stronger among less popular videos. </a:t>
            </a:r>
            <a:endParaRPr lang="en-US" sz="1800" dirty="0"/>
          </a:p>
        </p:txBody>
      </p:sp>
      <p:sp>
        <p:nvSpPr>
          <p:cNvPr id="4" name="TextBox 3">
            <a:extLst>
              <a:ext uri="{FF2B5EF4-FFF2-40B4-BE49-F238E27FC236}">
                <a16:creationId xmlns:a16="http://schemas.microsoft.com/office/drawing/2014/main" id="{5A17D188-6157-C4AB-46AB-E6234DCC8D11}"/>
              </a:ext>
            </a:extLst>
          </p:cNvPr>
          <p:cNvSpPr txBox="1"/>
          <p:nvPr/>
        </p:nvSpPr>
        <p:spPr>
          <a:xfrm>
            <a:off x="457717" y="161365"/>
            <a:ext cx="3856099" cy="369332"/>
          </a:xfrm>
          <a:prstGeom prst="rect">
            <a:avLst/>
          </a:prstGeom>
          <a:noFill/>
        </p:spPr>
        <p:txBody>
          <a:bodyPr wrap="square" rtlCol="0">
            <a:spAutoFit/>
          </a:bodyPr>
          <a:lstStyle/>
          <a:p>
            <a:r>
              <a:rPr lang="en-US" b="1" dirty="0"/>
              <a:t>Scatter Plot Matrix</a:t>
            </a:r>
          </a:p>
        </p:txBody>
      </p:sp>
      <p:pic>
        <p:nvPicPr>
          <p:cNvPr id="5" name="Content Placeholder 4" descr="A group of blue dots&#10;&#10;Description automatically generated">
            <a:extLst>
              <a:ext uri="{FF2B5EF4-FFF2-40B4-BE49-F238E27FC236}">
                <a16:creationId xmlns:a16="http://schemas.microsoft.com/office/drawing/2014/main" id="{A4B989E9-3B93-B4BA-7676-75D05F784322}"/>
              </a:ext>
            </a:extLst>
          </p:cNvPr>
          <p:cNvPicPr>
            <a:picLocks noGrp="1" noChangeAspect="1"/>
          </p:cNvPicPr>
          <p:nvPr>
            <p:ph idx="1"/>
          </p:nvPr>
        </p:nvPicPr>
        <p:blipFill>
          <a:blip r:embed="rId2"/>
          <a:stretch>
            <a:fillRect/>
          </a:stretch>
        </p:blipFill>
        <p:spPr>
          <a:xfrm>
            <a:off x="946944" y="544513"/>
            <a:ext cx="4414837" cy="4414837"/>
          </a:xfrm>
          <a:prstGeom prst="rect">
            <a:avLst/>
          </a:prstGeom>
        </p:spPr>
      </p:pic>
    </p:spTree>
    <p:extLst>
      <p:ext uri="{BB962C8B-B14F-4D97-AF65-F5344CB8AC3E}">
        <p14:creationId xmlns:p14="http://schemas.microsoft.com/office/powerpoint/2010/main" val="27296734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D7028A-C424-6BD7-0C97-E0039C833DFD}"/>
              </a:ext>
            </a:extLst>
          </p:cNvPr>
          <p:cNvSpPr>
            <a:spLocks noGrp="1"/>
          </p:cNvSpPr>
          <p:nvPr>
            <p:ph type="body" sz="half" idx="2"/>
          </p:nvPr>
        </p:nvSpPr>
        <p:spPr/>
        <p:txBody>
          <a:bodyPr>
            <a:normAutofit/>
          </a:bodyPr>
          <a:lstStyle/>
          <a:p>
            <a:pPr marL="285750" indent="-285750">
              <a:buFont typeface="Wingdings" pitchFamily="2" charset="2"/>
              <a:buChar char="Ø"/>
            </a:pPr>
            <a:r>
              <a:rPr lang="en-US" sz="1800" b="0" i="0" dirty="0">
                <a:solidFill>
                  <a:srgbClr val="0D0D0D"/>
                </a:solidFill>
                <a:effectLst/>
                <a:highlight>
                  <a:srgbClr val="FFFFFF"/>
                </a:highlight>
                <a:latin typeface="Söhne"/>
              </a:rPr>
              <a:t>Each metric has numerous outliers, as indicated by the points beyond the "whiskers" of the box plots. These outliers suggest that while the majority of videos have a relatively lower range of engagement, there is a significant number of videos that far exceed the typical engagement metrics, potentially due to viral content.</a:t>
            </a:r>
          </a:p>
          <a:p>
            <a:pPr marL="285750" indent="-285750">
              <a:buFont typeface="Wingdings" pitchFamily="2" charset="2"/>
              <a:buChar char="Ø"/>
            </a:pPr>
            <a:r>
              <a:rPr lang="en-US" sz="1800" b="0" i="0" dirty="0">
                <a:solidFill>
                  <a:srgbClr val="0D0D0D"/>
                </a:solidFill>
                <a:effectLst/>
                <a:highlight>
                  <a:srgbClr val="FFFFFF"/>
                </a:highlight>
                <a:latin typeface="Söhne"/>
              </a:rPr>
              <a:t>The median (the line within the box) for each metric is closer to the bottom of the box, which indicates a skewed distribution with a tail on the higher end. This is particularly pronounced for views and likes. The presence of these long tails indicates that a small number of videos have exceptionally high views, likes, dislikes, or comments compared to the rest.</a:t>
            </a:r>
            <a:endParaRPr lang="en-US" sz="1800" dirty="0"/>
          </a:p>
        </p:txBody>
      </p:sp>
      <p:sp>
        <p:nvSpPr>
          <p:cNvPr id="4" name="TextBox 3">
            <a:extLst>
              <a:ext uri="{FF2B5EF4-FFF2-40B4-BE49-F238E27FC236}">
                <a16:creationId xmlns:a16="http://schemas.microsoft.com/office/drawing/2014/main" id="{7E368159-CE59-71B5-F522-461D78FC35A3}"/>
              </a:ext>
            </a:extLst>
          </p:cNvPr>
          <p:cNvSpPr txBox="1"/>
          <p:nvPr/>
        </p:nvSpPr>
        <p:spPr>
          <a:xfrm>
            <a:off x="408791" y="150607"/>
            <a:ext cx="3948056" cy="369332"/>
          </a:xfrm>
          <a:prstGeom prst="rect">
            <a:avLst/>
          </a:prstGeom>
          <a:noFill/>
        </p:spPr>
        <p:txBody>
          <a:bodyPr wrap="square" rtlCol="0">
            <a:spAutoFit/>
          </a:bodyPr>
          <a:lstStyle/>
          <a:p>
            <a:r>
              <a:rPr lang="en-US" b="1" dirty="0"/>
              <a:t>MULTIVARIATE BOX / BOXEN PLOT</a:t>
            </a:r>
          </a:p>
        </p:txBody>
      </p:sp>
      <p:pic>
        <p:nvPicPr>
          <p:cNvPr id="5" name="Content Placeholder 4" descr="A group of colored graphs&#10;&#10;Description automatically generated with medium confidence">
            <a:extLst>
              <a:ext uri="{FF2B5EF4-FFF2-40B4-BE49-F238E27FC236}">
                <a16:creationId xmlns:a16="http://schemas.microsoft.com/office/drawing/2014/main" id="{38463DB4-1919-7295-2749-971596F178CF}"/>
              </a:ext>
            </a:extLst>
          </p:cNvPr>
          <p:cNvPicPr>
            <a:picLocks noGrp="1" noChangeAspect="1"/>
          </p:cNvPicPr>
          <p:nvPr>
            <p:ph idx="1"/>
          </p:nvPr>
        </p:nvPicPr>
        <p:blipFill>
          <a:blip r:embed="rId2"/>
          <a:stretch>
            <a:fillRect/>
          </a:stretch>
        </p:blipFill>
        <p:spPr>
          <a:xfrm>
            <a:off x="457200" y="953823"/>
            <a:ext cx="5394325" cy="3596216"/>
          </a:xfrm>
          <a:prstGeom prst="rect">
            <a:avLst/>
          </a:prstGeom>
        </p:spPr>
      </p:pic>
    </p:spTree>
    <p:extLst>
      <p:ext uri="{BB962C8B-B14F-4D97-AF65-F5344CB8AC3E}">
        <p14:creationId xmlns:p14="http://schemas.microsoft.com/office/powerpoint/2010/main" val="3864645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ABA5B8-8127-8B59-3D8B-1E21F2D880F0}"/>
              </a:ext>
            </a:extLst>
          </p:cNvPr>
          <p:cNvSpPr>
            <a:spLocks noGrp="1"/>
          </p:cNvSpPr>
          <p:nvPr>
            <p:ph type="body" sz="half" idx="2"/>
          </p:nvPr>
        </p:nvSpPr>
        <p:spPr/>
        <p:txBody>
          <a:bodyPr>
            <a:normAutofit/>
          </a:bodyPr>
          <a:lstStyle/>
          <a:p>
            <a:pPr marL="285750" indent="-285750">
              <a:buFont typeface="Wingdings" pitchFamily="2" charset="2"/>
              <a:buChar char="Ø"/>
            </a:pPr>
            <a:r>
              <a:rPr lang="en-US" sz="1800" b="0" i="0" dirty="0">
                <a:solidFill>
                  <a:srgbClr val="0D0D0D"/>
                </a:solidFill>
                <a:effectLst/>
                <a:highlight>
                  <a:srgbClr val="FFFFFF"/>
                </a:highlight>
                <a:latin typeface="Söhne"/>
              </a:rPr>
              <a:t>The count of videos published is fairly consistent across the weekdays, with a slight dip on Sunday. This suggests that content creators may prefer to post videos during the weekdays, possibly to capture a larger audience when people are more likely to be online during workdays.</a:t>
            </a:r>
          </a:p>
          <a:p>
            <a:pPr marL="285750" indent="-285750">
              <a:buFont typeface="Wingdings" pitchFamily="2" charset="2"/>
              <a:buChar char="Ø"/>
            </a:pPr>
            <a:endParaRPr lang="en-US" sz="1800" dirty="0">
              <a:solidFill>
                <a:srgbClr val="0D0D0D"/>
              </a:solidFill>
              <a:highlight>
                <a:srgbClr val="FFFFFF"/>
              </a:highlight>
              <a:latin typeface="Söhne"/>
            </a:endParaRPr>
          </a:p>
          <a:p>
            <a:pPr marL="285750" indent="-285750">
              <a:buFont typeface="Wingdings" pitchFamily="2" charset="2"/>
              <a:buChar char="Ø"/>
            </a:pPr>
            <a:r>
              <a:rPr lang="en-US" sz="1800" b="0" i="0" dirty="0">
                <a:solidFill>
                  <a:srgbClr val="0D0D0D"/>
                </a:solidFill>
                <a:effectLst/>
                <a:highlight>
                  <a:srgbClr val="FFFFFF"/>
                </a:highlight>
                <a:latin typeface="Söhne"/>
              </a:rPr>
              <a:t>One country, labeled 'FR', has a notably higher number of videos published compared to the other displayed countries. This suggests that 'FR' is either a larger market for video content on the platform, has more active content creators, or the dataset has a higher representation of videos from this country.</a:t>
            </a:r>
            <a:endParaRPr lang="en-US" sz="1800" dirty="0"/>
          </a:p>
        </p:txBody>
      </p:sp>
      <p:sp>
        <p:nvSpPr>
          <p:cNvPr id="4" name="TextBox 3">
            <a:extLst>
              <a:ext uri="{FF2B5EF4-FFF2-40B4-BE49-F238E27FC236}">
                <a16:creationId xmlns:a16="http://schemas.microsoft.com/office/drawing/2014/main" id="{3E2E7C22-A7CF-4614-6A34-109A15F5CF07}"/>
              </a:ext>
            </a:extLst>
          </p:cNvPr>
          <p:cNvSpPr txBox="1"/>
          <p:nvPr/>
        </p:nvSpPr>
        <p:spPr>
          <a:xfrm>
            <a:off x="451821" y="129092"/>
            <a:ext cx="2958353" cy="369332"/>
          </a:xfrm>
          <a:prstGeom prst="rect">
            <a:avLst/>
          </a:prstGeom>
          <a:noFill/>
        </p:spPr>
        <p:txBody>
          <a:bodyPr wrap="square" rtlCol="0">
            <a:spAutoFit/>
          </a:bodyPr>
          <a:lstStyle/>
          <a:p>
            <a:r>
              <a:rPr lang="en-US" b="1" dirty="0"/>
              <a:t>COUNT PLOTS</a:t>
            </a:r>
          </a:p>
        </p:txBody>
      </p:sp>
      <p:pic>
        <p:nvPicPr>
          <p:cNvPr id="5" name="Content Placeholder 4" descr="A screenshot of a graph&#10;&#10;Description automatically generated">
            <a:extLst>
              <a:ext uri="{FF2B5EF4-FFF2-40B4-BE49-F238E27FC236}">
                <a16:creationId xmlns:a16="http://schemas.microsoft.com/office/drawing/2014/main" id="{266F14E7-518D-329A-7688-D50885579FC2}"/>
              </a:ext>
            </a:extLst>
          </p:cNvPr>
          <p:cNvPicPr>
            <a:picLocks noGrp="1" noChangeAspect="1"/>
          </p:cNvPicPr>
          <p:nvPr>
            <p:ph idx="1"/>
          </p:nvPr>
        </p:nvPicPr>
        <p:blipFill>
          <a:blip r:embed="rId2"/>
          <a:stretch>
            <a:fillRect/>
          </a:stretch>
        </p:blipFill>
        <p:spPr>
          <a:xfrm>
            <a:off x="946944" y="544513"/>
            <a:ext cx="4414837" cy="4414837"/>
          </a:xfrm>
          <a:prstGeom prst="rect">
            <a:avLst/>
          </a:prstGeom>
        </p:spPr>
      </p:pic>
    </p:spTree>
    <p:extLst>
      <p:ext uri="{BB962C8B-B14F-4D97-AF65-F5344CB8AC3E}">
        <p14:creationId xmlns:p14="http://schemas.microsoft.com/office/powerpoint/2010/main" val="54100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0D03-715A-E970-D62F-DCE2B5C9D13A}"/>
              </a:ext>
            </a:extLst>
          </p:cNvPr>
          <p:cNvSpPr>
            <a:spLocks noGrp="1"/>
          </p:cNvSpPr>
          <p:nvPr>
            <p:ph type="ctrTitle"/>
          </p:nvPr>
        </p:nvSpPr>
        <p:spPr/>
        <p:txBody>
          <a:bodyPr/>
          <a:lstStyle/>
          <a:p>
            <a:br>
              <a:rPr lang="en-US" dirty="0"/>
            </a:br>
            <a:br>
              <a:rPr lang="en-US" dirty="0"/>
            </a:br>
            <a:r>
              <a:rPr lang="en-US" dirty="0"/>
              <a:t>The END…</a:t>
            </a:r>
          </a:p>
        </p:txBody>
      </p:sp>
      <p:sp>
        <p:nvSpPr>
          <p:cNvPr id="3" name="Subtitle 2">
            <a:extLst>
              <a:ext uri="{FF2B5EF4-FFF2-40B4-BE49-F238E27FC236}">
                <a16:creationId xmlns:a16="http://schemas.microsoft.com/office/drawing/2014/main" id="{796A2A5B-BF0F-CDBF-3725-65084379487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28564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63670" y="1365175"/>
            <a:ext cx="10495190" cy="4127650"/>
          </a:xfrm>
        </p:spPr>
        <p:txBody>
          <a:bodyPr lIns="91440" tIns="45720" rIns="91440" bIns="45720" anchor="t"/>
          <a:lstStyle/>
          <a:p>
            <a:r>
              <a:rPr lang="en-US" sz="1800" dirty="0"/>
              <a:t>The ’</a:t>
            </a:r>
            <a:r>
              <a:rPr lang="en-US" sz="1800" dirty="0" err="1"/>
              <a:t>youtube.csv</a:t>
            </a:r>
            <a:r>
              <a:rPr lang="en-US" sz="1800" dirty="0"/>
              <a:t>’ dataset is taken from Kaggle website in order to analyze the whole data and to visualize the relationships/dependencies of other features like </a:t>
            </a:r>
            <a:r>
              <a:rPr lang="en-US" sz="1800" dirty="0" err="1"/>
              <a:t>tags,channel_title,publish_date</a:t>
            </a:r>
            <a:r>
              <a:rPr lang="en-US" sz="1800" dirty="0"/>
              <a:t> </a:t>
            </a:r>
            <a:r>
              <a:rPr lang="en-US" sz="1800" dirty="0" err="1"/>
              <a:t>etc</a:t>
            </a:r>
            <a:r>
              <a:rPr lang="en-US" sz="1800" dirty="0"/>
              <a:t> on the target variable ‘</a:t>
            </a:r>
            <a:r>
              <a:rPr lang="en-US" sz="1800" dirty="0" err="1"/>
              <a:t>views’.Here</a:t>
            </a:r>
            <a:r>
              <a:rPr lang="en-US" sz="1800" dirty="0"/>
              <a:t> this dataset consists of almost </a:t>
            </a:r>
            <a:r>
              <a:rPr lang="en-US" sz="1800" b="1" dirty="0"/>
              <a:t>1,58,000 rows</a:t>
            </a:r>
            <a:r>
              <a:rPr lang="en-US" sz="1800" dirty="0"/>
              <a:t> and </a:t>
            </a:r>
            <a:r>
              <a:rPr lang="en-US" sz="1800" b="1" dirty="0"/>
              <a:t>17 </a:t>
            </a:r>
            <a:r>
              <a:rPr lang="en-US" sz="1800" b="1" dirty="0" err="1"/>
              <a:t>columns.</a:t>
            </a:r>
            <a:r>
              <a:rPr lang="en-US" sz="1800" dirty="0" err="1"/>
              <a:t>In</a:t>
            </a:r>
            <a:r>
              <a:rPr lang="en-US" sz="1800" dirty="0"/>
              <a:t> those </a:t>
            </a:r>
            <a:r>
              <a:rPr lang="en-US" sz="1800" dirty="0" err="1"/>
              <a:t>columns,there</a:t>
            </a:r>
            <a:r>
              <a:rPr lang="en-US" sz="1800" dirty="0"/>
              <a:t> are 4 Numerical and 13 categorical </a:t>
            </a:r>
            <a:r>
              <a:rPr lang="en-US" sz="1800" dirty="0" err="1"/>
              <a:t>features.Here</a:t>
            </a:r>
            <a:r>
              <a:rPr lang="en-US" sz="1800" dirty="0"/>
              <a:t> is a summary of these :-</a:t>
            </a:r>
          </a:p>
          <a:p>
            <a:endParaRPr lang="en-US" sz="1800" dirty="0"/>
          </a:p>
          <a:p>
            <a:r>
              <a:rPr lang="en-US" sz="1800" dirty="0"/>
              <a:t>			</a:t>
            </a:r>
            <a:r>
              <a:rPr lang="en-US" sz="1800" dirty="0" err="1"/>
              <a:t>views,likes,dislikes</a:t>
            </a:r>
            <a:r>
              <a:rPr lang="en-US" sz="1800" dirty="0"/>
              <a:t> &amp; </a:t>
            </a:r>
            <a:r>
              <a:rPr lang="en-US" sz="1800" dirty="0" err="1"/>
              <a:t>comment_count</a:t>
            </a:r>
            <a:r>
              <a:rPr lang="en-US" sz="1800" dirty="0"/>
              <a:t>   </a:t>
            </a:r>
            <a:r>
              <a:rPr lang="en-US" sz="1800" dirty="0">
                <a:sym typeface="Wingdings" pitchFamily="2" charset="2"/>
              </a:rPr>
              <a:t>  </a:t>
            </a:r>
            <a:r>
              <a:rPr lang="en-US" sz="1800" b="1" dirty="0">
                <a:sym typeface="Wingdings" pitchFamily="2" charset="2"/>
              </a:rPr>
              <a:t>Numerical</a:t>
            </a:r>
          </a:p>
          <a:p>
            <a:r>
              <a:rPr lang="en-US" sz="1800" dirty="0">
                <a:sym typeface="Wingdings" pitchFamily="2" charset="2"/>
              </a:rPr>
              <a:t>               </a:t>
            </a:r>
            <a:r>
              <a:rPr lang="en-US" sz="1800" dirty="0" err="1">
                <a:sym typeface="Wingdings" pitchFamily="2" charset="2"/>
              </a:rPr>
              <a:t>Video_id,trending_date,title,channel_title,category_id</a:t>
            </a:r>
            <a:r>
              <a:rPr lang="en-US" sz="1800" dirty="0">
                <a:sym typeface="Wingdings" pitchFamily="2" charset="2"/>
              </a:rPr>
              <a:t>,</a:t>
            </a:r>
          </a:p>
          <a:p>
            <a:r>
              <a:rPr lang="en-US" sz="1800" dirty="0">
                <a:sym typeface="Wingdings" pitchFamily="2" charset="2"/>
              </a:rPr>
              <a:t>      publish_date,time_frame,tags,published_day_of_week,publish_country,   --&gt;  </a:t>
            </a:r>
            <a:r>
              <a:rPr lang="en-US" sz="1800" b="1" dirty="0">
                <a:sym typeface="Wingdings" pitchFamily="2" charset="2"/>
              </a:rPr>
              <a:t>Categorical  </a:t>
            </a:r>
          </a:p>
          <a:p>
            <a:r>
              <a:rPr lang="en-US" sz="1800" dirty="0">
                <a:sym typeface="Wingdings" pitchFamily="2" charset="2"/>
              </a:rPr>
              <a:t>        </a:t>
            </a:r>
            <a:r>
              <a:rPr lang="en-US" sz="1800" dirty="0" err="1">
                <a:sym typeface="Wingdings" pitchFamily="2" charset="2"/>
              </a:rPr>
              <a:t>comments_disabled,ratings_disabled,video_error_or_removed</a:t>
            </a:r>
            <a:endParaRPr lang="en-US" sz="1800" dirty="0">
              <a:sym typeface="Wingdings" pitchFamily="2" charset="2"/>
            </a:endParaRPr>
          </a:p>
          <a:p>
            <a:endParaRPr lang="en-US" sz="1800" dirty="0">
              <a:sym typeface="Wingdings" pitchFamily="2" charset="2"/>
            </a:endParaRPr>
          </a:p>
          <a:p>
            <a:endParaRPr lang="en-US" sz="1800" dirty="0"/>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63670" y="523984"/>
            <a:ext cx="10483326" cy="975070"/>
          </a:xfrm>
        </p:spPr>
        <p:txBody>
          <a:bodyPr lIns="91440" tIns="45720" rIns="91440" bIns="45720" anchor="ctr"/>
          <a:lstStyle/>
          <a:p>
            <a:r>
              <a:rPr lang="en-US" dirty="0"/>
              <a:t>Abstract</a:t>
            </a:r>
          </a:p>
        </p:txBody>
      </p:sp>
    </p:spTree>
    <p:extLst>
      <p:ext uri="{BB962C8B-B14F-4D97-AF65-F5344CB8AC3E}">
        <p14:creationId xmlns:p14="http://schemas.microsoft.com/office/powerpoint/2010/main" val="7567870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72DBC3-29DD-0C11-272C-0C7592B64A32}"/>
              </a:ext>
            </a:extLst>
          </p:cNvPr>
          <p:cNvPicPr>
            <a:picLocks noGrp="1" noChangeAspect="1"/>
          </p:cNvPicPr>
          <p:nvPr>
            <p:ph idx="13"/>
          </p:nvPr>
        </p:nvPicPr>
        <p:blipFill>
          <a:blip r:embed="rId2"/>
          <a:stretch>
            <a:fillRect/>
          </a:stretch>
        </p:blipFill>
        <p:spPr>
          <a:xfrm>
            <a:off x="2000921" y="785309"/>
            <a:ext cx="7788537" cy="3208842"/>
          </a:xfrm>
          <a:prstGeom prst="rect">
            <a:avLst/>
          </a:prstGeom>
        </p:spPr>
      </p:pic>
      <p:sp>
        <p:nvSpPr>
          <p:cNvPr id="3" name="Title 2">
            <a:extLst>
              <a:ext uri="{FF2B5EF4-FFF2-40B4-BE49-F238E27FC236}">
                <a16:creationId xmlns:a16="http://schemas.microsoft.com/office/drawing/2014/main" id="{B5D65C16-06E6-FCAF-464F-8A596544D4F3}"/>
              </a:ext>
            </a:extLst>
          </p:cNvPr>
          <p:cNvSpPr>
            <a:spLocks noGrp="1"/>
          </p:cNvSpPr>
          <p:nvPr>
            <p:ph type="title"/>
          </p:nvPr>
        </p:nvSpPr>
        <p:spPr>
          <a:xfrm>
            <a:off x="854337" y="118335"/>
            <a:ext cx="10483326" cy="419548"/>
          </a:xfrm>
        </p:spPr>
        <p:txBody>
          <a:bodyPr/>
          <a:lstStyle/>
          <a:p>
            <a:r>
              <a:rPr lang="en-US" sz="1800" dirty="0"/>
              <a:t>Dataset description</a:t>
            </a:r>
          </a:p>
        </p:txBody>
      </p:sp>
      <p:sp>
        <p:nvSpPr>
          <p:cNvPr id="10" name="TextBox 9">
            <a:extLst>
              <a:ext uri="{FF2B5EF4-FFF2-40B4-BE49-F238E27FC236}">
                <a16:creationId xmlns:a16="http://schemas.microsoft.com/office/drawing/2014/main" id="{0C1FC7AE-6C60-05AE-716D-09D902287D6C}"/>
              </a:ext>
            </a:extLst>
          </p:cNvPr>
          <p:cNvSpPr txBox="1">
            <a:spLocks/>
          </p:cNvSpPr>
          <p:nvPr/>
        </p:nvSpPr>
        <p:spPr>
          <a:xfrm>
            <a:off x="989704" y="4238513"/>
            <a:ext cx="11202296" cy="1200329"/>
          </a:xfrm>
          <a:prstGeom prst="rect">
            <a:avLst/>
          </a:prstGeom>
          <a:noFill/>
        </p:spPr>
        <p:txBody>
          <a:bodyPr wrap="square" rtlCol="0">
            <a:spAutoFit/>
          </a:bodyPr>
          <a:lstStyle/>
          <a:p>
            <a:pPr marL="285750" indent="-285750">
              <a:buFont typeface="Wingdings" pitchFamily="2" charset="2"/>
              <a:buChar char="Ø"/>
            </a:pPr>
            <a:r>
              <a:rPr lang="en-US" dirty="0"/>
              <a:t>I observed the dataset and decided to change the ‘</a:t>
            </a:r>
            <a:r>
              <a:rPr lang="en-US" dirty="0" err="1"/>
              <a:t>time_frame</a:t>
            </a:r>
            <a:r>
              <a:rPr lang="en-US" dirty="0"/>
              <a:t>’ which is in time representation to weekday to categorize it for my visualization purpose.</a:t>
            </a:r>
          </a:p>
          <a:p>
            <a:pPr marL="285750" indent="-285750">
              <a:buFont typeface="Wingdings" pitchFamily="2" charset="2"/>
              <a:buChar char="Ø"/>
            </a:pPr>
            <a:r>
              <a:rPr lang="en-US" dirty="0"/>
              <a:t>I also decided to drop ‘index’,’video_id’,’comments_disabled’,’</a:t>
            </a:r>
            <a:r>
              <a:rPr lang="en-US" dirty="0" err="1"/>
              <a:t>ratings_disabled</a:t>
            </a:r>
            <a:r>
              <a:rPr lang="en-US" dirty="0"/>
              <a:t>’ &amp; ‘</a:t>
            </a:r>
            <a:r>
              <a:rPr lang="en-US" dirty="0" err="1"/>
              <a:t>video_error_or_removed</a:t>
            </a:r>
            <a:r>
              <a:rPr lang="en-US" dirty="0"/>
              <a:t>’ columns as they are purely irrelevant to my analysis. They are Boolean features and didn’t contribute that much.</a:t>
            </a:r>
          </a:p>
        </p:txBody>
      </p:sp>
    </p:spTree>
    <p:extLst>
      <p:ext uri="{BB962C8B-B14F-4D97-AF65-F5344CB8AC3E}">
        <p14:creationId xmlns:p14="http://schemas.microsoft.com/office/powerpoint/2010/main" val="3157945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E1B044-885D-A91A-3F10-AF4E13B9B8B8}"/>
              </a:ext>
            </a:extLst>
          </p:cNvPr>
          <p:cNvSpPr>
            <a:spLocks noGrp="1"/>
          </p:cNvSpPr>
          <p:nvPr>
            <p:ph type="title"/>
          </p:nvPr>
        </p:nvSpPr>
        <p:spPr>
          <a:xfrm>
            <a:off x="854337" y="118334"/>
            <a:ext cx="10483326" cy="387275"/>
          </a:xfrm>
        </p:spPr>
        <p:txBody>
          <a:bodyPr/>
          <a:lstStyle/>
          <a:p>
            <a:r>
              <a:rPr lang="en-US" sz="1800" dirty="0"/>
              <a:t>OUTLIER DETECTION (Using Box Plot)</a:t>
            </a:r>
          </a:p>
        </p:txBody>
      </p:sp>
      <p:pic>
        <p:nvPicPr>
          <p:cNvPr id="4" name="Content Placeholder 3" descr="A group of graphs with text&#10;&#10;Description automatically generated with medium confidence">
            <a:extLst>
              <a:ext uri="{FF2B5EF4-FFF2-40B4-BE49-F238E27FC236}">
                <a16:creationId xmlns:a16="http://schemas.microsoft.com/office/drawing/2014/main" id="{F297B6C6-CBD6-172A-8B1D-809869082777}"/>
              </a:ext>
            </a:extLst>
          </p:cNvPr>
          <p:cNvPicPr>
            <a:picLocks noGrp="1" noChangeAspect="1"/>
          </p:cNvPicPr>
          <p:nvPr>
            <p:ph idx="13"/>
          </p:nvPr>
        </p:nvPicPr>
        <p:blipFill>
          <a:blip r:embed="rId2"/>
          <a:stretch>
            <a:fillRect/>
          </a:stretch>
        </p:blipFill>
        <p:spPr>
          <a:xfrm>
            <a:off x="3129756" y="602428"/>
            <a:ext cx="6648450" cy="4077148"/>
          </a:xfrm>
          <a:prstGeom prst="rect">
            <a:avLst/>
          </a:prstGeom>
        </p:spPr>
      </p:pic>
      <p:sp>
        <p:nvSpPr>
          <p:cNvPr id="6" name="TextBox 5">
            <a:extLst>
              <a:ext uri="{FF2B5EF4-FFF2-40B4-BE49-F238E27FC236}">
                <a16:creationId xmlns:a16="http://schemas.microsoft.com/office/drawing/2014/main" id="{A54093CA-7F30-2F3D-7EA6-3168D83BB430}"/>
              </a:ext>
            </a:extLst>
          </p:cNvPr>
          <p:cNvSpPr txBox="1"/>
          <p:nvPr/>
        </p:nvSpPr>
        <p:spPr>
          <a:xfrm>
            <a:off x="473336" y="4776395"/>
            <a:ext cx="11639775" cy="646331"/>
          </a:xfrm>
          <a:prstGeom prst="rect">
            <a:avLst/>
          </a:prstGeom>
          <a:noFill/>
        </p:spPr>
        <p:txBody>
          <a:bodyPr wrap="square" rtlCol="0">
            <a:spAutoFit/>
          </a:bodyPr>
          <a:lstStyle/>
          <a:p>
            <a:r>
              <a:rPr lang="en-US" dirty="0"/>
              <a:t>Among all the features,</a:t>
            </a:r>
            <a:r>
              <a:rPr lang="en-US" b="0" i="0" dirty="0">
                <a:solidFill>
                  <a:srgbClr val="0D0D0D"/>
                </a:solidFill>
                <a:effectLst/>
                <a:highlight>
                  <a:srgbClr val="FFFFFF"/>
                </a:highlight>
                <a:latin typeface="Söhne"/>
              </a:rPr>
              <a:t> views, likes, dislikes, and comment count—has a large number of outliers that are significantly higher than the majority of the </a:t>
            </a:r>
            <a:r>
              <a:rPr lang="en-US" b="0" i="0" dirty="0" err="1">
                <a:solidFill>
                  <a:srgbClr val="0D0D0D"/>
                </a:solidFill>
                <a:effectLst/>
                <a:highlight>
                  <a:srgbClr val="FFFFFF"/>
                </a:highlight>
                <a:latin typeface="Söhne"/>
              </a:rPr>
              <a:t>data.These</a:t>
            </a:r>
            <a:r>
              <a:rPr lang="en-US" b="0" i="0" dirty="0">
                <a:solidFill>
                  <a:srgbClr val="0D0D0D"/>
                </a:solidFill>
                <a:effectLst/>
                <a:highlight>
                  <a:srgbClr val="FFFFFF"/>
                </a:highlight>
                <a:latin typeface="Söhne"/>
              </a:rPr>
              <a:t> are found by plotting box plots individually.</a:t>
            </a:r>
            <a:endParaRPr lang="en-US" dirty="0"/>
          </a:p>
        </p:txBody>
      </p:sp>
    </p:spTree>
    <p:extLst>
      <p:ext uri="{BB962C8B-B14F-4D97-AF65-F5344CB8AC3E}">
        <p14:creationId xmlns:p14="http://schemas.microsoft.com/office/powerpoint/2010/main" val="2984579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50255F-E9A1-A8DF-36E2-89D066EF2B6A}"/>
              </a:ext>
            </a:extLst>
          </p:cNvPr>
          <p:cNvSpPr>
            <a:spLocks noGrp="1"/>
          </p:cNvSpPr>
          <p:nvPr>
            <p:ph type="title"/>
          </p:nvPr>
        </p:nvSpPr>
        <p:spPr>
          <a:xfrm>
            <a:off x="854337" y="96819"/>
            <a:ext cx="10483326" cy="430306"/>
          </a:xfrm>
        </p:spPr>
        <p:txBody>
          <a:bodyPr/>
          <a:lstStyle/>
          <a:p>
            <a:r>
              <a:rPr lang="en-US" sz="1800" dirty="0"/>
              <a:t>Outlier Removal (by IQR method)</a:t>
            </a:r>
          </a:p>
        </p:txBody>
      </p:sp>
      <p:pic>
        <p:nvPicPr>
          <p:cNvPr id="4" name="Content Placeholder 3" descr="A group of graphs with numbers&#10;&#10;Description automatically generated with medium confidence">
            <a:extLst>
              <a:ext uri="{FF2B5EF4-FFF2-40B4-BE49-F238E27FC236}">
                <a16:creationId xmlns:a16="http://schemas.microsoft.com/office/drawing/2014/main" id="{042DF9D8-008C-ACF5-C9B6-05FCB183CCDC}"/>
              </a:ext>
            </a:extLst>
          </p:cNvPr>
          <p:cNvPicPr>
            <a:picLocks noGrp="1" noChangeAspect="1"/>
          </p:cNvPicPr>
          <p:nvPr>
            <p:ph idx="13"/>
          </p:nvPr>
        </p:nvPicPr>
        <p:blipFill>
          <a:blip r:embed="rId2"/>
          <a:stretch>
            <a:fillRect/>
          </a:stretch>
        </p:blipFill>
        <p:spPr>
          <a:xfrm>
            <a:off x="2707879" y="635000"/>
            <a:ext cx="7113854" cy="3824441"/>
          </a:xfrm>
          <a:prstGeom prst="rect">
            <a:avLst/>
          </a:prstGeom>
        </p:spPr>
      </p:pic>
      <p:sp>
        <p:nvSpPr>
          <p:cNvPr id="5" name="TextBox 4">
            <a:extLst>
              <a:ext uri="{FF2B5EF4-FFF2-40B4-BE49-F238E27FC236}">
                <a16:creationId xmlns:a16="http://schemas.microsoft.com/office/drawing/2014/main" id="{5A52785D-082A-C927-CC30-5EB33E7A4FAA}"/>
              </a:ext>
            </a:extLst>
          </p:cNvPr>
          <p:cNvSpPr txBox="1"/>
          <p:nvPr/>
        </p:nvSpPr>
        <p:spPr>
          <a:xfrm>
            <a:off x="989704" y="4615031"/>
            <a:ext cx="10880094" cy="369332"/>
          </a:xfrm>
          <a:prstGeom prst="rect">
            <a:avLst/>
          </a:prstGeom>
          <a:noFill/>
        </p:spPr>
        <p:txBody>
          <a:bodyPr wrap="none" rtlCol="0">
            <a:spAutoFit/>
          </a:bodyPr>
          <a:lstStyle/>
          <a:p>
            <a:r>
              <a:rPr lang="en-US" dirty="0"/>
              <a:t>All outliers are removed using IQR method by taking upper and lower </a:t>
            </a:r>
            <a:r>
              <a:rPr lang="en-US" dirty="0" err="1"/>
              <a:t>bounds.Hence,my</a:t>
            </a:r>
            <a:r>
              <a:rPr lang="en-US" dirty="0"/>
              <a:t> dataset is OUTLIER FREE!!</a:t>
            </a:r>
          </a:p>
        </p:txBody>
      </p:sp>
    </p:spTree>
    <p:extLst>
      <p:ext uri="{BB962C8B-B14F-4D97-AF65-F5344CB8AC3E}">
        <p14:creationId xmlns:p14="http://schemas.microsoft.com/office/powerpoint/2010/main" val="28870486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5E6173-2C92-64FA-A841-BA9E44E104D0}"/>
              </a:ext>
            </a:extLst>
          </p:cNvPr>
          <p:cNvSpPr>
            <a:spLocks noGrp="1"/>
          </p:cNvSpPr>
          <p:nvPr>
            <p:ph type="body" sz="half" idx="2"/>
          </p:nvPr>
        </p:nvSpPr>
        <p:spPr>
          <a:xfrm>
            <a:off x="6231466" y="545091"/>
            <a:ext cx="5870887" cy="4962823"/>
          </a:xfrm>
        </p:spPr>
        <p:txBody>
          <a:bodyPr>
            <a:normAutofit/>
          </a:bodyPr>
          <a:lstStyle/>
          <a:p>
            <a:pPr marL="285750" indent="-285750">
              <a:buFont typeface="Wingdings" pitchFamily="2" charset="2"/>
              <a:buChar char="Ø"/>
            </a:pPr>
            <a:r>
              <a:rPr lang="en-US" sz="1800" dirty="0"/>
              <a:t>This data is </a:t>
            </a:r>
            <a:r>
              <a:rPr lang="en-US" sz="1800" b="1" dirty="0"/>
              <a:t>Not Normally </a:t>
            </a:r>
            <a:r>
              <a:rPr lang="en-US" sz="1800" b="1" dirty="0" err="1"/>
              <a:t>distributed</a:t>
            </a:r>
            <a:r>
              <a:rPr lang="en-US" sz="1800" dirty="0" err="1"/>
              <a:t>.I</a:t>
            </a:r>
            <a:r>
              <a:rPr lang="en-US" sz="1800" dirty="0"/>
              <a:t> got to know this by plotting </a:t>
            </a:r>
            <a:r>
              <a:rPr lang="en-US" sz="1800" b="1" dirty="0"/>
              <a:t>Histograms</a:t>
            </a:r>
            <a:r>
              <a:rPr lang="en-US" sz="1800" dirty="0"/>
              <a:t>. The shape of curve is </a:t>
            </a:r>
            <a:r>
              <a:rPr lang="en-US" sz="1800" b="1" dirty="0"/>
              <a:t>not Bell</a:t>
            </a:r>
            <a:r>
              <a:rPr lang="en-US" sz="1800" dirty="0"/>
              <a:t>.</a:t>
            </a:r>
          </a:p>
          <a:p>
            <a:pPr marL="285750" indent="-285750">
              <a:buFont typeface="Wingdings" pitchFamily="2" charset="2"/>
              <a:buChar char="Ø"/>
            </a:pPr>
            <a:r>
              <a:rPr lang="en-US" sz="1800" dirty="0" err="1"/>
              <a:t>So,I</a:t>
            </a:r>
            <a:r>
              <a:rPr lang="en-US" sz="1800" dirty="0"/>
              <a:t> did </a:t>
            </a:r>
            <a:r>
              <a:rPr lang="en-US" sz="1800" b="1" dirty="0"/>
              <a:t>Box-Cox transformation </a:t>
            </a:r>
            <a:r>
              <a:rPr lang="en-US" sz="1800" dirty="0"/>
              <a:t>and then transferred into Gaussian Distribution.</a:t>
            </a:r>
          </a:p>
          <a:p>
            <a:endParaRPr lang="en-US" sz="1800" dirty="0"/>
          </a:p>
        </p:txBody>
      </p:sp>
      <p:sp>
        <p:nvSpPr>
          <p:cNvPr id="5" name="TextBox 4">
            <a:extLst>
              <a:ext uri="{FF2B5EF4-FFF2-40B4-BE49-F238E27FC236}">
                <a16:creationId xmlns:a16="http://schemas.microsoft.com/office/drawing/2014/main" id="{02658D6C-9EBE-8A70-D6BC-FD014FA9847B}"/>
              </a:ext>
            </a:extLst>
          </p:cNvPr>
          <p:cNvSpPr txBox="1"/>
          <p:nvPr/>
        </p:nvSpPr>
        <p:spPr>
          <a:xfrm>
            <a:off x="516367" y="129092"/>
            <a:ext cx="2838919" cy="369332"/>
          </a:xfrm>
          <a:prstGeom prst="rect">
            <a:avLst/>
          </a:prstGeom>
          <a:noFill/>
        </p:spPr>
        <p:txBody>
          <a:bodyPr wrap="none" rtlCol="0">
            <a:spAutoFit/>
          </a:bodyPr>
          <a:lstStyle/>
          <a:p>
            <a:r>
              <a:rPr lang="en-US" b="1" dirty="0"/>
              <a:t>     DATA TRANSFORMATION</a:t>
            </a:r>
          </a:p>
        </p:txBody>
      </p:sp>
      <p:pic>
        <p:nvPicPr>
          <p:cNvPr id="6" name="Content Placeholder 5" descr="A graph of histograms&#10;&#10;Description automatically generated">
            <a:extLst>
              <a:ext uri="{FF2B5EF4-FFF2-40B4-BE49-F238E27FC236}">
                <a16:creationId xmlns:a16="http://schemas.microsoft.com/office/drawing/2014/main" id="{8D626464-20CA-35C5-4231-052862228A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460" y="544513"/>
            <a:ext cx="5297804" cy="4414837"/>
          </a:xfrm>
          <a:prstGeom prst="rect">
            <a:avLst/>
          </a:prstGeom>
        </p:spPr>
      </p:pic>
      <p:pic>
        <p:nvPicPr>
          <p:cNvPr id="7" name="Picture 6">
            <a:extLst>
              <a:ext uri="{FF2B5EF4-FFF2-40B4-BE49-F238E27FC236}">
                <a16:creationId xmlns:a16="http://schemas.microsoft.com/office/drawing/2014/main" id="{74E627E0-B576-FA02-B3A8-1440AADD8EFD}"/>
              </a:ext>
            </a:extLst>
          </p:cNvPr>
          <p:cNvPicPr>
            <a:picLocks noChangeAspect="1"/>
          </p:cNvPicPr>
          <p:nvPr/>
        </p:nvPicPr>
        <p:blipFill>
          <a:blip r:embed="rId3"/>
          <a:stretch>
            <a:fillRect/>
          </a:stretch>
        </p:blipFill>
        <p:spPr>
          <a:xfrm>
            <a:off x="6473764" y="2119256"/>
            <a:ext cx="5458993" cy="3130476"/>
          </a:xfrm>
          <a:prstGeom prst="rect">
            <a:avLst/>
          </a:prstGeom>
        </p:spPr>
      </p:pic>
    </p:spTree>
    <p:extLst>
      <p:ext uri="{BB962C8B-B14F-4D97-AF65-F5344CB8AC3E}">
        <p14:creationId xmlns:p14="http://schemas.microsoft.com/office/powerpoint/2010/main" val="557447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650768-2E51-2A15-9EB9-AA184861CCED}"/>
              </a:ext>
            </a:extLst>
          </p:cNvPr>
          <p:cNvSpPr>
            <a:spLocks noGrp="1"/>
          </p:cNvSpPr>
          <p:nvPr>
            <p:ph type="body" sz="half" idx="2"/>
          </p:nvPr>
        </p:nvSpPr>
        <p:spPr>
          <a:xfrm>
            <a:off x="6231467" y="487666"/>
            <a:ext cx="5860128" cy="4353274"/>
          </a:xfrm>
        </p:spPr>
        <p:txBody>
          <a:bodyPr/>
          <a:lstStyle/>
          <a:p>
            <a:endParaRPr lang="en-US" dirty="0"/>
          </a:p>
        </p:txBody>
      </p:sp>
      <p:sp>
        <p:nvSpPr>
          <p:cNvPr id="5" name="TextBox 4">
            <a:extLst>
              <a:ext uri="{FF2B5EF4-FFF2-40B4-BE49-F238E27FC236}">
                <a16:creationId xmlns:a16="http://schemas.microsoft.com/office/drawing/2014/main" id="{18A65DBE-1D2E-2E82-6EFE-4B6D664E22BB}"/>
              </a:ext>
            </a:extLst>
          </p:cNvPr>
          <p:cNvSpPr txBox="1"/>
          <p:nvPr/>
        </p:nvSpPr>
        <p:spPr>
          <a:xfrm>
            <a:off x="457717" y="118334"/>
            <a:ext cx="3716250" cy="369332"/>
          </a:xfrm>
          <a:prstGeom prst="rect">
            <a:avLst/>
          </a:prstGeom>
          <a:noFill/>
        </p:spPr>
        <p:txBody>
          <a:bodyPr wrap="square" rtlCol="0">
            <a:spAutoFit/>
          </a:bodyPr>
          <a:lstStyle/>
          <a:p>
            <a:r>
              <a:rPr lang="en-US" b="1" dirty="0"/>
              <a:t>NORMALLY DISTRIBUTED DATA</a:t>
            </a:r>
          </a:p>
        </p:txBody>
      </p:sp>
      <p:pic>
        <p:nvPicPr>
          <p:cNvPr id="6" name="Content Placeholder 5" descr="A green graph with white background&#10;&#10;Description automatically generated">
            <a:extLst>
              <a:ext uri="{FF2B5EF4-FFF2-40B4-BE49-F238E27FC236}">
                <a16:creationId xmlns:a16="http://schemas.microsoft.com/office/drawing/2014/main" id="{E1672753-DE2F-83DF-6C1A-0A032704D8F9}"/>
              </a:ext>
            </a:extLst>
          </p:cNvPr>
          <p:cNvPicPr>
            <a:picLocks noGrp="1" noChangeAspect="1"/>
          </p:cNvPicPr>
          <p:nvPr>
            <p:ph idx="1"/>
          </p:nvPr>
        </p:nvPicPr>
        <p:blipFill>
          <a:blip r:embed="rId2"/>
          <a:stretch>
            <a:fillRect/>
          </a:stretch>
        </p:blipFill>
        <p:spPr>
          <a:xfrm>
            <a:off x="457200" y="487667"/>
            <a:ext cx="5394325" cy="4353274"/>
          </a:xfrm>
          <a:prstGeom prst="rect">
            <a:avLst/>
          </a:prstGeom>
        </p:spPr>
      </p:pic>
      <p:pic>
        <p:nvPicPr>
          <p:cNvPr id="7" name="Picture 6" descr="A graph of a green and white graph&#10;&#10;Description automatically generated">
            <a:extLst>
              <a:ext uri="{FF2B5EF4-FFF2-40B4-BE49-F238E27FC236}">
                <a16:creationId xmlns:a16="http://schemas.microsoft.com/office/drawing/2014/main" id="{6788B789-A6EE-4DBD-7982-D0B509770B8E}"/>
              </a:ext>
            </a:extLst>
          </p:cNvPr>
          <p:cNvPicPr>
            <a:picLocks noChangeAspect="1"/>
          </p:cNvPicPr>
          <p:nvPr/>
        </p:nvPicPr>
        <p:blipFill>
          <a:blip r:embed="rId3"/>
          <a:stretch>
            <a:fillRect/>
          </a:stretch>
        </p:blipFill>
        <p:spPr>
          <a:xfrm>
            <a:off x="6357769" y="742278"/>
            <a:ext cx="5637007" cy="3705105"/>
          </a:xfrm>
          <a:prstGeom prst="rect">
            <a:avLst/>
          </a:prstGeom>
        </p:spPr>
      </p:pic>
    </p:spTree>
    <p:extLst>
      <p:ext uri="{BB962C8B-B14F-4D97-AF65-F5344CB8AC3E}">
        <p14:creationId xmlns:p14="http://schemas.microsoft.com/office/powerpoint/2010/main" val="2484570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0C641-3B4E-FA62-D27D-7BBA314174FE}"/>
              </a:ext>
            </a:extLst>
          </p:cNvPr>
          <p:cNvSpPr>
            <a:spLocks noGrp="1"/>
          </p:cNvSpPr>
          <p:nvPr>
            <p:ph type="body" sz="half" idx="2"/>
          </p:nvPr>
        </p:nvSpPr>
        <p:spPr>
          <a:xfrm>
            <a:off x="6231467" y="544754"/>
            <a:ext cx="5393266" cy="4102550"/>
          </a:xfrm>
        </p:spPr>
        <p:txBody>
          <a:bodyPr/>
          <a:lstStyle/>
          <a:p>
            <a:endParaRPr lang="en-US" dirty="0"/>
          </a:p>
        </p:txBody>
      </p:sp>
      <p:pic>
        <p:nvPicPr>
          <p:cNvPr id="4" name="Content Placeholder 3" descr="A graph of a green and black line&#10;&#10;Description automatically generated with medium confidence">
            <a:extLst>
              <a:ext uri="{FF2B5EF4-FFF2-40B4-BE49-F238E27FC236}">
                <a16:creationId xmlns:a16="http://schemas.microsoft.com/office/drawing/2014/main" id="{624AF259-C5E6-89B4-9F45-741BADE479B1}"/>
              </a:ext>
            </a:extLst>
          </p:cNvPr>
          <p:cNvPicPr>
            <a:picLocks noGrp="1" noChangeAspect="1"/>
          </p:cNvPicPr>
          <p:nvPr>
            <p:ph idx="1"/>
          </p:nvPr>
        </p:nvPicPr>
        <p:blipFill>
          <a:blip r:embed="rId2"/>
          <a:stretch>
            <a:fillRect/>
          </a:stretch>
        </p:blipFill>
        <p:spPr>
          <a:xfrm>
            <a:off x="457200" y="451821"/>
            <a:ext cx="5394325" cy="4270786"/>
          </a:xfrm>
          <a:prstGeom prst="rect">
            <a:avLst/>
          </a:prstGeom>
        </p:spPr>
      </p:pic>
      <p:pic>
        <p:nvPicPr>
          <p:cNvPr id="5" name="Picture 4" descr="A green and black graph&#10;&#10;Description automatically generated">
            <a:extLst>
              <a:ext uri="{FF2B5EF4-FFF2-40B4-BE49-F238E27FC236}">
                <a16:creationId xmlns:a16="http://schemas.microsoft.com/office/drawing/2014/main" id="{051939E4-CE77-1E25-DC04-2F3E4C3F4D97}"/>
              </a:ext>
            </a:extLst>
          </p:cNvPr>
          <p:cNvPicPr>
            <a:picLocks noChangeAspect="1"/>
          </p:cNvPicPr>
          <p:nvPr/>
        </p:nvPicPr>
        <p:blipFill>
          <a:blip r:embed="rId3"/>
          <a:stretch>
            <a:fillRect/>
          </a:stretch>
        </p:blipFill>
        <p:spPr>
          <a:xfrm>
            <a:off x="6231468" y="544754"/>
            <a:ext cx="5393266" cy="4102549"/>
          </a:xfrm>
          <a:prstGeom prst="rect">
            <a:avLst/>
          </a:prstGeom>
        </p:spPr>
      </p:pic>
    </p:spTree>
    <p:extLst>
      <p:ext uri="{BB962C8B-B14F-4D97-AF65-F5344CB8AC3E}">
        <p14:creationId xmlns:p14="http://schemas.microsoft.com/office/powerpoint/2010/main" val="3318832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EFB303-AF82-430A-62F3-010C93C18BD9}"/>
              </a:ext>
            </a:extLst>
          </p:cNvPr>
          <p:cNvPicPr>
            <a:picLocks noGrp="1" noChangeAspect="1"/>
          </p:cNvPicPr>
          <p:nvPr>
            <p:ph idx="1"/>
          </p:nvPr>
        </p:nvPicPr>
        <p:blipFill>
          <a:blip r:embed="rId2"/>
          <a:stretch>
            <a:fillRect/>
          </a:stretch>
        </p:blipFill>
        <p:spPr>
          <a:xfrm>
            <a:off x="656215" y="953266"/>
            <a:ext cx="4625789" cy="3919948"/>
          </a:xfrm>
          <a:prstGeom prst="rect">
            <a:avLst/>
          </a:prstGeom>
        </p:spPr>
      </p:pic>
      <p:pic>
        <p:nvPicPr>
          <p:cNvPr id="8" name="Picture 7">
            <a:extLst>
              <a:ext uri="{FF2B5EF4-FFF2-40B4-BE49-F238E27FC236}">
                <a16:creationId xmlns:a16="http://schemas.microsoft.com/office/drawing/2014/main" id="{6AFA6ED2-DDE7-09B8-17BA-D41FF831A69A}"/>
              </a:ext>
            </a:extLst>
          </p:cNvPr>
          <p:cNvPicPr>
            <a:picLocks noChangeAspect="1"/>
          </p:cNvPicPr>
          <p:nvPr/>
        </p:nvPicPr>
        <p:blipFill>
          <a:blip r:embed="rId3"/>
          <a:stretch>
            <a:fillRect/>
          </a:stretch>
        </p:blipFill>
        <p:spPr>
          <a:xfrm>
            <a:off x="6336254" y="953265"/>
            <a:ext cx="5747618" cy="3919947"/>
          </a:xfrm>
          <a:prstGeom prst="rect">
            <a:avLst/>
          </a:prstGeom>
        </p:spPr>
      </p:pic>
      <p:sp>
        <p:nvSpPr>
          <p:cNvPr id="3" name="Text Placeholder 2">
            <a:extLst>
              <a:ext uri="{FF2B5EF4-FFF2-40B4-BE49-F238E27FC236}">
                <a16:creationId xmlns:a16="http://schemas.microsoft.com/office/drawing/2014/main" id="{58E4BC93-0479-117A-57FB-7CD559070D06}"/>
              </a:ext>
            </a:extLst>
          </p:cNvPr>
          <p:cNvSpPr>
            <a:spLocks noGrp="1"/>
          </p:cNvSpPr>
          <p:nvPr>
            <p:ph type="body" sz="half" idx="2"/>
          </p:nvPr>
        </p:nvSpPr>
        <p:spPr>
          <a:xfrm>
            <a:off x="6777868" y="953265"/>
            <a:ext cx="5414132" cy="3328279"/>
          </a:xfrm>
        </p:spPr>
        <p:txBody>
          <a:bodyPr/>
          <a:lstStyle/>
          <a:p>
            <a:endParaRPr lang="en-US" dirty="0"/>
          </a:p>
        </p:txBody>
      </p:sp>
      <p:sp>
        <p:nvSpPr>
          <p:cNvPr id="4" name="TextBox 3">
            <a:extLst>
              <a:ext uri="{FF2B5EF4-FFF2-40B4-BE49-F238E27FC236}">
                <a16:creationId xmlns:a16="http://schemas.microsoft.com/office/drawing/2014/main" id="{BB99CE4F-CB12-AB09-8B96-1D712204AC58}"/>
              </a:ext>
            </a:extLst>
          </p:cNvPr>
          <p:cNvSpPr txBox="1"/>
          <p:nvPr/>
        </p:nvSpPr>
        <p:spPr>
          <a:xfrm>
            <a:off x="457717" y="204395"/>
            <a:ext cx="5393266" cy="369332"/>
          </a:xfrm>
          <a:prstGeom prst="rect">
            <a:avLst/>
          </a:prstGeom>
          <a:noFill/>
        </p:spPr>
        <p:txBody>
          <a:bodyPr wrap="square" rtlCol="0">
            <a:spAutoFit/>
          </a:bodyPr>
          <a:lstStyle/>
          <a:p>
            <a:r>
              <a:rPr lang="en-US" b="1" dirty="0"/>
              <a:t>Shape of Data(Before and After Outlier Removal)</a:t>
            </a:r>
          </a:p>
        </p:txBody>
      </p:sp>
      <p:sp>
        <p:nvSpPr>
          <p:cNvPr id="7" name="TextBox 6">
            <a:extLst>
              <a:ext uri="{FF2B5EF4-FFF2-40B4-BE49-F238E27FC236}">
                <a16:creationId xmlns:a16="http://schemas.microsoft.com/office/drawing/2014/main" id="{B81A249F-2985-C404-4C29-2ABB7ECBBC42}"/>
              </a:ext>
            </a:extLst>
          </p:cNvPr>
          <p:cNvSpPr txBox="1"/>
          <p:nvPr/>
        </p:nvSpPr>
        <p:spPr>
          <a:xfrm>
            <a:off x="6231467" y="204395"/>
            <a:ext cx="4601484" cy="369332"/>
          </a:xfrm>
          <a:prstGeom prst="rect">
            <a:avLst/>
          </a:prstGeom>
          <a:noFill/>
        </p:spPr>
        <p:txBody>
          <a:bodyPr wrap="square" rtlCol="0">
            <a:spAutoFit/>
          </a:bodyPr>
          <a:lstStyle/>
          <a:p>
            <a:r>
              <a:rPr lang="en-US" b="1" dirty="0"/>
              <a:t>Principal Component Analysis (PCA)</a:t>
            </a:r>
          </a:p>
        </p:txBody>
      </p:sp>
    </p:spTree>
    <p:extLst>
      <p:ext uri="{BB962C8B-B14F-4D97-AF65-F5344CB8AC3E}">
        <p14:creationId xmlns:p14="http://schemas.microsoft.com/office/powerpoint/2010/main" val="1992472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1417</Words>
  <Application>Microsoft Macintosh PowerPoint</Application>
  <PresentationFormat>Widescreen</PresentationFormat>
  <Paragraphs>61</Paragraphs>
  <Slides>19</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Calibri</vt:lpstr>
      <vt:lpstr>Söhne</vt:lpstr>
      <vt:lpstr>Wingdings</vt:lpstr>
      <vt:lpstr>Office Theme</vt:lpstr>
      <vt:lpstr>2_Office Theme</vt:lpstr>
      <vt:lpstr>1_Office Theme</vt:lpstr>
      <vt:lpstr>Youtube Pulse : Tracking Trends &amp; Engagement</vt:lpstr>
      <vt:lpstr>Abstract</vt:lpstr>
      <vt:lpstr>Dataset description</vt:lpstr>
      <vt:lpstr>OUTLIER DETECTION (Using Box Plot)</vt:lpstr>
      <vt:lpstr>Outlier Removal (by IQR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Healy, Devin Marie</dc:creator>
  <cp:lastModifiedBy>Patiballa, Surya vamsi</cp:lastModifiedBy>
  <cp:revision>252</cp:revision>
  <dcterms:created xsi:type="dcterms:W3CDTF">2023-10-15T20:26:04Z</dcterms:created>
  <dcterms:modified xsi:type="dcterms:W3CDTF">2024-04-25T04:43:17Z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1F317CF70C6642B60D352C6542772DC9_43</vt:lpwstr>
  </property>
  <property fmtid="{D5CDD505-2E9C-101B-9397-08002B2CF9AE}" pid="3" name="KSOProductBuildVer">
    <vt:lpwstr>2052-6.0.2.8225</vt:lpwstr>
  </property>
</Properties>
</file>