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8" r:id="rId3"/>
    <p:sldId id="283" r:id="rId4"/>
    <p:sldId id="257" r:id="rId5"/>
    <p:sldId id="282" r:id="rId6"/>
    <p:sldId id="259" r:id="rId7"/>
    <p:sldId id="277" r:id="rId8"/>
    <p:sldId id="260" r:id="rId9"/>
    <p:sldId id="271" r:id="rId10"/>
    <p:sldId id="262" r:id="rId11"/>
    <p:sldId id="272" r:id="rId12"/>
    <p:sldId id="265" r:id="rId13"/>
    <p:sldId id="280" r:id="rId14"/>
    <p:sldId id="281" r:id="rId15"/>
    <p:sldId id="263" r:id="rId16"/>
    <p:sldId id="278" r:id="rId17"/>
    <p:sldId id="264" r:id="rId18"/>
    <p:sldId id="261" r:id="rId19"/>
    <p:sldId id="266" r:id="rId20"/>
    <p:sldId id="268" r:id="rId21"/>
    <p:sldId id="270" r:id="rId22"/>
    <p:sldId id="267" r:id="rId23"/>
    <p:sldId id="273" r:id="rId24"/>
    <p:sldId id="269" r:id="rId25"/>
    <p:sldId id="276" r:id="rId26"/>
  </p:sldIdLst>
  <p:sldSz cx="9144000" cy="5143500" type="screen16x9"/>
  <p:notesSz cx="6858000" cy="9144000"/>
  <p:embeddedFontLst>
    <p:embeddedFont>
      <p:font typeface="Montserrat" panose="020B0604020202020204" charset="0"/>
      <p:regular r:id="rId28"/>
      <p:bold r:id="rId29"/>
      <p:italic r:id="rId30"/>
      <p:boldItalic r:id="rId31"/>
    </p:embeddedFont>
    <p:embeddedFont>
      <p:font typeface="Copperplate Gothic Bold" panose="020E0705020206020404" pitchFamily="34" charset="0"/>
      <p:regular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396761" y="435934"/>
            <a:ext cx="8520600" cy="4486939"/>
          </a:xfrm>
          <a:prstGeom prst="rect">
            <a:avLst/>
          </a:prstGeom>
          <a:noFill/>
          <a:ln>
            <a:noFill/>
          </a:ln>
        </p:spPr>
        <p:txBody>
          <a:bodyPr spcFirstLastPara="1" wrap="square" lIns="91425" tIns="91425" rIns="91425" bIns="91425" anchor="b" anchorCtr="0">
            <a:noAutofit/>
          </a:bodyPr>
          <a:lstStyle/>
          <a:p>
            <a:pPr lvl="0">
              <a:buSzPts val="5200"/>
            </a:pPr>
            <a:r>
              <a:rPr lang="en-GB" sz="4200" b="1" dirty="0" smtClean="0">
                <a:solidFill>
                  <a:srgbClr val="CC0000"/>
                </a:solidFill>
                <a:latin typeface="Montserrat"/>
                <a:ea typeface="Montserrat"/>
                <a:cs typeface="Montserrat"/>
                <a:sym typeface="Montserrat"/>
              </a:rPr>
              <a:t>							                                  </a:t>
            </a:r>
            <a:r>
              <a:rPr lang="en-GB" sz="4800" b="1" dirty="0" smtClean="0">
                <a:solidFill>
                  <a:srgbClr val="FF0000"/>
                </a:solidFill>
                <a:latin typeface="Montserrat"/>
                <a:ea typeface="Montserrat"/>
                <a:cs typeface="Montserrat"/>
                <a:sym typeface="Montserrat"/>
              </a:rPr>
              <a:t>CAPSTONE PROJECT</a:t>
            </a: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u="sng" dirty="0" smtClean="0">
                <a:solidFill>
                  <a:srgbClr val="CC0000"/>
                </a:solidFill>
                <a:latin typeface="Montserrat"/>
                <a:ea typeface="Montserrat"/>
                <a:cs typeface="Montserrat"/>
                <a:sym typeface="Montserrat"/>
              </a:rPr>
              <a:t> </a:t>
            </a:r>
            <a:r>
              <a:rPr lang="en-US" b="1" u="sng" dirty="0" smtClean="0">
                <a:solidFill>
                  <a:schemeClr val="bg2">
                    <a:lumMod val="25000"/>
                  </a:schemeClr>
                </a:solidFill>
              </a:rPr>
              <a:t>SEOUL BIKE SHARING DEMAND PREDICTION</a:t>
            </a:r>
            <a:br>
              <a:rPr lang="en-US" b="1" u="sng" dirty="0" smtClean="0">
                <a:solidFill>
                  <a:schemeClr val="bg2">
                    <a:lumMod val="25000"/>
                  </a:schemeClr>
                </a:solidFill>
              </a:rPr>
            </a:br>
            <a:r>
              <a:rPr lang="en-US" b="1" u="sng" dirty="0" smtClean="0">
                <a:solidFill>
                  <a:schemeClr val="bg2">
                    <a:lumMod val="25000"/>
                  </a:schemeClr>
                </a:solidFill>
              </a:rPr>
              <a:t/>
            </a:r>
            <a:br>
              <a:rPr lang="en-US" b="1" u="sng" dirty="0" smtClean="0">
                <a:solidFill>
                  <a:schemeClr val="bg2">
                    <a:lumMod val="25000"/>
                  </a:schemeClr>
                </a:solidFill>
              </a:rPr>
            </a:br>
            <a:r>
              <a:rPr lang="en-US" b="1" u="sng" dirty="0" smtClean="0">
                <a:solidFill>
                  <a:schemeClr val="bg2">
                    <a:lumMod val="25000"/>
                  </a:schemeClr>
                </a:solidFill>
              </a:rPr>
              <a:t/>
            </a:r>
            <a:br>
              <a:rPr lang="en-US" b="1" u="sng" dirty="0" smtClean="0">
                <a:solidFill>
                  <a:schemeClr val="bg2">
                    <a:lumMod val="25000"/>
                  </a:schemeClr>
                </a:solidFill>
              </a:rPr>
            </a:br>
            <a:r>
              <a:rPr lang="en-US" b="1" dirty="0" smtClean="0">
                <a:solidFill>
                  <a:schemeClr val="bg2">
                    <a:lumMod val="25000"/>
                  </a:schemeClr>
                </a:solidFill>
              </a:rPr>
              <a:t>                                       </a:t>
            </a:r>
            <a:r>
              <a:rPr lang="en-US" b="1" u="sng" dirty="0">
                <a:solidFill>
                  <a:schemeClr val="bg1">
                    <a:lumMod val="50000"/>
                  </a:schemeClr>
                </a:solidFill>
              </a:rPr>
              <a:t/>
            </a:r>
            <a:br>
              <a:rPr lang="en-US" b="1" u="sng" dirty="0">
                <a:solidFill>
                  <a:schemeClr val="bg1">
                    <a:lumMod val="50000"/>
                  </a:schemeClr>
                </a:solidFill>
              </a:rPr>
            </a:br>
            <a:r>
              <a:rPr lang="en-US" b="1" dirty="0" smtClean="0">
                <a:solidFill>
                  <a:schemeClr val="bg2">
                    <a:lumMod val="25000"/>
                  </a:schemeClr>
                </a:solidFill>
              </a:rPr>
              <a:t>                                           Sundar K                        </a:t>
            </a:r>
            <a:r>
              <a:rPr lang="en-US" b="1" dirty="0" smtClean="0">
                <a:solidFill>
                  <a:schemeClr val="bg1">
                    <a:lumMod val="50000"/>
                  </a:schemeClr>
                </a:solidFill>
              </a:rPr>
              <a:t> </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Count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720" y="1286540"/>
            <a:ext cx="4684559" cy="3727286"/>
          </a:xfrm>
          <a:prstGeom prst="rect">
            <a:avLst/>
          </a:prstGeom>
        </p:spPr>
      </p:pic>
    </p:spTree>
    <p:extLst>
      <p:ext uri="{BB962C8B-B14F-4D97-AF65-F5344CB8AC3E}">
        <p14:creationId xmlns:p14="http://schemas.microsoft.com/office/powerpoint/2010/main" val="1779786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46" y="343315"/>
            <a:ext cx="8481425" cy="507290"/>
          </a:xfrm>
        </p:spPr>
        <p:txBody>
          <a:bodyPr/>
          <a:lstStyle/>
          <a:p>
            <a:pPr algn="l"/>
            <a:r>
              <a:rPr lang="en-US" dirty="0" smtClean="0"/>
              <a:t>EDA</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776" y="1053705"/>
            <a:ext cx="4486940" cy="386916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445" y="979258"/>
            <a:ext cx="4157331" cy="3943615"/>
          </a:xfrm>
          <a:prstGeom prst="rect">
            <a:avLst/>
          </a:prstGeom>
        </p:spPr>
      </p:pic>
    </p:spTree>
    <p:extLst>
      <p:ext uri="{BB962C8B-B14F-4D97-AF65-F5344CB8AC3E}">
        <p14:creationId xmlns:p14="http://schemas.microsoft.com/office/powerpoint/2010/main" val="3781734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67" y="139363"/>
            <a:ext cx="8417630" cy="604916"/>
          </a:xfrm>
        </p:spPr>
        <p:txBody>
          <a:bodyPr/>
          <a:lstStyle/>
          <a:p>
            <a:pPr algn="l"/>
            <a:r>
              <a:rPr lang="en-US" dirty="0" smtClean="0"/>
              <a:t>EDA-Count</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93" y="744279"/>
            <a:ext cx="4678326" cy="40191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382" y="786808"/>
            <a:ext cx="4289767" cy="3976578"/>
          </a:xfrm>
          <a:prstGeom prst="rect">
            <a:avLst/>
          </a:prstGeom>
        </p:spPr>
      </p:pic>
    </p:spTree>
    <p:extLst>
      <p:ext uri="{BB962C8B-B14F-4D97-AF65-F5344CB8AC3E}">
        <p14:creationId xmlns:p14="http://schemas.microsoft.com/office/powerpoint/2010/main" val="3101572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47" y="77501"/>
            <a:ext cx="8520600" cy="841800"/>
          </a:xfrm>
        </p:spPr>
        <p:txBody>
          <a:bodyPr/>
          <a:lstStyle/>
          <a:p>
            <a:pPr algn="l"/>
            <a:r>
              <a:rPr lang="en-US" dirty="0" smtClean="0"/>
              <a:t>EDA-Count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8" y="800384"/>
            <a:ext cx="4423022" cy="40374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186" y="800383"/>
            <a:ext cx="4837814" cy="4037429"/>
          </a:xfrm>
          <a:prstGeom prst="rect">
            <a:avLst/>
          </a:prstGeom>
        </p:spPr>
      </p:pic>
    </p:spTree>
    <p:extLst>
      <p:ext uri="{BB962C8B-B14F-4D97-AF65-F5344CB8AC3E}">
        <p14:creationId xmlns:p14="http://schemas.microsoft.com/office/powerpoint/2010/main" val="3548698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76" y="162562"/>
            <a:ext cx="8520600" cy="841800"/>
          </a:xfrm>
        </p:spPr>
        <p:txBody>
          <a:bodyPr/>
          <a:lstStyle/>
          <a:p>
            <a:pPr algn="l"/>
            <a:r>
              <a:rPr lang="en-US" dirty="0" smtClean="0"/>
              <a:t>EDA-Count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929" y="712382"/>
            <a:ext cx="4537076" cy="398720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2381"/>
            <a:ext cx="4438929" cy="4327452"/>
          </a:xfrm>
          <a:prstGeom prst="rect">
            <a:avLst/>
          </a:prstGeom>
        </p:spPr>
      </p:pic>
    </p:spTree>
    <p:extLst>
      <p:ext uri="{BB962C8B-B14F-4D97-AF65-F5344CB8AC3E}">
        <p14:creationId xmlns:p14="http://schemas.microsoft.com/office/powerpoint/2010/main" val="234862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EDA-Count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07" y="858966"/>
            <a:ext cx="7963786" cy="3617341"/>
          </a:xfrm>
          <a:prstGeom prst="rect">
            <a:avLst/>
          </a:prstGeom>
        </p:spPr>
      </p:pic>
      <p:sp>
        <p:nvSpPr>
          <p:cNvPr id="5" name="Title 1"/>
          <p:cNvSpPr txBox="1">
            <a:spLocks/>
          </p:cNvSpPr>
          <p:nvPr/>
        </p:nvSpPr>
        <p:spPr>
          <a:xfrm>
            <a:off x="474732" y="4317548"/>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457200" indent="-457200">
              <a:buFont typeface="Wingdings" panose="05000000000000000000" pitchFamily="2" charset="2"/>
              <a:buChar char="§"/>
            </a:pPr>
            <a:r>
              <a:rPr lang="en-US" dirty="0" smtClean="0">
                <a:solidFill>
                  <a:srgbClr val="002060"/>
                </a:solidFill>
              </a:rPr>
              <a:t>Less demand on winter seasons </a:t>
            </a:r>
            <a:endParaRPr lang="en-IN" dirty="0">
              <a:solidFill>
                <a:srgbClr val="002060"/>
              </a:solidFill>
            </a:endParaRPr>
          </a:p>
        </p:txBody>
      </p:sp>
    </p:spTree>
    <p:extLst>
      <p:ext uri="{BB962C8B-B14F-4D97-AF65-F5344CB8AC3E}">
        <p14:creationId xmlns:p14="http://schemas.microsoft.com/office/powerpoint/2010/main" val="2048367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EDA-Count</a:t>
            </a:r>
            <a:br>
              <a:rPr lang="en-US"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705" y="731375"/>
            <a:ext cx="5793146" cy="4319090"/>
          </a:xfrm>
          <a:prstGeom prst="rect">
            <a:avLst/>
          </a:prstGeom>
        </p:spPr>
      </p:pic>
    </p:spTree>
    <p:extLst>
      <p:ext uri="{BB962C8B-B14F-4D97-AF65-F5344CB8AC3E}">
        <p14:creationId xmlns:p14="http://schemas.microsoft.com/office/powerpoint/2010/main" val="340702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31" y="-54493"/>
            <a:ext cx="8520600" cy="841800"/>
          </a:xfrm>
        </p:spPr>
        <p:txBody>
          <a:bodyPr/>
          <a:lstStyle/>
          <a:p>
            <a:pPr algn="l"/>
            <a:r>
              <a:rPr lang="en-US" dirty="0" smtClean="0"/>
              <a:t>EDA-Count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894712"/>
            <a:ext cx="4316818" cy="31366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9031" y="894712"/>
            <a:ext cx="4242391" cy="3062177"/>
          </a:xfrm>
          <a:prstGeom prst="rect">
            <a:avLst/>
          </a:prstGeom>
        </p:spPr>
      </p:pic>
      <p:sp>
        <p:nvSpPr>
          <p:cNvPr id="6" name="Title 1"/>
          <p:cNvSpPr txBox="1">
            <a:spLocks/>
          </p:cNvSpPr>
          <p:nvPr/>
        </p:nvSpPr>
        <p:spPr>
          <a:xfrm>
            <a:off x="226640" y="4138722"/>
            <a:ext cx="85206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342900" indent="-342900" algn="l">
              <a:lnSpc>
                <a:spcPct val="150000"/>
              </a:lnSpc>
              <a:buFont typeface="Courier New" panose="02070309020205020404" pitchFamily="49" charset="0"/>
              <a:buChar char="o"/>
            </a:pPr>
            <a:r>
              <a:rPr lang="en-US" sz="2000" dirty="0" smtClean="0"/>
              <a:t>  </a:t>
            </a:r>
            <a:r>
              <a:rPr lang="en-US" sz="2000" dirty="0" smtClean="0">
                <a:solidFill>
                  <a:srgbClr val="002060"/>
                </a:solidFill>
              </a:rPr>
              <a:t>Slightly </a:t>
            </a:r>
            <a:r>
              <a:rPr lang="en-US" sz="2000" dirty="0">
                <a:solidFill>
                  <a:srgbClr val="002060"/>
                </a:solidFill>
              </a:rPr>
              <a:t>Higher demand during Non holidays </a:t>
            </a:r>
            <a:endParaRPr lang="en-US" sz="2000" dirty="0" smtClean="0">
              <a:solidFill>
                <a:srgbClr val="002060"/>
              </a:solidFill>
            </a:endParaRPr>
          </a:p>
          <a:p>
            <a:pPr marL="342900" indent="-342900" algn="l">
              <a:lnSpc>
                <a:spcPct val="150000"/>
              </a:lnSpc>
              <a:buFont typeface="Courier New" panose="02070309020205020404" pitchFamily="49" charset="0"/>
              <a:buChar char="o"/>
            </a:pPr>
            <a:r>
              <a:rPr lang="en-US" sz="2000" dirty="0" smtClean="0">
                <a:solidFill>
                  <a:srgbClr val="002060"/>
                </a:solidFill>
              </a:rPr>
              <a:t>  </a:t>
            </a:r>
            <a:r>
              <a:rPr lang="en-US" sz="2000" dirty="0">
                <a:solidFill>
                  <a:srgbClr val="002060"/>
                </a:solidFill>
              </a:rPr>
              <a:t>Almost no demand on non functioning day</a:t>
            </a:r>
            <a:endParaRPr lang="en-IN" sz="2000" dirty="0">
              <a:solidFill>
                <a:srgbClr val="002060"/>
              </a:solidFill>
            </a:endParaRPr>
          </a:p>
        </p:txBody>
      </p:sp>
    </p:spTree>
    <p:extLst>
      <p:ext uri="{BB962C8B-B14F-4D97-AF65-F5344CB8AC3E}">
        <p14:creationId xmlns:p14="http://schemas.microsoft.com/office/powerpoint/2010/main" val="3440727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841" y="830611"/>
            <a:ext cx="8006317" cy="4145426"/>
          </a:xfrm>
          <a:prstGeom prst="rect">
            <a:avLst/>
          </a:prstGeom>
        </p:spPr>
      </p:pic>
      <p:sp>
        <p:nvSpPr>
          <p:cNvPr id="8" name="Title 7"/>
          <p:cNvSpPr>
            <a:spLocks noGrp="1"/>
          </p:cNvSpPr>
          <p:nvPr>
            <p:ph type="title"/>
          </p:nvPr>
        </p:nvSpPr>
        <p:spPr>
          <a:xfrm>
            <a:off x="400116" y="88134"/>
            <a:ext cx="8520600" cy="581717"/>
          </a:xfrm>
        </p:spPr>
        <p:txBody>
          <a:bodyPr/>
          <a:lstStyle/>
          <a:p>
            <a:pPr algn="l"/>
            <a:r>
              <a:rPr lang="en-US" dirty="0" smtClean="0"/>
              <a:t>EDA – Feature Correlation </a:t>
            </a:r>
            <a:endParaRPr lang="en-IN" dirty="0"/>
          </a:p>
        </p:txBody>
      </p:sp>
    </p:spTree>
    <p:extLst>
      <p:ext uri="{BB962C8B-B14F-4D97-AF65-F5344CB8AC3E}">
        <p14:creationId xmlns:p14="http://schemas.microsoft.com/office/powerpoint/2010/main" val="1203442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170" y="215724"/>
            <a:ext cx="8520600" cy="549820"/>
          </a:xfrm>
        </p:spPr>
        <p:txBody>
          <a:bodyPr/>
          <a:lstStyle/>
          <a:p>
            <a:pPr algn="l"/>
            <a:r>
              <a:rPr lang="en-US" dirty="0" smtClean="0"/>
              <a:t>EDA- VIF </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768" t="22105" r="61744" b="25983"/>
          <a:stretch/>
        </p:blipFill>
        <p:spPr>
          <a:xfrm>
            <a:off x="627321" y="1045978"/>
            <a:ext cx="3668232" cy="3196966"/>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279" t="40098" r="60232" b="35704"/>
          <a:stretch/>
        </p:blipFill>
        <p:spPr>
          <a:xfrm>
            <a:off x="5209954" y="1522447"/>
            <a:ext cx="3062177" cy="1550362"/>
          </a:xfrm>
          <a:prstGeom prst="rect">
            <a:avLst/>
          </a:prstGeom>
        </p:spPr>
      </p:pic>
    </p:spTree>
    <p:extLst>
      <p:ext uri="{BB962C8B-B14F-4D97-AF65-F5344CB8AC3E}">
        <p14:creationId xmlns:p14="http://schemas.microsoft.com/office/powerpoint/2010/main" val="1425360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2651" y="450725"/>
            <a:ext cx="8555854" cy="4376455"/>
          </a:xfrm>
        </p:spPr>
        <p:txBody>
          <a:bodyPr/>
          <a:lstStyle/>
          <a:p>
            <a:pPr marL="114300" indent="0">
              <a:buNone/>
            </a:pPr>
            <a:r>
              <a:rPr lang="en-IN" sz="2800" b="1" u="sng" dirty="0" smtClean="0">
                <a:solidFill>
                  <a:schemeClr val="tx1">
                    <a:lumMod val="60000"/>
                    <a:lumOff val="40000"/>
                  </a:schemeClr>
                </a:solidFill>
              </a:rPr>
              <a:t>CONTENT </a:t>
            </a:r>
            <a:endParaRPr lang="en-IN" sz="2800" b="1" u="sng" dirty="0" smtClean="0">
              <a:solidFill>
                <a:schemeClr val="tx1">
                  <a:lumMod val="60000"/>
                  <a:lumOff val="40000"/>
                </a:schemeClr>
              </a:solidFill>
            </a:endParaRPr>
          </a:p>
          <a:p>
            <a:pPr>
              <a:lnSpc>
                <a:spcPct val="100000"/>
              </a:lnSpc>
            </a:pPr>
            <a:r>
              <a:rPr lang="en-IN" sz="2000" dirty="0">
                <a:solidFill>
                  <a:srgbClr val="002060"/>
                </a:solidFill>
              </a:rPr>
              <a:t>❑ </a:t>
            </a:r>
            <a:r>
              <a:rPr lang="en-IN" sz="2000" dirty="0" smtClean="0">
                <a:solidFill>
                  <a:srgbClr val="002060"/>
                </a:solidFill>
              </a:rPr>
              <a:t>Introduction</a:t>
            </a:r>
          </a:p>
          <a:p>
            <a:pPr>
              <a:lnSpc>
                <a:spcPct val="100000"/>
              </a:lnSpc>
            </a:pPr>
            <a:r>
              <a:rPr lang="en-IN" sz="2000" dirty="0">
                <a:solidFill>
                  <a:srgbClr val="002060"/>
                </a:solidFill>
              </a:rPr>
              <a:t>❑ </a:t>
            </a:r>
            <a:r>
              <a:rPr lang="en-IN" sz="2000" dirty="0" smtClean="0">
                <a:solidFill>
                  <a:srgbClr val="002060"/>
                </a:solidFill>
              </a:rPr>
              <a:t>Problem statement</a:t>
            </a:r>
            <a:endParaRPr lang="en-IN" sz="2000" dirty="0">
              <a:solidFill>
                <a:srgbClr val="002060"/>
              </a:solidFill>
            </a:endParaRPr>
          </a:p>
          <a:p>
            <a:pPr>
              <a:lnSpc>
                <a:spcPct val="100000"/>
              </a:lnSpc>
            </a:pPr>
            <a:r>
              <a:rPr lang="en-IN" sz="2000" dirty="0">
                <a:solidFill>
                  <a:srgbClr val="002060"/>
                </a:solidFill>
              </a:rPr>
              <a:t>❑ A</a:t>
            </a:r>
            <a:r>
              <a:rPr lang="en-IN" sz="2000" dirty="0" smtClean="0">
                <a:solidFill>
                  <a:srgbClr val="002060"/>
                </a:solidFill>
              </a:rPr>
              <a:t>bstract</a:t>
            </a:r>
            <a:endParaRPr lang="en-IN" sz="2000" dirty="0" smtClean="0">
              <a:solidFill>
                <a:srgbClr val="002060"/>
              </a:solidFill>
            </a:endParaRPr>
          </a:p>
          <a:p>
            <a:pPr>
              <a:lnSpc>
                <a:spcPct val="100000"/>
              </a:lnSpc>
            </a:pPr>
            <a:r>
              <a:rPr lang="en-IN" sz="2000" dirty="0" smtClean="0">
                <a:solidFill>
                  <a:srgbClr val="002060"/>
                </a:solidFill>
              </a:rPr>
              <a:t>❑ Data </a:t>
            </a:r>
            <a:r>
              <a:rPr lang="en-IN" sz="2000" dirty="0" smtClean="0">
                <a:solidFill>
                  <a:srgbClr val="002060"/>
                </a:solidFill>
              </a:rPr>
              <a:t>Pipeline</a:t>
            </a:r>
          </a:p>
          <a:p>
            <a:pPr marL="114300" indent="0">
              <a:lnSpc>
                <a:spcPct val="100000"/>
              </a:lnSpc>
              <a:buNone/>
            </a:pPr>
            <a:r>
              <a:rPr lang="en-IN" sz="2000" dirty="0" smtClean="0">
                <a:solidFill>
                  <a:srgbClr val="002060"/>
                </a:solidFill>
              </a:rPr>
              <a:t>     ❑ </a:t>
            </a:r>
            <a:r>
              <a:rPr lang="en-IN" sz="2000" dirty="0">
                <a:solidFill>
                  <a:srgbClr val="002060"/>
                </a:solidFill>
              </a:rPr>
              <a:t>Data </a:t>
            </a:r>
            <a:r>
              <a:rPr lang="en-IN" sz="2000" dirty="0" smtClean="0">
                <a:solidFill>
                  <a:srgbClr val="002060"/>
                </a:solidFill>
              </a:rPr>
              <a:t>Description</a:t>
            </a:r>
          </a:p>
          <a:p>
            <a:pPr marL="114300" indent="0">
              <a:lnSpc>
                <a:spcPct val="100000"/>
              </a:lnSpc>
              <a:buNone/>
            </a:pPr>
            <a:r>
              <a:rPr lang="en-IN" sz="2000" dirty="0" smtClean="0">
                <a:solidFill>
                  <a:srgbClr val="002060"/>
                </a:solidFill>
              </a:rPr>
              <a:t>     ❑ </a:t>
            </a:r>
            <a:r>
              <a:rPr lang="en-IN" sz="2000" dirty="0">
                <a:solidFill>
                  <a:srgbClr val="002060"/>
                </a:solidFill>
              </a:rPr>
              <a:t>Exploratory Data </a:t>
            </a:r>
            <a:r>
              <a:rPr lang="en-IN" sz="2000" dirty="0" smtClean="0">
                <a:solidFill>
                  <a:srgbClr val="002060"/>
                </a:solidFill>
              </a:rPr>
              <a:t>Analysis</a:t>
            </a:r>
          </a:p>
          <a:p>
            <a:pPr marL="114300" indent="0">
              <a:lnSpc>
                <a:spcPct val="100000"/>
              </a:lnSpc>
              <a:buNone/>
            </a:pPr>
            <a:r>
              <a:rPr lang="en-IN" sz="2000" dirty="0">
                <a:solidFill>
                  <a:srgbClr val="002060"/>
                </a:solidFill>
              </a:rPr>
              <a:t> </a:t>
            </a:r>
            <a:r>
              <a:rPr lang="en-IN" sz="2000" dirty="0" smtClean="0">
                <a:solidFill>
                  <a:srgbClr val="002060"/>
                </a:solidFill>
              </a:rPr>
              <a:t>    ❑ </a:t>
            </a:r>
            <a:r>
              <a:rPr lang="en-IN" sz="2000" dirty="0" smtClean="0">
                <a:solidFill>
                  <a:srgbClr val="002060"/>
                </a:solidFill>
              </a:rPr>
              <a:t>Model </a:t>
            </a:r>
            <a:r>
              <a:rPr lang="en-IN" sz="2000" dirty="0" smtClean="0">
                <a:solidFill>
                  <a:srgbClr val="002060"/>
                </a:solidFill>
              </a:rPr>
              <a:t>performed</a:t>
            </a:r>
            <a:endParaRPr lang="en-IN" sz="2000" dirty="0" smtClean="0">
              <a:solidFill>
                <a:srgbClr val="002060"/>
              </a:solidFill>
            </a:endParaRPr>
          </a:p>
          <a:p>
            <a:pPr>
              <a:lnSpc>
                <a:spcPct val="100000"/>
              </a:lnSpc>
            </a:pPr>
            <a:r>
              <a:rPr lang="en-IN" sz="2000" dirty="0" smtClean="0">
                <a:solidFill>
                  <a:srgbClr val="002060"/>
                </a:solidFill>
              </a:rPr>
              <a:t>❑ </a:t>
            </a:r>
            <a:r>
              <a:rPr lang="en-IN" sz="2000" dirty="0">
                <a:solidFill>
                  <a:srgbClr val="002060"/>
                </a:solidFill>
              </a:rPr>
              <a:t>Model Validation </a:t>
            </a:r>
            <a:r>
              <a:rPr lang="en-IN" sz="2000" dirty="0" smtClean="0">
                <a:solidFill>
                  <a:srgbClr val="002060"/>
                </a:solidFill>
              </a:rPr>
              <a:t> </a:t>
            </a:r>
          </a:p>
          <a:p>
            <a:pPr>
              <a:lnSpc>
                <a:spcPct val="100000"/>
              </a:lnSpc>
            </a:pPr>
            <a:r>
              <a:rPr lang="en-IN" sz="2000" dirty="0" smtClean="0">
                <a:solidFill>
                  <a:srgbClr val="002060"/>
                </a:solidFill>
              </a:rPr>
              <a:t>❑ Challenges</a:t>
            </a:r>
          </a:p>
          <a:p>
            <a:pPr>
              <a:lnSpc>
                <a:spcPct val="100000"/>
              </a:lnSpc>
            </a:pPr>
            <a:r>
              <a:rPr lang="en-IN" sz="2000" dirty="0" smtClean="0">
                <a:solidFill>
                  <a:srgbClr val="002060"/>
                </a:solidFill>
              </a:rPr>
              <a:t>❑ </a:t>
            </a:r>
            <a:r>
              <a:rPr lang="en-IN" sz="2000" dirty="0">
                <a:solidFill>
                  <a:srgbClr val="002060"/>
                </a:solidFill>
              </a:rPr>
              <a:t>Conclusion</a:t>
            </a:r>
          </a:p>
        </p:txBody>
      </p:sp>
    </p:spTree>
    <p:extLst>
      <p:ext uri="{BB962C8B-B14F-4D97-AF65-F5344CB8AC3E}">
        <p14:creationId xmlns:p14="http://schemas.microsoft.com/office/powerpoint/2010/main" val="77695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802" y="183826"/>
            <a:ext cx="8520600" cy="4959673"/>
          </a:xfrm>
        </p:spPr>
        <p:txBody>
          <a:bodyPr/>
          <a:lstStyle/>
          <a:p>
            <a:pPr algn="l"/>
            <a:r>
              <a:rPr lang="en-IN" b="1" dirty="0" smtClean="0">
                <a:solidFill>
                  <a:srgbClr val="FF0000"/>
                </a:solidFill>
              </a:rPr>
              <a:t/>
            </a:r>
            <a:br>
              <a:rPr lang="en-IN" b="1" dirty="0" smtClean="0">
                <a:solidFill>
                  <a:srgbClr val="FF0000"/>
                </a:solidFill>
              </a:rPr>
            </a:br>
            <a:r>
              <a:rPr lang="en-IN" b="1" dirty="0" smtClean="0">
                <a:solidFill>
                  <a:srgbClr val="FF0000"/>
                </a:solidFill>
              </a:rPr>
              <a:t/>
            </a:r>
            <a:br>
              <a:rPr lang="en-IN" b="1" dirty="0" smtClean="0">
                <a:solidFill>
                  <a:srgbClr val="FF0000"/>
                </a:solidFill>
              </a:rPr>
            </a:br>
            <a:r>
              <a:rPr lang="en-IN" b="1" dirty="0" smtClean="0">
                <a:solidFill>
                  <a:srgbClr val="FF0000"/>
                </a:solidFill>
              </a:rPr>
              <a:t>Model Performed</a:t>
            </a:r>
            <a:br>
              <a:rPr lang="en-IN" b="1" dirty="0" smtClean="0">
                <a:solidFill>
                  <a:srgbClr val="FF0000"/>
                </a:solidFill>
              </a:rPr>
            </a:br>
            <a:r>
              <a:rPr lang="en-IN" b="1" dirty="0" smtClean="0">
                <a:solidFill>
                  <a:srgbClr val="FF0000"/>
                </a:solidFill>
              </a:rPr>
              <a:t>           </a:t>
            </a:r>
            <a:r>
              <a:rPr lang="en-US" sz="2400" dirty="0" smtClean="0">
                <a:solidFill>
                  <a:srgbClr val="002060"/>
                </a:solidFill>
              </a:rPr>
              <a:t>Linear </a:t>
            </a:r>
            <a:r>
              <a:rPr lang="en-US" sz="2400" dirty="0">
                <a:solidFill>
                  <a:srgbClr val="002060"/>
                </a:solidFill>
              </a:rPr>
              <a:t>regression is a supervised machine learning method that is used by the Train Using </a:t>
            </a:r>
            <a:r>
              <a:rPr lang="en-US" sz="2400" dirty="0" err="1">
                <a:solidFill>
                  <a:srgbClr val="002060"/>
                </a:solidFill>
              </a:rPr>
              <a:t>AutoML</a:t>
            </a:r>
            <a:r>
              <a:rPr lang="en-US" sz="2400" dirty="0">
                <a:solidFill>
                  <a:srgbClr val="002060"/>
                </a:solidFill>
              </a:rPr>
              <a:t> tool and finds a linear equation that best describes the correlation of the explanatory variables with the dependent variable. This is achieved by fitting a line to the data using least squares</a:t>
            </a:r>
            <a:r>
              <a:rPr lang="en-US" sz="2400" dirty="0" smtClean="0">
                <a:solidFill>
                  <a:srgbClr val="002060"/>
                </a:solidFill>
              </a:rPr>
              <a:t>.</a:t>
            </a:r>
            <a:br>
              <a:rPr lang="en-US" sz="2400" dirty="0" smtClean="0">
                <a:solidFill>
                  <a:srgbClr val="002060"/>
                </a:solidFill>
              </a:rPr>
            </a:br>
            <a:r>
              <a:rPr lang="en-US" sz="2400" dirty="0">
                <a:solidFill>
                  <a:srgbClr val="002060"/>
                </a:solidFill>
              </a:rPr>
              <a:t/>
            </a:r>
            <a:br>
              <a:rPr lang="en-US" sz="2400" dirty="0">
                <a:solidFill>
                  <a:srgbClr val="002060"/>
                </a:solidFill>
              </a:rPr>
            </a:br>
            <a:r>
              <a:rPr lang="en-IN" sz="2800" dirty="0">
                <a:solidFill>
                  <a:srgbClr val="002060"/>
                </a:solidFill>
              </a:rPr>
              <a:t>R</a:t>
            </a:r>
            <a:r>
              <a:rPr lang="en-IN" sz="2800" dirty="0" smtClean="0">
                <a:solidFill>
                  <a:srgbClr val="002060"/>
                </a:solidFill>
              </a:rPr>
              <a:t>esulting </a:t>
            </a:r>
            <a:r>
              <a:rPr lang="en-IN" sz="2800" dirty="0">
                <a:solidFill>
                  <a:srgbClr val="002060"/>
                </a:solidFill>
              </a:rPr>
              <a:t>linear regression equation:</a:t>
            </a:r>
            <a:r>
              <a:rPr lang="en-IN" sz="2400" b="1" dirty="0">
                <a:solidFill>
                  <a:srgbClr val="002060"/>
                </a:solidFill>
              </a:rPr>
              <a:t/>
            </a:r>
            <a:br>
              <a:rPr lang="en-IN" sz="2400" b="1" dirty="0">
                <a:solidFill>
                  <a:srgbClr val="002060"/>
                </a:solidFill>
              </a:rPr>
            </a:br>
            <a:r>
              <a:rPr lang="en-IN" sz="2400" b="1" dirty="0" smtClean="0">
                <a:solidFill>
                  <a:srgbClr val="002060"/>
                </a:solidFill>
              </a:rPr>
              <a:t/>
            </a:r>
            <a:br>
              <a:rPr lang="en-IN" sz="2400" b="1" dirty="0" smtClean="0">
                <a:solidFill>
                  <a:srgbClr val="002060"/>
                </a:solidFill>
              </a:rPr>
            </a:br>
            <a:r>
              <a:rPr lang="en-IN" sz="2400" b="1" dirty="0">
                <a:solidFill>
                  <a:srgbClr val="002060"/>
                </a:solidFill>
              </a:rPr>
              <a:t/>
            </a:r>
            <a:br>
              <a:rPr lang="en-IN" sz="2400" b="1" dirty="0">
                <a:solidFill>
                  <a:srgbClr val="002060"/>
                </a:solidFill>
              </a:rPr>
            </a:br>
            <a:r>
              <a:rPr lang="en-IN" sz="2400" b="1" dirty="0" smtClean="0">
                <a:solidFill>
                  <a:srgbClr val="FF0000"/>
                </a:solidFill>
              </a:rPr>
              <a:t/>
            </a:r>
            <a:br>
              <a:rPr lang="en-IN" sz="2400" b="1" dirty="0" smtClean="0">
                <a:solidFill>
                  <a:srgbClr val="FF0000"/>
                </a:solidFill>
              </a:rPr>
            </a:br>
            <a:r>
              <a:rPr lang="en-IN" sz="2400" b="1" dirty="0">
                <a:solidFill>
                  <a:srgbClr val="FF0000"/>
                </a:solidFill>
              </a:rPr>
              <a:t/>
            </a:r>
            <a:br>
              <a:rPr lang="en-IN" sz="2400" b="1" dirty="0">
                <a:solidFill>
                  <a:srgbClr val="FF0000"/>
                </a:solidFill>
              </a:rPr>
            </a:br>
            <a:r>
              <a:rPr lang="en-IN" sz="2400" b="1" dirty="0" smtClean="0">
                <a:solidFill>
                  <a:srgbClr val="FF0000"/>
                </a:solidFill>
              </a:rPr>
              <a:t/>
            </a:r>
            <a:br>
              <a:rPr lang="en-IN" sz="2400" b="1" dirty="0" smtClean="0">
                <a:solidFill>
                  <a:srgbClr val="FF0000"/>
                </a:solidFill>
              </a:rPr>
            </a:br>
            <a:endParaRPr lang="en-IN" sz="2400" b="1"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793" y="3865787"/>
            <a:ext cx="4820617" cy="908232"/>
          </a:xfrm>
          <a:prstGeom prst="rect">
            <a:avLst/>
          </a:prstGeom>
        </p:spPr>
      </p:pic>
    </p:spTree>
    <p:extLst>
      <p:ext uri="{BB962C8B-B14F-4D97-AF65-F5344CB8AC3E}">
        <p14:creationId xmlns:p14="http://schemas.microsoft.com/office/powerpoint/2010/main" val="15446366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435934"/>
            <a:ext cx="8378455" cy="4508205"/>
          </a:xfrm>
        </p:spPr>
        <p:txBody>
          <a:bodyPr/>
          <a:lstStyle/>
          <a:p>
            <a:pPr algn="l"/>
            <a:r>
              <a:rPr lang="en-IN" sz="2400" b="1" dirty="0" smtClean="0">
                <a:solidFill>
                  <a:srgbClr val="FF0000"/>
                </a:solidFill>
              </a:rPr>
              <a:t>Result of Performance  matrix</a:t>
            </a:r>
            <a:br>
              <a:rPr lang="en-IN" sz="2400" b="1" dirty="0" smtClean="0">
                <a:solidFill>
                  <a:srgbClr val="FF0000"/>
                </a:solidFill>
              </a:rPr>
            </a:br>
            <a:r>
              <a:rPr lang="en-IN" sz="2400" b="1" dirty="0" smtClean="0">
                <a:solidFill>
                  <a:srgbClr val="FF0000"/>
                </a:solidFill>
              </a:rPr>
              <a:t/>
            </a:r>
            <a:br>
              <a:rPr lang="en-IN" sz="2400" b="1" dirty="0" smtClean="0">
                <a:solidFill>
                  <a:srgbClr val="FF0000"/>
                </a:solidFill>
              </a:rPr>
            </a:br>
            <a:r>
              <a:rPr lang="en-IN" sz="2400" dirty="0">
                <a:solidFill>
                  <a:srgbClr val="002060"/>
                </a:solidFill>
              </a:rPr>
              <a:t/>
            </a:r>
            <a:br>
              <a:rPr lang="en-IN" sz="2400" dirty="0">
                <a:solidFill>
                  <a:srgbClr val="002060"/>
                </a:solidFill>
              </a:rPr>
            </a:br>
            <a:r>
              <a:rPr lang="en-IN" sz="2400" dirty="0" smtClean="0">
                <a:solidFill>
                  <a:srgbClr val="002060"/>
                </a:solidFill>
              </a:rPr>
              <a:t>		MSE </a:t>
            </a:r>
            <a:r>
              <a:rPr lang="en-IN" sz="2400" dirty="0">
                <a:solidFill>
                  <a:srgbClr val="002060"/>
                </a:solidFill>
              </a:rPr>
              <a:t>: 1.4031079173449495e-25 </a:t>
            </a:r>
            <a:r>
              <a:rPr lang="en-IN" sz="2400" dirty="0" smtClean="0">
                <a:solidFill>
                  <a:srgbClr val="002060"/>
                </a:solidFill>
              </a:rPr>
              <a:t/>
            </a:r>
            <a:br>
              <a:rPr lang="en-IN" sz="2400" dirty="0" smtClean="0">
                <a:solidFill>
                  <a:srgbClr val="002060"/>
                </a:solidFill>
              </a:rPr>
            </a:br>
            <a:r>
              <a:rPr lang="en-IN" sz="2400" dirty="0" smtClean="0">
                <a:solidFill>
                  <a:srgbClr val="002060"/>
                </a:solidFill>
              </a:rPr>
              <a:t>		RMSE </a:t>
            </a:r>
            <a:r>
              <a:rPr lang="en-IN" sz="2400" dirty="0">
                <a:solidFill>
                  <a:srgbClr val="002060"/>
                </a:solidFill>
              </a:rPr>
              <a:t>: </a:t>
            </a:r>
            <a:r>
              <a:rPr lang="en-IN" sz="2400" dirty="0" smtClean="0">
                <a:solidFill>
                  <a:srgbClr val="002060"/>
                </a:solidFill>
              </a:rPr>
              <a:t>3.745808213650226e-13</a:t>
            </a:r>
            <a:br>
              <a:rPr lang="en-IN" sz="2400" dirty="0" smtClean="0">
                <a:solidFill>
                  <a:srgbClr val="002060"/>
                </a:solidFill>
              </a:rPr>
            </a:br>
            <a:r>
              <a:rPr lang="en-IN" sz="2400" dirty="0" smtClean="0">
                <a:solidFill>
                  <a:srgbClr val="002060"/>
                </a:solidFill>
              </a:rPr>
              <a:t>                            </a:t>
            </a:r>
            <a:br>
              <a:rPr lang="en-IN" sz="2400" dirty="0" smtClean="0">
                <a:solidFill>
                  <a:srgbClr val="002060"/>
                </a:solidFill>
              </a:rPr>
            </a:br>
            <a:r>
              <a:rPr lang="en-IN" sz="2400" dirty="0" smtClean="0">
                <a:solidFill>
                  <a:srgbClr val="002060"/>
                </a:solidFill>
              </a:rPr>
              <a:t>                     </a:t>
            </a:r>
            <a:r>
              <a:rPr lang="pt-BR" sz="2400" dirty="0" smtClean="0">
                <a:solidFill>
                  <a:srgbClr val="002060"/>
                </a:solidFill>
              </a:rPr>
              <a:t>R2 </a:t>
            </a:r>
            <a:r>
              <a:rPr lang="pt-BR" sz="2400" dirty="0">
                <a:solidFill>
                  <a:srgbClr val="002060"/>
                </a:solidFill>
              </a:rPr>
              <a:t>: 1.0 </a:t>
            </a:r>
            <a:r>
              <a:rPr lang="pt-BR" sz="2400" dirty="0" smtClean="0">
                <a:solidFill>
                  <a:srgbClr val="002060"/>
                </a:solidFill>
              </a:rPr>
              <a:t/>
            </a:r>
            <a:br>
              <a:rPr lang="pt-BR" sz="2400" dirty="0" smtClean="0">
                <a:solidFill>
                  <a:srgbClr val="002060"/>
                </a:solidFill>
              </a:rPr>
            </a:br>
            <a:r>
              <a:rPr lang="pt-BR" sz="2400" dirty="0" smtClean="0">
                <a:solidFill>
                  <a:srgbClr val="002060"/>
                </a:solidFill>
              </a:rPr>
              <a:t>                     Adjusted </a:t>
            </a:r>
            <a:r>
              <a:rPr lang="pt-BR" sz="2400" dirty="0">
                <a:solidFill>
                  <a:srgbClr val="002060"/>
                </a:solidFill>
              </a:rPr>
              <a:t>R2 : 1.0</a:t>
            </a:r>
            <a:r>
              <a:rPr lang="en-IN" sz="2400" dirty="0">
                <a:solidFill>
                  <a:srgbClr val="002060"/>
                </a:solidFill>
              </a:rPr>
              <a:t/>
            </a:r>
            <a:br>
              <a:rPr lang="en-IN" sz="2400" dirty="0">
                <a:solidFill>
                  <a:srgbClr val="002060"/>
                </a:solidFill>
              </a:rPr>
            </a:br>
            <a:r>
              <a:rPr lang="en-IN" sz="2400" dirty="0" smtClean="0">
                <a:solidFill>
                  <a:srgbClr val="002060"/>
                </a:solidFill>
              </a:rPr>
              <a:t/>
            </a:r>
            <a:br>
              <a:rPr lang="en-IN" sz="2400" dirty="0" smtClean="0">
                <a:solidFill>
                  <a:srgbClr val="002060"/>
                </a:solidFill>
              </a:rPr>
            </a:br>
            <a:endParaRPr lang="en-IN" sz="2400" dirty="0">
              <a:solidFill>
                <a:srgbClr val="002060"/>
              </a:solidFill>
            </a:endParaRPr>
          </a:p>
        </p:txBody>
      </p:sp>
    </p:spTree>
    <p:extLst>
      <p:ext uri="{BB962C8B-B14F-4D97-AF65-F5344CB8AC3E}">
        <p14:creationId xmlns:p14="http://schemas.microsoft.com/office/powerpoint/2010/main" val="2175041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05" y="343315"/>
            <a:ext cx="8520600" cy="841800"/>
          </a:xfrm>
        </p:spPr>
        <p:txBody>
          <a:bodyPr/>
          <a:lstStyle/>
          <a:p>
            <a:pPr algn="l"/>
            <a:r>
              <a:rPr lang="en-IN" b="1" dirty="0">
                <a:solidFill>
                  <a:srgbClr val="FF0000"/>
                </a:solidFill>
              </a:rPr>
              <a:t>Model Validation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327" y="1185115"/>
            <a:ext cx="6262527" cy="3848977"/>
          </a:xfrm>
          <a:prstGeom prst="rect">
            <a:avLst/>
          </a:prstGeom>
        </p:spPr>
      </p:pic>
    </p:spTree>
    <p:extLst>
      <p:ext uri="{BB962C8B-B14F-4D97-AF65-F5344CB8AC3E}">
        <p14:creationId xmlns:p14="http://schemas.microsoft.com/office/powerpoint/2010/main" val="3443109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833" y="425303"/>
            <a:ext cx="7559748" cy="4524315"/>
          </a:xfrm>
          <a:prstGeom prst="rect">
            <a:avLst/>
          </a:prstGeom>
        </p:spPr>
        <p:txBody>
          <a:bodyPr wrap="square">
            <a:spAutoFit/>
          </a:bodyPr>
          <a:lstStyle/>
          <a:p>
            <a:r>
              <a:rPr lang="en-US" sz="3600" b="1" dirty="0">
                <a:solidFill>
                  <a:srgbClr val="FF0000"/>
                </a:solidFill>
              </a:rPr>
              <a:t>Challenges</a:t>
            </a:r>
            <a:r>
              <a:rPr lang="en-US" sz="2800" dirty="0"/>
              <a:t> </a:t>
            </a:r>
            <a:endParaRPr lang="en-US" sz="2800" dirty="0" smtClean="0"/>
          </a:p>
          <a:p>
            <a:pPr>
              <a:lnSpc>
                <a:spcPct val="150000"/>
              </a:lnSpc>
            </a:pPr>
            <a:r>
              <a:rPr lang="en-US" sz="2800" dirty="0" smtClean="0">
                <a:solidFill>
                  <a:srgbClr val="002060"/>
                </a:solidFill>
                <a:latin typeface="Calibri" panose="020F0502020204030204" pitchFamily="34" charset="0"/>
                <a:cs typeface="Calibri" panose="020F0502020204030204" pitchFamily="34" charset="0"/>
              </a:rPr>
              <a:t>● A </a:t>
            </a:r>
            <a:r>
              <a:rPr lang="en-US" sz="2800" dirty="0">
                <a:solidFill>
                  <a:srgbClr val="002060"/>
                </a:solidFill>
                <a:latin typeface="Calibri" panose="020F0502020204030204" pitchFamily="34" charset="0"/>
                <a:cs typeface="Calibri" panose="020F0502020204030204" pitchFamily="34" charset="0"/>
              </a:rPr>
              <a:t>huge amount of data needed to be dealt while doing the project which is quite an important task and also even small inferences need to be kept in mind. </a:t>
            </a:r>
            <a:endParaRPr lang="en-US" sz="2800" dirty="0" smtClean="0">
              <a:solidFill>
                <a:srgbClr val="002060"/>
              </a:solidFill>
              <a:latin typeface="Calibri" panose="020F0502020204030204" pitchFamily="34" charset="0"/>
              <a:cs typeface="Calibri" panose="020F0502020204030204" pitchFamily="34" charset="0"/>
            </a:endParaRPr>
          </a:p>
          <a:p>
            <a:pPr>
              <a:lnSpc>
                <a:spcPct val="150000"/>
              </a:lnSpc>
            </a:pPr>
            <a:r>
              <a:rPr lang="en-US" sz="2800" dirty="0" smtClean="0">
                <a:solidFill>
                  <a:srgbClr val="002060"/>
                </a:solidFill>
                <a:latin typeface="Calibri" panose="020F0502020204030204" pitchFamily="34" charset="0"/>
                <a:cs typeface="Calibri" panose="020F0502020204030204" pitchFamily="34" charset="0"/>
              </a:rPr>
              <a:t>●As </a:t>
            </a:r>
            <a:r>
              <a:rPr lang="en-US" sz="2800" dirty="0">
                <a:solidFill>
                  <a:srgbClr val="002060"/>
                </a:solidFill>
                <a:latin typeface="Calibri" panose="020F0502020204030204" pitchFamily="34" charset="0"/>
                <a:cs typeface="Calibri" panose="020F0502020204030204" pitchFamily="34" charset="0"/>
              </a:rPr>
              <a:t>dataset was quite big enough which led more computation time</a:t>
            </a:r>
            <a:r>
              <a:rPr lang="en-US" sz="2800" dirty="0"/>
              <a:t>.</a:t>
            </a:r>
            <a:endParaRPr lang="en-IN" sz="2800" dirty="0"/>
          </a:p>
        </p:txBody>
      </p:sp>
    </p:spTree>
    <p:extLst>
      <p:ext uri="{BB962C8B-B14F-4D97-AF65-F5344CB8AC3E}">
        <p14:creationId xmlns:p14="http://schemas.microsoft.com/office/powerpoint/2010/main" val="3417038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0483" y="340242"/>
            <a:ext cx="8102010" cy="4955203"/>
          </a:xfrm>
          <a:prstGeom prst="rect">
            <a:avLst/>
          </a:prstGeom>
        </p:spPr>
        <p:txBody>
          <a:bodyPr wrap="square">
            <a:spAutoFit/>
          </a:bodyPr>
          <a:lstStyle/>
          <a:p>
            <a:r>
              <a:rPr lang="en-US" sz="3600" b="1" dirty="0">
                <a:solidFill>
                  <a:srgbClr val="FF0000"/>
                </a:solidFill>
              </a:rPr>
              <a:t>Conclusion </a:t>
            </a:r>
            <a:endParaRPr lang="en-US" sz="3600" b="1" dirty="0" smtClean="0">
              <a:solidFill>
                <a:srgbClr val="FF0000"/>
              </a:solidFill>
            </a:endParaRPr>
          </a:p>
          <a:p>
            <a:endParaRPr lang="en-US" dirty="0"/>
          </a:p>
          <a:p>
            <a:endParaRPr lang="en-US" dirty="0" smtClean="0">
              <a:solidFill>
                <a:srgbClr val="002060"/>
              </a:solidFill>
            </a:endParaRPr>
          </a:p>
          <a:p>
            <a:pPr>
              <a:lnSpc>
                <a:spcPct val="150000"/>
              </a:lnSpc>
            </a:pPr>
            <a:r>
              <a:rPr lang="en-US" dirty="0" smtClean="0">
                <a:solidFill>
                  <a:srgbClr val="002060"/>
                </a:solidFill>
              </a:rPr>
              <a:t>                                  </a:t>
            </a:r>
            <a:r>
              <a:rPr lang="en-US" sz="2400" dirty="0" smtClean="0">
                <a:solidFill>
                  <a:srgbClr val="002060"/>
                </a:solidFill>
              </a:rPr>
              <a:t>It </a:t>
            </a:r>
            <a:r>
              <a:rPr lang="en-US" sz="2400" dirty="0">
                <a:solidFill>
                  <a:srgbClr val="002060"/>
                </a:solidFill>
              </a:rPr>
              <a:t>is quite evident from the results that </a:t>
            </a:r>
            <a:r>
              <a:rPr lang="en-US" sz="2400" dirty="0" smtClean="0">
                <a:solidFill>
                  <a:srgbClr val="002060"/>
                </a:solidFill>
              </a:rPr>
              <a:t>Linear regression is </a:t>
            </a:r>
            <a:r>
              <a:rPr lang="en-US" sz="2400" dirty="0">
                <a:solidFill>
                  <a:srgbClr val="002060"/>
                </a:solidFill>
              </a:rPr>
              <a:t>the best model that can be used for the Bike Sharing Demand Prediction since the performance metrics </a:t>
            </a:r>
            <a:r>
              <a:rPr lang="en-US" sz="2400" dirty="0" smtClean="0">
                <a:solidFill>
                  <a:srgbClr val="002060"/>
                </a:solidFill>
              </a:rPr>
              <a:t>(MSE,RMSE) </a:t>
            </a:r>
            <a:r>
              <a:rPr lang="en-US" sz="2400" dirty="0">
                <a:solidFill>
                  <a:srgbClr val="002060"/>
                </a:solidFill>
              </a:rPr>
              <a:t>shows lower and (r2,adjusted_r2) show a higher value </a:t>
            </a:r>
            <a:endParaRPr lang="en-US" sz="2400" dirty="0" smtClean="0">
              <a:solidFill>
                <a:srgbClr val="002060"/>
              </a:solidFill>
            </a:endParaRPr>
          </a:p>
          <a:p>
            <a:endParaRPr lang="en-US" sz="2400" dirty="0" smtClean="0">
              <a:solidFill>
                <a:srgbClr val="002060"/>
              </a:solidFill>
            </a:endParaRPr>
          </a:p>
          <a:p>
            <a:r>
              <a:rPr lang="en-US" sz="2400" dirty="0">
                <a:solidFill>
                  <a:srgbClr val="002060"/>
                </a:solidFill>
              </a:rPr>
              <a:t>• So, we can </a:t>
            </a:r>
            <a:r>
              <a:rPr lang="en-US" sz="2400" dirty="0" smtClean="0">
                <a:solidFill>
                  <a:srgbClr val="002060"/>
                </a:solidFill>
              </a:rPr>
              <a:t>use Linear regression </a:t>
            </a:r>
          </a:p>
          <a:p>
            <a:endParaRPr lang="en-US" sz="2400" dirty="0"/>
          </a:p>
        </p:txBody>
      </p:sp>
    </p:spTree>
    <p:extLst>
      <p:ext uri="{BB962C8B-B14F-4D97-AF65-F5344CB8AC3E}">
        <p14:creationId xmlns:p14="http://schemas.microsoft.com/office/powerpoint/2010/main" val="17808010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Copperplate Gothic Bold" panose="020E0705020206020404" pitchFamily="34" charset="0"/>
              </a:rPr>
              <a:t>Thankyou</a:t>
            </a:r>
            <a:r>
              <a:rPr lang="en-US" sz="4800" b="1" dirty="0" smtClean="0"/>
              <a:t> </a:t>
            </a:r>
            <a:endParaRPr lang="en-IN" sz="4800" b="1" dirty="0"/>
          </a:p>
        </p:txBody>
      </p:sp>
    </p:spTree>
    <p:extLst>
      <p:ext uri="{BB962C8B-B14F-4D97-AF65-F5344CB8AC3E}">
        <p14:creationId xmlns:p14="http://schemas.microsoft.com/office/powerpoint/2010/main" val="480353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IN" b="1" dirty="0"/>
          </a:p>
        </p:txBody>
      </p:sp>
      <p:sp>
        <p:nvSpPr>
          <p:cNvPr id="3" name="Text Placeholder 2"/>
          <p:cNvSpPr>
            <a:spLocks noGrp="1"/>
          </p:cNvSpPr>
          <p:nvPr>
            <p:ph type="body" idx="1"/>
          </p:nvPr>
        </p:nvSpPr>
        <p:spPr/>
        <p:txBody>
          <a:bodyPr/>
          <a:lstStyle/>
          <a:p>
            <a:r>
              <a:rPr lang="en-IN" sz="2400" dirty="0" smtClean="0">
                <a:solidFill>
                  <a:srgbClr val="002060"/>
                </a:solidFill>
              </a:rPr>
              <a:t>Bike </a:t>
            </a:r>
            <a:r>
              <a:rPr lang="en-IN" sz="2400" dirty="0">
                <a:solidFill>
                  <a:srgbClr val="002060"/>
                </a:solidFill>
              </a:rPr>
              <a:t>Sharing Systems are </a:t>
            </a:r>
            <a:r>
              <a:rPr lang="en-IN" sz="2400" dirty="0" smtClean="0">
                <a:solidFill>
                  <a:srgbClr val="002060"/>
                </a:solidFill>
              </a:rPr>
              <a:t>healthy </a:t>
            </a:r>
            <a:r>
              <a:rPr lang="en-IN" sz="2400" dirty="0">
                <a:solidFill>
                  <a:srgbClr val="002060"/>
                </a:solidFill>
              </a:rPr>
              <a:t>and cheap way to navigate from one place to another place. Now with the new methods of electronic sharing and registration, the whole process </a:t>
            </a:r>
            <a:r>
              <a:rPr lang="en-IN" sz="2400">
                <a:solidFill>
                  <a:srgbClr val="002060"/>
                </a:solidFill>
              </a:rPr>
              <a:t>of </a:t>
            </a:r>
            <a:r>
              <a:rPr lang="en-IN" sz="2400" smtClean="0">
                <a:solidFill>
                  <a:srgbClr val="002060"/>
                </a:solidFill>
              </a:rPr>
              <a:t>bike </a:t>
            </a:r>
            <a:r>
              <a:rPr lang="en-IN" sz="2400" dirty="0">
                <a:solidFill>
                  <a:srgbClr val="002060"/>
                </a:solidFill>
              </a:rPr>
              <a:t>sharing, from the rental to returning back has become much more automatic and convenient. Through the bicycle sharing system, the users can easily rent a bicycle from one place and return it in another place. </a:t>
            </a:r>
            <a:endParaRPr lang="en-IN" sz="2400" dirty="0">
              <a:solidFill>
                <a:srgbClr val="002060"/>
              </a:solidFill>
            </a:endParaRPr>
          </a:p>
        </p:txBody>
      </p:sp>
    </p:spTree>
    <p:extLst>
      <p:ext uri="{BB962C8B-B14F-4D97-AF65-F5344CB8AC3E}">
        <p14:creationId xmlns:p14="http://schemas.microsoft.com/office/powerpoint/2010/main" val="3352070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 name="Rectangle 1"/>
          <p:cNvSpPr/>
          <p:nvPr/>
        </p:nvSpPr>
        <p:spPr>
          <a:xfrm>
            <a:off x="315749" y="509500"/>
            <a:ext cx="8690027" cy="3539430"/>
          </a:xfrm>
          <a:prstGeom prst="rect">
            <a:avLst/>
          </a:prstGeom>
        </p:spPr>
        <p:txBody>
          <a:bodyPr wrap="square">
            <a:spAutoFit/>
          </a:bodyPr>
          <a:lstStyle/>
          <a:p>
            <a:pPr algn="just"/>
            <a:r>
              <a:rPr lang="en-US" sz="2800" b="1" dirty="0" smtClean="0">
                <a:solidFill>
                  <a:schemeClr val="tx1">
                    <a:lumMod val="60000"/>
                    <a:lumOff val="40000"/>
                  </a:schemeClr>
                </a:solidFill>
                <a:latin typeface="Calibri" panose="020F0502020204030204" pitchFamily="34" charset="0"/>
                <a:cs typeface="Calibri" panose="020F0502020204030204" pitchFamily="34" charset="0"/>
              </a:rPr>
              <a:t>PROBLEM STATEMENT</a:t>
            </a:r>
          </a:p>
          <a:p>
            <a:pPr algn="just"/>
            <a:endParaRPr lang="en-US" sz="2400" b="1" dirty="0" smtClean="0">
              <a:solidFill>
                <a:schemeClr val="tx1">
                  <a:lumMod val="60000"/>
                  <a:lumOff val="40000"/>
                </a:schemeClr>
              </a:solidFill>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 	</a:t>
            </a:r>
            <a:r>
              <a:rPr lang="en-US" sz="2400" dirty="0" smtClean="0">
                <a:solidFill>
                  <a:srgbClr val="002060"/>
                </a:solidFill>
                <a:latin typeface="Calibri" panose="020F0502020204030204" pitchFamily="34" charset="0"/>
                <a:cs typeface="Calibri" panose="020F0502020204030204" pitchFamily="34" charset="0"/>
              </a:rPr>
              <a:t>Currently </a:t>
            </a:r>
            <a:r>
              <a:rPr lang="en-US" sz="2400" dirty="0">
                <a:solidFill>
                  <a:srgbClr val="002060"/>
                </a:solidFill>
                <a:latin typeface="Calibri" panose="020F0502020204030204" pitchFamily="34" charset="0"/>
                <a:cs typeface="Calibri" panose="020F0502020204030204" pitchFamily="34" charset="0"/>
              </a:rPr>
              <a:t>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dirty="0">
              <a:solidFill>
                <a:srgbClr val="00206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IN" b="1" dirty="0"/>
          </a:p>
        </p:txBody>
      </p:sp>
      <p:sp>
        <p:nvSpPr>
          <p:cNvPr id="3" name="Text Placeholder 2"/>
          <p:cNvSpPr>
            <a:spLocks noGrp="1"/>
          </p:cNvSpPr>
          <p:nvPr>
            <p:ph type="body" idx="1"/>
          </p:nvPr>
        </p:nvSpPr>
        <p:spPr/>
        <p:txBody>
          <a:bodyPr/>
          <a:lstStyle/>
          <a:p>
            <a:r>
              <a:rPr lang="en-IN" sz="2400" dirty="0">
                <a:solidFill>
                  <a:srgbClr val="002060"/>
                </a:solidFill>
              </a:rPr>
              <a:t>The bike sharing system has brought wide convenience to residents in the city and serves as important tools to transport from one place to another place. For the bike sharing companies, they need to know the total users of bike, so they can release suitable number of bikes into the market.</a:t>
            </a:r>
            <a:endParaRPr lang="en-IN" sz="2400" dirty="0">
              <a:solidFill>
                <a:srgbClr val="002060"/>
              </a:solidFill>
            </a:endParaRPr>
          </a:p>
        </p:txBody>
      </p:sp>
    </p:spTree>
    <p:extLst>
      <p:ext uri="{BB962C8B-B14F-4D97-AF65-F5344CB8AC3E}">
        <p14:creationId xmlns:p14="http://schemas.microsoft.com/office/powerpoint/2010/main" val="1493639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9169" y="493256"/>
            <a:ext cx="8520600" cy="4650243"/>
          </a:xfrm>
        </p:spPr>
        <p:txBody>
          <a:bodyPr/>
          <a:lstStyle/>
          <a:p>
            <a:r>
              <a:rPr lang="en-US" sz="3200" b="1" dirty="0" smtClean="0">
                <a:solidFill>
                  <a:srgbClr val="FF0000"/>
                </a:solidFill>
              </a:rPr>
              <a:t>DATA PIPELINE </a:t>
            </a:r>
            <a:endParaRPr lang="en-US" sz="3200" b="1" dirty="0" smtClean="0">
              <a:solidFill>
                <a:srgbClr val="002060"/>
              </a:solidFill>
            </a:endParaRPr>
          </a:p>
          <a:p>
            <a:r>
              <a:rPr lang="en-US" sz="3200" b="1" dirty="0" smtClean="0">
                <a:solidFill>
                  <a:srgbClr val="002060"/>
                </a:solidFill>
              </a:rPr>
              <a:t>● </a:t>
            </a:r>
            <a:r>
              <a:rPr lang="en-US" sz="2400" b="1" dirty="0" smtClean="0">
                <a:solidFill>
                  <a:srgbClr val="002060"/>
                </a:solidFill>
              </a:rPr>
              <a:t>Exploratory </a:t>
            </a:r>
            <a:r>
              <a:rPr lang="en-US" sz="2400" b="1" dirty="0">
                <a:solidFill>
                  <a:srgbClr val="002060"/>
                </a:solidFill>
              </a:rPr>
              <a:t>Data Analysis (EDA): </a:t>
            </a:r>
            <a:r>
              <a:rPr lang="en-US" sz="2400" dirty="0">
                <a:solidFill>
                  <a:srgbClr val="002060"/>
                </a:solidFill>
              </a:rPr>
              <a:t>In this part we have done some EDA on the features to see the trend</a:t>
            </a:r>
            <a:r>
              <a:rPr lang="en-US" sz="2400" dirty="0" smtClean="0">
                <a:solidFill>
                  <a:srgbClr val="002060"/>
                </a:solidFill>
              </a:rPr>
              <a:t>.</a:t>
            </a:r>
          </a:p>
          <a:p>
            <a:pPr marL="114300" indent="0">
              <a:buNone/>
            </a:pPr>
            <a:endParaRPr lang="en-US" sz="2400" dirty="0" smtClean="0">
              <a:solidFill>
                <a:srgbClr val="002060"/>
              </a:solidFill>
            </a:endParaRPr>
          </a:p>
          <a:p>
            <a:r>
              <a:rPr lang="en-US" sz="2400" b="1" dirty="0" smtClean="0">
                <a:solidFill>
                  <a:srgbClr val="002060"/>
                </a:solidFill>
              </a:rPr>
              <a:t>● </a:t>
            </a:r>
            <a:r>
              <a:rPr lang="en-US" sz="2400" b="1" dirty="0">
                <a:solidFill>
                  <a:srgbClr val="002060"/>
                </a:solidFill>
              </a:rPr>
              <a:t>Data Processing: </a:t>
            </a:r>
            <a:r>
              <a:rPr lang="en-US" sz="2400" dirty="0">
                <a:solidFill>
                  <a:srgbClr val="002060"/>
                </a:solidFill>
              </a:rPr>
              <a:t>In this part we went through each attributes and encoded the categorical features. </a:t>
            </a:r>
            <a:endParaRPr lang="en-US" sz="2400" dirty="0" smtClean="0">
              <a:solidFill>
                <a:srgbClr val="002060"/>
              </a:solidFill>
            </a:endParaRPr>
          </a:p>
          <a:p>
            <a:endParaRPr lang="en-US" sz="2400" dirty="0" smtClean="0">
              <a:solidFill>
                <a:srgbClr val="002060"/>
              </a:solidFill>
            </a:endParaRPr>
          </a:p>
          <a:p>
            <a:r>
              <a:rPr lang="en-US" sz="2400" b="1" dirty="0" smtClean="0">
                <a:solidFill>
                  <a:srgbClr val="002060"/>
                </a:solidFill>
              </a:rPr>
              <a:t>● </a:t>
            </a:r>
            <a:r>
              <a:rPr lang="en-US" sz="2400" b="1" dirty="0">
                <a:solidFill>
                  <a:srgbClr val="002060"/>
                </a:solidFill>
              </a:rPr>
              <a:t>Model Creation: </a:t>
            </a:r>
            <a:r>
              <a:rPr lang="en-US" sz="2400" dirty="0">
                <a:solidFill>
                  <a:srgbClr val="002060"/>
                </a:solidFill>
              </a:rPr>
              <a:t>Finally in this part we created </a:t>
            </a:r>
            <a:r>
              <a:rPr lang="en-US" sz="2400" dirty="0" smtClean="0">
                <a:solidFill>
                  <a:srgbClr val="002060"/>
                </a:solidFill>
              </a:rPr>
              <a:t>the Linea regression  model. This  model is  </a:t>
            </a:r>
            <a:r>
              <a:rPr lang="en-US" sz="2400" dirty="0">
                <a:solidFill>
                  <a:srgbClr val="002060"/>
                </a:solidFill>
              </a:rPr>
              <a:t>being </a:t>
            </a:r>
            <a:r>
              <a:rPr lang="en-US" sz="2400" dirty="0" smtClean="0">
                <a:solidFill>
                  <a:srgbClr val="002060"/>
                </a:solidFill>
              </a:rPr>
              <a:t>analyzed ,so </a:t>
            </a:r>
            <a:r>
              <a:rPr lang="en-US" sz="2400" dirty="0">
                <a:solidFill>
                  <a:srgbClr val="002060"/>
                </a:solidFill>
              </a:rPr>
              <a:t>as to get the best performing model for our project.</a:t>
            </a:r>
            <a:endParaRPr lang="en-IN" sz="2400" dirty="0">
              <a:solidFill>
                <a:srgbClr val="002060"/>
              </a:solidFill>
            </a:endParaRPr>
          </a:p>
        </p:txBody>
      </p:sp>
    </p:spTree>
    <p:extLst>
      <p:ext uri="{BB962C8B-B14F-4D97-AF65-F5344CB8AC3E}">
        <p14:creationId xmlns:p14="http://schemas.microsoft.com/office/powerpoint/2010/main" val="4213656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018" y="130664"/>
            <a:ext cx="8481425" cy="486024"/>
          </a:xfrm>
        </p:spPr>
        <p:txBody>
          <a:bodyPr/>
          <a:lstStyle/>
          <a:p>
            <a:pPr algn="l"/>
            <a:r>
              <a:rPr lang="en-US" dirty="0" smtClean="0"/>
              <a:t>DATA DESCRIPTION </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325" t="27069" r="51628" b="17503"/>
          <a:stretch/>
        </p:blipFill>
        <p:spPr>
          <a:xfrm>
            <a:off x="1914858" y="712380"/>
            <a:ext cx="5055743" cy="4167963"/>
          </a:xfrm>
          <a:prstGeom prst="rect">
            <a:avLst/>
          </a:prstGeom>
        </p:spPr>
      </p:pic>
    </p:spTree>
    <p:extLst>
      <p:ext uri="{BB962C8B-B14F-4D97-AF65-F5344CB8AC3E}">
        <p14:creationId xmlns:p14="http://schemas.microsoft.com/office/powerpoint/2010/main" val="1636992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57200"/>
            <a:ext cx="8520600" cy="4423144"/>
          </a:xfrm>
        </p:spPr>
        <p:txBody>
          <a:bodyPr/>
          <a:lstStyle/>
          <a:p>
            <a:r>
              <a:rPr lang="en-US" sz="2400" b="1" dirty="0">
                <a:solidFill>
                  <a:srgbClr val="002060"/>
                </a:solidFill>
              </a:rPr>
              <a:t>Dependent variable: </a:t>
            </a:r>
            <a:endParaRPr lang="en-US" sz="2400" b="1" dirty="0" smtClean="0">
              <a:solidFill>
                <a:srgbClr val="002060"/>
              </a:solidFill>
            </a:endParaRPr>
          </a:p>
          <a:p>
            <a:r>
              <a:rPr lang="en-US" dirty="0" smtClean="0">
                <a:solidFill>
                  <a:srgbClr val="002060"/>
                </a:solidFill>
              </a:rPr>
              <a:t>• </a:t>
            </a:r>
            <a:r>
              <a:rPr lang="en-US" dirty="0">
                <a:solidFill>
                  <a:srgbClr val="002060"/>
                </a:solidFill>
              </a:rPr>
              <a:t>Rented Bike </a:t>
            </a:r>
            <a:r>
              <a:rPr lang="en-US" dirty="0" smtClean="0">
                <a:solidFill>
                  <a:srgbClr val="002060"/>
                </a:solidFill>
              </a:rPr>
              <a:t>count </a:t>
            </a:r>
            <a:r>
              <a:rPr lang="en-US" dirty="0">
                <a:solidFill>
                  <a:srgbClr val="002060"/>
                </a:solidFill>
              </a:rPr>
              <a:t>- Count of bikes rented at each </a:t>
            </a:r>
            <a:r>
              <a:rPr lang="en-US" dirty="0" smtClean="0">
                <a:solidFill>
                  <a:srgbClr val="002060"/>
                </a:solidFill>
              </a:rPr>
              <a:t>hour</a:t>
            </a:r>
          </a:p>
          <a:p>
            <a:endParaRPr lang="en-US" dirty="0">
              <a:solidFill>
                <a:srgbClr val="002060"/>
              </a:solidFill>
            </a:endParaRPr>
          </a:p>
          <a:p>
            <a:r>
              <a:rPr lang="en-US" sz="2400" b="1" dirty="0">
                <a:solidFill>
                  <a:srgbClr val="002060"/>
                </a:solidFill>
              </a:rPr>
              <a:t>Independent variables</a:t>
            </a:r>
            <a:r>
              <a:rPr lang="en-US" sz="2400" b="1" dirty="0" smtClean="0">
                <a:solidFill>
                  <a:srgbClr val="002060"/>
                </a:solidFill>
              </a:rPr>
              <a:t>:</a:t>
            </a:r>
          </a:p>
          <a:p>
            <a:r>
              <a:rPr lang="en-US" dirty="0" smtClean="0">
                <a:solidFill>
                  <a:srgbClr val="002060"/>
                </a:solidFill>
              </a:rPr>
              <a:t>• </a:t>
            </a:r>
            <a:r>
              <a:rPr lang="en-US" dirty="0">
                <a:solidFill>
                  <a:srgbClr val="002060"/>
                </a:solidFill>
              </a:rPr>
              <a:t>Date : year-month-day </a:t>
            </a:r>
            <a:r>
              <a:rPr lang="en-US" dirty="0" smtClean="0">
                <a:solidFill>
                  <a:srgbClr val="002060"/>
                </a:solidFill>
              </a:rPr>
              <a:t>                                       • </a:t>
            </a:r>
            <a:r>
              <a:rPr lang="en-US" dirty="0">
                <a:solidFill>
                  <a:srgbClr val="002060"/>
                </a:solidFill>
              </a:rPr>
              <a:t>Hour - Hour of he </a:t>
            </a:r>
            <a:r>
              <a:rPr lang="en-US" dirty="0" smtClean="0">
                <a:solidFill>
                  <a:srgbClr val="002060"/>
                </a:solidFill>
              </a:rPr>
              <a:t>day</a:t>
            </a:r>
          </a:p>
          <a:p>
            <a:r>
              <a:rPr lang="en-US" dirty="0" smtClean="0">
                <a:solidFill>
                  <a:srgbClr val="002060"/>
                </a:solidFill>
              </a:rPr>
              <a:t>• </a:t>
            </a:r>
            <a:r>
              <a:rPr lang="en-US" dirty="0">
                <a:solidFill>
                  <a:srgbClr val="002060"/>
                </a:solidFill>
              </a:rPr>
              <a:t>Temperature-Temperature in Celsius </a:t>
            </a:r>
            <a:r>
              <a:rPr lang="en-US" dirty="0" smtClean="0">
                <a:solidFill>
                  <a:srgbClr val="002060"/>
                </a:solidFill>
              </a:rPr>
              <a:t>                • </a:t>
            </a:r>
            <a:r>
              <a:rPr lang="en-US" dirty="0">
                <a:solidFill>
                  <a:srgbClr val="002060"/>
                </a:solidFill>
              </a:rPr>
              <a:t>Humidity - % </a:t>
            </a:r>
            <a:endParaRPr lang="en-US" dirty="0" smtClean="0">
              <a:solidFill>
                <a:srgbClr val="002060"/>
              </a:solidFill>
            </a:endParaRPr>
          </a:p>
          <a:p>
            <a:r>
              <a:rPr lang="en-US" dirty="0" smtClean="0">
                <a:solidFill>
                  <a:srgbClr val="002060"/>
                </a:solidFill>
              </a:rPr>
              <a:t>• </a:t>
            </a:r>
            <a:r>
              <a:rPr lang="en-US" dirty="0" err="1">
                <a:solidFill>
                  <a:srgbClr val="002060"/>
                </a:solidFill>
              </a:rPr>
              <a:t>Windspeed</a:t>
            </a:r>
            <a:r>
              <a:rPr lang="en-US" dirty="0">
                <a:solidFill>
                  <a:srgbClr val="002060"/>
                </a:solidFill>
              </a:rPr>
              <a:t> - </a:t>
            </a:r>
            <a:r>
              <a:rPr lang="en-US" dirty="0" smtClean="0">
                <a:solidFill>
                  <a:srgbClr val="002060"/>
                </a:solidFill>
              </a:rPr>
              <a:t>m/s                                                 • </a:t>
            </a:r>
            <a:r>
              <a:rPr lang="en-US" dirty="0">
                <a:solidFill>
                  <a:srgbClr val="002060"/>
                </a:solidFill>
              </a:rPr>
              <a:t>Visibility - 10 m </a:t>
            </a:r>
            <a:endParaRPr lang="en-US" dirty="0" smtClean="0">
              <a:solidFill>
                <a:srgbClr val="002060"/>
              </a:solidFill>
            </a:endParaRPr>
          </a:p>
          <a:p>
            <a:r>
              <a:rPr lang="en-US" dirty="0" smtClean="0">
                <a:solidFill>
                  <a:srgbClr val="002060"/>
                </a:solidFill>
              </a:rPr>
              <a:t>• </a:t>
            </a:r>
            <a:r>
              <a:rPr lang="en-US" dirty="0">
                <a:solidFill>
                  <a:srgbClr val="002060"/>
                </a:solidFill>
              </a:rPr>
              <a:t>Dew point temperature </a:t>
            </a:r>
            <a:r>
              <a:rPr lang="en-US" dirty="0" smtClean="0">
                <a:solidFill>
                  <a:srgbClr val="002060"/>
                </a:solidFill>
              </a:rPr>
              <a:t>– Celsius                        • </a:t>
            </a:r>
            <a:r>
              <a:rPr lang="en-US" dirty="0">
                <a:solidFill>
                  <a:srgbClr val="002060"/>
                </a:solidFill>
              </a:rPr>
              <a:t>Solar radiation - MJ/m2 </a:t>
            </a:r>
            <a:endParaRPr lang="en-US" dirty="0" smtClean="0">
              <a:solidFill>
                <a:srgbClr val="002060"/>
              </a:solidFill>
            </a:endParaRPr>
          </a:p>
          <a:p>
            <a:r>
              <a:rPr lang="en-US" dirty="0" smtClean="0">
                <a:solidFill>
                  <a:srgbClr val="002060"/>
                </a:solidFill>
              </a:rPr>
              <a:t>• </a:t>
            </a:r>
            <a:r>
              <a:rPr lang="en-US" dirty="0">
                <a:solidFill>
                  <a:srgbClr val="002060"/>
                </a:solidFill>
              </a:rPr>
              <a:t>Rainfall - mm • Snowfall - cm </a:t>
            </a:r>
            <a:endParaRPr lang="en-US" dirty="0" smtClean="0">
              <a:solidFill>
                <a:srgbClr val="002060"/>
              </a:solidFill>
            </a:endParaRPr>
          </a:p>
          <a:p>
            <a:r>
              <a:rPr lang="en-US" dirty="0" smtClean="0">
                <a:solidFill>
                  <a:srgbClr val="002060"/>
                </a:solidFill>
              </a:rPr>
              <a:t>• </a:t>
            </a:r>
            <a:r>
              <a:rPr lang="en-US" dirty="0">
                <a:solidFill>
                  <a:srgbClr val="002060"/>
                </a:solidFill>
              </a:rPr>
              <a:t>Seasons - Winter, Spring, Summer, Autumn </a:t>
            </a:r>
            <a:r>
              <a:rPr lang="en-US" dirty="0" smtClean="0">
                <a:solidFill>
                  <a:srgbClr val="002060"/>
                </a:solidFill>
              </a:rPr>
              <a:t>   </a:t>
            </a:r>
          </a:p>
          <a:p>
            <a:pPr marL="114300" indent="0">
              <a:buNone/>
            </a:pPr>
            <a:r>
              <a:rPr lang="en-US" dirty="0">
                <a:solidFill>
                  <a:srgbClr val="002060"/>
                </a:solidFill>
              </a:rPr>
              <a:t> </a:t>
            </a:r>
            <a:r>
              <a:rPr lang="en-US" dirty="0" smtClean="0">
                <a:solidFill>
                  <a:srgbClr val="002060"/>
                </a:solidFill>
              </a:rPr>
              <a:t>    • </a:t>
            </a:r>
            <a:r>
              <a:rPr lang="en-US" dirty="0">
                <a:solidFill>
                  <a:srgbClr val="002060"/>
                </a:solidFill>
              </a:rPr>
              <a:t>Holiday - Holiday/No </a:t>
            </a:r>
            <a:r>
              <a:rPr lang="en-US" dirty="0" smtClean="0">
                <a:solidFill>
                  <a:srgbClr val="002060"/>
                </a:solidFill>
              </a:rPr>
              <a:t> holiday </a:t>
            </a:r>
          </a:p>
          <a:p>
            <a:r>
              <a:rPr lang="en-US" dirty="0" smtClean="0">
                <a:solidFill>
                  <a:srgbClr val="002060"/>
                </a:solidFill>
              </a:rPr>
              <a:t>• </a:t>
            </a:r>
            <a:r>
              <a:rPr lang="en-US" dirty="0">
                <a:solidFill>
                  <a:srgbClr val="002060"/>
                </a:solidFill>
              </a:rPr>
              <a:t>Functional Day - </a:t>
            </a:r>
            <a:r>
              <a:rPr lang="en-US" dirty="0" err="1">
                <a:solidFill>
                  <a:srgbClr val="002060"/>
                </a:solidFill>
              </a:rPr>
              <a:t>NoFunc</a:t>
            </a:r>
            <a:r>
              <a:rPr lang="en-US" dirty="0">
                <a:solidFill>
                  <a:srgbClr val="002060"/>
                </a:solidFill>
              </a:rPr>
              <a:t>(Non Functional Hours), Fun(Functional hours)</a:t>
            </a:r>
            <a:endParaRPr lang="en-IN" dirty="0">
              <a:solidFill>
                <a:srgbClr val="002060"/>
              </a:solidFill>
            </a:endParaRPr>
          </a:p>
        </p:txBody>
      </p:sp>
    </p:spTree>
    <p:extLst>
      <p:ext uri="{BB962C8B-B14F-4D97-AF65-F5344CB8AC3E}">
        <p14:creationId xmlns:p14="http://schemas.microsoft.com/office/powerpoint/2010/main" val="1046728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EDA</a:t>
            </a:r>
            <a:endParaRPr lang="en-IN" dirty="0"/>
          </a:p>
        </p:txBody>
      </p:sp>
      <p:sp>
        <p:nvSpPr>
          <p:cNvPr id="4" name="Text Placeholder 3"/>
          <p:cNvSpPr>
            <a:spLocks noGrp="1"/>
          </p:cNvSpPr>
          <p:nvPr>
            <p:ph type="body" idx="1"/>
          </p:nvPr>
        </p:nvSpPr>
        <p:spPr>
          <a:xfrm>
            <a:off x="311700" y="1152474"/>
            <a:ext cx="8520600" cy="3834195"/>
          </a:xfrm>
        </p:spPr>
        <p:txBody>
          <a:bodyPr/>
          <a:lstStyle/>
          <a:p>
            <a:r>
              <a:rPr lang="en-US" dirty="0" smtClean="0">
                <a:solidFill>
                  <a:srgbClr val="002060"/>
                </a:solidFill>
              </a:rPr>
              <a:t>Here its replaced with underscore to know the space within the names in columns </a:t>
            </a:r>
            <a:endParaRPr lang="en-IN" dirty="0">
              <a:solidFill>
                <a:srgbClr val="002060"/>
              </a:solidFill>
            </a:endParaRPr>
          </a:p>
          <a:p>
            <a:r>
              <a:rPr lang="en-IN" b="1" dirty="0" err="1" smtClean="0">
                <a:solidFill>
                  <a:srgbClr val="002060"/>
                </a:solidFill>
              </a:rPr>
              <a:t>dataset.columns</a:t>
            </a:r>
            <a:r>
              <a:rPr lang="en-IN" b="1" dirty="0" smtClean="0">
                <a:solidFill>
                  <a:srgbClr val="002060"/>
                </a:solidFill>
              </a:rPr>
              <a:t>=</a:t>
            </a:r>
            <a:r>
              <a:rPr lang="en-IN" b="1" dirty="0" err="1" smtClean="0">
                <a:solidFill>
                  <a:srgbClr val="002060"/>
                </a:solidFill>
              </a:rPr>
              <a:t>dataset.columns.str.replace</a:t>
            </a:r>
            <a:r>
              <a:rPr lang="en-IN" b="1" dirty="0">
                <a:solidFill>
                  <a:srgbClr val="002060"/>
                </a:solidFill>
              </a:rPr>
              <a:t>(' ','_')</a:t>
            </a:r>
          </a:p>
          <a:p>
            <a:r>
              <a:rPr lang="en-IN" b="1" dirty="0" err="1" smtClean="0">
                <a:solidFill>
                  <a:srgbClr val="002060"/>
                </a:solidFill>
              </a:rPr>
              <a:t>dataset.columns</a:t>
            </a:r>
            <a:endParaRPr lang="en-IN" b="1" dirty="0" smtClean="0">
              <a:solidFill>
                <a:srgbClr val="002060"/>
              </a:solidFill>
            </a:endParaRPr>
          </a:p>
          <a:p>
            <a:endParaRPr lang="en-IN" b="1" dirty="0">
              <a:solidFill>
                <a:srgbClr val="002060"/>
              </a:solidFill>
            </a:endParaRPr>
          </a:p>
          <a:p>
            <a:r>
              <a:rPr lang="en-US" dirty="0" smtClean="0">
                <a:solidFill>
                  <a:srgbClr val="002060"/>
                </a:solidFill>
              </a:rPr>
              <a:t>And cleared with the null values and </a:t>
            </a:r>
            <a:r>
              <a:rPr lang="en-US" dirty="0" err="1" smtClean="0">
                <a:solidFill>
                  <a:srgbClr val="002060"/>
                </a:solidFill>
              </a:rPr>
              <a:t>NaN</a:t>
            </a:r>
            <a:r>
              <a:rPr lang="en-US" dirty="0" smtClean="0">
                <a:solidFill>
                  <a:srgbClr val="002060"/>
                </a:solidFill>
              </a:rPr>
              <a:t> values </a:t>
            </a:r>
          </a:p>
          <a:p>
            <a:r>
              <a:rPr lang="en-IN" b="1" dirty="0" err="1">
                <a:solidFill>
                  <a:srgbClr val="002060"/>
                </a:solidFill>
              </a:rPr>
              <a:t>dataset.replace</a:t>
            </a:r>
            <a:r>
              <a:rPr lang="en-IN" b="1" dirty="0">
                <a:solidFill>
                  <a:srgbClr val="002060"/>
                </a:solidFill>
              </a:rPr>
              <a:t>(np.NaN,0)</a:t>
            </a:r>
          </a:p>
          <a:p>
            <a:endParaRPr lang="en-US" dirty="0" smtClean="0">
              <a:solidFill>
                <a:srgbClr val="002060"/>
              </a:solidFill>
            </a:endParaRPr>
          </a:p>
          <a:p>
            <a:r>
              <a:rPr lang="en-US" dirty="0" smtClean="0">
                <a:solidFill>
                  <a:srgbClr val="002060"/>
                </a:solidFill>
              </a:rPr>
              <a:t>Checking for Duplicate values </a:t>
            </a:r>
          </a:p>
          <a:p>
            <a:r>
              <a:rPr lang="en-IN" b="1" dirty="0" err="1">
                <a:solidFill>
                  <a:srgbClr val="002060"/>
                </a:solidFill>
              </a:rPr>
              <a:t>len</a:t>
            </a:r>
            <a:r>
              <a:rPr lang="en-IN" b="1" dirty="0">
                <a:solidFill>
                  <a:srgbClr val="002060"/>
                </a:solidFill>
              </a:rPr>
              <a:t>(dataset[</a:t>
            </a:r>
            <a:r>
              <a:rPr lang="en-IN" b="1" dirty="0" err="1">
                <a:solidFill>
                  <a:srgbClr val="002060"/>
                </a:solidFill>
              </a:rPr>
              <a:t>dataset.duplicated</a:t>
            </a:r>
            <a:r>
              <a:rPr lang="en-IN" b="1" dirty="0">
                <a:solidFill>
                  <a:srgbClr val="002060"/>
                </a:solidFill>
              </a:rPr>
              <a:t>()])</a:t>
            </a:r>
          </a:p>
          <a:p>
            <a:endParaRPr lang="en-IN" dirty="0">
              <a:solidFill>
                <a:srgbClr val="002060"/>
              </a:solidFill>
            </a:endParaRPr>
          </a:p>
        </p:txBody>
      </p:sp>
    </p:spTree>
    <p:extLst>
      <p:ext uri="{BB962C8B-B14F-4D97-AF65-F5344CB8AC3E}">
        <p14:creationId xmlns:p14="http://schemas.microsoft.com/office/powerpoint/2010/main" val="1560955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1083</TotalTime>
  <Words>489</Words>
  <Application>Microsoft Office PowerPoint</Application>
  <PresentationFormat>On-screen Show (16:9)</PresentationFormat>
  <Paragraphs>76</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Montserrat</vt:lpstr>
      <vt:lpstr>Courier New</vt:lpstr>
      <vt:lpstr>Arial</vt:lpstr>
      <vt:lpstr>Copperplate Gothic Bold</vt:lpstr>
      <vt:lpstr>Calibri</vt:lpstr>
      <vt:lpstr>Wingdings</vt:lpstr>
      <vt:lpstr>Simple Light</vt:lpstr>
      <vt:lpstr>                                         CAPSTONE PROJECT  SEOUL BIKE SHARING DEMAND PREDICTION                                                                                      Sundar K                          </vt:lpstr>
      <vt:lpstr>PowerPoint Presentation</vt:lpstr>
      <vt:lpstr>INTRODUCTION</vt:lpstr>
      <vt:lpstr>   </vt:lpstr>
      <vt:lpstr>ABSTRACT</vt:lpstr>
      <vt:lpstr>PowerPoint Presentation</vt:lpstr>
      <vt:lpstr>DATA DESCRIPTION </vt:lpstr>
      <vt:lpstr>PowerPoint Presentation</vt:lpstr>
      <vt:lpstr>EDA</vt:lpstr>
      <vt:lpstr>EDA- Count </vt:lpstr>
      <vt:lpstr>EDA</vt:lpstr>
      <vt:lpstr>EDA-Count</vt:lpstr>
      <vt:lpstr>EDA-Count</vt:lpstr>
      <vt:lpstr>EDA-Count</vt:lpstr>
      <vt:lpstr>EDA-Count</vt:lpstr>
      <vt:lpstr>EDA-Count </vt:lpstr>
      <vt:lpstr>EDA-Count</vt:lpstr>
      <vt:lpstr>EDA – Feature Correlation </vt:lpstr>
      <vt:lpstr>EDA- VIF </vt:lpstr>
      <vt:lpstr>  Model Performed            Linear regression is a supervised machine learning method that is used by the Train Using AutoML tool and finds a linear equation that best describes the correlation of the explanatory variables with the dependent variable. This is achieved by fitting a line to the data using least squares.  Resulting linear regression equation:      </vt:lpstr>
      <vt:lpstr>Result of Performance  matrix     MSE : 1.4031079173449495e-25    RMSE : 3.745808213650226e-13                                                   R2 : 1.0                       Adjusted R2 : 1.0  </vt:lpstr>
      <vt:lpstr>Model Validation</vt:lpstr>
      <vt:lpstr>PowerPoint Presentation</vt:lpstr>
      <vt:lpstr>PowerPoint Presentation</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Seoul Bike Sharing Demand Prediction</dc:title>
  <dc:creator>LAVANYA SAHADEV</dc:creator>
  <cp:lastModifiedBy>admin</cp:lastModifiedBy>
  <cp:revision>26</cp:revision>
  <dcterms:modified xsi:type="dcterms:W3CDTF">2022-11-19T18:46:14Z</dcterms:modified>
</cp:coreProperties>
</file>