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9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28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723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939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46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18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712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88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33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8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ooking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02369" y="3788281"/>
            <a:ext cx="8520600" cy="7926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                                                   Sundar K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674" y="358026"/>
            <a:ext cx="8984974" cy="47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5"/>
            <a:ext cx="9144000" cy="342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575"/>
            <a:ext cx="9144000" cy="35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8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375"/>
            <a:ext cx="9144000" cy="400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97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240175"/>
            <a:ext cx="8875643" cy="36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8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	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Guests use different channels for making bookings out of which most preferred way is TA/TO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overall </a:t>
            </a:r>
            <a:r>
              <a:rPr lang="en-US" dirty="0" err="1">
                <a:solidFill>
                  <a:srgbClr val="002060"/>
                </a:solidFill>
              </a:rPr>
              <a:t>adr</a:t>
            </a:r>
            <a:r>
              <a:rPr lang="en-US" dirty="0">
                <a:solidFill>
                  <a:srgbClr val="002060"/>
                </a:solidFill>
              </a:rPr>
              <a:t> of City hotel is slightly higher than Resort </a:t>
            </a:r>
            <a:r>
              <a:rPr lang="en-US" dirty="0" smtClean="0">
                <a:solidFill>
                  <a:srgbClr val="002060"/>
                </a:solidFill>
              </a:rPr>
              <a:t>hotel</a:t>
            </a:r>
          </a:p>
          <a:p>
            <a:pPr>
              <a:lnSpc>
                <a:spcPct val="15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Both hotels have significantly higher booking cancellation </a:t>
            </a:r>
            <a:r>
              <a:rPr lang="en-US" dirty="0" smtClean="0">
                <a:solidFill>
                  <a:srgbClr val="002060"/>
                </a:solidFill>
              </a:rPr>
              <a:t>rates</a:t>
            </a:r>
          </a:p>
          <a:p>
            <a:pPr>
              <a:lnSpc>
                <a:spcPct val="15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July- August are the most busier and profitable months for both of hotels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5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City Hotel is busier than Resort </a:t>
            </a:r>
            <a:r>
              <a:rPr lang="en-US" dirty="0" smtClean="0">
                <a:solidFill>
                  <a:srgbClr val="002060"/>
                </a:solidFill>
              </a:rPr>
              <a:t>hotel</a:t>
            </a:r>
          </a:p>
          <a:p>
            <a:pPr>
              <a:lnSpc>
                <a:spcPct val="150000"/>
              </a:lnSpc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Couples are the most common guests for hotels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04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4800" b="1" dirty="0" smtClean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Thankyou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2060"/>
                </a:solidFill>
              </a:rPr>
              <a:t>❑ Introduction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2060"/>
                </a:solidFill>
              </a:rPr>
              <a:t>❑ Problem </a:t>
            </a:r>
            <a:r>
              <a:rPr lang="en-IN" dirty="0" smtClean="0">
                <a:solidFill>
                  <a:srgbClr val="002060"/>
                </a:solidFill>
              </a:rPr>
              <a:t>statement</a:t>
            </a: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Data Features </a:t>
            </a:r>
            <a:endParaRPr lang="en-IN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Data Summary 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EDA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Result	</a:t>
            </a: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Conclusion  </a:t>
            </a:r>
          </a:p>
          <a:p>
            <a:pPr>
              <a:lnSpc>
                <a:spcPct val="10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32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32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When we hear about hotel booking </a:t>
            </a:r>
            <a:r>
              <a:rPr lang="en-US" dirty="0" smtClean="0">
                <a:solidFill>
                  <a:srgbClr val="002060"/>
                </a:solidFill>
              </a:rPr>
              <a:t>we used some application  for </a:t>
            </a:r>
            <a:r>
              <a:rPr lang="en-US" dirty="0">
                <a:solidFill>
                  <a:srgbClr val="002060"/>
                </a:solidFill>
              </a:rPr>
              <a:t>hotel booking. The main few things I will usually consider include prices per night, distance of hotel from attractions and restaurants, availability of free breakfasts, scenery in hotel room, </a:t>
            </a:r>
            <a:r>
              <a:rPr lang="en-US" dirty="0" err="1">
                <a:solidFill>
                  <a:srgbClr val="002060"/>
                </a:solidFill>
              </a:rPr>
              <a:t>cleaniness</a:t>
            </a:r>
            <a:r>
              <a:rPr lang="en-US" dirty="0">
                <a:solidFill>
                  <a:srgbClr val="002060"/>
                </a:solidFill>
              </a:rPr>
              <a:t> of hotel room and of course, availability of free </a:t>
            </a:r>
            <a:r>
              <a:rPr lang="en-US" dirty="0" err="1">
                <a:solidFill>
                  <a:srgbClr val="002060"/>
                </a:solidFill>
              </a:rPr>
              <a:t>wifi</a:t>
            </a:r>
            <a:r>
              <a:rPr lang="en-US" dirty="0">
                <a:solidFill>
                  <a:srgbClr val="002060"/>
                </a:solidFill>
              </a:rPr>
              <a:t>. In this dataset, we ae able to know different types of bookings (</a:t>
            </a:r>
            <a:r>
              <a:rPr lang="en-US" dirty="0" err="1">
                <a:solidFill>
                  <a:srgbClr val="002060"/>
                </a:solidFill>
              </a:rPr>
              <a:t>i.e</a:t>
            </a:r>
            <a:r>
              <a:rPr lang="en-US" dirty="0">
                <a:solidFill>
                  <a:srgbClr val="002060"/>
                </a:solidFill>
              </a:rPr>
              <a:t> type of hotel, duration of stay, types of visitors, types of booking, </a:t>
            </a:r>
            <a:r>
              <a:rPr lang="en-US" dirty="0" err="1">
                <a:solidFill>
                  <a:srgbClr val="002060"/>
                </a:solidFill>
              </a:rPr>
              <a:t>etc</a:t>
            </a:r>
            <a:r>
              <a:rPr lang="en-US" dirty="0">
                <a:solidFill>
                  <a:srgbClr val="002060"/>
                </a:solidFill>
              </a:rPr>
              <a:t>).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34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Explore and analyze the data to discover important factors that govern the bookings.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6944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7490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Data features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17762" r="60117" b="8817"/>
          <a:stretch/>
        </p:blipFill>
        <p:spPr>
          <a:xfrm>
            <a:off x="1010092" y="561254"/>
            <a:ext cx="5454503" cy="45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2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Data summary 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0862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hotel</a:t>
            </a:r>
            <a:r>
              <a:rPr lang="en-US" dirty="0">
                <a:solidFill>
                  <a:srgbClr val="002060"/>
                </a:solidFill>
              </a:rPr>
              <a:t>: The category of hotels, which are two resort hotel and city hotel. </a:t>
            </a:r>
            <a:r>
              <a:rPr lang="en-US" b="1" dirty="0" err="1">
                <a:solidFill>
                  <a:srgbClr val="00B0F0"/>
                </a:solidFill>
              </a:rPr>
              <a:t>is_cancelled</a:t>
            </a:r>
            <a:r>
              <a:rPr lang="en-US" dirty="0">
                <a:solidFill>
                  <a:srgbClr val="002060"/>
                </a:solidFill>
              </a:rPr>
              <a:t> : The value of column show the cancellation type. If the booking was cancelled or not. Values[0,1], where 0 indicates not cancelled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lead_time</a:t>
            </a:r>
            <a:r>
              <a:rPr lang="en-US" dirty="0">
                <a:solidFill>
                  <a:srgbClr val="002060"/>
                </a:solidFill>
              </a:rPr>
              <a:t> : The time between reservation and actual arrival. </a:t>
            </a:r>
            <a:r>
              <a:rPr lang="en-US" b="1" dirty="0" err="1">
                <a:solidFill>
                  <a:srgbClr val="00B0F0"/>
                </a:solidFill>
              </a:rPr>
              <a:t>stayed_in_weekend_nights</a:t>
            </a:r>
            <a:r>
              <a:rPr lang="en-US" dirty="0">
                <a:solidFill>
                  <a:srgbClr val="002060"/>
                </a:solidFill>
              </a:rPr>
              <a:t>: The number of weekend nights stay per reservation </a:t>
            </a:r>
            <a:endParaRPr lang="en-US" dirty="0" smtClean="0">
              <a:solidFill>
                <a:srgbClr val="00206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stayed_in_weekday_nights</a:t>
            </a:r>
            <a:r>
              <a:rPr lang="en-US" dirty="0">
                <a:solidFill>
                  <a:srgbClr val="002060"/>
                </a:solidFill>
              </a:rPr>
              <a:t>: The number of weekday nights stay per reservation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meal</a:t>
            </a:r>
            <a:r>
              <a:rPr lang="en-US" dirty="0">
                <a:solidFill>
                  <a:srgbClr val="002060"/>
                </a:solidFill>
              </a:rPr>
              <a:t>: Meal preferences per reservation.[</a:t>
            </a:r>
            <a:r>
              <a:rPr lang="en-US" dirty="0" err="1">
                <a:solidFill>
                  <a:srgbClr val="002060"/>
                </a:solidFill>
              </a:rPr>
              <a:t>BB,FB,HB,SC,Undefined</a:t>
            </a:r>
            <a:r>
              <a:rPr lang="en-US" dirty="0">
                <a:solidFill>
                  <a:srgbClr val="002060"/>
                </a:solidFill>
              </a:rPr>
              <a:t>] 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0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0753" y="265814"/>
            <a:ext cx="8651547" cy="487768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Country</a:t>
            </a:r>
            <a:r>
              <a:rPr lang="en-US" dirty="0">
                <a:solidFill>
                  <a:srgbClr val="002060"/>
                </a:solidFill>
              </a:rPr>
              <a:t>: The origin country of guest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B0F0"/>
                </a:solidFill>
              </a:rPr>
              <a:t>market_segment</a:t>
            </a:r>
            <a:r>
              <a:rPr lang="en-US" dirty="0">
                <a:solidFill>
                  <a:srgbClr val="002060"/>
                </a:solidFill>
              </a:rPr>
              <a:t>: This column show how reservation was made and what is the purpose of reservation. </a:t>
            </a:r>
            <a:r>
              <a:rPr lang="en-US" dirty="0" err="1">
                <a:solidFill>
                  <a:srgbClr val="002060"/>
                </a:solidFill>
              </a:rPr>
              <a:t>Eg</a:t>
            </a:r>
            <a:r>
              <a:rPr lang="en-US" dirty="0">
                <a:solidFill>
                  <a:srgbClr val="002060"/>
                </a:solidFill>
              </a:rPr>
              <a:t>, corporate means corporate trip, TA for travel agency. </a:t>
            </a:r>
            <a:r>
              <a:rPr lang="en-US" b="1" dirty="0" err="1" smtClean="0">
                <a:solidFill>
                  <a:srgbClr val="00B0F0"/>
                </a:solidFill>
              </a:rPr>
              <a:t>distribution_channel</a:t>
            </a:r>
            <a:r>
              <a:rPr lang="en-US" dirty="0" err="1" smtClean="0">
                <a:solidFill>
                  <a:srgbClr val="002060"/>
                </a:solidFill>
              </a:rPr>
              <a:t>:The</a:t>
            </a:r>
            <a:r>
              <a:rPr lang="en-US" dirty="0" smtClean="0">
                <a:solidFill>
                  <a:srgbClr val="002060"/>
                </a:solidFill>
              </a:rPr>
              <a:t> medium through booking was made            . [</a:t>
            </a:r>
            <a:r>
              <a:rPr lang="en-US" dirty="0" err="1">
                <a:solidFill>
                  <a:srgbClr val="002060"/>
                </a:solidFill>
              </a:rPr>
              <a:t>Direct,Corporate,TA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TO,undefined,GDS</a:t>
            </a:r>
            <a:r>
              <a:rPr lang="en-US" dirty="0">
                <a:solidFill>
                  <a:srgbClr val="002060"/>
                </a:solidFill>
              </a:rPr>
              <a:t>.] </a:t>
            </a:r>
            <a:endParaRPr lang="en-US" dirty="0" smtClean="0">
              <a:solidFill>
                <a:srgbClr val="00206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Is_repeated_guest</a:t>
            </a:r>
            <a:r>
              <a:rPr lang="en-US" b="1" dirty="0">
                <a:solidFill>
                  <a:srgbClr val="00B0F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Shows if the guest is who has arrived earlier or </a:t>
            </a:r>
            <a:r>
              <a:rPr lang="en-US" dirty="0" err="1">
                <a:solidFill>
                  <a:srgbClr val="002060"/>
                </a:solidFill>
              </a:rPr>
              <a:t>not.Values</a:t>
            </a:r>
            <a:r>
              <a:rPr lang="en-US" dirty="0">
                <a:solidFill>
                  <a:srgbClr val="002060"/>
                </a:solidFill>
              </a:rPr>
              <a:t>[0,1]--&gt;0 indicates no and 1 indicated yes person is repeated guest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days_in_waiting_list</a:t>
            </a:r>
            <a:r>
              <a:rPr lang="en-US" dirty="0">
                <a:solidFill>
                  <a:srgbClr val="002060"/>
                </a:solidFill>
              </a:rPr>
              <a:t>: Number of days between actual booking and transact. </a:t>
            </a:r>
            <a:r>
              <a:rPr lang="en-US" b="1" dirty="0" err="1">
                <a:solidFill>
                  <a:srgbClr val="00B0F0"/>
                </a:solidFill>
              </a:rPr>
              <a:t>customer_type</a:t>
            </a:r>
            <a:r>
              <a:rPr lang="en-US" dirty="0">
                <a:solidFill>
                  <a:srgbClr val="002060"/>
                </a:solidFill>
              </a:rPr>
              <a:t>: Type of customers( Transient, group, etc.)</a:t>
            </a:r>
            <a:endParaRPr lang="en-IN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5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685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2248" y="1010787"/>
            <a:ext cx="8520600" cy="4005349"/>
          </a:xfrm>
        </p:spPr>
        <p:txBody>
          <a:bodyPr/>
          <a:lstStyle/>
          <a:p>
            <a:pPr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We have checked for Null values 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                </a:t>
            </a:r>
            <a:r>
              <a:rPr lang="en-IN" b="1" dirty="0" err="1">
                <a:solidFill>
                  <a:srgbClr val="002060"/>
                </a:solidFill>
              </a:rPr>
              <a:t>ds.isnull</a:t>
            </a:r>
            <a:r>
              <a:rPr lang="en-IN" b="1" dirty="0">
                <a:solidFill>
                  <a:srgbClr val="002060"/>
                </a:solidFill>
              </a:rPr>
              <a:t>().sum()</a:t>
            </a:r>
          </a:p>
          <a:p>
            <a:r>
              <a:rPr lang="en-US" dirty="0">
                <a:solidFill>
                  <a:srgbClr val="002060"/>
                </a:solidFill>
              </a:rPr>
              <a:t>Replaced </a:t>
            </a:r>
            <a:r>
              <a:rPr lang="en-US" dirty="0" smtClean="0">
                <a:solidFill>
                  <a:srgbClr val="002060"/>
                </a:solidFill>
              </a:rPr>
              <a:t>with</a:t>
            </a:r>
          </a:p>
          <a:p>
            <a:pPr marL="114300" indent="0" algn="ctr"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data["children"].</a:t>
            </a:r>
            <a:r>
              <a:rPr lang="en-US" sz="1600" b="1" dirty="0" err="1" smtClean="0">
                <a:solidFill>
                  <a:srgbClr val="002060"/>
                </a:solidFill>
              </a:rPr>
              <a:t>fillna</a:t>
            </a:r>
            <a:r>
              <a:rPr lang="en-US" sz="1600" b="1" dirty="0" smtClean="0">
                <a:solidFill>
                  <a:srgbClr val="002060"/>
                </a:solidFill>
              </a:rPr>
              <a:t>("0",inplace=True)</a:t>
            </a:r>
          </a:p>
          <a:p>
            <a:pPr algn="ctr"/>
            <a:r>
              <a:rPr lang="en-US" sz="1600" b="1" dirty="0" smtClean="0">
                <a:solidFill>
                  <a:srgbClr val="002060"/>
                </a:solidFill>
              </a:rPr>
              <a:t> data</a:t>
            </a:r>
            <a:r>
              <a:rPr lang="en-US" sz="1600" b="1" dirty="0">
                <a:solidFill>
                  <a:srgbClr val="002060"/>
                </a:solidFill>
              </a:rPr>
              <a:t>["country"].</a:t>
            </a:r>
            <a:r>
              <a:rPr lang="en-US" sz="1600" b="1" dirty="0" err="1">
                <a:solidFill>
                  <a:srgbClr val="002060"/>
                </a:solidFill>
              </a:rPr>
              <a:t>fillna</a:t>
            </a:r>
            <a:r>
              <a:rPr lang="en-US" sz="1600" b="1" dirty="0">
                <a:solidFill>
                  <a:srgbClr val="002060"/>
                </a:solidFill>
              </a:rPr>
              <a:t>("others",</a:t>
            </a:r>
            <a:r>
              <a:rPr lang="en-US" sz="1600" b="1" dirty="0" err="1">
                <a:solidFill>
                  <a:srgbClr val="002060"/>
                </a:solidFill>
              </a:rPr>
              <a:t>inplace</a:t>
            </a:r>
            <a:r>
              <a:rPr lang="en-US" sz="1600" b="1" dirty="0">
                <a:solidFill>
                  <a:srgbClr val="002060"/>
                </a:solidFill>
              </a:rPr>
              <a:t>=True)</a:t>
            </a:r>
            <a:endParaRPr lang="en-IN" b="1" dirty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We have checked for duplicate values </a:t>
            </a:r>
          </a:p>
          <a:p>
            <a:pPr marL="114300" indent="0">
              <a:buClr>
                <a:srgbClr val="002060"/>
              </a:buClr>
              <a:buNone/>
            </a:pPr>
            <a:r>
              <a:rPr lang="en-IN" b="1" dirty="0">
                <a:solidFill>
                  <a:srgbClr val="002060"/>
                </a:solidFill>
              </a:rPr>
              <a:t>                </a:t>
            </a:r>
            <a:r>
              <a:rPr lang="en-IN" b="1" dirty="0" err="1">
                <a:solidFill>
                  <a:srgbClr val="002060"/>
                </a:solidFill>
              </a:rPr>
              <a:t>data.duplicated</a:t>
            </a:r>
            <a:r>
              <a:rPr lang="en-IN" b="1" dirty="0">
                <a:solidFill>
                  <a:srgbClr val="002060"/>
                </a:solidFill>
              </a:rPr>
              <a:t>().</a:t>
            </a:r>
            <a:r>
              <a:rPr lang="en-IN" b="1" dirty="0" err="1">
                <a:solidFill>
                  <a:srgbClr val="002060"/>
                </a:solidFill>
              </a:rPr>
              <a:t>value_counts</a:t>
            </a:r>
            <a:r>
              <a:rPr lang="en-IN" b="1" dirty="0">
                <a:solidFill>
                  <a:srgbClr val="002060"/>
                </a:solidFill>
              </a:rPr>
              <a:t>()</a:t>
            </a:r>
          </a:p>
          <a:p>
            <a:pPr marL="114300" indent="0">
              <a:buClr>
                <a:srgbClr val="002060"/>
              </a:buClr>
              <a:buNone/>
            </a:pPr>
            <a:r>
              <a:rPr lang="en-IN" dirty="0"/>
              <a:t>)]</a:t>
            </a:r>
          </a:p>
          <a:p>
            <a:pPr marL="114300" indent="0">
              <a:buClr>
                <a:srgbClr val="002060"/>
              </a:buClr>
              <a:buNone/>
            </a:pPr>
            <a:r>
              <a:rPr lang="en-IN" dirty="0"/>
              <a:t>) </a:t>
            </a:r>
            <a:r>
              <a:rPr lang="en-IN" dirty="0">
                <a:solidFill>
                  <a:srgbClr val="002060"/>
                </a:solidFill>
              </a:rPr>
              <a:t>   Dropped </a:t>
            </a:r>
          </a:p>
          <a:p>
            <a:pPr marL="114300" indent="0">
              <a:buClr>
                <a:srgbClr val="002060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   </a:t>
            </a:r>
            <a:r>
              <a:rPr lang="en-IN" b="1" dirty="0" err="1">
                <a:solidFill>
                  <a:srgbClr val="002060"/>
                </a:solidFill>
              </a:rPr>
              <a:t>new_ds</a:t>
            </a:r>
            <a:r>
              <a:rPr lang="en-IN" b="1" dirty="0">
                <a:solidFill>
                  <a:srgbClr val="002060"/>
                </a:solidFill>
              </a:rPr>
              <a:t>=</a:t>
            </a:r>
            <a:r>
              <a:rPr lang="en-IN" b="1" dirty="0" err="1">
                <a:solidFill>
                  <a:srgbClr val="002060"/>
                </a:solidFill>
              </a:rPr>
              <a:t>data.drop_duplicates</a:t>
            </a:r>
            <a:r>
              <a:rPr lang="en-IN" b="1" dirty="0">
                <a:solidFill>
                  <a:srgbClr val="002060"/>
                </a:solidFill>
              </a:rPr>
              <a:t>()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9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971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EDA</a:t>
            </a:r>
            <a:endParaRPr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13" y="494720"/>
            <a:ext cx="5995724" cy="44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220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494</Words>
  <Application>Microsoft Office PowerPoint</Application>
  <PresentationFormat>On-screen Show (16:9)</PresentationFormat>
  <Paragraphs>78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Arial</vt:lpstr>
      <vt:lpstr>Wingdings</vt:lpstr>
      <vt:lpstr>Simple Light</vt:lpstr>
      <vt:lpstr>           Capstone Project Hotel Booking analysis   </vt:lpstr>
      <vt:lpstr>   Content</vt:lpstr>
      <vt:lpstr>   Introduction</vt:lpstr>
      <vt:lpstr>   Problem Statement </vt:lpstr>
      <vt:lpstr>  Data features </vt:lpstr>
      <vt:lpstr>   Data summary </vt:lpstr>
      <vt:lpstr>   </vt:lpstr>
      <vt:lpstr>  Data Processing </vt:lpstr>
      <vt:lpstr>   EDA</vt:lpstr>
      <vt:lpstr>   </vt:lpstr>
      <vt:lpstr>   </vt:lpstr>
      <vt:lpstr>   </vt:lpstr>
      <vt:lpstr>   </vt:lpstr>
      <vt:lpstr>Result </vt:lpstr>
      <vt:lpstr>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Zomato  Restaurant Clustering and Sentiment analysis</dc:title>
  <dc:creator>LAVANYA SAHADEV</dc:creator>
  <cp:lastModifiedBy>admin</cp:lastModifiedBy>
  <cp:revision>13</cp:revision>
  <dcterms:modified xsi:type="dcterms:W3CDTF">2022-11-22T17:16:06Z</dcterms:modified>
</cp:coreProperties>
</file>