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7"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564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320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495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22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775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536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044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078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326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77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108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744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646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734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796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08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561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ext Placeholder 1"/>
          <p:cNvSpPr>
            <a:spLocks noGrp="1"/>
          </p:cNvSpPr>
          <p:nvPr>
            <p:ph type="body" idx="1"/>
          </p:nvPr>
        </p:nvSpPr>
        <p:spPr>
          <a:xfrm>
            <a:off x="6134986" y="4294371"/>
            <a:ext cx="2461514" cy="605100"/>
          </a:xfrm>
        </p:spPr>
        <p:txBody>
          <a:bodyPr/>
          <a:lstStyle/>
          <a:p>
            <a:r>
              <a:rPr lang="en-US" sz="2400" b="1" dirty="0" err="1" smtClean="0">
                <a:solidFill>
                  <a:srgbClr val="002060"/>
                </a:solidFill>
              </a:rPr>
              <a:t>Sundar</a:t>
            </a:r>
            <a:r>
              <a:rPr lang="en-US" sz="2400" b="1" dirty="0" smtClean="0">
                <a:solidFill>
                  <a:srgbClr val="002060"/>
                </a:solidFill>
              </a:rPr>
              <a:t> K</a:t>
            </a:r>
            <a:endParaRPr lang="en-IN" sz="2400" b="1" dirty="0">
              <a:solidFill>
                <a:srgbClr val="002060"/>
              </a:solidFill>
            </a:endParaRPr>
          </a:p>
        </p:txBody>
      </p:sp>
      <p:sp>
        <p:nvSpPr>
          <p:cNvPr id="55" name="Google Shape;55;p13"/>
          <p:cNvSpPr txBox="1">
            <a:spLocks noGrp="1"/>
          </p:cNvSpPr>
          <p:nvPr>
            <p:ph type="ctrTitle" idx="4294967295"/>
          </p:nvPr>
        </p:nvSpPr>
        <p:spPr>
          <a:xfrm>
            <a:off x="0" y="509588"/>
            <a:ext cx="8512175" cy="248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Capstone </a:t>
            </a:r>
            <a:r>
              <a:rPr lang="en-GB" sz="4200" b="1" dirty="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pPr lvl="0" algn="ctr"/>
            <a:r>
              <a:rPr lang="en-US" sz="2800" b="1" dirty="0" err="1" smtClean="0">
                <a:solidFill>
                  <a:srgbClr val="002060"/>
                </a:solidFill>
              </a:rPr>
              <a:t>Zomoto</a:t>
            </a:r>
            <a:r>
              <a:rPr lang="en-US" sz="2800" b="1" dirty="0" smtClean="0">
                <a:solidFill>
                  <a:srgbClr val="002060"/>
                </a:solidFill>
              </a:rPr>
              <a:t> </a:t>
            </a:r>
            <a:r>
              <a:rPr lang="en-US" sz="2800" b="1" dirty="0">
                <a:solidFill>
                  <a:srgbClr val="002060"/>
                </a:solidFill>
              </a:rPr>
              <a:t>Restaurant Clustering and Sentiment Analysis </a:t>
            </a:r>
            <a:endParaRPr sz="2800" b="1" dirty="0">
              <a:solidFill>
                <a:srgbClr val="00206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EDA</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8412"/>
            <a:ext cx="4486940" cy="42350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464" y="847409"/>
            <a:ext cx="4586836" cy="4357093"/>
          </a:xfrm>
          <a:prstGeom prst="rect">
            <a:avLst/>
          </a:prstGeom>
        </p:spPr>
      </p:pic>
    </p:spTree>
    <p:extLst>
      <p:ext uri="{BB962C8B-B14F-4D97-AF65-F5344CB8AC3E}">
        <p14:creationId xmlns:p14="http://schemas.microsoft.com/office/powerpoint/2010/main" val="2094187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EDA</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558" t="21898" r="1396" b="16676"/>
          <a:stretch/>
        </p:blipFill>
        <p:spPr>
          <a:xfrm>
            <a:off x="162845" y="1017725"/>
            <a:ext cx="8896095" cy="3947680"/>
          </a:xfrm>
          <a:prstGeom prst="rect">
            <a:avLst/>
          </a:prstGeom>
        </p:spPr>
      </p:pic>
    </p:spTree>
    <p:extLst>
      <p:ext uri="{BB962C8B-B14F-4D97-AF65-F5344CB8AC3E}">
        <p14:creationId xmlns:p14="http://schemas.microsoft.com/office/powerpoint/2010/main" val="705794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Model Performed </a:t>
            </a:r>
            <a:r>
              <a:rPr lang="en-US" dirty="0" smtClean="0">
                <a:sym typeface="Montserrat"/>
              </a:rPr>
              <a:t/>
            </a:r>
            <a:br>
              <a:rPr lang="en-US" dirty="0" smtClean="0">
                <a:sym typeface="Montserrat"/>
              </a:rPr>
            </a:br>
            <a:r>
              <a:rPr lang="en-US" dirty="0" smtClean="0">
                <a:sym typeface="Montserrat"/>
              </a:rPr>
              <a:t>	</a:t>
            </a:r>
            <a:endParaRPr lang="en-IN" dirty="0" smtClean="0">
              <a:sym typeface="Montserrat"/>
            </a:endParaRPr>
          </a:p>
          <a:p>
            <a:pPr lvl="0"/>
            <a:r>
              <a:rPr lang="en-US" dirty="0" smtClean="0">
                <a:sym typeface="Montserrat"/>
              </a:rPr>
              <a:t>1.Random Forest </a:t>
            </a:r>
            <a:br>
              <a:rPr lang="en-US" dirty="0" smtClean="0">
                <a:sym typeface="Montserrat"/>
              </a:rPr>
            </a:br>
            <a:r>
              <a:rPr lang="en-US" dirty="0" smtClean="0">
                <a:sym typeface="Montserrat"/>
              </a:rPr>
              <a:t>2.XGB </a:t>
            </a:r>
            <a:br>
              <a:rPr lang="en-US" dirty="0" smtClean="0">
                <a:sym typeface="Montserrat"/>
              </a:rPr>
            </a:br>
            <a:r>
              <a:rPr lang="en-US" dirty="0" smtClean="0">
                <a:sym typeface="Montserrat"/>
              </a:rPr>
              <a:t>3.Support Vector Machine</a:t>
            </a:r>
            <a:endParaRPr lang="en-IN" dirty="0" smtClean="0">
              <a:sym typeface="Montserrat"/>
            </a:endParaRPr>
          </a:p>
          <a:p>
            <a:pPr lvl="0"/>
            <a:endParaRPr lang="en-IN" dirty="0" smtClean="0">
              <a:sym typeface="Montserrat"/>
            </a:endParaRPr>
          </a:p>
          <a:p>
            <a:pPr lvl="0"/>
            <a:endParaRPr lang="en-IN" dirty="0">
              <a:sym typeface="Montserrat"/>
            </a:endParaRPr>
          </a:p>
        </p:txBody>
      </p:sp>
    </p:spTree>
    <p:extLst>
      <p:ext uri="{BB962C8B-B14F-4D97-AF65-F5344CB8AC3E}">
        <p14:creationId xmlns:p14="http://schemas.microsoft.com/office/powerpoint/2010/main" val="70747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Model Validation </a:t>
            </a:r>
            <a:r>
              <a:rPr lang="en-US" dirty="0" smtClean="0">
                <a:sym typeface="Montserrat"/>
              </a:rPr>
              <a:t>	</a:t>
            </a:r>
            <a:br>
              <a:rPr lang="en-US" dirty="0" smtClean="0">
                <a:sym typeface="Montserrat"/>
              </a:rPr>
            </a:br>
            <a:r>
              <a:rPr lang="en-US" sz="2400" dirty="0" smtClean="0">
                <a:solidFill>
                  <a:srgbClr val="00B0F0"/>
                </a:solidFill>
                <a:sym typeface="Montserrat"/>
              </a:rPr>
              <a:t>Model</a:t>
            </a:r>
            <a:r>
              <a:rPr lang="en-US" sz="2400" dirty="0" smtClean="0">
                <a:sym typeface="Montserrat"/>
              </a:rPr>
              <a:t> </a:t>
            </a:r>
            <a:r>
              <a:rPr lang="en-US" dirty="0" smtClean="0">
                <a:sym typeface="Montserrat"/>
              </a:rPr>
              <a:t>: </a:t>
            </a:r>
            <a:r>
              <a:rPr lang="en-US" sz="2000" dirty="0" smtClean="0">
                <a:solidFill>
                  <a:srgbClr val="002060"/>
                </a:solidFill>
                <a:sym typeface="Montserrat"/>
              </a:rPr>
              <a:t>XGB</a:t>
            </a: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24" t="30585" r="46860" b="25569"/>
          <a:stretch/>
        </p:blipFill>
        <p:spPr>
          <a:xfrm>
            <a:off x="274485" y="1456660"/>
            <a:ext cx="8646231" cy="3572539"/>
          </a:xfrm>
          <a:prstGeom prst="rect">
            <a:avLst/>
          </a:prstGeom>
        </p:spPr>
      </p:pic>
    </p:spTree>
    <p:extLst>
      <p:ext uri="{BB962C8B-B14F-4D97-AF65-F5344CB8AC3E}">
        <p14:creationId xmlns:p14="http://schemas.microsoft.com/office/powerpoint/2010/main" val="281874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dirty="0">
                <a:solidFill>
                  <a:srgbClr val="00B0F0"/>
                </a:solidFill>
                <a:sym typeface="Montserrat"/>
              </a:rPr>
              <a:t>Model</a:t>
            </a:r>
            <a:r>
              <a:rPr lang="en-US" dirty="0">
                <a:sym typeface="Montserrat"/>
              </a:rPr>
              <a:t> : </a:t>
            </a:r>
            <a:r>
              <a:rPr lang="en-US" sz="2400" dirty="0" smtClean="0">
                <a:solidFill>
                  <a:srgbClr val="002060"/>
                </a:solidFill>
                <a:sym typeface="Montserrat"/>
              </a:rPr>
              <a:t>Random Forest</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303" t="41133" r="56279" b="16883"/>
          <a:stretch/>
        </p:blipFill>
        <p:spPr>
          <a:xfrm>
            <a:off x="311699" y="1222744"/>
            <a:ext cx="8194347" cy="3795823"/>
          </a:xfrm>
          <a:prstGeom prst="rect">
            <a:avLst/>
          </a:prstGeom>
        </p:spPr>
      </p:pic>
    </p:spTree>
    <p:extLst>
      <p:ext uri="{BB962C8B-B14F-4D97-AF65-F5344CB8AC3E}">
        <p14:creationId xmlns:p14="http://schemas.microsoft.com/office/powerpoint/2010/main" val="319590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dirty="0">
                <a:solidFill>
                  <a:srgbClr val="00B0F0"/>
                </a:solidFill>
                <a:sym typeface="Montserrat"/>
              </a:rPr>
              <a:t>Model</a:t>
            </a:r>
            <a:r>
              <a:rPr lang="en-US" dirty="0">
                <a:sym typeface="Montserrat"/>
              </a:rPr>
              <a:t> : </a:t>
            </a:r>
            <a:r>
              <a:rPr lang="en-US" sz="2400" dirty="0" smtClean="0">
                <a:solidFill>
                  <a:srgbClr val="002060"/>
                </a:solidFill>
                <a:sym typeface="Montserrat"/>
              </a:rPr>
              <a:t>SVM</a:t>
            </a:r>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37" t="33687" r="57442" b="23501"/>
          <a:stretch/>
        </p:blipFill>
        <p:spPr>
          <a:xfrm>
            <a:off x="311700" y="1017725"/>
            <a:ext cx="8520600" cy="3915782"/>
          </a:xfrm>
          <a:prstGeom prst="rect">
            <a:avLst/>
          </a:prstGeom>
        </p:spPr>
      </p:pic>
    </p:spTree>
    <p:extLst>
      <p:ext uri="{BB962C8B-B14F-4D97-AF65-F5344CB8AC3E}">
        <p14:creationId xmlns:p14="http://schemas.microsoft.com/office/powerpoint/2010/main" val="85622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41275"/>
            <a:ext cx="8521700" cy="573088"/>
          </a:xfrm>
        </p:spPr>
        <p:txBody>
          <a:bodyPr/>
          <a:lstStyle/>
          <a:p>
            <a:pPr lvl="0"/>
            <a:r>
              <a:rPr lang="en-US" b="1" dirty="0" smtClean="0">
                <a:sym typeface="Montserrat"/>
              </a:rPr>
              <a:t>Clustering</a:t>
            </a:r>
            <a:br>
              <a:rPr lang="en-US" b="1" dirty="0" smtClean="0">
                <a:sym typeface="Montserrat"/>
              </a:rPr>
            </a:br>
            <a:r>
              <a:rPr lang="en-US" sz="1800" b="1" dirty="0" smtClean="0">
                <a:sym typeface="Montserrat"/>
              </a:rPr>
              <a:t>K-means clustering </a:t>
            </a:r>
            <a:r>
              <a:rPr lang="en-US" dirty="0" smtClean="0">
                <a:sym typeface="Montserrat"/>
              </a:rPr>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761" y="968401"/>
            <a:ext cx="4869712" cy="409269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9718"/>
            <a:ext cx="4111356" cy="4044422"/>
          </a:xfrm>
          <a:prstGeom prst="rect">
            <a:avLst/>
          </a:prstGeom>
        </p:spPr>
      </p:pic>
    </p:spTree>
    <p:extLst>
      <p:ext uri="{BB962C8B-B14F-4D97-AF65-F5344CB8AC3E}">
        <p14:creationId xmlns:p14="http://schemas.microsoft.com/office/powerpoint/2010/main" val="395369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190500"/>
            <a:ext cx="8520113" cy="571500"/>
          </a:xfrm>
        </p:spPr>
        <p:txBody>
          <a:bodyPr/>
          <a:lstStyle/>
          <a:p>
            <a:pPr lvl="0"/>
            <a:r>
              <a:rPr lang="en-US" sz="2000" b="1" dirty="0" smtClean="0">
                <a:sym typeface="Montserrat"/>
              </a:rPr>
              <a:t>PCA -	</a:t>
            </a:r>
            <a:r>
              <a:rPr lang="en-IN" sz="2000" dirty="0"/>
              <a:t>Principal Component Analysis</a:t>
            </a:r>
            <a:r>
              <a:rPr lang="en-US" dirty="0" smtClean="0">
                <a:sym typeface="Montserrat"/>
              </a:rPr>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205" y="941763"/>
            <a:ext cx="4635795" cy="42017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79" y="761009"/>
            <a:ext cx="4337731" cy="4172498"/>
          </a:xfrm>
          <a:prstGeom prst="rect">
            <a:avLst/>
          </a:prstGeom>
        </p:spPr>
      </p:pic>
    </p:spTree>
    <p:extLst>
      <p:ext uri="{BB962C8B-B14F-4D97-AF65-F5344CB8AC3E}">
        <p14:creationId xmlns:p14="http://schemas.microsoft.com/office/powerpoint/2010/main" val="70497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olidFill>
                  <a:srgbClr val="FF0000"/>
                </a:solidFill>
                <a:sym typeface="Montserrat"/>
              </a:rPr>
              <a:t>Top 3 cuisines in 5 clusters in K-means </a:t>
            </a:r>
            <a:endParaRPr lang="en-IN" b="1" dirty="0">
              <a:solidFill>
                <a:srgbClr val="FF0000"/>
              </a:solidFill>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28" t="31413" r="68489" b="18329"/>
          <a:stretch/>
        </p:blipFill>
        <p:spPr>
          <a:xfrm>
            <a:off x="705105" y="1017725"/>
            <a:ext cx="6953693" cy="4125775"/>
          </a:xfrm>
          <a:prstGeom prst="rect">
            <a:avLst/>
          </a:prstGeom>
        </p:spPr>
      </p:pic>
    </p:spTree>
    <p:extLst>
      <p:ext uri="{BB962C8B-B14F-4D97-AF65-F5344CB8AC3E}">
        <p14:creationId xmlns:p14="http://schemas.microsoft.com/office/powerpoint/2010/main" val="155118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190500"/>
            <a:ext cx="8520113" cy="571500"/>
          </a:xfrm>
        </p:spPr>
        <p:txBody>
          <a:bodyPr/>
          <a:lstStyle/>
          <a:p>
            <a:pPr lvl="0"/>
            <a:r>
              <a:rPr lang="en-US" b="1" dirty="0" smtClean="0">
                <a:sym typeface="Montserrat"/>
              </a:rPr>
              <a:t>Conclusion</a:t>
            </a:r>
            <a:r>
              <a:rPr lang="en-US" sz="1800" b="1" dirty="0" smtClean="0">
                <a:sym typeface="Montserrat"/>
              </a:rPr>
              <a:t> </a:t>
            </a:r>
            <a:r>
              <a:rPr lang="en-US" sz="1800" dirty="0" smtClean="0">
                <a:sym typeface="Montserrat"/>
              </a:rPr>
              <a:t/>
            </a:r>
            <a:br>
              <a:rPr lang="en-US" sz="1800" dirty="0" smtClean="0">
                <a:sym typeface="Montserrat"/>
              </a:rPr>
            </a:br>
            <a:r>
              <a:rPr lang="en-US" sz="1800" dirty="0" smtClean="0">
                <a:sym typeface="Montserrat"/>
              </a:rPr>
              <a:t>	</a:t>
            </a:r>
            <a:endParaRPr lang="en-IN" sz="1800" dirty="0" smtClean="0">
              <a:sym typeface="Montserrat"/>
            </a:endParaRPr>
          </a:p>
          <a:p>
            <a:pPr lvl="0">
              <a:lnSpc>
                <a:spcPct val="150000"/>
              </a:lnSpc>
            </a:pPr>
            <a:r>
              <a:rPr lang="en-US" sz="1800" dirty="0">
                <a:solidFill>
                  <a:srgbClr val="002060"/>
                </a:solidFill>
              </a:rPr>
              <a:t>The most popular cuisines are the cuisines which most of the restaurants are willing to provide. The most popular cuisines in Hyderabad are North Indian, Chinese, Continental, and Hyderabadi. </a:t>
            </a:r>
            <a:r>
              <a:rPr lang="en-US" sz="1800" dirty="0" smtClean="0">
                <a:solidFill>
                  <a:srgbClr val="002060"/>
                </a:solidFill>
              </a:rPr>
              <a:t>Sentiment </a:t>
            </a:r>
            <a:r>
              <a:rPr lang="en-US" sz="1800" dirty="0">
                <a:solidFill>
                  <a:srgbClr val="002060"/>
                </a:solidFill>
              </a:rPr>
              <a:t>Analysis was done on the reviews and a model was trained in order to identify negative and positive sentiments. </a:t>
            </a:r>
            <a:br>
              <a:rPr lang="en-US" sz="1800" dirty="0">
                <a:solidFill>
                  <a:srgbClr val="002060"/>
                </a:solidFill>
              </a:rPr>
            </a:br>
            <a:r>
              <a:rPr lang="en-US" sz="1800" dirty="0" smtClean="0">
                <a:solidFill>
                  <a:srgbClr val="002060"/>
                </a:solidFill>
              </a:rPr>
              <a:t>SVM </a:t>
            </a:r>
            <a:r>
              <a:rPr lang="en-US" sz="1800" dirty="0">
                <a:solidFill>
                  <a:srgbClr val="002060"/>
                </a:solidFill>
              </a:rPr>
              <a:t>and XGB both performed well and we can choose any one </a:t>
            </a:r>
            <a:r>
              <a:rPr lang="en-US" sz="1800" dirty="0" err="1" smtClean="0">
                <a:solidFill>
                  <a:srgbClr val="002060"/>
                </a:solidFill>
              </a:rPr>
              <a:t>them,SVM</a:t>
            </a:r>
            <a:r>
              <a:rPr lang="en-US" sz="1800" dirty="0" smtClean="0">
                <a:solidFill>
                  <a:srgbClr val="002060"/>
                </a:solidFill>
              </a:rPr>
              <a:t> </a:t>
            </a:r>
            <a:r>
              <a:rPr lang="en-US" sz="1800" dirty="0">
                <a:solidFill>
                  <a:srgbClr val="002060"/>
                </a:solidFill>
              </a:rPr>
              <a:t>and XGB are having 0.921 and 0.981 of testing accuracy respectively</a:t>
            </a:r>
            <a:r>
              <a:rPr lang="en-US" sz="1800" dirty="0" smtClean="0">
                <a:solidFill>
                  <a:srgbClr val="002060"/>
                </a:solidFill>
              </a:rPr>
              <a:t>.</a:t>
            </a:r>
            <a:br>
              <a:rPr lang="en-US" sz="1800" dirty="0" smtClean="0">
                <a:solidFill>
                  <a:srgbClr val="002060"/>
                </a:solidFill>
              </a:rPr>
            </a:br>
            <a:r>
              <a:rPr lang="en-US" sz="1800" dirty="0" smtClean="0">
                <a:solidFill>
                  <a:srgbClr val="002060"/>
                </a:solidFill>
              </a:rPr>
              <a:t> We </a:t>
            </a:r>
            <a:r>
              <a:rPr lang="en-US" sz="1800" dirty="0">
                <a:solidFill>
                  <a:srgbClr val="002060"/>
                </a:solidFill>
              </a:rPr>
              <a:t>got best cluster as 5 in K-Means and Principal Component Analysis(PCA).</a:t>
            </a:r>
            <a:endParaRPr lang="en-IN" sz="1800" dirty="0" smtClean="0">
              <a:solidFill>
                <a:srgbClr val="002060"/>
              </a:solidFill>
              <a:sym typeface="Montserrat"/>
            </a:endParaRPr>
          </a:p>
          <a:p>
            <a:pPr lvl="0"/>
            <a:endParaRPr lang="en-IN" sz="1800" dirty="0">
              <a:sym typeface="Montserrat"/>
            </a:endParaRPr>
          </a:p>
        </p:txBody>
      </p:sp>
    </p:spTree>
    <p:extLst>
      <p:ext uri="{BB962C8B-B14F-4D97-AF65-F5344CB8AC3E}">
        <p14:creationId xmlns:p14="http://schemas.microsoft.com/office/powerpoint/2010/main" val="72632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2651" y="450725"/>
            <a:ext cx="8555854" cy="4692775"/>
          </a:xfrm>
        </p:spPr>
        <p:txBody>
          <a:bodyPr/>
          <a:lstStyle/>
          <a:p>
            <a:pPr marL="114300" indent="0">
              <a:buNone/>
            </a:pPr>
            <a:r>
              <a:rPr lang="en-IN" sz="2800" b="1" u="sng" dirty="0" smtClean="0">
                <a:solidFill>
                  <a:schemeClr val="tx1">
                    <a:lumMod val="60000"/>
                    <a:lumOff val="40000"/>
                  </a:schemeClr>
                </a:solidFill>
              </a:rPr>
              <a:t>CONTENT </a:t>
            </a:r>
          </a:p>
          <a:p>
            <a:pPr>
              <a:lnSpc>
                <a:spcPct val="150000"/>
              </a:lnSpc>
            </a:pPr>
            <a:r>
              <a:rPr lang="en-IN" sz="2000" dirty="0">
                <a:solidFill>
                  <a:srgbClr val="002060"/>
                </a:solidFill>
              </a:rPr>
              <a:t>❑ </a:t>
            </a:r>
            <a:r>
              <a:rPr lang="en-IN" sz="2000" dirty="0" smtClean="0">
                <a:solidFill>
                  <a:srgbClr val="002060"/>
                </a:solidFill>
              </a:rPr>
              <a:t>Introduction</a:t>
            </a:r>
          </a:p>
          <a:p>
            <a:pPr>
              <a:lnSpc>
                <a:spcPct val="150000"/>
              </a:lnSpc>
            </a:pPr>
            <a:r>
              <a:rPr lang="en-IN" sz="2000" dirty="0">
                <a:solidFill>
                  <a:srgbClr val="002060"/>
                </a:solidFill>
              </a:rPr>
              <a:t>❑ </a:t>
            </a:r>
            <a:r>
              <a:rPr lang="en-IN" sz="2000" dirty="0" smtClean="0">
                <a:solidFill>
                  <a:srgbClr val="002060"/>
                </a:solidFill>
              </a:rPr>
              <a:t>Problem statement</a:t>
            </a:r>
            <a:endParaRPr lang="en-IN" sz="2000" dirty="0">
              <a:solidFill>
                <a:srgbClr val="002060"/>
              </a:solidFill>
            </a:endParaRPr>
          </a:p>
          <a:p>
            <a:pPr>
              <a:lnSpc>
                <a:spcPct val="150000"/>
              </a:lnSpc>
            </a:pPr>
            <a:r>
              <a:rPr lang="en-IN" sz="2000" dirty="0" smtClean="0">
                <a:solidFill>
                  <a:srgbClr val="002060"/>
                </a:solidFill>
              </a:rPr>
              <a:t>❑ Data Pipeline</a:t>
            </a:r>
          </a:p>
          <a:p>
            <a:pPr marL="114300" indent="0">
              <a:lnSpc>
                <a:spcPct val="150000"/>
              </a:lnSpc>
              <a:buNone/>
            </a:pPr>
            <a:r>
              <a:rPr lang="en-IN" sz="2000" dirty="0" smtClean="0">
                <a:solidFill>
                  <a:srgbClr val="002060"/>
                </a:solidFill>
              </a:rPr>
              <a:t>     ❑ </a:t>
            </a:r>
            <a:r>
              <a:rPr lang="en-IN" sz="2000" dirty="0">
                <a:solidFill>
                  <a:srgbClr val="002060"/>
                </a:solidFill>
              </a:rPr>
              <a:t>Data </a:t>
            </a:r>
            <a:r>
              <a:rPr lang="en-IN" sz="2000" dirty="0" smtClean="0">
                <a:solidFill>
                  <a:srgbClr val="002060"/>
                </a:solidFill>
              </a:rPr>
              <a:t>Description</a:t>
            </a:r>
          </a:p>
          <a:p>
            <a:pPr marL="114300" indent="0">
              <a:lnSpc>
                <a:spcPct val="150000"/>
              </a:lnSpc>
              <a:buNone/>
            </a:pPr>
            <a:r>
              <a:rPr lang="en-IN" sz="2000" dirty="0" smtClean="0">
                <a:solidFill>
                  <a:srgbClr val="002060"/>
                </a:solidFill>
              </a:rPr>
              <a:t>     ❑ </a:t>
            </a:r>
            <a:r>
              <a:rPr lang="en-IN" sz="2000" dirty="0">
                <a:solidFill>
                  <a:srgbClr val="002060"/>
                </a:solidFill>
              </a:rPr>
              <a:t>Exploratory Data </a:t>
            </a:r>
            <a:r>
              <a:rPr lang="en-IN" sz="2000" dirty="0" smtClean="0">
                <a:solidFill>
                  <a:srgbClr val="002060"/>
                </a:solidFill>
              </a:rPr>
              <a:t>Analysis</a:t>
            </a:r>
          </a:p>
          <a:p>
            <a:pPr marL="114300" indent="0">
              <a:lnSpc>
                <a:spcPct val="150000"/>
              </a:lnSpc>
              <a:buNone/>
            </a:pPr>
            <a:r>
              <a:rPr lang="en-IN" sz="2000" dirty="0">
                <a:solidFill>
                  <a:srgbClr val="002060"/>
                </a:solidFill>
              </a:rPr>
              <a:t> </a:t>
            </a:r>
            <a:r>
              <a:rPr lang="en-IN" sz="2000" dirty="0" smtClean="0">
                <a:solidFill>
                  <a:srgbClr val="002060"/>
                </a:solidFill>
              </a:rPr>
              <a:t>    ❑ </a:t>
            </a:r>
            <a:r>
              <a:rPr lang="en-IN" sz="2000" dirty="0" smtClean="0">
                <a:solidFill>
                  <a:srgbClr val="002060"/>
                </a:solidFill>
              </a:rPr>
              <a:t>Models </a:t>
            </a:r>
            <a:r>
              <a:rPr lang="en-IN" sz="2000" dirty="0" smtClean="0">
                <a:solidFill>
                  <a:srgbClr val="002060"/>
                </a:solidFill>
              </a:rPr>
              <a:t>performed</a:t>
            </a:r>
          </a:p>
          <a:p>
            <a:pPr>
              <a:lnSpc>
                <a:spcPct val="150000"/>
              </a:lnSpc>
            </a:pPr>
            <a:r>
              <a:rPr lang="en-IN" sz="2000" dirty="0" smtClean="0">
                <a:solidFill>
                  <a:srgbClr val="002060"/>
                </a:solidFill>
              </a:rPr>
              <a:t>❑ </a:t>
            </a:r>
            <a:r>
              <a:rPr lang="en-IN" sz="2000" dirty="0" smtClean="0">
                <a:solidFill>
                  <a:srgbClr val="002060"/>
                </a:solidFill>
              </a:rPr>
              <a:t>Models </a:t>
            </a:r>
            <a:r>
              <a:rPr lang="en-IN" sz="2000" dirty="0">
                <a:solidFill>
                  <a:srgbClr val="002060"/>
                </a:solidFill>
              </a:rPr>
              <a:t>Validation </a:t>
            </a:r>
            <a:r>
              <a:rPr lang="en-IN" sz="2000" dirty="0" smtClean="0">
                <a:solidFill>
                  <a:srgbClr val="002060"/>
                </a:solidFill>
              </a:rPr>
              <a:t> </a:t>
            </a:r>
          </a:p>
          <a:p>
            <a:pPr>
              <a:lnSpc>
                <a:spcPct val="150000"/>
              </a:lnSpc>
            </a:pPr>
            <a:r>
              <a:rPr lang="en-IN" sz="2000" dirty="0" smtClean="0">
                <a:solidFill>
                  <a:srgbClr val="002060"/>
                </a:solidFill>
              </a:rPr>
              <a:t>❑ </a:t>
            </a:r>
            <a:r>
              <a:rPr lang="en-IN" sz="2000" dirty="0" smtClean="0">
                <a:solidFill>
                  <a:srgbClr val="002060"/>
                </a:solidFill>
              </a:rPr>
              <a:t>Clustering</a:t>
            </a:r>
            <a:endParaRPr lang="en-IN" sz="2000" dirty="0" smtClean="0">
              <a:solidFill>
                <a:srgbClr val="002060"/>
              </a:solidFill>
            </a:endParaRPr>
          </a:p>
          <a:p>
            <a:pPr>
              <a:lnSpc>
                <a:spcPct val="150000"/>
              </a:lnSpc>
            </a:pPr>
            <a:r>
              <a:rPr lang="en-IN" sz="2000" dirty="0" smtClean="0">
                <a:solidFill>
                  <a:srgbClr val="002060"/>
                </a:solidFill>
              </a:rPr>
              <a:t>❑ </a:t>
            </a:r>
            <a:r>
              <a:rPr lang="en-IN" sz="2000" dirty="0">
                <a:solidFill>
                  <a:srgbClr val="002060"/>
                </a:solidFill>
              </a:rPr>
              <a:t>Conclusion</a:t>
            </a:r>
          </a:p>
        </p:txBody>
      </p:sp>
    </p:spTree>
    <p:extLst>
      <p:ext uri="{BB962C8B-B14F-4D97-AF65-F5344CB8AC3E}">
        <p14:creationId xmlns:p14="http://schemas.microsoft.com/office/powerpoint/2010/main" val="1135912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190500"/>
            <a:ext cx="8520113" cy="3732914"/>
          </a:xfrm>
        </p:spPr>
        <p:txBody>
          <a:bodyPr/>
          <a:lstStyle/>
          <a:p>
            <a:pPr lvl="0" algn="ctr"/>
            <a:r>
              <a:rPr lang="en-US" b="1" dirty="0" smtClean="0">
                <a:sym typeface="Montserrat"/>
              </a:rPr>
              <a:t/>
            </a:r>
            <a:br>
              <a:rPr lang="en-US" b="1" dirty="0" smtClean="0">
                <a:sym typeface="Montserrat"/>
              </a:rPr>
            </a:br>
            <a:r>
              <a:rPr lang="en-US" b="1" dirty="0">
                <a:sym typeface="Montserrat"/>
              </a:rPr>
              <a:t/>
            </a:r>
            <a:br>
              <a:rPr lang="en-US" b="1" dirty="0">
                <a:sym typeface="Montserrat"/>
              </a:rPr>
            </a:br>
            <a:r>
              <a:rPr lang="en-US" b="1" dirty="0" smtClean="0">
                <a:sym typeface="Montserrat"/>
              </a:rPr>
              <a:t/>
            </a:r>
            <a:br>
              <a:rPr lang="en-US" b="1" dirty="0" smtClean="0">
                <a:sym typeface="Montserrat"/>
              </a:rPr>
            </a:br>
            <a:r>
              <a:rPr lang="en-US" b="1" dirty="0">
                <a:sym typeface="Montserrat"/>
              </a:rPr>
              <a:t/>
            </a:r>
            <a:br>
              <a:rPr lang="en-US" b="1" dirty="0">
                <a:sym typeface="Montserrat"/>
              </a:rPr>
            </a:br>
            <a:r>
              <a:rPr lang="en-US" sz="4800" b="1" dirty="0" smtClean="0">
                <a:sym typeface="Montserrat"/>
              </a:rPr>
              <a:t>Thankyou</a:t>
            </a:r>
            <a:r>
              <a:rPr lang="en-US" sz="1800" b="1" dirty="0" smtClean="0">
                <a:sym typeface="Montserrat"/>
              </a:rPr>
              <a:t> </a:t>
            </a:r>
            <a:r>
              <a:rPr lang="en-US" sz="1800" dirty="0" smtClean="0">
                <a:sym typeface="Montserrat"/>
              </a:rPr>
              <a:t/>
            </a:r>
            <a:br>
              <a:rPr lang="en-US" sz="1800" dirty="0" smtClean="0">
                <a:sym typeface="Montserrat"/>
              </a:rPr>
            </a:br>
            <a:r>
              <a:rPr lang="en-US" sz="1800" dirty="0" smtClean="0">
                <a:sym typeface="Montserrat"/>
              </a:rPr>
              <a:t>	</a:t>
            </a:r>
            <a:endParaRPr lang="en-IN" sz="1800" dirty="0" smtClean="0">
              <a:sym typeface="Montserrat"/>
            </a:endParaRPr>
          </a:p>
          <a:p>
            <a:pPr lvl="0"/>
            <a:endParaRPr lang="en-IN" sz="1800" dirty="0">
              <a:sym typeface="Montserrat"/>
            </a:endParaRPr>
          </a:p>
        </p:txBody>
      </p:sp>
    </p:spTree>
    <p:extLst>
      <p:ext uri="{BB962C8B-B14F-4D97-AF65-F5344CB8AC3E}">
        <p14:creationId xmlns:p14="http://schemas.microsoft.com/office/powerpoint/2010/main" val="84869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Introduction</a:t>
            </a: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sp>
        <p:nvSpPr>
          <p:cNvPr id="4" name="Text Placeholder 3"/>
          <p:cNvSpPr>
            <a:spLocks noGrp="1"/>
          </p:cNvSpPr>
          <p:nvPr>
            <p:ph type="body" idx="1"/>
          </p:nvPr>
        </p:nvSpPr>
        <p:spPr>
          <a:xfrm>
            <a:off x="162845" y="1216271"/>
            <a:ext cx="8520600" cy="3416400"/>
          </a:xfrm>
        </p:spPr>
        <p:txBody>
          <a:bodyPr/>
          <a:lstStyle/>
          <a:p>
            <a:pPr marL="114300" indent="0">
              <a:lnSpc>
                <a:spcPct val="150000"/>
              </a:lnSpc>
              <a:buNone/>
            </a:pPr>
            <a:r>
              <a:rPr lang="en-US" dirty="0" err="1">
                <a:solidFill>
                  <a:srgbClr val="002060"/>
                </a:solidFill>
              </a:rPr>
              <a:t>Zomato</a:t>
            </a:r>
            <a:r>
              <a:rPr lang="en-US" dirty="0">
                <a:solidFill>
                  <a:srgbClr val="002060"/>
                </a:solidFill>
              </a:rPr>
              <a:t> is an Indian restaurant aggregator and food delivery start-up founded by </a:t>
            </a:r>
            <a:r>
              <a:rPr lang="en-US" dirty="0" err="1">
                <a:solidFill>
                  <a:srgbClr val="002060"/>
                </a:solidFill>
              </a:rPr>
              <a:t>Deepinder</a:t>
            </a:r>
            <a:r>
              <a:rPr lang="en-US" dirty="0">
                <a:solidFill>
                  <a:srgbClr val="002060"/>
                </a:solidFill>
              </a:rPr>
              <a:t> </a:t>
            </a:r>
            <a:r>
              <a:rPr lang="en-US" dirty="0" err="1">
                <a:solidFill>
                  <a:srgbClr val="002060"/>
                </a:solidFill>
              </a:rPr>
              <a:t>Goyal</a:t>
            </a:r>
            <a:r>
              <a:rPr lang="en-US" dirty="0">
                <a:solidFill>
                  <a:srgbClr val="002060"/>
                </a:solidFill>
              </a:rPr>
              <a:t> and Pankaj </a:t>
            </a:r>
            <a:r>
              <a:rPr lang="en-US" dirty="0" err="1">
                <a:solidFill>
                  <a:srgbClr val="002060"/>
                </a:solidFill>
              </a:rPr>
              <a:t>Chaddah</a:t>
            </a:r>
            <a:r>
              <a:rPr lang="en-US" dirty="0">
                <a:solidFill>
                  <a:srgbClr val="002060"/>
                </a:solidFill>
              </a:rPr>
              <a:t> in 2008. </a:t>
            </a:r>
            <a:r>
              <a:rPr lang="en-US" dirty="0" err="1">
                <a:solidFill>
                  <a:srgbClr val="002060"/>
                </a:solidFill>
              </a:rPr>
              <a:t>Zomato</a:t>
            </a:r>
            <a:r>
              <a:rPr lang="en-US" dirty="0">
                <a:solidFill>
                  <a:srgbClr val="002060"/>
                </a:solidFill>
              </a:rPr>
              <a:t> provides information, menus and user-reviews of restaurants, and also has food delivery options from partner restaurants in select cities.</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Problem Statement </a:t>
            </a: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sp>
        <p:nvSpPr>
          <p:cNvPr id="4" name="Text Placeholder 3"/>
          <p:cNvSpPr>
            <a:spLocks noGrp="1"/>
          </p:cNvSpPr>
          <p:nvPr>
            <p:ph type="body" idx="1"/>
          </p:nvPr>
        </p:nvSpPr>
        <p:spPr>
          <a:xfrm>
            <a:off x="162845" y="1216271"/>
            <a:ext cx="8520600" cy="3759766"/>
          </a:xfrm>
        </p:spPr>
        <p:txBody>
          <a:bodyPr/>
          <a:lstStyle/>
          <a:p>
            <a:r>
              <a:rPr lang="en-US" dirty="0">
                <a:solidFill>
                  <a:srgbClr val="002060"/>
                </a:solidFill>
              </a:rPr>
              <a:t>The Project focuses on Customers and Company, you have to analyze the sentiments of the reviews given by the customer in the data and made some useful conclusion in the form of Visualizations. Also, cluster the </a:t>
            </a:r>
            <a:r>
              <a:rPr lang="en-US" dirty="0" err="1">
                <a:solidFill>
                  <a:srgbClr val="002060"/>
                </a:solidFill>
              </a:rPr>
              <a:t>zomato</a:t>
            </a:r>
            <a:r>
              <a:rPr lang="en-US" dirty="0">
                <a:solidFill>
                  <a:srgbClr val="002060"/>
                </a:solidFill>
              </a:rPr>
              <a:t> restaurants into different segments. The data is </a:t>
            </a:r>
            <a:r>
              <a:rPr lang="en-US" dirty="0" err="1">
                <a:solidFill>
                  <a:srgbClr val="002060"/>
                </a:solidFill>
              </a:rPr>
              <a:t>vizualized</a:t>
            </a:r>
            <a:r>
              <a:rPr lang="en-US" dirty="0">
                <a:solidFill>
                  <a:srgbClr val="002060"/>
                </a:solidFill>
              </a:rPr>
              <a:t> as it becomes easy to </a:t>
            </a:r>
            <a:r>
              <a:rPr lang="en-US" dirty="0" err="1">
                <a:solidFill>
                  <a:srgbClr val="002060"/>
                </a:solidFill>
              </a:rPr>
              <a:t>analyse</a:t>
            </a:r>
            <a:r>
              <a:rPr lang="en-US" dirty="0">
                <a:solidFill>
                  <a:srgbClr val="002060"/>
                </a:solidFill>
              </a:rPr>
              <a:t> data at instant. The Analysis also solve some of the business cases that can directly help the customers finding the Best restaurant in their locality and for the company to grow up and work on the fields they are currently lagging in.</a:t>
            </a:r>
          </a:p>
          <a:p>
            <a:r>
              <a:rPr lang="en-US" dirty="0">
                <a:solidFill>
                  <a:srgbClr val="002060"/>
                </a:solidFill>
              </a:rPr>
              <a:t>This could help in clustering the restaurants into segments. Also the data has valuable information around cuisine and costing which can be used in cost vs. benefit analysis</a:t>
            </a:r>
          </a:p>
          <a:p>
            <a:pPr marL="114300" indent="0">
              <a:buNone/>
            </a:pPr>
            <a:endParaRPr lang="en-IN" dirty="0">
              <a:solidFill>
                <a:srgbClr val="002060"/>
              </a:solidFill>
            </a:endParaRPr>
          </a:p>
        </p:txBody>
      </p:sp>
    </p:spTree>
    <p:extLst>
      <p:ext uri="{BB962C8B-B14F-4D97-AF65-F5344CB8AC3E}">
        <p14:creationId xmlns:p14="http://schemas.microsoft.com/office/powerpoint/2010/main" val="890165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Data Pipeline 	</a:t>
            </a:r>
            <a:r>
              <a:rPr lang="en-US" dirty="0" smtClean="0">
                <a:sym typeface="Montserrat"/>
              </a:rPr>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sp>
        <p:nvSpPr>
          <p:cNvPr id="4" name="Text Placeholder 3"/>
          <p:cNvSpPr>
            <a:spLocks noGrp="1"/>
          </p:cNvSpPr>
          <p:nvPr>
            <p:ph type="body" idx="1"/>
          </p:nvPr>
        </p:nvSpPr>
        <p:spPr>
          <a:xfrm>
            <a:off x="162845" y="1216271"/>
            <a:ext cx="8520600" cy="3416400"/>
          </a:xfrm>
        </p:spPr>
        <p:txBody>
          <a:bodyPr/>
          <a:lstStyle/>
          <a:p>
            <a:pPr marL="114300" indent="0">
              <a:buNone/>
            </a:pPr>
            <a:r>
              <a:rPr lang="en-US" b="1" dirty="0">
                <a:solidFill>
                  <a:srgbClr val="002060"/>
                </a:solidFill>
              </a:rPr>
              <a:t>● Exploratory Data Analysis (EDA): </a:t>
            </a:r>
            <a:r>
              <a:rPr lang="en-US" dirty="0">
                <a:solidFill>
                  <a:srgbClr val="002060"/>
                </a:solidFill>
              </a:rPr>
              <a:t>In this part we have done some EDA on the features to see the trend.</a:t>
            </a:r>
          </a:p>
          <a:p>
            <a:pPr marL="114300" indent="0">
              <a:buNone/>
            </a:pPr>
            <a:endParaRPr lang="en-US" dirty="0">
              <a:solidFill>
                <a:srgbClr val="002060"/>
              </a:solidFill>
            </a:endParaRPr>
          </a:p>
          <a:p>
            <a:pPr marL="114300" indent="0">
              <a:buNone/>
            </a:pPr>
            <a:r>
              <a:rPr lang="en-US" b="1" dirty="0">
                <a:solidFill>
                  <a:srgbClr val="002060"/>
                </a:solidFill>
              </a:rPr>
              <a:t>● Data Processing: </a:t>
            </a:r>
            <a:r>
              <a:rPr lang="en-US" dirty="0">
                <a:solidFill>
                  <a:srgbClr val="002060"/>
                </a:solidFill>
              </a:rPr>
              <a:t>In this part we went through each attributes</a:t>
            </a:r>
          </a:p>
          <a:p>
            <a:endParaRPr lang="en-US" dirty="0">
              <a:solidFill>
                <a:srgbClr val="002060"/>
              </a:solidFill>
            </a:endParaRPr>
          </a:p>
          <a:p>
            <a:pPr marL="114300" indent="0">
              <a:buNone/>
            </a:pPr>
            <a:r>
              <a:rPr lang="en-US" b="1" dirty="0">
                <a:solidFill>
                  <a:srgbClr val="002060"/>
                </a:solidFill>
              </a:rPr>
              <a:t>● Model Creation: </a:t>
            </a:r>
            <a:r>
              <a:rPr lang="en-US" dirty="0">
                <a:solidFill>
                  <a:srgbClr val="002060"/>
                </a:solidFill>
              </a:rPr>
              <a:t>Finally in this part we </a:t>
            </a:r>
            <a:r>
              <a:rPr lang="en-US" dirty="0" err="1" smtClean="0">
                <a:solidFill>
                  <a:srgbClr val="002060"/>
                </a:solidFill>
              </a:rPr>
              <a:t>created,XGB,SVM</a:t>
            </a:r>
            <a:r>
              <a:rPr lang="en-US" dirty="0" smtClean="0">
                <a:solidFill>
                  <a:srgbClr val="002060"/>
                </a:solidFill>
              </a:rPr>
              <a:t>, </a:t>
            </a:r>
            <a:r>
              <a:rPr lang="en-US" dirty="0">
                <a:solidFill>
                  <a:srgbClr val="002060"/>
                </a:solidFill>
              </a:rPr>
              <a:t>Random Forest  models. These model is  being analyzed ,so as to get the best performing model for our </a:t>
            </a:r>
            <a:r>
              <a:rPr lang="en-US" dirty="0" smtClean="0">
                <a:solidFill>
                  <a:srgbClr val="002060"/>
                </a:solidFill>
              </a:rPr>
              <a:t>project, and also we done k means clustering ,and PCA </a:t>
            </a:r>
            <a:endParaRPr lang="en-IN" sz="1600" dirty="0">
              <a:solidFill>
                <a:srgbClr val="002060"/>
              </a:solidFill>
            </a:endParaRPr>
          </a:p>
          <a:p>
            <a:pPr marL="114300" indent="0">
              <a:buNone/>
            </a:pPr>
            <a:endParaRPr lang="en-IN" dirty="0">
              <a:solidFill>
                <a:srgbClr val="002060"/>
              </a:solidFill>
            </a:endParaRPr>
          </a:p>
        </p:txBody>
      </p:sp>
    </p:spTree>
    <p:extLst>
      <p:ext uri="{BB962C8B-B14F-4D97-AF65-F5344CB8AC3E}">
        <p14:creationId xmlns:p14="http://schemas.microsoft.com/office/powerpoint/2010/main" val="2737693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Data Description </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sp>
        <p:nvSpPr>
          <p:cNvPr id="4" name="Text Placeholder 3"/>
          <p:cNvSpPr>
            <a:spLocks noGrp="1"/>
          </p:cNvSpPr>
          <p:nvPr>
            <p:ph type="body" idx="1"/>
          </p:nvPr>
        </p:nvSpPr>
        <p:spPr>
          <a:xfrm>
            <a:off x="311699" y="1017725"/>
            <a:ext cx="4164607" cy="3356764"/>
          </a:xfrm>
        </p:spPr>
        <p:txBody>
          <a:bodyPr/>
          <a:lstStyle/>
          <a:p>
            <a:pPr marL="114300" indent="0">
              <a:buNone/>
            </a:pPr>
            <a:r>
              <a:rPr lang="en-US" b="1" dirty="0" err="1" smtClean="0">
                <a:solidFill>
                  <a:schemeClr val="tx2">
                    <a:lumMod val="25000"/>
                  </a:schemeClr>
                </a:solidFill>
              </a:rPr>
              <a:t>Zomoto</a:t>
            </a:r>
            <a:r>
              <a:rPr lang="en-US" b="1" dirty="0" smtClean="0">
                <a:solidFill>
                  <a:schemeClr val="tx2">
                    <a:lumMod val="25000"/>
                  </a:schemeClr>
                </a:solidFill>
              </a:rPr>
              <a:t> </a:t>
            </a:r>
            <a:r>
              <a:rPr lang="en-US" b="1" dirty="0">
                <a:solidFill>
                  <a:schemeClr val="tx2">
                    <a:lumMod val="25000"/>
                  </a:schemeClr>
                </a:solidFill>
              </a:rPr>
              <a:t>Restaurant names and </a:t>
            </a:r>
            <a:r>
              <a:rPr lang="en-US" b="1" dirty="0" smtClean="0">
                <a:solidFill>
                  <a:schemeClr val="tx2">
                    <a:lumMod val="25000"/>
                  </a:schemeClr>
                </a:solidFill>
              </a:rPr>
              <a:t>Metadata</a:t>
            </a:r>
          </a:p>
          <a:p>
            <a:pPr marL="114300" indent="0">
              <a:buNone/>
            </a:pPr>
            <a:r>
              <a:rPr lang="en-US" dirty="0" smtClean="0">
                <a:solidFill>
                  <a:srgbClr val="002060"/>
                </a:solidFill>
              </a:rPr>
              <a:t> </a:t>
            </a:r>
            <a:r>
              <a:rPr lang="en-US" dirty="0">
                <a:solidFill>
                  <a:srgbClr val="002060"/>
                </a:solidFill>
              </a:rPr>
              <a:t>1. Name : Name of Restaurants </a:t>
            </a:r>
            <a:endParaRPr lang="en-US" dirty="0" smtClean="0">
              <a:solidFill>
                <a:srgbClr val="002060"/>
              </a:solidFill>
            </a:endParaRPr>
          </a:p>
          <a:p>
            <a:pPr marL="114300" indent="0">
              <a:buNone/>
            </a:pPr>
            <a:r>
              <a:rPr lang="en-US" dirty="0" smtClean="0">
                <a:solidFill>
                  <a:srgbClr val="002060"/>
                </a:solidFill>
              </a:rPr>
              <a:t>2</a:t>
            </a:r>
            <a:r>
              <a:rPr lang="en-US" dirty="0">
                <a:solidFill>
                  <a:srgbClr val="002060"/>
                </a:solidFill>
              </a:rPr>
              <a:t>. Links : URL Links of Restaurants </a:t>
            </a:r>
            <a:endParaRPr lang="en-US" dirty="0" smtClean="0">
              <a:solidFill>
                <a:srgbClr val="002060"/>
              </a:solidFill>
            </a:endParaRPr>
          </a:p>
          <a:p>
            <a:pPr marL="114300" indent="0">
              <a:buNone/>
            </a:pPr>
            <a:r>
              <a:rPr lang="en-US" dirty="0" smtClean="0">
                <a:solidFill>
                  <a:srgbClr val="002060"/>
                </a:solidFill>
              </a:rPr>
              <a:t>3</a:t>
            </a:r>
            <a:r>
              <a:rPr lang="en-US" dirty="0">
                <a:solidFill>
                  <a:srgbClr val="002060"/>
                </a:solidFill>
              </a:rPr>
              <a:t>. Cost : Per person estimated Cost of dining </a:t>
            </a:r>
            <a:endParaRPr lang="en-US" dirty="0" smtClean="0">
              <a:solidFill>
                <a:srgbClr val="002060"/>
              </a:solidFill>
            </a:endParaRPr>
          </a:p>
          <a:p>
            <a:pPr marL="114300" indent="0">
              <a:buNone/>
            </a:pPr>
            <a:r>
              <a:rPr lang="en-US" dirty="0" smtClean="0">
                <a:solidFill>
                  <a:srgbClr val="002060"/>
                </a:solidFill>
              </a:rPr>
              <a:t>4</a:t>
            </a:r>
            <a:r>
              <a:rPr lang="en-US" dirty="0">
                <a:solidFill>
                  <a:srgbClr val="002060"/>
                </a:solidFill>
              </a:rPr>
              <a:t>. Collection : Tagging of Restaurants w.r.t. </a:t>
            </a:r>
            <a:r>
              <a:rPr lang="en-US" dirty="0" err="1">
                <a:solidFill>
                  <a:srgbClr val="002060"/>
                </a:solidFill>
              </a:rPr>
              <a:t>Zomato</a:t>
            </a:r>
            <a:r>
              <a:rPr lang="en-US" dirty="0">
                <a:solidFill>
                  <a:srgbClr val="002060"/>
                </a:solidFill>
              </a:rPr>
              <a:t> categories </a:t>
            </a:r>
            <a:endParaRPr lang="en-US" dirty="0" smtClean="0">
              <a:solidFill>
                <a:srgbClr val="002060"/>
              </a:solidFill>
            </a:endParaRPr>
          </a:p>
          <a:p>
            <a:pPr marL="114300" indent="0">
              <a:buNone/>
            </a:pPr>
            <a:r>
              <a:rPr lang="en-US" dirty="0" smtClean="0">
                <a:solidFill>
                  <a:srgbClr val="002060"/>
                </a:solidFill>
              </a:rPr>
              <a:t>5</a:t>
            </a:r>
            <a:r>
              <a:rPr lang="en-US" dirty="0">
                <a:solidFill>
                  <a:srgbClr val="002060"/>
                </a:solidFill>
              </a:rPr>
              <a:t>. Cuisines : Cuisines served by Restaurants </a:t>
            </a:r>
            <a:endParaRPr lang="en-US" dirty="0" smtClean="0">
              <a:solidFill>
                <a:srgbClr val="002060"/>
              </a:solidFill>
            </a:endParaRPr>
          </a:p>
          <a:p>
            <a:pPr marL="114300" indent="0">
              <a:buNone/>
            </a:pPr>
            <a:r>
              <a:rPr lang="en-US" dirty="0" smtClean="0">
                <a:solidFill>
                  <a:srgbClr val="002060"/>
                </a:solidFill>
              </a:rPr>
              <a:t>6</a:t>
            </a:r>
            <a:r>
              <a:rPr lang="en-US" dirty="0">
                <a:solidFill>
                  <a:srgbClr val="002060"/>
                </a:solidFill>
              </a:rPr>
              <a:t>. Timings : Restaurant </a:t>
            </a:r>
            <a:r>
              <a:rPr lang="en-US" dirty="0" smtClean="0">
                <a:solidFill>
                  <a:srgbClr val="002060"/>
                </a:solidFill>
              </a:rPr>
              <a:t>Timings</a:t>
            </a:r>
            <a:endParaRPr lang="en-IN" dirty="0">
              <a:solidFill>
                <a:srgbClr val="002060"/>
              </a:solidFill>
            </a:endParaRPr>
          </a:p>
        </p:txBody>
      </p:sp>
      <p:sp>
        <p:nvSpPr>
          <p:cNvPr id="5" name="Text Placeholder 3"/>
          <p:cNvSpPr txBox="1">
            <a:spLocks/>
          </p:cNvSpPr>
          <p:nvPr/>
        </p:nvSpPr>
        <p:spPr>
          <a:xfrm>
            <a:off x="4795283" y="1014724"/>
            <a:ext cx="4146697" cy="335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b="1" dirty="0" err="1" smtClean="0">
                <a:solidFill>
                  <a:schemeClr val="tx2">
                    <a:lumMod val="25000"/>
                  </a:schemeClr>
                </a:solidFill>
              </a:rPr>
              <a:t>Zomato</a:t>
            </a:r>
            <a:r>
              <a:rPr lang="en-US" b="1" dirty="0" smtClean="0">
                <a:solidFill>
                  <a:schemeClr val="tx2">
                    <a:lumMod val="25000"/>
                  </a:schemeClr>
                </a:solidFill>
              </a:rPr>
              <a:t> Restaurant Reviews</a:t>
            </a:r>
          </a:p>
          <a:p>
            <a:pPr marL="114300" indent="0">
              <a:buNone/>
            </a:pPr>
            <a:r>
              <a:rPr lang="en-US" dirty="0" smtClean="0">
                <a:solidFill>
                  <a:srgbClr val="002060"/>
                </a:solidFill>
              </a:rPr>
              <a:t>1.Restaurant </a:t>
            </a:r>
            <a:r>
              <a:rPr lang="en-US" dirty="0">
                <a:solidFill>
                  <a:srgbClr val="002060"/>
                </a:solidFill>
              </a:rPr>
              <a:t>: Name of the Restaurant </a:t>
            </a:r>
            <a:endParaRPr lang="en-US" dirty="0" smtClean="0">
              <a:solidFill>
                <a:srgbClr val="002060"/>
              </a:solidFill>
            </a:endParaRPr>
          </a:p>
          <a:p>
            <a:pPr marL="114300" indent="0">
              <a:buNone/>
            </a:pPr>
            <a:r>
              <a:rPr lang="en-US" dirty="0" smtClean="0">
                <a:solidFill>
                  <a:srgbClr val="002060"/>
                </a:solidFill>
              </a:rPr>
              <a:t>2</a:t>
            </a:r>
            <a:r>
              <a:rPr lang="en-US" dirty="0">
                <a:solidFill>
                  <a:srgbClr val="002060"/>
                </a:solidFill>
              </a:rPr>
              <a:t>. Reviewer : Name of the </a:t>
            </a:r>
            <a:r>
              <a:rPr lang="en-US" dirty="0" smtClean="0">
                <a:solidFill>
                  <a:srgbClr val="002060"/>
                </a:solidFill>
              </a:rPr>
              <a:t>Reviewer</a:t>
            </a:r>
          </a:p>
          <a:p>
            <a:pPr marL="114300" indent="0">
              <a:buNone/>
            </a:pPr>
            <a:r>
              <a:rPr lang="en-US" dirty="0" smtClean="0">
                <a:solidFill>
                  <a:srgbClr val="002060"/>
                </a:solidFill>
              </a:rPr>
              <a:t>3</a:t>
            </a:r>
            <a:r>
              <a:rPr lang="en-US" dirty="0">
                <a:solidFill>
                  <a:srgbClr val="002060"/>
                </a:solidFill>
              </a:rPr>
              <a:t>. Review : Review Text </a:t>
            </a:r>
            <a:endParaRPr lang="en-US" dirty="0" smtClean="0">
              <a:solidFill>
                <a:srgbClr val="002060"/>
              </a:solidFill>
            </a:endParaRPr>
          </a:p>
          <a:p>
            <a:pPr marL="114300" indent="0">
              <a:buNone/>
            </a:pPr>
            <a:r>
              <a:rPr lang="en-US" dirty="0" smtClean="0">
                <a:solidFill>
                  <a:srgbClr val="002060"/>
                </a:solidFill>
              </a:rPr>
              <a:t>4</a:t>
            </a:r>
            <a:r>
              <a:rPr lang="en-US" dirty="0">
                <a:solidFill>
                  <a:srgbClr val="002060"/>
                </a:solidFill>
              </a:rPr>
              <a:t>. Rating : Rating Provided by </a:t>
            </a:r>
            <a:r>
              <a:rPr lang="en-US" dirty="0" smtClean="0">
                <a:solidFill>
                  <a:srgbClr val="002060"/>
                </a:solidFill>
              </a:rPr>
              <a:t>Reviewer</a:t>
            </a:r>
          </a:p>
          <a:p>
            <a:pPr marL="114300" indent="0">
              <a:buNone/>
            </a:pPr>
            <a:r>
              <a:rPr lang="en-US" dirty="0" smtClean="0">
                <a:solidFill>
                  <a:srgbClr val="002060"/>
                </a:solidFill>
              </a:rPr>
              <a:t>5</a:t>
            </a:r>
            <a:r>
              <a:rPr lang="en-US" dirty="0">
                <a:solidFill>
                  <a:srgbClr val="002060"/>
                </a:solidFill>
              </a:rPr>
              <a:t>. </a:t>
            </a:r>
            <a:r>
              <a:rPr lang="en-US" dirty="0" err="1">
                <a:solidFill>
                  <a:srgbClr val="002060"/>
                </a:solidFill>
              </a:rPr>
              <a:t>MetaData</a:t>
            </a:r>
            <a:r>
              <a:rPr lang="en-US" dirty="0">
                <a:solidFill>
                  <a:srgbClr val="002060"/>
                </a:solidFill>
              </a:rPr>
              <a:t> : Reviewer Metadata - No. of Reviews and followers </a:t>
            </a:r>
            <a:endParaRPr lang="en-US" dirty="0" smtClean="0">
              <a:solidFill>
                <a:srgbClr val="002060"/>
              </a:solidFill>
            </a:endParaRPr>
          </a:p>
          <a:p>
            <a:pPr marL="114300" indent="0">
              <a:buNone/>
            </a:pPr>
            <a:r>
              <a:rPr lang="en-US" dirty="0" smtClean="0">
                <a:solidFill>
                  <a:srgbClr val="002060"/>
                </a:solidFill>
              </a:rPr>
              <a:t>6</a:t>
            </a:r>
            <a:r>
              <a:rPr lang="en-US" dirty="0">
                <a:solidFill>
                  <a:srgbClr val="002060"/>
                </a:solidFill>
              </a:rPr>
              <a:t>. Time: Date and Time of Review </a:t>
            </a:r>
            <a:endParaRPr lang="en-US" dirty="0" smtClean="0">
              <a:solidFill>
                <a:srgbClr val="002060"/>
              </a:solidFill>
            </a:endParaRPr>
          </a:p>
          <a:p>
            <a:pPr marL="114300" indent="0">
              <a:buNone/>
            </a:pPr>
            <a:r>
              <a:rPr lang="en-US" dirty="0" smtClean="0">
                <a:solidFill>
                  <a:srgbClr val="002060"/>
                </a:solidFill>
              </a:rPr>
              <a:t>7</a:t>
            </a:r>
            <a:r>
              <a:rPr lang="en-US" dirty="0">
                <a:solidFill>
                  <a:srgbClr val="002060"/>
                </a:solidFill>
              </a:rPr>
              <a:t>. Pictures : No. of pictures posted with review</a:t>
            </a:r>
            <a:endParaRPr lang="en-IN" dirty="0">
              <a:solidFill>
                <a:srgbClr val="002060"/>
              </a:solidFill>
            </a:endParaRPr>
          </a:p>
        </p:txBody>
      </p:sp>
    </p:spTree>
    <p:extLst>
      <p:ext uri="{BB962C8B-B14F-4D97-AF65-F5344CB8AC3E}">
        <p14:creationId xmlns:p14="http://schemas.microsoft.com/office/powerpoint/2010/main" val="255409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Data Features </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907" t="37617" r="65465" b="22260"/>
          <a:stretch/>
        </p:blipFill>
        <p:spPr>
          <a:xfrm>
            <a:off x="4614530" y="1216271"/>
            <a:ext cx="4217770" cy="34164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720" t="44235" r="60466" b="16883"/>
          <a:stretch/>
        </p:blipFill>
        <p:spPr>
          <a:xfrm>
            <a:off x="162844" y="1216271"/>
            <a:ext cx="4153975" cy="3416400"/>
          </a:xfrm>
          <a:prstGeom prst="rect">
            <a:avLst/>
          </a:prstGeom>
        </p:spPr>
      </p:pic>
    </p:spTree>
    <p:extLst>
      <p:ext uri="{BB962C8B-B14F-4D97-AF65-F5344CB8AC3E}">
        <p14:creationId xmlns:p14="http://schemas.microsoft.com/office/powerpoint/2010/main" val="3851512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b="1" dirty="0" smtClean="0">
                <a:sym typeface="Montserrat"/>
              </a:rPr>
              <a:t>EDA	</a:t>
            </a:r>
            <a:br>
              <a:rPr lang="en-US" b="1" dirty="0" smtClean="0">
                <a:sym typeface="Montserrat"/>
              </a:rPr>
            </a:br>
            <a:r>
              <a:rPr lang="en-US" b="1" dirty="0" smtClean="0">
                <a:sym typeface="Montserrat"/>
              </a:rPr>
              <a:t>	</a:t>
            </a:r>
            <a:endParaRPr lang="en-IN" b="1" dirty="0" smtClean="0">
              <a:sym typeface="Montserrat"/>
            </a:endParaRPr>
          </a:p>
          <a:p>
            <a:pPr lvl="0"/>
            <a:endParaRPr lang="en-IN" b="1" dirty="0" smtClean="0">
              <a:sym typeface="Montserrat"/>
            </a:endParaRPr>
          </a:p>
          <a:p>
            <a:pPr lvl="0"/>
            <a:endParaRPr lang="en-IN" b="1" dirty="0" smtClean="0">
              <a:sym typeface="Montserrat"/>
            </a:endParaRPr>
          </a:p>
          <a:p>
            <a:pPr lvl="0"/>
            <a:endParaRPr lang="en-IN" b="1" dirty="0">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5" y="1017725"/>
            <a:ext cx="4805918" cy="40008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918" y="1017725"/>
            <a:ext cx="4026382" cy="3905149"/>
          </a:xfrm>
          <a:prstGeom prst="rect">
            <a:avLst/>
          </a:prstGeom>
        </p:spPr>
      </p:pic>
    </p:spTree>
    <p:extLst>
      <p:ext uri="{BB962C8B-B14F-4D97-AF65-F5344CB8AC3E}">
        <p14:creationId xmlns:p14="http://schemas.microsoft.com/office/powerpoint/2010/main" val="3494281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126049"/>
            <a:ext cx="8520600" cy="572700"/>
          </a:xfrm>
        </p:spPr>
        <p:txBody>
          <a:bodyPr/>
          <a:lstStyle/>
          <a:p>
            <a:pPr lvl="0"/>
            <a:r>
              <a:rPr lang="en-US" b="1" dirty="0" smtClean="0">
                <a:sym typeface="Montserrat"/>
              </a:rPr>
              <a:t>EDA</a:t>
            </a:r>
            <a:r>
              <a:rPr lang="en-US" dirty="0" smtClean="0">
                <a:sym typeface="Montserrat"/>
              </a:rPr>
              <a:t>	</a:t>
            </a:r>
            <a:br>
              <a:rPr lang="en-US" dirty="0" smtClean="0">
                <a:sym typeface="Montserrat"/>
              </a:rPr>
            </a:br>
            <a:r>
              <a:rPr lang="en-US" dirty="0" smtClean="0">
                <a:sym typeface="Montserrat"/>
              </a:rPr>
              <a:t>	</a:t>
            </a:r>
            <a:endParaRPr lang="en-IN" dirty="0" smtClean="0">
              <a:sym typeface="Montserrat"/>
            </a:endParaRPr>
          </a:p>
          <a:p>
            <a:pPr lvl="0"/>
            <a:endParaRPr lang="en-IN" dirty="0" smtClean="0">
              <a:sym typeface="Montserrat"/>
            </a:endParaRPr>
          </a:p>
          <a:p>
            <a:pPr lvl="0"/>
            <a:endParaRPr lang="en-IN" dirty="0" smtClean="0">
              <a:sym typeface="Montserrat"/>
            </a:endParaRPr>
          </a:p>
          <a:p>
            <a:pPr lvl="0"/>
            <a:endParaRPr lang="en-IN" dirty="0">
              <a:sym typeface="Montserra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53" y="698749"/>
            <a:ext cx="4359349" cy="46471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102" y="490301"/>
            <a:ext cx="4603898" cy="4653199"/>
          </a:xfrm>
          <a:prstGeom prst="rect">
            <a:avLst/>
          </a:prstGeom>
        </p:spPr>
      </p:pic>
    </p:spTree>
    <p:extLst>
      <p:ext uri="{BB962C8B-B14F-4D97-AF65-F5344CB8AC3E}">
        <p14:creationId xmlns:p14="http://schemas.microsoft.com/office/powerpoint/2010/main" val="3458149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446</Words>
  <Application>Microsoft Office PowerPoint</Application>
  <PresentationFormat>On-screen Show (16:9)</PresentationFormat>
  <Paragraphs>67</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Montserrat</vt:lpstr>
      <vt:lpstr>Simple Light</vt:lpstr>
      <vt:lpstr>  Capstone Project Zomoto Restaurant Clustering and Sentiment Analysis  </vt:lpstr>
      <vt:lpstr>PowerPoint Presentation</vt:lpstr>
      <vt:lpstr>Introduction    </vt:lpstr>
      <vt:lpstr>Problem Statement     </vt:lpstr>
      <vt:lpstr>Data Pipeline       </vt:lpstr>
      <vt:lpstr>Data Description       </vt:lpstr>
      <vt:lpstr>Data Features        </vt:lpstr>
      <vt:lpstr>EDA      </vt:lpstr>
      <vt:lpstr>EDA      </vt:lpstr>
      <vt:lpstr>EDA      </vt:lpstr>
      <vt:lpstr>EDA      </vt:lpstr>
      <vt:lpstr>Model Performed    1.Random Forest  2.XGB  3.Support Vector Machine  </vt:lpstr>
      <vt:lpstr>Model Validation   Model : XGB    </vt:lpstr>
      <vt:lpstr>Model : Random Forest      </vt:lpstr>
      <vt:lpstr>Model : SVM  </vt:lpstr>
      <vt:lpstr>Clustering K-means clustering     </vt:lpstr>
      <vt:lpstr>PCA - Principal Component Analysis    </vt:lpstr>
      <vt:lpstr>Top 3 cuisines in 5 clusters in K-means </vt:lpstr>
      <vt:lpstr>Conclusion    The most popular cuisines are the cuisines which most of the restaurants are willing to provide. The most popular cuisines in Hyderabad are North Indian, Chinese, Continental, and Hyderabadi. Sentiment Analysis was done on the reviews and a model was trained in order to identify negative and positive sentiments.  SVM and XGB both performed well and we can choose any one them,SVM and XGB are having 0.921 and 0.981 of testing accuracy respectively.  We got best cluster as 5 in K-Means and Principal Component Analysis(PCA). </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Zomota Restaurant</dc:title>
  <dc:creator>LAVANYA SAHADEV</dc:creator>
  <cp:lastModifiedBy>LAVANYA SAHADEV</cp:lastModifiedBy>
  <cp:revision>23</cp:revision>
  <dcterms:modified xsi:type="dcterms:W3CDTF">2022-11-25T20:28:25Z</dcterms:modified>
</cp:coreProperties>
</file>