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0"/>
  </p:notesMasterIdLst>
  <p:sldIdLst>
    <p:sldId id="256" r:id="rId2"/>
    <p:sldId id="261" r:id="rId3"/>
    <p:sldId id="278" r:id="rId4"/>
    <p:sldId id="263" r:id="rId5"/>
    <p:sldId id="264" r:id="rId6"/>
    <p:sldId id="313" r:id="rId7"/>
    <p:sldId id="314" r:id="rId8"/>
    <p:sldId id="315" r:id="rId9"/>
    <p:sldId id="316" r:id="rId10"/>
    <p:sldId id="273" r:id="rId11"/>
    <p:sldId id="283" r:id="rId12"/>
    <p:sldId id="277" r:id="rId13"/>
    <p:sldId id="282" r:id="rId14"/>
    <p:sldId id="284" r:id="rId15"/>
    <p:sldId id="317" r:id="rId16"/>
    <p:sldId id="286" r:id="rId17"/>
    <p:sldId id="285" r:id="rId18"/>
    <p:sldId id="318" r:id="rId19"/>
  </p:sldIdLst>
  <p:sldSz cx="9144000" cy="5143500" type="screen16x9"/>
  <p:notesSz cx="6858000" cy="9144000"/>
  <p:embeddedFontLst>
    <p:embeddedFont>
      <p:font typeface="Arimo" panose="020B0604020202020204" charset="0"/>
      <p:regular r:id="rId21"/>
      <p:bold r:id="rId22"/>
      <p:italic r:id="rId23"/>
      <p:boldItalic r:id="rId24"/>
    </p:embeddedFont>
    <p:embeddedFont>
      <p:font typeface="Bebas Neue"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YAA SR" initials="SS" lastIdx="1" clrIdx="0">
    <p:extLst>
      <p:ext uri="{19B8F6BF-5375-455C-9EA6-DF929625EA0E}">
        <p15:presenceInfo xmlns:p15="http://schemas.microsoft.com/office/powerpoint/2012/main" userId="8720471b80e06c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7528D9-4E0B-4D8D-B717-804F052E0D4F}">
  <a:tblStyle styleId="{FF7528D9-4E0B-4D8D-B717-804F052E0D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f5e77e6543_0_1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f5e77e6543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275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f5e77e6543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6" name="Google Shape;1996;gf5e77e6543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gf5e77e6543_0_1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4" name="Google Shape;1944;gf5e77e6543_0_1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f61a32cbe2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f61a32cbe2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f610c39dd6_1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f610c39dd6_1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gf5e77e6543_0_1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f5e77e6543_0_1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f5e77e6543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f5e77e6543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f5e77e6543_0_1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f5e77e6543_0_1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141"/>
        <p:cNvGrpSpPr/>
        <p:nvPr/>
      </p:nvGrpSpPr>
      <p:grpSpPr>
        <a:xfrm>
          <a:off x="0" y="0"/>
          <a:ext cx="0" cy="0"/>
          <a:chOff x="0" y="0"/>
          <a:chExt cx="0" cy="0"/>
        </a:xfrm>
      </p:grpSpPr>
      <p:sp>
        <p:nvSpPr>
          <p:cNvPr id="142" name="Google Shape;142;p21"/>
          <p:cNvSpPr txBox="1">
            <a:spLocks noGrp="1"/>
          </p:cNvSpPr>
          <p:nvPr>
            <p:ph type="title" hasCustomPrompt="1"/>
          </p:nvPr>
        </p:nvSpPr>
        <p:spPr>
          <a:xfrm>
            <a:off x="3857450" y="73057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3" name="Google Shape;143;p21"/>
          <p:cNvSpPr txBox="1">
            <a:spLocks noGrp="1"/>
          </p:cNvSpPr>
          <p:nvPr>
            <p:ph type="subTitle" idx="1"/>
          </p:nvPr>
        </p:nvSpPr>
        <p:spPr>
          <a:xfrm>
            <a:off x="2704575" y="148877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1"/>
          <p:cNvSpPr txBox="1">
            <a:spLocks noGrp="1"/>
          </p:cNvSpPr>
          <p:nvPr>
            <p:ph type="title" idx="2" hasCustomPrompt="1"/>
          </p:nvPr>
        </p:nvSpPr>
        <p:spPr>
          <a:xfrm>
            <a:off x="3857450" y="202902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5" name="Google Shape;145;p21"/>
          <p:cNvSpPr txBox="1">
            <a:spLocks noGrp="1"/>
          </p:cNvSpPr>
          <p:nvPr>
            <p:ph type="subTitle" idx="3"/>
          </p:nvPr>
        </p:nvSpPr>
        <p:spPr>
          <a:xfrm>
            <a:off x="2704575" y="278722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21"/>
          <p:cNvSpPr txBox="1">
            <a:spLocks noGrp="1"/>
          </p:cNvSpPr>
          <p:nvPr>
            <p:ph type="title" idx="4" hasCustomPrompt="1"/>
          </p:nvPr>
        </p:nvSpPr>
        <p:spPr>
          <a:xfrm>
            <a:off x="3780800" y="3330900"/>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7" name="Google Shape;147;p21"/>
          <p:cNvSpPr txBox="1">
            <a:spLocks noGrp="1"/>
          </p:cNvSpPr>
          <p:nvPr>
            <p:ph type="subTitle" idx="5"/>
          </p:nvPr>
        </p:nvSpPr>
        <p:spPr>
          <a:xfrm>
            <a:off x="2704575" y="4089100"/>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48" name="Google Shape;148;p2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2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1011250" y="2703350"/>
            <a:ext cx="2429100" cy="105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24"/>
          <p:cNvSpPr txBox="1">
            <a:spLocks noGrp="1"/>
          </p:cNvSpPr>
          <p:nvPr>
            <p:ph type="title"/>
          </p:nvPr>
        </p:nvSpPr>
        <p:spPr>
          <a:xfrm>
            <a:off x="1011250" y="1304150"/>
            <a:ext cx="1932000" cy="11820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70" name="Google Shape;170;p2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2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6_1">
    <p:spTree>
      <p:nvGrpSpPr>
        <p:cNvPr id="1" name="Shape 172"/>
        <p:cNvGrpSpPr/>
        <p:nvPr/>
      </p:nvGrpSpPr>
      <p:grpSpPr>
        <a:xfrm>
          <a:off x="0" y="0"/>
          <a:ext cx="0" cy="0"/>
          <a:chOff x="0" y="0"/>
          <a:chExt cx="0" cy="0"/>
        </a:xfrm>
      </p:grpSpPr>
      <p:sp>
        <p:nvSpPr>
          <p:cNvPr id="173" name="Google Shape;173;p25"/>
          <p:cNvSpPr txBox="1">
            <a:spLocks noGrp="1"/>
          </p:cNvSpPr>
          <p:nvPr>
            <p:ph type="subTitle" idx="1"/>
          </p:nvPr>
        </p:nvSpPr>
        <p:spPr>
          <a:xfrm>
            <a:off x="5703750" y="2703350"/>
            <a:ext cx="2429100" cy="105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74" name="Google Shape;174;p25"/>
          <p:cNvSpPr txBox="1">
            <a:spLocks noGrp="1"/>
          </p:cNvSpPr>
          <p:nvPr>
            <p:ph type="title"/>
          </p:nvPr>
        </p:nvSpPr>
        <p:spPr>
          <a:xfrm>
            <a:off x="6276975" y="1304150"/>
            <a:ext cx="1855800" cy="118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a:lvl1pPr>
            <a:lvl2pPr lvl="1" algn="r" rtl="0">
              <a:spcBef>
                <a:spcPts val="0"/>
              </a:spcBef>
              <a:spcAft>
                <a:spcPts val="0"/>
              </a:spcAft>
              <a:buSzPts val="3900"/>
              <a:buNone/>
              <a:defRPr/>
            </a:lvl2pPr>
            <a:lvl3pPr lvl="2" algn="r" rtl="0">
              <a:spcBef>
                <a:spcPts val="0"/>
              </a:spcBef>
              <a:spcAft>
                <a:spcPts val="0"/>
              </a:spcAft>
              <a:buSzPts val="3900"/>
              <a:buNone/>
              <a:defRPr/>
            </a:lvl3pPr>
            <a:lvl4pPr lvl="3" algn="r" rtl="0">
              <a:spcBef>
                <a:spcPts val="0"/>
              </a:spcBef>
              <a:spcAft>
                <a:spcPts val="0"/>
              </a:spcAft>
              <a:buSzPts val="3900"/>
              <a:buNone/>
              <a:defRPr/>
            </a:lvl4pPr>
            <a:lvl5pPr lvl="4" algn="r" rtl="0">
              <a:spcBef>
                <a:spcPts val="0"/>
              </a:spcBef>
              <a:spcAft>
                <a:spcPts val="0"/>
              </a:spcAft>
              <a:buSzPts val="3900"/>
              <a:buNone/>
              <a:defRPr/>
            </a:lvl5pPr>
            <a:lvl6pPr lvl="5" algn="r" rtl="0">
              <a:spcBef>
                <a:spcPts val="0"/>
              </a:spcBef>
              <a:spcAft>
                <a:spcPts val="0"/>
              </a:spcAft>
              <a:buSzPts val="3900"/>
              <a:buNone/>
              <a:defRPr/>
            </a:lvl6pPr>
            <a:lvl7pPr lvl="6" algn="r" rtl="0">
              <a:spcBef>
                <a:spcPts val="0"/>
              </a:spcBef>
              <a:spcAft>
                <a:spcPts val="0"/>
              </a:spcAft>
              <a:buSzPts val="3900"/>
              <a:buNone/>
              <a:defRPr/>
            </a:lvl7pPr>
            <a:lvl8pPr lvl="7" algn="r" rtl="0">
              <a:spcBef>
                <a:spcPts val="0"/>
              </a:spcBef>
              <a:spcAft>
                <a:spcPts val="0"/>
              </a:spcAft>
              <a:buSzPts val="3900"/>
              <a:buNone/>
              <a:defRPr/>
            </a:lvl8pPr>
            <a:lvl9pPr lvl="8" algn="r" rtl="0">
              <a:spcBef>
                <a:spcPts val="0"/>
              </a:spcBef>
              <a:spcAft>
                <a:spcPts val="0"/>
              </a:spcAft>
              <a:buSzPts val="3900"/>
              <a:buNone/>
              <a:defRPr/>
            </a:lvl9pPr>
          </a:lstStyle>
          <a:p>
            <a:endParaRPr/>
          </a:p>
        </p:txBody>
      </p:sp>
      <p:cxnSp>
        <p:nvCxnSpPr>
          <p:cNvPr id="175" name="Google Shape;175;p2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61" r:id="rId5"/>
    <p:sldLayoutId id="2147483663" r:id="rId6"/>
    <p:sldLayoutId id="2147483667" r:id="rId7"/>
    <p:sldLayoutId id="2147483670" r:id="rId8"/>
    <p:sldLayoutId id="2147483671"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765538" y="3326254"/>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dirty="0">
                <a:solidFill>
                  <a:schemeClr val="lt2"/>
                </a:solidFill>
              </a:rPr>
              <a:t>CAPSTONE PROJECT:</a:t>
            </a:r>
            <a:br>
              <a:rPr lang="en-IN" sz="3600" dirty="0">
                <a:solidFill>
                  <a:schemeClr val="lt2"/>
                </a:solidFill>
              </a:rPr>
            </a:br>
            <a:r>
              <a:rPr lang="en-IN" sz="3600" dirty="0"/>
              <a:t>ANALYTICAL CRM DEVELOPMENT FOR A BANK</a:t>
            </a:r>
            <a:endParaRPr sz="3600" dirty="0"/>
          </a:p>
        </p:txBody>
      </p:sp>
      <p:sp>
        <p:nvSpPr>
          <p:cNvPr id="240" name="Google Shape;240;p34"/>
          <p:cNvSpPr txBox="1">
            <a:spLocks noGrp="1"/>
          </p:cNvSpPr>
          <p:nvPr>
            <p:ph type="subTitle" idx="1"/>
          </p:nvPr>
        </p:nvSpPr>
        <p:spPr>
          <a:xfrm>
            <a:off x="852563" y="3464767"/>
            <a:ext cx="3815400" cy="2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Presented By : SURYAA S R</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51"/>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Credit Card holders</a:t>
            </a:r>
            <a:endParaRPr dirty="0"/>
          </a:p>
        </p:txBody>
      </p:sp>
      <p:sp>
        <p:nvSpPr>
          <p:cNvPr id="1289" name="Google Shape;1289;p5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1290" name="Google Shape;1290;p51"/>
          <p:cNvSpPr txBox="1"/>
          <p:nvPr/>
        </p:nvSpPr>
        <p:spPr>
          <a:xfrm>
            <a:off x="1601395" y="1628338"/>
            <a:ext cx="1790700" cy="71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Credit card Holder</a:t>
            </a:r>
            <a:r>
              <a:rPr lang="en-IN" sz="2700" dirty="0">
                <a:solidFill>
                  <a:schemeClr val="dk1"/>
                </a:solidFill>
                <a:latin typeface="Bebas Neue"/>
                <a:ea typeface="Bebas Neue"/>
                <a:cs typeface="Bebas Neue"/>
                <a:sym typeface="Bebas Neue"/>
              </a:rPr>
              <a:t>s</a:t>
            </a:r>
            <a:endParaRPr sz="2700" dirty="0">
              <a:solidFill>
                <a:schemeClr val="dk1"/>
              </a:solidFill>
              <a:latin typeface="Bebas Neue"/>
              <a:ea typeface="Bebas Neue"/>
              <a:cs typeface="Bebas Neue"/>
              <a:sym typeface="Bebas Neue"/>
            </a:endParaRPr>
          </a:p>
        </p:txBody>
      </p:sp>
      <p:sp>
        <p:nvSpPr>
          <p:cNvPr id="1291" name="Google Shape;1291;p51"/>
          <p:cNvSpPr txBox="1"/>
          <p:nvPr/>
        </p:nvSpPr>
        <p:spPr>
          <a:xfrm>
            <a:off x="1601395" y="2420863"/>
            <a:ext cx="1790700" cy="8494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Arimo"/>
                <a:ea typeface="Arimo"/>
                <a:cs typeface="Arimo"/>
                <a:sym typeface="Arimo"/>
              </a:rPr>
              <a:t>There are 2434 Customers having credit cards.</a:t>
            </a:r>
            <a:endParaRPr dirty="0">
              <a:solidFill>
                <a:schemeClr val="dk1"/>
              </a:solidFill>
              <a:latin typeface="Arimo"/>
              <a:ea typeface="Arimo"/>
              <a:cs typeface="Arimo"/>
              <a:sym typeface="Arimo"/>
            </a:endParaRPr>
          </a:p>
        </p:txBody>
      </p:sp>
      <p:sp>
        <p:nvSpPr>
          <p:cNvPr id="1292" name="Google Shape;1292;p51"/>
          <p:cNvSpPr/>
          <p:nvPr/>
        </p:nvSpPr>
        <p:spPr>
          <a:xfrm>
            <a:off x="722693" y="1540229"/>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3" name="Google Shape;1293;p51"/>
          <p:cNvGrpSpPr/>
          <p:nvPr/>
        </p:nvGrpSpPr>
        <p:grpSpPr>
          <a:xfrm>
            <a:off x="868356" y="1691741"/>
            <a:ext cx="413699" cy="438759"/>
            <a:chOff x="3751114" y="1770972"/>
            <a:chExt cx="412708" cy="437708"/>
          </a:xfrm>
        </p:grpSpPr>
        <p:sp>
          <p:nvSpPr>
            <p:cNvPr id="1294" name="Google Shape;1294;p51"/>
            <p:cNvSpPr/>
            <p:nvPr/>
          </p:nvSpPr>
          <p:spPr>
            <a:xfrm>
              <a:off x="3858187" y="2029397"/>
              <a:ext cx="44725" cy="48827"/>
            </a:xfrm>
            <a:custGeom>
              <a:avLst/>
              <a:gdLst/>
              <a:ahLst/>
              <a:cxnLst/>
              <a:rect l="l" t="t" r="r" b="b"/>
              <a:pathLst>
                <a:path w="2213" h="2416" extrusionOk="0">
                  <a:moveTo>
                    <a:pt x="163" y="0"/>
                  </a:moveTo>
                  <a:cubicBezTo>
                    <a:pt x="61" y="386"/>
                    <a:pt x="0" y="792"/>
                    <a:pt x="0" y="1218"/>
                  </a:cubicBezTo>
                  <a:cubicBezTo>
                    <a:pt x="0" y="1624"/>
                    <a:pt x="61" y="2030"/>
                    <a:pt x="163" y="2416"/>
                  </a:cubicBezTo>
                  <a:lnTo>
                    <a:pt x="2213" y="2416"/>
                  </a:lnTo>
                  <a:cubicBezTo>
                    <a:pt x="2172" y="2030"/>
                    <a:pt x="2152" y="1624"/>
                    <a:pt x="2152" y="1218"/>
                  </a:cubicBezTo>
                  <a:cubicBezTo>
                    <a:pt x="2152" y="812"/>
                    <a:pt x="2172" y="406"/>
                    <a:pt x="2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1"/>
            <p:cNvSpPr/>
            <p:nvPr/>
          </p:nvSpPr>
          <p:spPr>
            <a:xfrm>
              <a:off x="3871728" y="2104053"/>
              <a:ext cx="46362" cy="41047"/>
            </a:xfrm>
            <a:custGeom>
              <a:avLst/>
              <a:gdLst/>
              <a:ahLst/>
              <a:cxnLst/>
              <a:rect l="l" t="t" r="r" b="b"/>
              <a:pathLst>
                <a:path w="2294" h="2031" extrusionOk="0">
                  <a:moveTo>
                    <a:pt x="0" y="1"/>
                  </a:moveTo>
                  <a:cubicBezTo>
                    <a:pt x="528" y="894"/>
                    <a:pt x="1340" y="1604"/>
                    <a:pt x="2294" y="2030"/>
                  </a:cubicBezTo>
                  <a:cubicBezTo>
                    <a:pt x="2030" y="1442"/>
                    <a:pt x="1827" y="752"/>
                    <a:pt x="1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1"/>
            <p:cNvSpPr/>
            <p:nvPr/>
          </p:nvSpPr>
          <p:spPr>
            <a:xfrm>
              <a:off x="3871728" y="1962947"/>
              <a:ext cx="46362" cy="41047"/>
            </a:xfrm>
            <a:custGeom>
              <a:avLst/>
              <a:gdLst/>
              <a:ahLst/>
              <a:cxnLst/>
              <a:rect l="l" t="t" r="r" b="b"/>
              <a:pathLst>
                <a:path w="2294" h="2031" extrusionOk="0">
                  <a:moveTo>
                    <a:pt x="2294" y="0"/>
                  </a:moveTo>
                  <a:lnTo>
                    <a:pt x="2294" y="0"/>
                  </a:lnTo>
                  <a:cubicBezTo>
                    <a:pt x="1340" y="406"/>
                    <a:pt x="528" y="1137"/>
                    <a:pt x="0" y="2030"/>
                  </a:cubicBezTo>
                  <a:lnTo>
                    <a:pt x="1705" y="2030"/>
                  </a:lnTo>
                  <a:cubicBezTo>
                    <a:pt x="1827" y="1279"/>
                    <a:pt x="2030" y="569"/>
                    <a:pt x="2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1"/>
            <p:cNvSpPr/>
            <p:nvPr/>
          </p:nvSpPr>
          <p:spPr>
            <a:xfrm>
              <a:off x="3932014" y="2104053"/>
              <a:ext cx="50485" cy="48848"/>
            </a:xfrm>
            <a:custGeom>
              <a:avLst/>
              <a:gdLst/>
              <a:ahLst/>
              <a:cxnLst/>
              <a:rect l="l" t="t" r="r" b="b"/>
              <a:pathLst>
                <a:path w="2498" h="2417" extrusionOk="0">
                  <a:moveTo>
                    <a:pt x="1" y="1"/>
                  </a:moveTo>
                  <a:cubicBezTo>
                    <a:pt x="102" y="447"/>
                    <a:pt x="204" y="853"/>
                    <a:pt x="346" y="1219"/>
                  </a:cubicBezTo>
                  <a:cubicBezTo>
                    <a:pt x="671" y="2051"/>
                    <a:pt x="1036" y="2416"/>
                    <a:pt x="1259" y="2416"/>
                  </a:cubicBezTo>
                  <a:cubicBezTo>
                    <a:pt x="1462" y="2416"/>
                    <a:pt x="1848" y="2051"/>
                    <a:pt x="2152" y="1219"/>
                  </a:cubicBezTo>
                  <a:cubicBezTo>
                    <a:pt x="2295" y="853"/>
                    <a:pt x="2416" y="447"/>
                    <a:pt x="24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1"/>
            <p:cNvSpPr/>
            <p:nvPr/>
          </p:nvSpPr>
          <p:spPr>
            <a:xfrm>
              <a:off x="3932014" y="1954742"/>
              <a:ext cx="50485" cy="49252"/>
            </a:xfrm>
            <a:custGeom>
              <a:avLst/>
              <a:gdLst/>
              <a:ahLst/>
              <a:cxnLst/>
              <a:rect l="l" t="t" r="r" b="b"/>
              <a:pathLst>
                <a:path w="2498" h="2437" extrusionOk="0">
                  <a:moveTo>
                    <a:pt x="1259" y="0"/>
                  </a:moveTo>
                  <a:cubicBezTo>
                    <a:pt x="1036" y="0"/>
                    <a:pt x="671" y="386"/>
                    <a:pt x="346" y="1218"/>
                  </a:cubicBezTo>
                  <a:cubicBezTo>
                    <a:pt x="204" y="1584"/>
                    <a:pt x="102" y="1990"/>
                    <a:pt x="1" y="2436"/>
                  </a:cubicBezTo>
                  <a:lnTo>
                    <a:pt x="2498" y="2436"/>
                  </a:lnTo>
                  <a:cubicBezTo>
                    <a:pt x="2416" y="1990"/>
                    <a:pt x="2295" y="1584"/>
                    <a:pt x="2152" y="1218"/>
                  </a:cubicBezTo>
                  <a:cubicBezTo>
                    <a:pt x="1848" y="386"/>
                    <a:pt x="1462" y="0"/>
                    <a:pt x="1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1"/>
            <p:cNvSpPr/>
            <p:nvPr/>
          </p:nvSpPr>
          <p:spPr>
            <a:xfrm>
              <a:off x="3927507" y="2029397"/>
              <a:ext cx="59923" cy="48827"/>
            </a:xfrm>
            <a:custGeom>
              <a:avLst/>
              <a:gdLst/>
              <a:ahLst/>
              <a:cxnLst/>
              <a:rect l="l" t="t" r="r" b="b"/>
              <a:pathLst>
                <a:path w="2965" h="2416" extrusionOk="0">
                  <a:moveTo>
                    <a:pt x="41" y="0"/>
                  </a:moveTo>
                  <a:cubicBezTo>
                    <a:pt x="1" y="386"/>
                    <a:pt x="1" y="792"/>
                    <a:pt x="1" y="1218"/>
                  </a:cubicBezTo>
                  <a:cubicBezTo>
                    <a:pt x="1" y="1624"/>
                    <a:pt x="1" y="2030"/>
                    <a:pt x="41" y="2416"/>
                  </a:cubicBezTo>
                  <a:lnTo>
                    <a:pt x="2903" y="2416"/>
                  </a:lnTo>
                  <a:cubicBezTo>
                    <a:pt x="2944" y="2030"/>
                    <a:pt x="2964" y="1624"/>
                    <a:pt x="2964" y="1218"/>
                  </a:cubicBezTo>
                  <a:cubicBezTo>
                    <a:pt x="2964" y="792"/>
                    <a:pt x="2944" y="386"/>
                    <a:pt x="2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1"/>
            <p:cNvSpPr/>
            <p:nvPr/>
          </p:nvSpPr>
          <p:spPr>
            <a:xfrm>
              <a:off x="3996423" y="2104053"/>
              <a:ext cx="46382" cy="41047"/>
            </a:xfrm>
            <a:custGeom>
              <a:avLst/>
              <a:gdLst/>
              <a:ahLst/>
              <a:cxnLst/>
              <a:rect l="l" t="t" r="r" b="b"/>
              <a:pathLst>
                <a:path w="2295" h="2031" extrusionOk="0">
                  <a:moveTo>
                    <a:pt x="610" y="1"/>
                  </a:moveTo>
                  <a:cubicBezTo>
                    <a:pt x="467" y="752"/>
                    <a:pt x="264" y="1442"/>
                    <a:pt x="1" y="2030"/>
                  </a:cubicBezTo>
                  <a:cubicBezTo>
                    <a:pt x="975" y="1604"/>
                    <a:pt x="1767" y="894"/>
                    <a:pt x="2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1"/>
            <p:cNvSpPr/>
            <p:nvPr/>
          </p:nvSpPr>
          <p:spPr>
            <a:xfrm>
              <a:off x="3996423" y="1962947"/>
              <a:ext cx="46382" cy="41047"/>
            </a:xfrm>
            <a:custGeom>
              <a:avLst/>
              <a:gdLst/>
              <a:ahLst/>
              <a:cxnLst/>
              <a:rect l="l" t="t" r="r" b="b"/>
              <a:pathLst>
                <a:path w="2295" h="2031" extrusionOk="0">
                  <a:moveTo>
                    <a:pt x="1" y="0"/>
                  </a:moveTo>
                  <a:cubicBezTo>
                    <a:pt x="264" y="569"/>
                    <a:pt x="467" y="1279"/>
                    <a:pt x="610" y="2030"/>
                  </a:cubicBezTo>
                  <a:lnTo>
                    <a:pt x="2294" y="2030"/>
                  </a:lnTo>
                  <a:cubicBezTo>
                    <a:pt x="1767" y="1137"/>
                    <a:pt x="975" y="40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1"/>
            <p:cNvSpPr/>
            <p:nvPr/>
          </p:nvSpPr>
          <p:spPr>
            <a:xfrm>
              <a:off x="4012005" y="2029397"/>
              <a:ext cx="44341" cy="48827"/>
            </a:xfrm>
            <a:custGeom>
              <a:avLst/>
              <a:gdLst/>
              <a:ahLst/>
              <a:cxnLst/>
              <a:rect l="l" t="t" r="r" b="b"/>
              <a:pathLst>
                <a:path w="2194" h="2416" extrusionOk="0">
                  <a:moveTo>
                    <a:pt x="1" y="0"/>
                  </a:moveTo>
                  <a:cubicBezTo>
                    <a:pt x="42" y="406"/>
                    <a:pt x="42" y="812"/>
                    <a:pt x="42" y="1218"/>
                  </a:cubicBezTo>
                  <a:cubicBezTo>
                    <a:pt x="42" y="1624"/>
                    <a:pt x="42" y="2030"/>
                    <a:pt x="1" y="2416"/>
                  </a:cubicBezTo>
                  <a:lnTo>
                    <a:pt x="2051" y="2416"/>
                  </a:lnTo>
                  <a:cubicBezTo>
                    <a:pt x="2152" y="2030"/>
                    <a:pt x="2193" y="1624"/>
                    <a:pt x="2193" y="1218"/>
                  </a:cubicBezTo>
                  <a:cubicBezTo>
                    <a:pt x="2193" y="792"/>
                    <a:pt x="2152" y="386"/>
                    <a:pt x="2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1"/>
            <p:cNvSpPr/>
            <p:nvPr/>
          </p:nvSpPr>
          <p:spPr>
            <a:xfrm>
              <a:off x="3751114" y="1770972"/>
              <a:ext cx="412708" cy="437708"/>
            </a:xfrm>
            <a:custGeom>
              <a:avLst/>
              <a:gdLst/>
              <a:ahLst/>
              <a:cxnLst/>
              <a:rect l="l" t="t" r="r" b="b"/>
              <a:pathLst>
                <a:path w="20421" h="21658" extrusionOk="0">
                  <a:moveTo>
                    <a:pt x="2558" y="1908"/>
                  </a:moveTo>
                  <a:cubicBezTo>
                    <a:pt x="2903" y="1908"/>
                    <a:pt x="3187" y="2192"/>
                    <a:pt x="3187" y="2537"/>
                  </a:cubicBezTo>
                  <a:cubicBezTo>
                    <a:pt x="3187" y="2882"/>
                    <a:pt x="2903" y="3166"/>
                    <a:pt x="2558" y="3166"/>
                  </a:cubicBezTo>
                  <a:cubicBezTo>
                    <a:pt x="2213" y="3166"/>
                    <a:pt x="1929" y="2882"/>
                    <a:pt x="1929" y="2537"/>
                  </a:cubicBezTo>
                  <a:cubicBezTo>
                    <a:pt x="1929" y="2192"/>
                    <a:pt x="2213" y="1908"/>
                    <a:pt x="2558" y="1908"/>
                  </a:cubicBezTo>
                  <a:close/>
                  <a:moveTo>
                    <a:pt x="5095" y="1908"/>
                  </a:moveTo>
                  <a:cubicBezTo>
                    <a:pt x="5440" y="1908"/>
                    <a:pt x="5725" y="2192"/>
                    <a:pt x="5725" y="2537"/>
                  </a:cubicBezTo>
                  <a:cubicBezTo>
                    <a:pt x="5725" y="2882"/>
                    <a:pt x="5440" y="3166"/>
                    <a:pt x="5095" y="3166"/>
                  </a:cubicBezTo>
                  <a:cubicBezTo>
                    <a:pt x="4750" y="3166"/>
                    <a:pt x="4466" y="2882"/>
                    <a:pt x="4466" y="2537"/>
                  </a:cubicBezTo>
                  <a:cubicBezTo>
                    <a:pt x="4466" y="2192"/>
                    <a:pt x="4750" y="1908"/>
                    <a:pt x="5095" y="1908"/>
                  </a:cubicBezTo>
                  <a:close/>
                  <a:moveTo>
                    <a:pt x="7633" y="1908"/>
                  </a:moveTo>
                  <a:cubicBezTo>
                    <a:pt x="7978" y="1908"/>
                    <a:pt x="8262" y="2192"/>
                    <a:pt x="8262" y="2537"/>
                  </a:cubicBezTo>
                  <a:cubicBezTo>
                    <a:pt x="8262" y="2882"/>
                    <a:pt x="7978" y="3166"/>
                    <a:pt x="7633" y="3166"/>
                  </a:cubicBezTo>
                  <a:cubicBezTo>
                    <a:pt x="7287" y="3166"/>
                    <a:pt x="7003" y="2882"/>
                    <a:pt x="7003" y="2537"/>
                  </a:cubicBezTo>
                  <a:cubicBezTo>
                    <a:pt x="7003" y="2192"/>
                    <a:pt x="7287" y="1908"/>
                    <a:pt x="7633" y="1908"/>
                  </a:cubicBezTo>
                  <a:close/>
                  <a:moveTo>
                    <a:pt x="630" y="0"/>
                  </a:moveTo>
                  <a:cubicBezTo>
                    <a:pt x="285" y="0"/>
                    <a:pt x="1" y="284"/>
                    <a:pt x="1" y="629"/>
                  </a:cubicBezTo>
                  <a:lnTo>
                    <a:pt x="1" y="5074"/>
                  </a:lnTo>
                  <a:lnTo>
                    <a:pt x="8059" y="5074"/>
                  </a:lnTo>
                  <a:cubicBezTo>
                    <a:pt x="8485" y="5074"/>
                    <a:pt x="8891" y="4932"/>
                    <a:pt x="9236" y="4668"/>
                  </a:cubicBezTo>
                  <a:lnTo>
                    <a:pt x="10048" y="4019"/>
                  </a:lnTo>
                  <a:cubicBezTo>
                    <a:pt x="10555" y="3613"/>
                    <a:pt x="11185" y="3390"/>
                    <a:pt x="11834" y="3390"/>
                  </a:cubicBezTo>
                  <a:lnTo>
                    <a:pt x="20420" y="3390"/>
                  </a:lnTo>
                  <a:lnTo>
                    <a:pt x="20420" y="629"/>
                  </a:lnTo>
                  <a:cubicBezTo>
                    <a:pt x="20420" y="284"/>
                    <a:pt x="20136" y="0"/>
                    <a:pt x="19791" y="0"/>
                  </a:cubicBezTo>
                  <a:close/>
                  <a:moveTo>
                    <a:pt x="10210" y="7835"/>
                  </a:moveTo>
                  <a:cubicBezTo>
                    <a:pt x="13620" y="7835"/>
                    <a:pt x="16381" y="10595"/>
                    <a:pt x="16381" y="14005"/>
                  </a:cubicBezTo>
                  <a:cubicBezTo>
                    <a:pt x="16381" y="17395"/>
                    <a:pt x="13620" y="20176"/>
                    <a:pt x="10210" y="20176"/>
                  </a:cubicBezTo>
                  <a:lnTo>
                    <a:pt x="10190" y="20176"/>
                  </a:lnTo>
                  <a:cubicBezTo>
                    <a:pt x="6800" y="20176"/>
                    <a:pt x="4040" y="17395"/>
                    <a:pt x="4040" y="14005"/>
                  </a:cubicBezTo>
                  <a:cubicBezTo>
                    <a:pt x="4040" y="10595"/>
                    <a:pt x="6800" y="7835"/>
                    <a:pt x="10190" y="7835"/>
                  </a:cubicBezTo>
                  <a:close/>
                  <a:moveTo>
                    <a:pt x="11834" y="4648"/>
                  </a:moveTo>
                  <a:cubicBezTo>
                    <a:pt x="11469" y="4648"/>
                    <a:pt x="11124" y="4770"/>
                    <a:pt x="10840" y="4993"/>
                  </a:cubicBezTo>
                  <a:lnTo>
                    <a:pt x="10028" y="5663"/>
                  </a:lnTo>
                  <a:cubicBezTo>
                    <a:pt x="9459" y="6110"/>
                    <a:pt x="8769" y="6353"/>
                    <a:pt x="8059" y="6353"/>
                  </a:cubicBezTo>
                  <a:lnTo>
                    <a:pt x="1" y="6353"/>
                  </a:lnTo>
                  <a:lnTo>
                    <a:pt x="1" y="21028"/>
                  </a:lnTo>
                  <a:cubicBezTo>
                    <a:pt x="1" y="21373"/>
                    <a:pt x="285" y="21658"/>
                    <a:pt x="630" y="21658"/>
                  </a:cubicBezTo>
                  <a:lnTo>
                    <a:pt x="19791" y="21658"/>
                  </a:lnTo>
                  <a:cubicBezTo>
                    <a:pt x="20136" y="21658"/>
                    <a:pt x="20420" y="21373"/>
                    <a:pt x="20420" y="21028"/>
                  </a:cubicBezTo>
                  <a:lnTo>
                    <a:pt x="20420" y="464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12" name="Google Shape;1312;p51"/>
          <p:cNvCxnSpPr>
            <a:cxnSpLocks/>
          </p:cNvCxnSpPr>
          <p:nvPr/>
        </p:nvCxnSpPr>
        <p:spPr>
          <a:xfrm rot="10800000" flipH="1">
            <a:off x="2927471" y="1925322"/>
            <a:ext cx="981300" cy="445500"/>
          </a:xfrm>
          <a:prstGeom prst="bentConnector3">
            <a:avLst>
              <a:gd name="adj1" fmla="val 48899"/>
            </a:avLst>
          </a:prstGeom>
          <a:noFill/>
          <a:ln w="9525" cap="flat" cmpd="sng">
            <a:solidFill>
              <a:schemeClr val="dk1"/>
            </a:solidFill>
            <a:prstDash val="solid"/>
            <a:round/>
            <a:headEnd type="none" w="med" len="med"/>
            <a:tailEnd type="none" w="med" len="med"/>
          </a:ln>
        </p:spPr>
      </p:cxnSp>
      <p:cxnSp>
        <p:nvCxnSpPr>
          <p:cNvPr id="1313" name="Google Shape;1313;p51"/>
          <p:cNvCxnSpPr>
            <a:cxnSpLocks/>
          </p:cNvCxnSpPr>
          <p:nvPr/>
        </p:nvCxnSpPr>
        <p:spPr>
          <a:xfrm rot="16200000" flipH="1">
            <a:off x="2993246" y="2784731"/>
            <a:ext cx="1318920" cy="548472"/>
          </a:xfrm>
          <a:prstGeom prst="bentConnector3">
            <a:avLst>
              <a:gd name="adj1" fmla="val 97307"/>
            </a:avLst>
          </a:prstGeom>
          <a:noFill/>
          <a:ln w="9525" cap="flat" cmpd="sng">
            <a:solidFill>
              <a:schemeClr val="dk1"/>
            </a:solidFill>
            <a:prstDash val="solid"/>
            <a:round/>
            <a:headEnd type="none" w="med" len="med"/>
            <a:tailEnd type="none" w="med" len="med"/>
          </a:ln>
        </p:spPr>
      </p:cxnSp>
      <p:sp>
        <p:nvSpPr>
          <p:cNvPr id="1334" name="Google Shape;1334;p51"/>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1"/>
          <p:cNvSpPr/>
          <p:nvPr/>
        </p:nvSpPr>
        <p:spPr>
          <a:xfrm>
            <a:off x="2606920" y="34498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6" name="Google Shape;1336;p51"/>
          <p:cNvGrpSpPr/>
          <p:nvPr/>
        </p:nvGrpSpPr>
        <p:grpSpPr>
          <a:xfrm>
            <a:off x="7741747" y="734402"/>
            <a:ext cx="695830" cy="243805"/>
            <a:chOff x="2271950" y="2722775"/>
            <a:chExt cx="575875" cy="201775"/>
          </a:xfrm>
        </p:grpSpPr>
        <p:sp>
          <p:nvSpPr>
            <p:cNvPr id="1337" name="Google Shape;1337;p5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2" name="Google Shape;1342;p51"/>
          <p:cNvSpPr/>
          <p:nvPr/>
        </p:nvSpPr>
        <p:spPr>
          <a:xfrm rot="7198898">
            <a:off x="1518157" y="36279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1"/>
          <p:cNvSpPr/>
          <p:nvPr/>
        </p:nvSpPr>
        <p:spPr>
          <a:xfrm rot="7201932">
            <a:off x="663799" y="36091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1"/>
          <p:cNvSpPr/>
          <p:nvPr/>
        </p:nvSpPr>
        <p:spPr>
          <a:xfrm>
            <a:off x="6605838" y="9781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1"/>
          <p:cNvSpPr/>
          <p:nvPr/>
        </p:nvSpPr>
        <p:spPr>
          <a:xfrm rot="-1685758">
            <a:off x="1321352" y="3655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1"/>
          <p:cNvSpPr/>
          <p:nvPr/>
        </p:nvSpPr>
        <p:spPr>
          <a:xfrm>
            <a:off x="1075206" y="412866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1"/>
          <p:cNvSpPr/>
          <p:nvPr/>
        </p:nvSpPr>
        <p:spPr>
          <a:xfrm>
            <a:off x="5830601" y="7054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1"/>
          <p:cNvSpPr/>
          <p:nvPr/>
        </p:nvSpPr>
        <p:spPr>
          <a:xfrm rot="-1685758">
            <a:off x="8336427" y="12993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90;p51">
            <a:extLst>
              <a:ext uri="{FF2B5EF4-FFF2-40B4-BE49-F238E27FC236}">
                <a16:creationId xmlns:a16="http://schemas.microsoft.com/office/drawing/2014/main" id="{ABB6F32E-5EE4-4B39-861D-3363BBFDE604}"/>
              </a:ext>
            </a:extLst>
          </p:cNvPr>
          <p:cNvSpPr txBox="1"/>
          <p:nvPr/>
        </p:nvSpPr>
        <p:spPr>
          <a:xfrm>
            <a:off x="3917364" y="1761585"/>
            <a:ext cx="1086519"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700" dirty="0">
                <a:solidFill>
                  <a:schemeClr val="dk1"/>
                </a:solidFill>
                <a:latin typeface="Bebas Neue"/>
                <a:ea typeface="Bebas Neue"/>
                <a:cs typeface="Bebas Neue"/>
                <a:sym typeface="Bebas Neue"/>
              </a:rPr>
              <a:t>Retain</a:t>
            </a:r>
            <a:endParaRPr sz="2700" dirty="0">
              <a:solidFill>
                <a:schemeClr val="dk1"/>
              </a:solidFill>
              <a:latin typeface="Bebas Neue"/>
              <a:ea typeface="Bebas Neue"/>
              <a:cs typeface="Bebas Neue"/>
              <a:sym typeface="Bebas Neue"/>
            </a:endParaRPr>
          </a:p>
        </p:txBody>
      </p:sp>
      <p:sp>
        <p:nvSpPr>
          <p:cNvPr id="67" name="Google Shape;1290;p51">
            <a:extLst>
              <a:ext uri="{FF2B5EF4-FFF2-40B4-BE49-F238E27FC236}">
                <a16:creationId xmlns:a16="http://schemas.microsoft.com/office/drawing/2014/main" id="{E2D20216-F219-41B7-BE1F-E6CA46436442}"/>
              </a:ext>
            </a:extLst>
          </p:cNvPr>
          <p:cNvSpPr txBox="1"/>
          <p:nvPr/>
        </p:nvSpPr>
        <p:spPr>
          <a:xfrm>
            <a:off x="3875920" y="3457647"/>
            <a:ext cx="953557" cy="37464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700" dirty="0">
                <a:solidFill>
                  <a:schemeClr val="dk1"/>
                </a:solidFill>
                <a:latin typeface="Bebas Neue"/>
                <a:ea typeface="Bebas Neue"/>
                <a:cs typeface="Bebas Neue"/>
                <a:sym typeface="Bebas Neue"/>
              </a:rPr>
              <a:t>EXIT</a:t>
            </a:r>
            <a:endParaRPr sz="2700" dirty="0">
              <a:solidFill>
                <a:schemeClr val="dk1"/>
              </a:solidFill>
              <a:latin typeface="Bebas Neue"/>
              <a:ea typeface="Bebas Neue"/>
              <a:cs typeface="Bebas Neue"/>
              <a:sym typeface="Bebas Neue"/>
            </a:endParaRPr>
          </a:p>
        </p:txBody>
      </p:sp>
      <p:sp>
        <p:nvSpPr>
          <p:cNvPr id="68" name="Google Shape;1291;p51">
            <a:extLst>
              <a:ext uri="{FF2B5EF4-FFF2-40B4-BE49-F238E27FC236}">
                <a16:creationId xmlns:a16="http://schemas.microsoft.com/office/drawing/2014/main" id="{ED67D008-8513-4F05-A05F-E0D4D148A4E2}"/>
              </a:ext>
            </a:extLst>
          </p:cNvPr>
          <p:cNvSpPr txBox="1"/>
          <p:nvPr/>
        </p:nvSpPr>
        <p:spPr>
          <a:xfrm>
            <a:off x="3659145" y="2108366"/>
            <a:ext cx="1790700" cy="8494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Arimo"/>
                <a:ea typeface="Arimo"/>
                <a:cs typeface="Arimo"/>
                <a:sym typeface="Arimo"/>
              </a:rPr>
              <a:t>There are 2180 customer retained in the bank</a:t>
            </a:r>
            <a:endParaRPr dirty="0">
              <a:solidFill>
                <a:schemeClr val="dk1"/>
              </a:solidFill>
              <a:latin typeface="Arimo"/>
              <a:ea typeface="Arimo"/>
              <a:cs typeface="Arimo"/>
              <a:sym typeface="Arimo"/>
            </a:endParaRPr>
          </a:p>
        </p:txBody>
      </p:sp>
      <p:sp>
        <p:nvSpPr>
          <p:cNvPr id="69" name="Google Shape;1291;p51">
            <a:extLst>
              <a:ext uri="{FF2B5EF4-FFF2-40B4-BE49-F238E27FC236}">
                <a16:creationId xmlns:a16="http://schemas.microsoft.com/office/drawing/2014/main" id="{187E00D9-9452-4092-B755-A6BBEF9874F5}"/>
              </a:ext>
            </a:extLst>
          </p:cNvPr>
          <p:cNvSpPr txBox="1"/>
          <p:nvPr/>
        </p:nvSpPr>
        <p:spPr>
          <a:xfrm>
            <a:off x="3623584" y="3703931"/>
            <a:ext cx="1852480" cy="8494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Arimo"/>
                <a:ea typeface="Arimo"/>
                <a:cs typeface="Arimo"/>
                <a:sym typeface="Arimo"/>
              </a:rPr>
              <a:t>There are 925 customers exits the bank.</a:t>
            </a:r>
            <a:endParaRPr dirty="0">
              <a:solidFill>
                <a:schemeClr val="dk1"/>
              </a:solidFill>
              <a:latin typeface="Arimo"/>
              <a:ea typeface="Arimo"/>
              <a:cs typeface="Arimo"/>
              <a:sym typeface="Arimo"/>
            </a:endParaRPr>
          </a:p>
        </p:txBody>
      </p:sp>
      <p:cxnSp>
        <p:nvCxnSpPr>
          <p:cNvPr id="70" name="Google Shape;1312;p51">
            <a:extLst>
              <a:ext uri="{FF2B5EF4-FFF2-40B4-BE49-F238E27FC236}">
                <a16:creationId xmlns:a16="http://schemas.microsoft.com/office/drawing/2014/main" id="{74300C01-AD41-41E3-A785-F1F652D0D938}"/>
              </a:ext>
            </a:extLst>
          </p:cNvPr>
          <p:cNvCxnSpPr>
            <a:cxnSpLocks/>
          </p:cNvCxnSpPr>
          <p:nvPr/>
        </p:nvCxnSpPr>
        <p:spPr>
          <a:xfrm flipV="1">
            <a:off x="5087884" y="1658416"/>
            <a:ext cx="981300" cy="445500"/>
          </a:xfrm>
          <a:prstGeom prst="bentConnector3">
            <a:avLst>
              <a:gd name="adj1" fmla="val 39037"/>
            </a:avLst>
          </a:prstGeom>
          <a:noFill/>
          <a:ln w="9525" cap="flat" cmpd="sng">
            <a:solidFill>
              <a:schemeClr val="dk1"/>
            </a:solidFill>
            <a:prstDash val="solid"/>
            <a:round/>
            <a:headEnd type="none" w="med" len="med"/>
            <a:tailEnd type="none" w="med" len="med"/>
          </a:ln>
        </p:spPr>
      </p:cxnSp>
      <p:cxnSp>
        <p:nvCxnSpPr>
          <p:cNvPr id="71" name="Google Shape;1313;p51">
            <a:extLst>
              <a:ext uri="{FF2B5EF4-FFF2-40B4-BE49-F238E27FC236}">
                <a16:creationId xmlns:a16="http://schemas.microsoft.com/office/drawing/2014/main" id="{0E6CA810-DAC3-4F7D-B88C-4BAEAF4764FB}"/>
              </a:ext>
            </a:extLst>
          </p:cNvPr>
          <p:cNvCxnSpPr>
            <a:cxnSpLocks/>
          </p:cNvCxnSpPr>
          <p:nvPr/>
        </p:nvCxnSpPr>
        <p:spPr>
          <a:xfrm>
            <a:off x="5098642" y="2097389"/>
            <a:ext cx="970542" cy="504982"/>
          </a:xfrm>
          <a:prstGeom prst="bentConnector3">
            <a:avLst>
              <a:gd name="adj1" fmla="val 40024"/>
            </a:avLst>
          </a:prstGeom>
          <a:noFill/>
          <a:ln w="9525" cap="flat" cmpd="sng">
            <a:solidFill>
              <a:schemeClr val="dk1"/>
            </a:solidFill>
            <a:prstDash val="solid"/>
            <a:round/>
            <a:headEnd type="none" w="med" len="med"/>
            <a:tailEnd type="none" w="med" len="med"/>
          </a:ln>
        </p:spPr>
      </p:cxnSp>
      <p:cxnSp>
        <p:nvCxnSpPr>
          <p:cNvPr id="74" name="Google Shape;1312;p51">
            <a:extLst>
              <a:ext uri="{FF2B5EF4-FFF2-40B4-BE49-F238E27FC236}">
                <a16:creationId xmlns:a16="http://schemas.microsoft.com/office/drawing/2014/main" id="{BF84EC22-C4A7-433B-B936-0E88F1E261D7}"/>
              </a:ext>
            </a:extLst>
          </p:cNvPr>
          <p:cNvCxnSpPr>
            <a:cxnSpLocks/>
          </p:cNvCxnSpPr>
          <p:nvPr/>
        </p:nvCxnSpPr>
        <p:spPr>
          <a:xfrm flipV="1">
            <a:off x="5066167" y="3394226"/>
            <a:ext cx="981300" cy="445500"/>
          </a:xfrm>
          <a:prstGeom prst="bentConnector3">
            <a:avLst>
              <a:gd name="adj1" fmla="val 29171"/>
            </a:avLst>
          </a:prstGeom>
          <a:noFill/>
          <a:ln w="9525" cap="flat" cmpd="sng">
            <a:solidFill>
              <a:schemeClr val="dk1"/>
            </a:solidFill>
            <a:prstDash val="solid"/>
            <a:round/>
            <a:headEnd type="none" w="med" len="med"/>
            <a:tailEnd type="none" w="med" len="med"/>
          </a:ln>
        </p:spPr>
      </p:cxnSp>
      <p:cxnSp>
        <p:nvCxnSpPr>
          <p:cNvPr id="75" name="Google Shape;1313;p51">
            <a:extLst>
              <a:ext uri="{FF2B5EF4-FFF2-40B4-BE49-F238E27FC236}">
                <a16:creationId xmlns:a16="http://schemas.microsoft.com/office/drawing/2014/main" id="{E9252B5B-1FEF-4759-99A2-7D6BDB7AD8BA}"/>
              </a:ext>
            </a:extLst>
          </p:cNvPr>
          <p:cNvCxnSpPr>
            <a:cxnSpLocks/>
          </p:cNvCxnSpPr>
          <p:nvPr/>
        </p:nvCxnSpPr>
        <p:spPr>
          <a:xfrm>
            <a:off x="5081813" y="3837166"/>
            <a:ext cx="940376" cy="612600"/>
          </a:xfrm>
          <a:prstGeom prst="bentConnector3">
            <a:avLst>
              <a:gd name="adj1" fmla="val 29409"/>
            </a:avLst>
          </a:prstGeom>
          <a:noFill/>
          <a:ln w="9525" cap="flat" cmpd="sng">
            <a:solidFill>
              <a:schemeClr val="dk1"/>
            </a:solidFill>
            <a:prstDash val="solid"/>
            <a:round/>
            <a:headEnd type="none" w="med" len="med"/>
            <a:tailEnd type="none" w="med" len="med"/>
          </a:ln>
        </p:spPr>
      </p:cxnSp>
      <p:sp>
        <p:nvSpPr>
          <p:cNvPr id="82" name="Google Shape;1290;p51">
            <a:extLst>
              <a:ext uri="{FF2B5EF4-FFF2-40B4-BE49-F238E27FC236}">
                <a16:creationId xmlns:a16="http://schemas.microsoft.com/office/drawing/2014/main" id="{34F2AC7F-E99D-4018-96FE-E6289CEF8BF7}"/>
              </a:ext>
            </a:extLst>
          </p:cNvPr>
          <p:cNvSpPr txBox="1"/>
          <p:nvPr/>
        </p:nvSpPr>
        <p:spPr>
          <a:xfrm>
            <a:off x="6022189" y="1483488"/>
            <a:ext cx="1099045"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700" dirty="0">
                <a:solidFill>
                  <a:schemeClr val="dk1"/>
                </a:solidFill>
                <a:latin typeface="Bebas Neue"/>
                <a:ea typeface="Bebas Neue"/>
                <a:cs typeface="Bebas Neue"/>
                <a:sym typeface="Bebas Neue"/>
              </a:rPr>
              <a:t>ACTIVE</a:t>
            </a:r>
            <a:endParaRPr sz="2700" dirty="0">
              <a:solidFill>
                <a:schemeClr val="dk1"/>
              </a:solidFill>
              <a:latin typeface="Bebas Neue"/>
              <a:ea typeface="Bebas Neue"/>
              <a:cs typeface="Bebas Neue"/>
              <a:sym typeface="Bebas Neue"/>
            </a:endParaRPr>
          </a:p>
        </p:txBody>
      </p:sp>
      <p:sp>
        <p:nvSpPr>
          <p:cNvPr id="83" name="Google Shape;1290;p51">
            <a:extLst>
              <a:ext uri="{FF2B5EF4-FFF2-40B4-BE49-F238E27FC236}">
                <a16:creationId xmlns:a16="http://schemas.microsoft.com/office/drawing/2014/main" id="{8BA1D733-F875-418F-B480-E97AB49481D3}"/>
              </a:ext>
            </a:extLst>
          </p:cNvPr>
          <p:cNvSpPr txBox="1"/>
          <p:nvPr/>
        </p:nvSpPr>
        <p:spPr>
          <a:xfrm>
            <a:off x="6030776" y="2393612"/>
            <a:ext cx="1363553" cy="386487"/>
          </a:xfrm>
          <a:prstGeom prst="rect">
            <a:avLst/>
          </a:prstGeom>
          <a:noFill/>
          <a:ln>
            <a:noFill/>
          </a:ln>
        </p:spPr>
        <p:txBody>
          <a:bodyPr spcFirstLastPara="1" wrap="square" lIns="91425" tIns="91425" rIns="91425" bIns="91425" anchor="ctr" anchorCtr="0">
            <a:noAutofit/>
          </a:bodyPr>
          <a:lstStyle/>
          <a:p>
            <a:pPr lvl="0"/>
            <a:r>
              <a:rPr lang="en-IN" sz="2700" dirty="0">
                <a:solidFill>
                  <a:schemeClr val="dk1"/>
                </a:solidFill>
                <a:latin typeface="Bebas Neue"/>
                <a:ea typeface="Bebas Neue"/>
                <a:cs typeface="Bebas Neue"/>
                <a:sym typeface="Bebas Neue"/>
              </a:rPr>
              <a:t>Not ACTIVE</a:t>
            </a:r>
          </a:p>
        </p:txBody>
      </p:sp>
      <p:sp>
        <p:nvSpPr>
          <p:cNvPr id="84" name="Google Shape;1290;p51">
            <a:extLst>
              <a:ext uri="{FF2B5EF4-FFF2-40B4-BE49-F238E27FC236}">
                <a16:creationId xmlns:a16="http://schemas.microsoft.com/office/drawing/2014/main" id="{DB6F87DC-A270-4453-80A8-5D3B0E1C0185}"/>
              </a:ext>
            </a:extLst>
          </p:cNvPr>
          <p:cNvSpPr txBox="1"/>
          <p:nvPr/>
        </p:nvSpPr>
        <p:spPr>
          <a:xfrm>
            <a:off x="6069184" y="3200983"/>
            <a:ext cx="1099045" cy="386487"/>
          </a:xfrm>
          <a:prstGeom prst="rect">
            <a:avLst/>
          </a:prstGeom>
          <a:noFill/>
          <a:ln>
            <a:noFill/>
          </a:ln>
        </p:spPr>
        <p:txBody>
          <a:bodyPr spcFirstLastPara="1" wrap="square" lIns="91425" tIns="91425" rIns="91425" bIns="91425" anchor="ctr" anchorCtr="0">
            <a:noAutofit/>
          </a:bodyPr>
          <a:lstStyle/>
          <a:p>
            <a:pPr lvl="0"/>
            <a:r>
              <a:rPr lang="en-IN" sz="2700" dirty="0">
                <a:solidFill>
                  <a:schemeClr val="dk1"/>
                </a:solidFill>
                <a:latin typeface="Bebas Neue"/>
                <a:ea typeface="Bebas Neue"/>
                <a:cs typeface="Bebas Neue"/>
                <a:sym typeface="Bebas Neue"/>
              </a:rPr>
              <a:t>ACTIVE</a:t>
            </a:r>
          </a:p>
        </p:txBody>
      </p:sp>
      <p:sp>
        <p:nvSpPr>
          <p:cNvPr id="85" name="Google Shape;1290;p51">
            <a:extLst>
              <a:ext uri="{FF2B5EF4-FFF2-40B4-BE49-F238E27FC236}">
                <a16:creationId xmlns:a16="http://schemas.microsoft.com/office/drawing/2014/main" id="{06140D9E-DAB2-4006-8CBD-FA17A7B9EC59}"/>
              </a:ext>
            </a:extLst>
          </p:cNvPr>
          <p:cNvSpPr txBox="1"/>
          <p:nvPr/>
        </p:nvSpPr>
        <p:spPr>
          <a:xfrm>
            <a:off x="6005481" y="4245096"/>
            <a:ext cx="1423583" cy="386487"/>
          </a:xfrm>
          <a:prstGeom prst="rect">
            <a:avLst/>
          </a:prstGeom>
          <a:noFill/>
          <a:ln>
            <a:noFill/>
          </a:ln>
        </p:spPr>
        <p:txBody>
          <a:bodyPr spcFirstLastPara="1" wrap="square" lIns="91425" tIns="91425" rIns="91425" bIns="91425" anchor="ctr" anchorCtr="0">
            <a:noAutofit/>
          </a:bodyPr>
          <a:lstStyle/>
          <a:p>
            <a:pPr lvl="0"/>
            <a:r>
              <a:rPr lang="en-IN" sz="2700" dirty="0">
                <a:solidFill>
                  <a:schemeClr val="dk1"/>
                </a:solidFill>
                <a:latin typeface="Bebas Neue"/>
                <a:ea typeface="Bebas Neue"/>
                <a:cs typeface="Bebas Neue"/>
                <a:sym typeface="Bebas Neue"/>
              </a:rPr>
              <a:t>NOT ACTIVE</a:t>
            </a:r>
          </a:p>
        </p:txBody>
      </p:sp>
      <p:sp>
        <p:nvSpPr>
          <p:cNvPr id="86" name="Google Shape;1290;p51">
            <a:extLst>
              <a:ext uri="{FF2B5EF4-FFF2-40B4-BE49-F238E27FC236}">
                <a16:creationId xmlns:a16="http://schemas.microsoft.com/office/drawing/2014/main" id="{9CF46D3C-EA7C-49DF-AA47-2B6ABAA180E3}"/>
              </a:ext>
            </a:extLst>
          </p:cNvPr>
          <p:cNvSpPr txBox="1"/>
          <p:nvPr/>
        </p:nvSpPr>
        <p:spPr>
          <a:xfrm>
            <a:off x="6956494" y="1489395"/>
            <a:ext cx="1450142"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dk1"/>
                </a:solidFill>
                <a:latin typeface="Bebas Neue"/>
                <a:ea typeface="Bebas Neue"/>
                <a:cs typeface="Bebas Neue"/>
                <a:sym typeface="Bebas Neue"/>
              </a:rPr>
              <a:t>1549 customers</a:t>
            </a:r>
            <a:endParaRPr sz="1800" dirty="0">
              <a:solidFill>
                <a:schemeClr val="dk1"/>
              </a:solidFill>
              <a:latin typeface="Bebas Neue"/>
              <a:ea typeface="Bebas Neue"/>
              <a:cs typeface="Bebas Neue"/>
              <a:sym typeface="Bebas Neue"/>
            </a:endParaRPr>
          </a:p>
        </p:txBody>
      </p:sp>
      <p:sp>
        <p:nvSpPr>
          <p:cNvPr id="87" name="Google Shape;1290;p51">
            <a:extLst>
              <a:ext uri="{FF2B5EF4-FFF2-40B4-BE49-F238E27FC236}">
                <a16:creationId xmlns:a16="http://schemas.microsoft.com/office/drawing/2014/main" id="{57057541-2810-4978-9F19-19BED9FF4A23}"/>
              </a:ext>
            </a:extLst>
          </p:cNvPr>
          <p:cNvSpPr txBox="1"/>
          <p:nvPr/>
        </p:nvSpPr>
        <p:spPr>
          <a:xfrm>
            <a:off x="7195635" y="3200983"/>
            <a:ext cx="1351851"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chemeClr val="dk1"/>
                </a:solidFill>
                <a:latin typeface="Bebas Neue"/>
                <a:sym typeface="Bebas Neue"/>
              </a:rPr>
              <a:t>409 customers</a:t>
            </a:r>
            <a:endParaRPr sz="1800" dirty="0">
              <a:solidFill>
                <a:schemeClr val="dk1"/>
              </a:solidFill>
              <a:latin typeface="Bebas Neue"/>
              <a:sym typeface="Bebas Neue"/>
            </a:endParaRPr>
          </a:p>
        </p:txBody>
      </p:sp>
      <p:sp>
        <p:nvSpPr>
          <p:cNvPr id="88" name="Google Shape;1290;p51">
            <a:extLst>
              <a:ext uri="{FF2B5EF4-FFF2-40B4-BE49-F238E27FC236}">
                <a16:creationId xmlns:a16="http://schemas.microsoft.com/office/drawing/2014/main" id="{23275B62-3C16-49D3-B0D2-6ED33DC62E7F}"/>
              </a:ext>
            </a:extLst>
          </p:cNvPr>
          <p:cNvSpPr txBox="1"/>
          <p:nvPr/>
        </p:nvSpPr>
        <p:spPr>
          <a:xfrm>
            <a:off x="7342702" y="2337536"/>
            <a:ext cx="1477965"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chemeClr val="dk1"/>
                </a:solidFill>
                <a:latin typeface="Bebas Neue"/>
                <a:sym typeface="Bebas Neue"/>
              </a:rPr>
              <a:t>1349 customers</a:t>
            </a:r>
            <a:endParaRPr sz="1800" dirty="0">
              <a:solidFill>
                <a:schemeClr val="dk1"/>
              </a:solidFill>
              <a:latin typeface="Bebas Neue"/>
              <a:sym typeface="Bebas Neue"/>
            </a:endParaRPr>
          </a:p>
        </p:txBody>
      </p:sp>
      <p:sp>
        <p:nvSpPr>
          <p:cNvPr id="101" name="Google Shape;1290;p51">
            <a:extLst>
              <a:ext uri="{FF2B5EF4-FFF2-40B4-BE49-F238E27FC236}">
                <a16:creationId xmlns:a16="http://schemas.microsoft.com/office/drawing/2014/main" id="{AC7CAB65-8590-4D63-ADB2-03F4F699DA7D}"/>
              </a:ext>
            </a:extLst>
          </p:cNvPr>
          <p:cNvSpPr txBox="1"/>
          <p:nvPr/>
        </p:nvSpPr>
        <p:spPr>
          <a:xfrm>
            <a:off x="7394330" y="4203563"/>
            <a:ext cx="1351850" cy="3864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dirty="0">
                <a:solidFill>
                  <a:schemeClr val="dk1"/>
                </a:solidFill>
                <a:latin typeface="Bebas Neue"/>
                <a:sym typeface="Bebas Neue"/>
              </a:rPr>
              <a:t>695 customers</a:t>
            </a:r>
            <a:endParaRPr sz="1800" dirty="0">
              <a:solidFill>
                <a:schemeClr val="dk1"/>
              </a:solidFill>
              <a:latin typeface="Bebas Neue"/>
              <a:sym typeface="Bebas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Google Shape;1878;p61"/>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CREDIT SCORE worthiness</a:t>
            </a:r>
            <a:endParaRPr dirty="0"/>
          </a:p>
        </p:txBody>
      </p:sp>
      <p:graphicFrame>
        <p:nvGraphicFramePr>
          <p:cNvPr id="1879" name="Google Shape;1879;p61"/>
          <p:cNvGraphicFramePr/>
          <p:nvPr>
            <p:extLst>
              <p:ext uri="{D42A27DB-BD31-4B8C-83A1-F6EECF244321}">
                <p14:modId xmlns:p14="http://schemas.microsoft.com/office/powerpoint/2010/main" val="4184931634"/>
              </p:ext>
            </p:extLst>
          </p:nvPr>
        </p:nvGraphicFramePr>
        <p:xfrm>
          <a:off x="723796" y="1391882"/>
          <a:ext cx="7478723" cy="3053616"/>
        </p:xfrm>
        <a:graphic>
          <a:graphicData uri="http://schemas.openxmlformats.org/drawingml/2006/table">
            <a:tbl>
              <a:tblPr>
                <a:noFill/>
                <a:tableStyleId>{FF7528D9-4E0B-4D8D-B717-804F052E0D4F}</a:tableStyleId>
              </a:tblPr>
              <a:tblGrid>
                <a:gridCol w="2335771">
                  <a:extLst>
                    <a:ext uri="{9D8B030D-6E8A-4147-A177-3AD203B41FA5}">
                      <a16:colId xmlns:a16="http://schemas.microsoft.com/office/drawing/2014/main" val="20000"/>
                    </a:ext>
                  </a:extLst>
                </a:gridCol>
                <a:gridCol w="2077048">
                  <a:extLst>
                    <a:ext uri="{9D8B030D-6E8A-4147-A177-3AD203B41FA5}">
                      <a16:colId xmlns:a16="http://schemas.microsoft.com/office/drawing/2014/main" val="20001"/>
                    </a:ext>
                  </a:extLst>
                </a:gridCol>
                <a:gridCol w="3065904">
                  <a:extLst>
                    <a:ext uri="{9D8B030D-6E8A-4147-A177-3AD203B41FA5}">
                      <a16:colId xmlns:a16="http://schemas.microsoft.com/office/drawing/2014/main" val="20003"/>
                    </a:ext>
                  </a:extLst>
                </a:gridCol>
              </a:tblGrid>
              <a:tr h="951876">
                <a:tc>
                  <a:txBody>
                    <a:bodyPr/>
                    <a:lstStyle/>
                    <a:p>
                      <a:pPr marL="0" lvl="0" indent="0" algn="ctr" rtl="0">
                        <a:spcBef>
                          <a:spcPts val="0"/>
                        </a:spcBef>
                        <a:spcAft>
                          <a:spcPts val="0"/>
                        </a:spcAft>
                        <a:buNone/>
                      </a:pPr>
                      <a:r>
                        <a:rPr lang="en-IN" sz="2400" dirty="0">
                          <a:solidFill>
                            <a:schemeClr val="lt1"/>
                          </a:solidFill>
                          <a:latin typeface="Bebas Neue"/>
                          <a:ea typeface="Bebas Neue"/>
                          <a:cs typeface="Bebas Neue"/>
                          <a:sym typeface="Bebas Neue"/>
                        </a:rPr>
                        <a:t>CREDIT SCORE RANGE</a:t>
                      </a:r>
                      <a:endParaRPr sz="2400" dirty="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1"/>
                        </a:gs>
                        <a:gs pos="100000">
                          <a:schemeClr val="lt2"/>
                        </a:gs>
                      </a:gsLst>
                      <a:lin ang="5400700" scaled="0"/>
                    </a:gradFill>
                  </a:tcPr>
                </a:tc>
                <a:tc>
                  <a:txBody>
                    <a:bodyPr/>
                    <a:lstStyle/>
                    <a:p>
                      <a:pPr marL="0" lvl="0" indent="0" algn="ctr" rtl="0">
                        <a:spcBef>
                          <a:spcPts val="0"/>
                        </a:spcBef>
                        <a:spcAft>
                          <a:spcPts val="0"/>
                        </a:spcAft>
                        <a:buNone/>
                      </a:pPr>
                      <a:r>
                        <a:rPr lang="en-IN" sz="2400" dirty="0">
                          <a:solidFill>
                            <a:schemeClr val="lt1"/>
                          </a:solidFill>
                          <a:latin typeface="Bebas Neue"/>
                          <a:ea typeface="Bebas Neue"/>
                          <a:cs typeface="Bebas Neue"/>
                          <a:sym typeface="Bebas Neue"/>
                        </a:rPr>
                        <a:t>CREDIT WORTHINESS</a:t>
                      </a:r>
                      <a:endParaRPr sz="2400" dirty="0">
                        <a:solidFill>
                          <a:schemeClr val="lt1"/>
                        </a:solidFill>
                        <a:latin typeface="Bebas Neue"/>
                        <a:ea typeface="Bebas Neue"/>
                        <a:cs typeface="Bebas Neue"/>
                        <a:sym typeface="Bebas Neue"/>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gradFill>
                      <a:gsLst>
                        <a:gs pos="0">
                          <a:schemeClr val="accent1"/>
                        </a:gs>
                        <a:gs pos="100000">
                          <a:schemeClr val="lt2"/>
                        </a:gs>
                      </a:gsLst>
                      <a:lin ang="5400700" scaled="0"/>
                    </a:gradFill>
                  </a:tcPr>
                </a:tc>
                <a:tc>
                  <a:txBody>
                    <a:bodyPr/>
                    <a:lstStyle/>
                    <a:p>
                      <a:pPr marL="0" lvl="0" indent="0" algn="ctr" rtl="0">
                        <a:spcBef>
                          <a:spcPts val="0"/>
                        </a:spcBef>
                        <a:spcAft>
                          <a:spcPts val="0"/>
                        </a:spcAft>
                        <a:buNone/>
                      </a:pPr>
                      <a:r>
                        <a:rPr lang="en-IN" sz="2400" dirty="0">
                          <a:solidFill>
                            <a:schemeClr val="lt1"/>
                          </a:solidFill>
                          <a:latin typeface="Bebas Neue"/>
                          <a:ea typeface="Bebas Neue"/>
                          <a:cs typeface="Bebas Neue"/>
                          <a:sym typeface="Bebas Neue"/>
                        </a:rPr>
                        <a:t>CUSTOMERs COUNT</a:t>
                      </a:r>
                      <a:endParaRPr sz="2400" dirty="0">
                        <a:solidFill>
                          <a:schemeClr val="lt1"/>
                        </a:solidFill>
                        <a:latin typeface="Bebas Neue"/>
                        <a:ea typeface="Bebas Neue"/>
                        <a:cs typeface="Bebas Neue"/>
                        <a:sym typeface="Bebas Neue"/>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gradFill>
                      <a:gsLst>
                        <a:gs pos="0">
                          <a:schemeClr val="accent1"/>
                        </a:gs>
                        <a:gs pos="100000">
                          <a:schemeClr val="lt2"/>
                        </a:gs>
                      </a:gsLst>
                      <a:lin ang="5400700" scaled="0"/>
                    </a:gradFill>
                  </a:tcPr>
                </a:tc>
                <a:extLst>
                  <a:ext uri="{0D108BD9-81ED-4DB2-BD59-A6C34878D82A}">
                    <a16:rowId xmlns:a16="http://schemas.microsoft.com/office/drawing/2014/main" val="10000"/>
                  </a:ext>
                </a:extLst>
              </a:tr>
              <a:tr h="420348">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300-579</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POOR </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520</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0348">
                <a:tc>
                  <a:txBody>
                    <a:bodyPr/>
                    <a:lstStyle/>
                    <a:p>
                      <a:pPr marL="0" lvl="0" indent="0" algn="ctr" rtl="0">
                        <a:spcBef>
                          <a:spcPts val="0"/>
                        </a:spcBef>
                        <a:spcAft>
                          <a:spcPts val="0"/>
                        </a:spcAft>
                        <a:buClr>
                          <a:schemeClr val="hlink"/>
                        </a:buClr>
                        <a:buSzPts val="1100"/>
                        <a:buFont typeface="Arial"/>
                        <a:buNone/>
                      </a:pPr>
                      <a:r>
                        <a:rPr lang="en" dirty="0">
                          <a:solidFill>
                            <a:schemeClr val="dk1"/>
                          </a:solidFill>
                          <a:latin typeface="Arimo"/>
                          <a:ea typeface="Arimo"/>
                          <a:cs typeface="Arimo"/>
                          <a:sym typeface="Arimo"/>
                        </a:rPr>
                        <a:t>580-669</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Arimo"/>
                          <a:ea typeface="Arimo"/>
                          <a:cs typeface="Arimo"/>
                          <a:sym typeface="Arimo"/>
                        </a:rPr>
                        <a:t>F</a:t>
                      </a:r>
                      <a:r>
                        <a:rPr lang="en-IN" dirty="0">
                          <a:solidFill>
                            <a:schemeClr val="dk1"/>
                          </a:solidFill>
                          <a:latin typeface="Arimo"/>
                          <a:ea typeface="Arimo"/>
                          <a:cs typeface="Arimo"/>
                          <a:sym typeface="Arimo"/>
                        </a:rPr>
                        <a:t>AIR</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685</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20348">
                <a:tc>
                  <a:txBody>
                    <a:bodyPr/>
                    <a:lstStyle/>
                    <a:p>
                      <a:pPr marL="0" lvl="0" indent="0" algn="ctr" rtl="0">
                        <a:spcBef>
                          <a:spcPts val="0"/>
                        </a:spcBef>
                        <a:spcAft>
                          <a:spcPts val="0"/>
                        </a:spcAft>
                        <a:buClr>
                          <a:schemeClr val="hlink"/>
                        </a:buClr>
                        <a:buSzPts val="1100"/>
                        <a:buFont typeface="Arial"/>
                        <a:buNone/>
                      </a:pPr>
                      <a:r>
                        <a:rPr lang="en" dirty="0">
                          <a:solidFill>
                            <a:schemeClr val="dk1"/>
                          </a:solidFill>
                          <a:latin typeface="Arimo"/>
                          <a:ea typeface="Arimo"/>
                          <a:cs typeface="Arimo"/>
                          <a:sym typeface="Arimo"/>
                        </a:rPr>
                        <a:t>670-739</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dirty="0">
                          <a:solidFill>
                            <a:schemeClr val="dk1"/>
                          </a:solidFill>
                          <a:latin typeface="Arimo"/>
                          <a:ea typeface="Arimo"/>
                          <a:cs typeface="Arimo"/>
                          <a:sym typeface="Arimo"/>
                        </a:rPr>
                        <a:t>GOOD</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452</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20348">
                <a:tc>
                  <a:txBody>
                    <a:bodyPr/>
                    <a:lstStyle/>
                    <a:p>
                      <a:pPr marL="0" lvl="0" indent="0" algn="ctr" rtl="0">
                        <a:spcBef>
                          <a:spcPts val="0"/>
                        </a:spcBef>
                        <a:spcAft>
                          <a:spcPts val="0"/>
                        </a:spcAft>
                        <a:buClr>
                          <a:schemeClr val="hlink"/>
                        </a:buClr>
                        <a:buSzPts val="1100"/>
                        <a:buFont typeface="Arial"/>
                        <a:buNone/>
                      </a:pPr>
                      <a:r>
                        <a:rPr lang="en" dirty="0">
                          <a:solidFill>
                            <a:schemeClr val="dk1"/>
                          </a:solidFill>
                          <a:latin typeface="Arimo"/>
                          <a:ea typeface="Arimo"/>
                          <a:cs typeface="Arimo"/>
                          <a:sym typeface="Arimo"/>
                        </a:rPr>
                        <a:t>740-799</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IN" dirty="0">
                          <a:solidFill>
                            <a:schemeClr val="dk1"/>
                          </a:solidFill>
                          <a:latin typeface="Arimo"/>
                          <a:ea typeface="Arimo"/>
                          <a:cs typeface="Arimo"/>
                          <a:sym typeface="Arimo"/>
                        </a:rPr>
                        <a:t>VERY GOOD</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Arimo"/>
                          <a:ea typeface="Arimo"/>
                          <a:cs typeface="Arimo"/>
                          <a:sym typeface="Arimo"/>
                        </a:rPr>
                        <a:t>252</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20348">
                <a:tc>
                  <a:txBody>
                    <a:bodyPr/>
                    <a:lstStyle/>
                    <a:p>
                      <a:pPr marL="0" lvl="0" indent="0" algn="ctr" rtl="0">
                        <a:spcBef>
                          <a:spcPts val="0"/>
                        </a:spcBef>
                        <a:spcAft>
                          <a:spcPts val="0"/>
                        </a:spcAft>
                        <a:buClr>
                          <a:schemeClr val="hlink"/>
                        </a:buClr>
                        <a:buSzPts val="1100"/>
                        <a:buFont typeface="Arial"/>
                        <a:buNone/>
                      </a:pPr>
                      <a:r>
                        <a:rPr lang="en-US" dirty="0">
                          <a:solidFill>
                            <a:schemeClr val="dk1"/>
                          </a:solidFill>
                          <a:latin typeface="Arimo"/>
                          <a:ea typeface="Arimo"/>
                          <a:cs typeface="Arimo"/>
                          <a:sym typeface="Arimo"/>
                        </a:rPr>
                        <a:t>800-855</a:t>
                      </a:r>
                      <a:endParaRPr dirty="0">
                        <a:solidFill>
                          <a:schemeClr val="dk1"/>
                        </a:solidFill>
                        <a:latin typeface="Arimo"/>
                        <a:ea typeface="Arimo"/>
                        <a:cs typeface="Arimo"/>
                        <a:sym typeface="Arim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Arimo"/>
                          <a:ea typeface="Arimo"/>
                          <a:cs typeface="Arimo"/>
                          <a:sym typeface="Arimo"/>
                        </a:rPr>
                        <a:t>EXCELLENT</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Arimo"/>
                          <a:ea typeface="Arimo"/>
                          <a:cs typeface="Arimo"/>
                          <a:sym typeface="Arimo"/>
                        </a:rPr>
                        <a:t>128</a:t>
                      </a:r>
                      <a:endParaRPr dirty="0">
                        <a:solidFill>
                          <a:schemeClr val="dk1"/>
                        </a:solidFill>
                        <a:latin typeface="Arimo"/>
                        <a:ea typeface="Arimo"/>
                        <a:cs typeface="Arimo"/>
                        <a:sym typeface="Arim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396378635"/>
                  </a:ext>
                </a:extLst>
              </a:tr>
            </a:tbl>
          </a:graphicData>
        </a:graphic>
      </p:graphicFrame>
      <p:sp>
        <p:nvSpPr>
          <p:cNvPr id="1880" name="Google Shape;1880;p6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1881" name="Google Shape;1881;p61"/>
          <p:cNvSpPr/>
          <p:nvPr/>
        </p:nvSpPr>
        <p:spPr>
          <a:xfrm>
            <a:off x="7997801" y="6980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1"/>
          <p:cNvSpPr/>
          <p:nvPr/>
        </p:nvSpPr>
        <p:spPr>
          <a:xfrm rot="10800000">
            <a:off x="7382514" y="93660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1"/>
          <p:cNvSpPr/>
          <p:nvPr/>
        </p:nvSpPr>
        <p:spPr>
          <a:xfrm>
            <a:off x="5455438" y="7861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1"/>
          <p:cNvSpPr/>
          <p:nvPr/>
        </p:nvSpPr>
        <p:spPr>
          <a:xfrm>
            <a:off x="6850863" y="8794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1"/>
          <p:cNvSpPr/>
          <p:nvPr/>
        </p:nvSpPr>
        <p:spPr>
          <a:xfrm rot="-1685758">
            <a:off x="5847166" y="11045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1"/>
          <p:cNvSpPr/>
          <p:nvPr/>
        </p:nvSpPr>
        <p:spPr>
          <a:xfrm>
            <a:off x="636286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5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YEAR WISE CHURN RATE</a:t>
            </a:r>
            <a:endParaRPr dirty="0"/>
          </a:p>
        </p:txBody>
      </p:sp>
      <p:sp>
        <p:nvSpPr>
          <p:cNvPr id="1503" name="Google Shape;1503;p5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1504" name="Google Shape;1504;p55"/>
          <p:cNvSpPr txBox="1"/>
          <p:nvPr/>
        </p:nvSpPr>
        <p:spPr>
          <a:xfrm>
            <a:off x="1462750" y="3340988"/>
            <a:ext cx="19743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2018</a:t>
            </a:r>
            <a:endParaRPr sz="2700" dirty="0">
              <a:solidFill>
                <a:schemeClr val="dk1"/>
              </a:solidFill>
              <a:latin typeface="Bebas Neue"/>
              <a:ea typeface="Bebas Neue"/>
              <a:cs typeface="Bebas Neue"/>
              <a:sym typeface="Bebas Neue"/>
            </a:endParaRPr>
          </a:p>
        </p:txBody>
      </p:sp>
      <p:sp>
        <p:nvSpPr>
          <p:cNvPr id="1505" name="Google Shape;1505;p55"/>
          <p:cNvSpPr txBox="1"/>
          <p:nvPr/>
        </p:nvSpPr>
        <p:spPr>
          <a:xfrm>
            <a:off x="1462750" y="3718612"/>
            <a:ext cx="1974300" cy="7665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Arimo"/>
                <a:ea typeface="Arimo"/>
                <a:cs typeface="Arimo"/>
                <a:sym typeface="Arimo"/>
              </a:rPr>
              <a:t>In the year 2018, 524 accounts have been churned</a:t>
            </a:r>
            <a:endParaRPr dirty="0">
              <a:solidFill>
                <a:schemeClr val="dk1"/>
              </a:solidFill>
              <a:latin typeface="Arimo"/>
              <a:ea typeface="Arimo"/>
              <a:cs typeface="Arimo"/>
              <a:sym typeface="Arimo"/>
            </a:endParaRPr>
          </a:p>
        </p:txBody>
      </p:sp>
      <p:sp>
        <p:nvSpPr>
          <p:cNvPr id="1506" name="Google Shape;1506;p55"/>
          <p:cNvSpPr/>
          <p:nvPr/>
        </p:nvSpPr>
        <p:spPr>
          <a:xfrm>
            <a:off x="922450" y="2503425"/>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7" name="Google Shape;1507;p55"/>
          <p:cNvCxnSpPr>
            <a:stCxn id="1506" idx="4"/>
          </p:cNvCxnSpPr>
          <p:nvPr/>
        </p:nvCxnSpPr>
        <p:spPr>
          <a:xfrm>
            <a:off x="1280350" y="3219225"/>
            <a:ext cx="0" cy="990900"/>
          </a:xfrm>
          <a:prstGeom prst="straightConnector1">
            <a:avLst/>
          </a:prstGeom>
          <a:noFill/>
          <a:ln w="9525" cap="flat" cmpd="sng">
            <a:solidFill>
              <a:schemeClr val="dk1"/>
            </a:solidFill>
            <a:prstDash val="solid"/>
            <a:round/>
            <a:headEnd type="none" w="med" len="med"/>
            <a:tailEnd type="none" w="med" len="med"/>
          </a:ln>
        </p:spPr>
      </p:cxnSp>
      <p:sp>
        <p:nvSpPr>
          <p:cNvPr id="1508" name="Google Shape;1508;p55"/>
          <p:cNvSpPr/>
          <p:nvPr/>
        </p:nvSpPr>
        <p:spPr>
          <a:xfrm>
            <a:off x="2589325" y="2503425"/>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9" name="Google Shape;1509;p55"/>
          <p:cNvCxnSpPr>
            <a:stCxn id="1506" idx="6"/>
            <a:endCxn id="1508" idx="2"/>
          </p:cNvCxnSpPr>
          <p:nvPr/>
        </p:nvCxnSpPr>
        <p:spPr>
          <a:xfrm>
            <a:off x="1638250" y="2861325"/>
            <a:ext cx="951000" cy="0"/>
          </a:xfrm>
          <a:prstGeom prst="straightConnector1">
            <a:avLst/>
          </a:prstGeom>
          <a:noFill/>
          <a:ln w="9525" cap="flat" cmpd="sng">
            <a:solidFill>
              <a:schemeClr val="dk1"/>
            </a:solidFill>
            <a:prstDash val="solid"/>
            <a:round/>
            <a:headEnd type="none" w="med" len="med"/>
            <a:tailEnd type="none" w="med" len="med"/>
          </a:ln>
        </p:spPr>
      </p:cxnSp>
      <p:sp>
        <p:nvSpPr>
          <p:cNvPr id="1510" name="Google Shape;1510;p55"/>
          <p:cNvSpPr txBox="1"/>
          <p:nvPr/>
        </p:nvSpPr>
        <p:spPr>
          <a:xfrm>
            <a:off x="3132542" y="1502138"/>
            <a:ext cx="19743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2016</a:t>
            </a:r>
            <a:endParaRPr sz="2700" dirty="0">
              <a:solidFill>
                <a:schemeClr val="dk1"/>
              </a:solidFill>
              <a:latin typeface="Bebas Neue"/>
              <a:ea typeface="Bebas Neue"/>
              <a:cs typeface="Bebas Neue"/>
              <a:sym typeface="Bebas Neue"/>
            </a:endParaRPr>
          </a:p>
        </p:txBody>
      </p:sp>
      <p:sp>
        <p:nvSpPr>
          <p:cNvPr id="1511" name="Google Shape;1511;p55"/>
          <p:cNvSpPr txBox="1"/>
          <p:nvPr/>
        </p:nvSpPr>
        <p:spPr>
          <a:xfrm>
            <a:off x="3096392" y="1879762"/>
            <a:ext cx="219637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Arimo"/>
                <a:ea typeface="Arimo"/>
                <a:cs typeface="Arimo"/>
                <a:sym typeface="Arimo"/>
              </a:rPr>
              <a:t>376 customers have exited in the year 2016</a:t>
            </a:r>
            <a:endParaRPr dirty="0">
              <a:solidFill>
                <a:schemeClr val="dk1"/>
              </a:solidFill>
              <a:latin typeface="Arimo"/>
              <a:ea typeface="Arimo"/>
              <a:cs typeface="Arimo"/>
              <a:sym typeface="Arimo"/>
            </a:endParaRPr>
          </a:p>
        </p:txBody>
      </p:sp>
      <p:cxnSp>
        <p:nvCxnSpPr>
          <p:cNvPr id="1512" name="Google Shape;1512;p55"/>
          <p:cNvCxnSpPr>
            <a:endCxn id="1508" idx="0"/>
          </p:cNvCxnSpPr>
          <p:nvPr/>
        </p:nvCxnSpPr>
        <p:spPr>
          <a:xfrm flipH="1">
            <a:off x="2947225" y="1510425"/>
            <a:ext cx="3000" cy="993000"/>
          </a:xfrm>
          <a:prstGeom prst="straightConnector1">
            <a:avLst/>
          </a:prstGeom>
          <a:noFill/>
          <a:ln w="9525" cap="flat" cmpd="sng">
            <a:solidFill>
              <a:schemeClr val="dk1"/>
            </a:solidFill>
            <a:prstDash val="solid"/>
            <a:round/>
            <a:headEnd type="none" w="med" len="med"/>
            <a:tailEnd type="none" w="med" len="med"/>
          </a:ln>
        </p:spPr>
      </p:cxnSp>
      <p:cxnSp>
        <p:nvCxnSpPr>
          <p:cNvPr id="1513" name="Google Shape;1513;p55"/>
          <p:cNvCxnSpPr>
            <a:stCxn id="1508" idx="6"/>
            <a:endCxn id="1514" idx="2"/>
          </p:cNvCxnSpPr>
          <p:nvPr/>
        </p:nvCxnSpPr>
        <p:spPr>
          <a:xfrm>
            <a:off x="3305125" y="2861325"/>
            <a:ext cx="951000" cy="0"/>
          </a:xfrm>
          <a:prstGeom prst="straightConnector1">
            <a:avLst/>
          </a:prstGeom>
          <a:noFill/>
          <a:ln w="9525" cap="flat" cmpd="sng">
            <a:solidFill>
              <a:schemeClr val="dk1"/>
            </a:solidFill>
            <a:prstDash val="solid"/>
            <a:round/>
            <a:headEnd type="none" w="med" len="med"/>
            <a:tailEnd type="none" w="med" len="med"/>
          </a:ln>
        </p:spPr>
      </p:cxnSp>
      <p:sp>
        <p:nvSpPr>
          <p:cNvPr id="1515" name="Google Shape;1515;p55"/>
          <p:cNvSpPr txBox="1"/>
          <p:nvPr/>
        </p:nvSpPr>
        <p:spPr>
          <a:xfrm>
            <a:off x="4796425" y="3340988"/>
            <a:ext cx="19743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2019</a:t>
            </a:r>
            <a:endParaRPr sz="2700" dirty="0">
              <a:solidFill>
                <a:schemeClr val="dk1"/>
              </a:solidFill>
              <a:latin typeface="Bebas Neue"/>
              <a:ea typeface="Bebas Neue"/>
              <a:cs typeface="Bebas Neue"/>
              <a:sym typeface="Bebas Neue"/>
            </a:endParaRPr>
          </a:p>
        </p:txBody>
      </p:sp>
      <p:sp>
        <p:nvSpPr>
          <p:cNvPr id="1516" name="Google Shape;1516;p55"/>
          <p:cNvSpPr txBox="1"/>
          <p:nvPr/>
        </p:nvSpPr>
        <p:spPr>
          <a:xfrm>
            <a:off x="4755222" y="3641888"/>
            <a:ext cx="1974300" cy="8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latin typeface="Arimo"/>
                <a:ea typeface="Arimo"/>
                <a:cs typeface="Arimo"/>
                <a:sym typeface="Arimo"/>
              </a:rPr>
              <a:t>We are facing highest churn rate as 658 accounts in the current year</a:t>
            </a:r>
            <a:endParaRPr dirty="0">
              <a:solidFill>
                <a:schemeClr val="dk1"/>
              </a:solidFill>
              <a:latin typeface="Arimo"/>
              <a:ea typeface="Arimo"/>
              <a:cs typeface="Arimo"/>
              <a:sym typeface="Arimo"/>
            </a:endParaRPr>
          </a:p>
        </p:txBody>
      </p:sp>
      <p:sp>
        <p:nvSpPr>
          <p:cNvPr id="1514" name="Google Shape;1514;p55"/>
          <p:cNvSpPr/>
          <p:nvPr/>
        </p:nvSpPr>
        <p:spPr>
          <a:xfrm>
            <a:off x="4256125" y="2503425"/>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7" name="Google Shape;1517;p55"/>
          <p:cNvCxnSpPr>
            <a:stCxn id="1514" idx="4"/>
          </p:cNvCxnSpPr>
          <p:nvPr/>
        </p:nvCxnSpPr>
        <p:spPr>
          <a:xfrm>
            <a:off x="4614025" y="3219225"/>
            <a:ext cx="0" cy="990900"/>
          </a:xfrm>
          <a:prstGeom prst="straightConnector1">
            <a:avLst/>
          </a:prstGeom>
          <a:noFill/>
          <a:ln w="9525" cap="flat" cmpd="sng">
            <a:solidFill>
              <a:schemeClr val="dk1"/>
            </a:solidFill>
            <a:prstDash val="solid"/>
            <a:round/>
            <a:headEnd type="none" w="med" len="med"/>
            <a:tailEnd type="none" w="med" len="med"/>
          </a:ln>
        </p:spPr>
      </p:cxnSp>
      <p:sp>
        <p:nvSpPr>
          <p:cNvPr id="1518" name="Google Shape;1518;p55"/>
          <p:cNvSpPr/>
          <p:nvPr/>
        </p:nvSpPr>
        <p:spPr>
          <a:xfrm>
            <a:off x="5923000" y="2503425"/>
            <a:ext cx="715800" cy="715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9" name="Google Shape;1519;p55"/>
          <p:cNvCxnSpPr>
            <a:stCxn id="1514" idx="6"/>
            <a:endCxn id="1518" idx="2"/>
          </p:cNvCxnSpPr>
          <p:nvPr/>
        </p:nvCxnSpPr>
        <p:spPr>
          <a:xfrm>
            <a:off x="4971925" y="2861325"/>
            <a:ext cx="951000" cy="0"/>
          </a:xfrm>
          <a:prstGeom prst="straightConnector1">
            <a:avLst/>
          </a:prstGeom>
          <a:noFill/>
          <a:ln w="9525" cap="flat" cmpd="sng">
            <a:solidFill>
              <a:schemeClr val="dk1"/>
            </a:solidFill>
            <a:prstDash val="solid"/>
            <a:round/>
            <a:headEnd type="none" w="med" len="med"/>
            <a:tailEnd type="none" w="med" len="med"/>
          </a:ln>
        </p:spPr>
      </p:cxnSp>
      <p:sp>
        <p:nvSpPr>
          <p:cNvPr id="1520" name="Google Shape;1520;p55"/>
          <p:cNvSpPr txBox="1"/>
          <p:nvPr/>
        </p:nvSpPr>
        <p:spPr>
          <a:xfrm>
            <a:off x="6466217" y="1502138"/>
            <a:ext cx="19743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2017</a:t>
            </a:r>
            <a:endParaRPr sz="2700" dirty="0">
              <a:solidFill>
                <a:schemeClr val="dk1"/>
              </a:solidFill>
              <a:latin typeface="Bebas Neue"/>
              <a:ea typeface="Bebas Neue"/>
              <a:cs typeface="Bebas Neue"/>
              <a:sym typeface="Bebas Neue"/>
            </a:endParaRPr>
          </a:p>
        </p:txBody>
      </p:sp>
      <p:sp>
        <p:nvSpPr>
          <p:cNvPr id="1521" name="Google Shape;1521;p55"/>
          <p:cNvSpPr txBox="1"/>
          <p:nvPr/>
        </p:nvSpPr>
        <p:spPr>
          <a:xfrm>
            <a:off x="6466217" y="1879763"/>
            <a:ext cx="1974300" cy="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Arimo"/>
                <a:ea typeface="Arimo"/>
                <a:cs typeface="Arimo"/>
                <a:sym typeface="Arimo"/>
              </a:rPr>
              <a:t>479 </a:t>
            </a:r>
            <a:r>
              <a:rPr lang="en-IN" dirty="0">
                <a:solidFill>
                  <a:schemeClr val="dk1"/>
                </a:solidFill>
                <a:latin typeface="Arimo"/>
                <a:ea typeface="Arimo"/>
                <a:cs typeface="Arimo"/>
                <a:sym typeface="Arimo"/>
              </a:rPr>
              <a:t>accounts are exited</a:t>
            </a:r>
            <a:endParaRPr dirty="0">
              <a:solidFill>
                <a:schemeClr val="dk1"/>
              </a:solidFill>
              <a:latin typeface="Arimo"/>
              <a:ea typeface="Arimo"/>
              <a:cs typeface="Arimo"/>
              <a:sym typeface="Arimo"/>
            </a:endParaRPr>
          </a:p>
        </p:txBody>
      </p:sp>
      <p:cxnSp>
        <p:nvCxnSpPr>
          <p:cNvPr id="1522" name="Google Shape;1522;p55"/>
          <p:cNvCxnSpPr>
            <a:endCxn id="1518" idx="0"/>
          </p:cNvCxnSpPr>
          <p:nvPr/>
        </p:nvCxnSpPr>
        <p:spPr>
          <a:xfrm flipH="1">
            <a:off x="6280900" y="1510425"/>
            <a:ext cx="3000" cy="993000"/>
          </a:xfrm>
          <a:prstGeom prst="straightConnector1">
            <a:avLst/>
          </a:prstGeom>
          <a:noFill/>
          <a:ln w="9525" cap="flat" cmpd="sng">
            <a:solidFill>
              <a:schemeClr val="dk1"/>
            </a:solidFill>
            <a:prstDash val="solid"/>
            <a:round/>
            <a:headEnd type="none" w="med" len="med"/>
            <a:tailEnd type="none" w="med" len="med"/>
          </a:ln>
        </p:spPr>
      </p:cxnSp>
      <p:grpSp>
        <p:nvGrpSpPr>
          <p:cNvPr id="1523" name="Google Shape;1523;p55"/>
          <p:cNvGrpSpPr/>
          <p:nvPr/>
        </p:nvGrpSpPr>
        <p:grpSpPr>
          <a:xfrm>
            <a:off x="6060833" y="2660908"/>
            <a:ext cx="438779" cy="400835"/>
            <a:chOff x="718806" y="1190925"/>
            <a:chExt cx="437728" cy="399875"/>
          </a:xfrm>
        </p:grpSpPr>
        <p:sp>
          <p:nvSpPr>
            <p:cNvPr id="1524" name="Google Shape;1524;p55"/>
            <p:cNvSpPr/>
            <p:nvPr/>
          </p:nvSpPr>
          <p:spPr>
            <a:xfrm>
              <a:off x="779921" y="1493651"/>
              <a:ext cx="100949" cy="97149"/>
            </a:xfrm>
            <a:custGeom>
              <a:avLst/>
              <a:gdLst/>
              <a:ahLst/>
              <a:cxnLst/>
              <a:rect l="l" t="t" r="r" b="b"/>
              <a:pathLst>
                <a:path w="4995" h="4807" extrusionOk="0">
                  <a:moveTo>
                    <a:pt x="2295" y="1"/>
                  </a:moveTo>
                  <a:lnTo>
                    <a:pt x="732" y="1564"/>
                  </a:lnTo>
                  <a:cubicBezTo>
                    <a:pt x="1" y="2294"/>
                    <a:pt x="1" y="3512"/>
                    <a:pt x="732" y="4243"/>
                  </a:cubicBezTo>
                  <a:cubicBezTo>
                    <a:pt x="1107" y="4619"/>
                    <a:pt x="1594" y="4806"/>
                    <a:pt x="2081" y="4806"/>
                  </a:cubicBezTo>
                  <a:cubicBezTo>
                    <a:pt x="2569" y="4806"/>
                    <a:pt x="3056" y="4619"/>
                    <a:pt x="3431" y="4243"/>
                  </a:cubicBezTo>
                  <a:lnTo>
                    <a:pt x="4994" y="2700"/>
                  </a:lnTo>
                  <a:cubicBezTo>
                    <a:pt x="3837" y="2092"/>
                    <a:pt x="2903" y="1138"/>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5"/>
            <p:cNvSpPr/>
            <p:nvPr/>
          </p:nvSpPr>
          <p:spPr>
            <a:xfrm>
              <a:off x="836954" y="1327929"/>
              <a:ext cx="210043" cy="210043"/>
            </a:xfrm>
            <a:custGeom>
              <a:avLst/>
              <a:gdLst/>
              <a:ahLst/>
              <a:cxnLst/>
              <a:rect l="l" t="t" r="r" b="b"/>
              <a:pathLst>
                <a:path w="10393" h="10393" extrusionOk="0">
                  <a:moveTo>
                    <a:pt x="5196" y="1"/>
                  </a:moveTo>
                  <a:cubicBezTo>
                    <a:pt x="2335" y="1"/>
                    <a:pt x="0" y="2335"/>
                    <a:pt x="0" y="5197"/>
                  </a:cubicBezTo>
                  <a:cubicBezTo>
                    <a:pt x="0" y="8059"/>
                    <a:pt x="2335" y="10393"/>
                    <a:pt x="5196" y="10393"/>
                  </a:cubicBezTo>
                  <a:cubicBezTo>
                    <a:pt x="8058" y="10393"/>
                    <a:pt x="10393" y="8059"/>
                    <a:pt x="10393" y="5197"/>
                  </a:cubicBezTo>
                  <a:cubicBezTo>
                    <a:pt x="10393" y="2335"/>
                    <a:pt x="8058" y="1"/>
                    <a:pt x="5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5"/>
            <p:cNvSpPr/>
            <p:nvPr/>
          </p:nvSpPr>
          <p:spPr>
            <a:xfrm>
              <a:off x="718806" y="1190925"/>
              <a:ext cx="437728" cy="253939"/>
            </a:xfrm>
            <a:custGeom>
              <a:avLst/>
              <a:gdLst/>
              <a:ahLst/>
              <a:cxnLst/>
              <a:rect l="l" t="t" r="r" b="b"/>
              <a:pathLst>
                <a:path w="21659" h="12565" extrusionOk="0">
                  <a:moveTo>
                    <a:pt x="10819" y="0"/>
                  </a:moveTo>
                  <a:cubicBezTo>
                    <a:pt x="10251" y="0"/>
                    <a:pt x="9703" y="102"/>
                    <a:pt x="9195" y="305"/>
                  </a:cubicBezTo>
                  <a:cubicBezTo>
                    <a:pt x="8079" y="751"/>
                    <a:pt x="7186" y="1604"/>
                    <a:pt x="6699" y="2700"/>
                  </a:cubicBezTo>
                  <a:cubicBezTo>
                    <a:pt x="6313" y="2517"/>
                    <a:pt x="5867" y="2416"/>
                    <a:pt x="5400" y="2416"/>
                  </a:cubicBezTo>
                  <a:cubicBezTo>
                    <a:pt x="4649" y="2416"/>
                    <a:pt x="3979" y="2680"/>
                    <a:pt x="3451" y="3126"/>
                  </a:cubicBezTo>
                  <a:cubicBezTo>
                    <a:pt x="3147" y="3390"/>
                    <a:pt x="2903" y="3694"/>
                    <a:pt x="2720" y="4039"/>
                  </a:cubicBezTo>
                  <a:cubicBezTo>
                    <a:pt x="2477" y="4506"/>
                    <a:pt x="2355" y="5054"/>
                    <a:pt x="2396" y="5623"/>
                  </a:cubicBezTo>
                  <a:cubicBezTo>
                    <a:pt x="1117" y="6069"/>
                    <a:pt x="183" y="7206"/>
                    <a:pt x="21" y="8586"/>
                  </a:cubicBezTo>
                  <a:cubicBezTo>
                    <a:pt x="1" y="8728"/>
                    <a:pt x="1" y="8850"/>
                    <a:pt x="1" y="8992"/>
                  </a:cubicBezTo>
                  <a:cubicBezTo>
                    <a:pt x="1" y="10961"/>
                    <a:pt x="1604" y="12564"/>
                    <a:pt x="3573" y="12564"/>
                  </a:cubicBezTo>
                  <a:lnTo>
                    <a:pt x="4608" y="12564"/>
                  </a:lnTo>
                  <a:cubicBezTo>
                    <a:pt x="4588" y="12361"/>
                    <a:pt x="4568" y="12179"/>
                    <a:pt x="4568" y="11976"/>
                  </a:cubicBezTo>
                  <a:cubicBezTo>
                    <a:pt x="4568" y="8403"/>
                    <a:pt x="7470" y="5501"/>
                    <a:pt x="11042" y="5501"/>
                  </a:cubicBezTo>
                  <a:cubicBezTo>
                    <a:pt x="14595" y="5501"/>
                    <a:pt x="17497" y="8403"/>
                    <a:pt x="17497" y="11976"/>
                  </a:cubicBezTo>
                  <a:cubicBezTo>
                    <a:pt x="17497" y="12179"/>
                    <a:pt x="17497" y="12361"/>
                    <a:pt x="17477" y="12564"/>
                  </a:cubicBezTo>
                  <a:lnTo>
                    <a:pt x="18086" y="12564"/>
                  </a:lnTo>
                  <a:cubicBezTo>
                    <a:pt x="20055" y="12564"/>
                    <a:pt x="21658" y="10961"/>
                    <a:pt x="21658" y="8992"/>
                  </a:cubicBezTo>
                  <a:cubicBezTo>
                    <a:pt x="21658" y="8850"/>
                    <a:pt x="21638" y="8728"/>
                    <a:pt x="21638" y="8586"/>
                  </a:cubicBezTo>
                  <a:cubicBezTo>
                    <a:pt x="21475" y="7206"/>
                    <a:pt x="20521" y="6069"/>
                    <a:pt x="19263" y="5623"/>
                  </a:cubicBezTo>
                  <a:cubicBezTo>
                    <a:pt x="19304" y="5054"/>
                    <a:pt x="19182" y="4506"/>
                    <a:pt x="18938" y="4039"/>
                  </a:cubicBezTo>
                  <a:cubicBezTo>
                    <a:pt x="18431" y="3065"/>
                    <a:pt x="17416" y="2416"/>
                    <a:pt x="16259" y="2416"/>
                  </a:cubicBezTo>
                  <a:cubicBezTo>
                    <a:pt x="15995" y="2416"/>
                    <a:pt x="15752" y="2436"/>
                    <a:pt x="15528" y="2497"/>
                  </a:cubicBezTo>
                  <a:cubicBezTo>
                    <a:pt x="15325" y="2537"/>
                    <a:pt x="15122" y="2619"/>
                    <a:pt x="14940" y="2700"/>
                  </a:cubicBezTo>
                  <a:cubicBezTo>
                    <a:pt x="14798" y="2355"/>
                    <a:pt x="14615" y="2050"/>
                    <a:pt x="14392" y="1746"/>
                  </a:cubicBezTo>
                  <a:cubicBezTo>
                    <a:pt x="13559" y="690"/>
                    <a:pt x="12281" y="0"/>
                    <a:pt x="10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7" name="Google Shape;1527;p55"/>
          <p:cNvSpPr/>
          <p:nvPr/>
        </p:nvSpPr>
        <p:spPr>
          <a:xfrm>
            <a:off x="1061184" y="2652463"/>
            <a:ext cx="438332" cy="438757"/>
          </a:xfrm>
          <a:custGeom>
            <a:avLst/>
            <a:gdLst/>
            <a:ahLst/>
            <a:cxnLst/>
            <a:rect l="l" t="t" r="r" b="b"/>
            <a:pathLst>
              <a:path w="21638" h="21659" extrusionOk="0">
                <a:moveTo>
                  <a:pt x="3167" y="2538"/>
                </a:moveTo>
                <a:cubicBezTo>
                  <a:pt x="3512" y="2538"/>
                  <a:pt x="3796" y="2822"/>
                  <a:pt x="3796" y="3187"/>
                </a:cubicBezTo>
                <a:lnTo>
                  <a:pt x="3796" y="4486"/>
                </a:lnTo>
                <a:cubicBezTo>
                  <a:pt x="3796" y="4831"/>
                  <a:pt x="3512" y="5115"/>
                  <a:pt x="3167" y="5115"/>
                </a:cubicBezTo>
                <a:cubicBezTo>
                  <a:pt x="2821" y="5115"/>
                  <a:pt x="2537" y="4831"/>
                  <a:pt x="2537" y="4486"/>
                </a:cubicBezTo>
                <a:lnTo>
                  <a:pt x="2537" y="3187"/>
                </a:lnTo>
                <a:cubicBezTo>
                  <a:pt x="2537" y="2822"/>
                  <a:pt x="2821" y="2538"/>
                  <a:pt x="3167" y="2538"/>
                </a:cubicBezTo>
                <a:close/>
                <a:moveTo>
                  <a:pt x="10819" y="2538"/>
                </a:moveTo>
                <a:cubicBezTo>
                  <a:pt x="11164" y="2538"/>
                  <a:pt x="11448" y="2822"/>
                  <a:pt x="11448" y="3187"/>
                </a:cubicBezTo>
                <a:lnTo>
                  <a:pt x="11448" y="4486"/>
                </a:lnTo>
                <a:cubicBezTo>
                  <a:pt x="11448" y="4831"/>
                  <a:pt x="11164" y="5115"/>
                  <a:pt x="10819" y="5115"/>
                </a:cubicBezTo>
                <a:cubicBezTo>
                  <a:pt x="10474" y="5115"/>
                  <a:pt x="10190" y="4831"/>
                  <a:pt x="10190" y="4486"/>
                </a:cubicBezTo>
                <a:lnTo>
                  <a:pt x="10190" y="3187"/>
                </a:lnTo>
                <a:cubicBezTo>
                  <a:pt x="10190" y="2822"/>
                  <a:pt x="10474" y="2538"/>
                  <a:pt x="10819" y="2538"/>
                </a:cubicBezTo>
                <a:close/>
                <a:moveTo>
                  <a:pt x="18471" y="2538"/>
                </a:moveTo>
                <a:cubicBezTo>
                  <a:pt x="18816" y="2538"/>
                  <a:pt x="19100" y="2822"/>
                  <a:pt x="19100" y="3187"/>
                </a:cubicBezTo>
                <a:lnTo>
                  <a:pt x="19100" y="4486"/>
                </a:lnTo>
                <a:cubicBezTo>
                  <a:pt x="19100" y="4831"/>
                  <a:pt x="18816" y="5115"/>
                  <a:pt x="18471" y="5115"/>
                </a:cubicBezTo>
                <a:cubicBezTo>
                  <a:pt x="18126" y="5115"/>
                  <a:pt x="17842" y="4831"/>
                  <a:pt x="17842" y="4486"/>
                </a:cubicBezTo>
                <a:lnTo>
                  <a:pt x="17842" y="3187"/>
                </a:lnTo>
                <a:cubicBezTo>
                  <a:pt x="17842" y="2822"/>
                  <a:pt x="18126" y="2538"/>
                  <a:pt x="18471" y="2538"/>
                </a:cubicBezTo>
                <a:close/>
                <a:moveTo>
                  <a:pt x="3167" y="6394"/>
                </a:moveTo>
                <a:cubicBezTo>
                  <a:pt x="3512" y="6394"/>
                  <a:pt x="3796" y="6678"/>
                  <a:pt x="3796" y="7023"/>
                </a:cubicBezTo>
                <a:lnTo>
                  <a:pt x="3796" y="8323"/>
                </a:lnTo>
                <a:cubicBezTo>
                  <a:pt x="3796" y="8688"/>
                  <a:pt x="3512" y="8972"/>
                  <a:pt x="3167" y="8972"/>
                </a:cubicBezTo>
                <a:cubicBezTo>
                  <a:pt x="2821" y="8972"/>
                  <a:pt x="2537" y="8688"/>
                  <a:pt x="2537" y="8323"/>
                </a:cubicBezTo>
                <a:lnTo>
                  <a:pt x="2537" y="7023"/>
                </a:lnTo>
                <a:cubicBezTo>
                  <a:pt x="2537" y="6678"/>
                  <a:pt x="2821" y="6394"/>
                  <a:pt x="3167" y="6394"/>
                </a:cubicBezTo>
                <a:close/>
                <a:moveTo>
                  <a:pt x="10819" y="6394"/>
                </a:moveTo>
                <a:cubicBezTo>
                  <a:pt x="11164" y="6394"/>
                  <a:pt x="11448" y="6678"/>
                  <a:pt x="11448" y="7023"/>
                </a:cubicBezTo>
                <a:lnTo>
                  <a:pt x="11448" y="8323"/>
                </a:lnTo>
                <a:cubicBezTo>
                  <a:pt x="11448" y="8688"/>
                  <a:pt x="11164" y="8972"/>
                  <a:pt x="10819" y="8972"/>
                </a:cubicBezTo>
                <a:cubicBezTo>
                  <a:pt x="10474" y="8972"/>
                  <a:pt x="10190" y="8688"/>
                  <a:pt x="10190" y="8323"/>
                </a:cubicBezTo>
                <a:lnTo>
                  <a:pt x="10190" y="7023"/>
                </a:lnTo>
                <a:cubicBezTo>
                  <a:pt x="10190" y="6678"/>
                  <a:pt x="10474" y="6394"/>
                  <a:pt x="10819" y="6394"/>
                </a:cubicBezTo>
                <a:close/>
                <a:moveTo>
                  <a:pt x="18471" y="6394"/>
                </a:moveTo>
                <a:cubicBezTo>
                  <a:pt x="18816" y="6394"/>
                  <a:pt x="19100" y="6678"/>
                  <a:pt x="19100" y="7023"/>
                </a:cubicBezTo>
                <a:lnTo>
                  <a:pt x="19100" y="8323"/>
                </a:lnTo>
                <a:cubicBezTo>
                  <a:pt x="19100" y="8688"/>
                  <a:pt x="18816" y="8972"/>
                  <a:pt x="18471" y="8972"/>
                </a:cubicBezTo>
                <a:cubicBezTo>
                  <a:pt x="18126" y="8972"/>
                  <a:pt x="17842" y="8688"/>
                  <a:pt x="17842" y="8323"/>
                </a:cubicBezTo>
                <a:lnTo>
                  <a:pt x="17842" y="7023"/>
                </a:lnTo>
                <a:cubicBezTo>
                  <a:pt x="17842" y="6678"/>
                  <a:pt x="18126" y="6394"/>
                  <a:pt x="18471" y="6394"/>
                </a:cubicBezTo>
                <a:close/>
                <a:moveTo>
                  <a:pt x="3167" y="10230"/>
                </a:moveTo>
                <a:cubicBezTo>
                  <a:pt x="3512" y="10230"/>
                  <a:pt x="3796" y="10515"/>
                  <a:pt x="3796" y="10860"/>
                </a:cubicBezTo>
                <a:cubicBezTo>
                  <a:pt x="3796" y="11225"/>
                  <a:pt x="3512" y="11509"/>
                  <a:pt x="3167" y="11509"/>
                </a:cubicBezTo>
                <a:cubicBezTo>
                  <a:pt x="2821" y="11509"/>
                  <a:pt x="2537" y="11225"/>
                  <a:pt x="2537" y="10860"/>
                </a:cubicBezTo>
                <a:cubicBezTo>
                  <a:pt x="2537" y="10515"/>
                  <a:pt x="2821" y="10230"/>
                  <a:pt x="3167" y="10230"/>
                </a:cubicBezTo>
                <a:close/>
                <a:moveTo>
                  <a:pt x="10819" y="10230"/>
                </a:moveTo>
                <a:cubicBezTo>
                  <a:pt x="11164" y="10230"/>
                  <a:pt x="11448" y="10515"/>
                  <a:pt x="11448" y="10860"/>
                </a:cubicBezTo>
                <a:cubicBezTo>
                  <a:pt x="11448" y="11225"/>
                  <a:pt x="11164" y="11509"/>
                  <a:pt x="10819" y="11509"/>
                </a:cubicBezTo>
                <a:cubicBezTo>
                  <a:pt x="10474" y="11509"/>
                  <a:pt x="10190" y="11225"/>
                  <a:pt x="10190" y="10860"/>
                </a:cubicBezTo>
                <a:cubicBezTo>
                  <a:pt x="10190" y="10515"/>
                  <a:pt x="10474" y="10230"/>
                  <a:pt x="10819" y="10230"/>
                </a:cubicBezTo>
                <a:close/>
                <a:moveTo>
                  <a:pt x="18471" y="10230"/>
                </a:moveTo>
                <a:cubicBezTo>
                  <a:pt x="18816" y="10230"/>
                  <a:pt x="19100" y="10515"/>
                  <a:pt x="19100" y="10860"/>
                </a:cubicBezTo>
                <a:cubicBezTo>
                  <a:pt x="19100" y="11225"/>
                  <a:pt x="18816" y="11509"/>
                  <a:pt x="18471" y="11509"/>
                </a:cubicBezTo>
                <a:cubicBezTo>
                  <a:pt x="18126" y="11509"/>
                  <a:pt x="17842" y="11225"/>
                  <a:pt x="17842" y="10860"/>
                </a:cubicBezTo>
                <a:cubicBezTo>
                  <a:pt x="17842" y="10515"/>
                  <a:pt x="18126" y="10230"/>
                  <a:pt x="18471" y="10230"/>
                </a:cubicBezTo>
                <a:close/>
                <a:moveTo>
                  <a:pt x="7652" y="7653"/>
                </a:moveTo>
                <a:lnTo>
                  <a:pt x="7652" y="12544"/>
                </a:lnTo>
                <a:cubicBezTo>
                  <a:pt x="7652" y="13356"/>
                  <a:pt x="8322" y="14046"/>
                  <a:pt x="9134" y="14046"/>
                </a:cubicBezTo>
                <a:lnTo>
                  <a:pt x="10190" y="14046"/>
                </a:lnTo>
                <a:lnTo>
                  <a:pt x="10190" y="17964"/>
                </a:lnTo>
                <a:cubicBezTo>
                  <a:pt x="9641" y="18147"/>
                  <a:pt x="9215" y="18573"/>
                  <a:pt x="9033" y="19121"/>
                </a:cubicBezTo>
                <a:lnTo>
                  <a:pt x="4953" y="19121"/>
                </a:lnTo>
                <a:cubicBezTo>
                  <a:pt x="4770" y="18573"/>
                  <a:pt x="4344" y="18147"/>
                  <a:pt x="3796" y="17964"/>
                </a:cubicBezTo>
                <a:lnTo>
                  <a:pt x="3796" y="14046"/>
                </a:lnTo>
                <a:lnTo>
                  <a:pt x="4831" y="14046"/>
                </a:lnTo>
                <a:cubicBezTo>
                  <a:pt x="5663" y="14046"/>
                  <a:pt x="6333" y="13356"/>
                  <a:pt x="6333" y="12544"/>
                </a:cubicBezTo>
                <a:lnTo>
                  <a:pt x="6333" y="7653"/>
                </a:lnTo>
                <a:close/>
                <a:moveTo>
                  <a:pt x="15305" y="7653"/>
                </a:moveTo>
                <a:lnTo>
                  <a:pt x="15305" y="12544"/>
                </a:lnTo>
                <a:cubicBezTo>
                  <a:pt x="15305" y="13356"/>
                  <a:pt x="15974" y="14046"/>
                  <a:pt x="16786" y="14046"/>
                </a:cubicBezTo>
                <a:lnTo>
                  <a:pt x="17842" y="14046"/>
                </a:lnTo>
                <a:lnTo>
                  <a:pt x="17842" y="17964"/>
                </a:lnTo>
                <a:cubicBezTo>
                  <a:pt x="17294" y="18147"/>
                  <a:pt x="16867" y="18573"/>
                  <a:pt x="16685" y="19121"/>
                </a:cubicBezTo>
                <a:lnTo>
                  <a:pt x="12605" y="19121"/>
                </a:lnTo>
                <a:cubicBezTo>
                  <a:pt x="12422" y="18573"/>
                  <a:pt x="11996" y="18147"/>
                  <a:pt x="11448" y="17964"/>
                </a:cubicBezTo>
                <a:lnTo>
                  <a:pt x="11448" y="14046"/>
                </a:lnTo>
                <a:lnTo>
                  <a:pt x="12483" y="14046"/>
                </a:lnTo>
                <a:cubicBezTo>
                  <a:pt x="13315" y="14046"/>
                  <a:pt x="13985" y="13356"/>
                  <a:pt x="13985" y="12544"/>
                </a:cubicBezTo>
                <a:lnTo>
                  <a:pt x="13985" y="7653"/>
                </a:lnTo>
                <a:close/>
                <a:moveTo>
                  <a:pt x="1482" y="0"/>
                </a:moveTo>
                <a:cubicBezTo>
                  <a:pt x="670" y="0"/>
                  <a:pt x="0" y="670"/>
                  <a:pt x="0" y="1503"/>
                </a:cubicBezTo>
                <a:lnTo>
                  <a:pt x="0" y="12544"/>
                </a:lnTo>
                <a:cubicBezTo>
                  <a:pt x="0" y="13356"/>
                  <a:pt x="670" y="14046"/>
                  <a:pt x="1482" y="14046"/>
                </a:cubicBezTo>
                <a:lnTo>
                  <a:pt x="2537" y="14046"/>
                </a:lnTo>
                <a:lnTo>
                  <a:pt x="2537" y="17964"/>
                </a:lnTo>
                <a:cubicBezTo>
                  <a:pt x="1786" y="18228"/>
                  <a:pt x="1259" y="18938"/>
                  <a:pt x="1259" y="19750"/>
                </a:cubicBezTo>
                <a:cubicBezTo>
                  <a:pt x="1259" y="20806"/>
                  <a:pt x="2111" y="21658"/>
                  <a:pt x="3167" y="21658"/>
                </a:cubicBezTo>
                <a:cubicBezTo>
                  <a:pt x="3999" y="21658"/>
                  <a:pt x="4689" y="21130"/>
                  <a:pt x="4953" y="20400"/>
                </a:cubicBezTo>
                <a:lnTo>
                  <a:pt x="9033" y="20400"/>
                </a:lnTo>
                <a:cubicBezTo>
                  <a:pt x="9276" y="21130"/>
                  <a:pt x="9987" y="21658"/>
                  <a:pt x="10819" y="21658"/>
                </a:cubicBezTo>
                <a:cubicBezTo>
                  <a:pt x="11651" y="21658"/>
                  <a:pt x="12341" y="21130"/>
                  <a:pt x="12605" y="20400"/>
                </a:cubicBezTo>
                <a:lnTo>
                  <a:pt x="16685" y="20400"/>
                </a:lnTo>
                <a:cubicBezTo>
                  <a:pt x="16949" y="21130"/>
                  <a:pt x="17639" y="21658"/>
                  <a:pt x="18471" y="21658"/>
                </a:cubicBezTo>
                <a:cubicBezTo>
                  <a:pt x="19526" y="21658"/>
                  <a:pt x="20379" y="20806"/>
                  <a:pt x="20379" y="19750"/>
                </a:cubicBezTo>
                <a:cubicBezTo>
                  <a:pt x="20379" y="18938"/>
                  <a:pt x="19851" y="18228"/>
                  <a:pt x="19100" y="17964"/>
                </a:cubicBezTo>
                <a:lnTo>
                  <a:pt x="19100" y="14046"/>
                </a:lnTo>
                <a:lnTo>
                  <a:pt x="20156" y="14046"/>
                </a:lnTo>
                <a:cubicBezTo>
                  <a:pt x="20968" y="14046"/>
                  <a:pt x="21637" y="13356"/>
                  <a:pt x="21637" y="12544"/>
                </a:cubicBezTo>
                <a:lnTo>
                  <a:pt x="21637" y="1503"/>
                </a:lnTo>
                <a:cubicBezTo>
                  <a:pt x="21637" y="670"/>
                  <a:pt x="20968" y="0"/>
                  <a:pt x="20156" y="0"/>
                </a:cubicBezTo>
                <a:lnTo>
                  <a:pt x="16786" y="0"/>
                </a:lnTo>
                <a:cubicBezTo>
                  <a:pt x="15974" y="0"/>
                  <a:pt x="15305" y="670"/>
                  <a:pt x="15305" y="1503"/>
                </a:cubicBezTo>
                <a:lnTo>
                  <a:pt x="15305" y="6394"/>
                </a:lnTo>
                <a:lnTo>
                  <a:pt x="13985" y="6394"/>
                </a:lnTo>
                <a:lnTo>
                  <a:pt x="13985" y="1503"/>
                </a:lnTo>
                <a:cubicBezTo>
                  <a:pt x="13985" y="670"/>
                  <a:pt x="13315" y="0"/>
                  <a:pt x="12483" y="0"/>
                </a:cubicBezTo>
                <a:lnTo>
                  <a:pt x="9134" y="0"/>
                </a:lnTo>
                <a:cubicBezTo>
                  <a:pt x="8322" y="0"/>
                  <a:pt x="7652" y="670"/>
                  <a:pt x="7652" y="1503"/>
                </a:cubicBezTo>
                <a:lnTo>
                  <a:pt x="7652" y="6394"/>
                </a:lnTo>
                <a:lnTo>
                  <a:pt x="6333" y="6394"/>
                </a:lnTo>
                <a:lnTo>
                  <a:pt x="6333" y="1503"/>
                </a:lnTo>
                <a:cubicBezTo>
                  <a:pt x="6333" y="670"/>
                  <a:pt x="5663" y="0"/>
                  <a:pt x="4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55"/>
          <p:cNvGrpSpPr/>
          <p:nvPr/>
        </p:nvGrpSpPr>
        <p:grpSpPr>
          <a:xfrm>
            <a:off x="4394026" y="2652401"/>
            <a:ext cx="439994" cy="438880"/>
            <a:chOff x="1926899" y="1770972"/>
            <a:chExt cx="438941" cy="437829"/>
          </a:xfrm>
        </p:grpSpPr>
        <p:sp>
          <p:nvSpPr>
            <p:cNvPr id="1529" name="Google Shape;1529;p55"/>
            <p:cNvSpPr/>
            <p:nvPr/>
          </p:nvSpPr>
          <p:spPr>
            <a:xfrm>
              <a:off x="1926899" y="1770972"/>
              <a:ext cx="244096" cy="243672"/>
            </a:xfrm>
            <a:custGeom>
              <a:avLst/>
              <a:gdLst/>
              <a:ahLst/>
              <a:cxnLst/>
              <a:rect l="l" t="t" r="r" b="b"/>
              <a:pathLst>
                <a:path w="12078" h="12057" extrusionOk="0">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5"/>
            <p:cNvSpPr/>
            <p:nvPr/>
          </p:nvSpPr>
          <p:spPr>
            <a:xfrm>
              <a:off x="2121339" y="1968141"/>
              <a:ext cx="244501" cy="240661"/>
            </a:xfrm>
            <a:custGeom>
              <a:avLst/>
              <a:gdLst/>
              <a:ahLst/>
              <a:cxnLst/>
              <a:rect l="l" t="t" r="r" b="b"/>
              <a:pathLst>
                <a:path w="12098" h="11908" extrusionOk="0">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5"/>
            <p:cNvSpPr/>
            <p:nvPr/>
          </p:nvSpPr>
          <p:spPr>
            <a:xfrm>
              <a:off x="2195591" y="1809573"/>
              <a:ext cx="110771" cy="125908"/>
            </a:xfrm>
            <a:custGeom>
              <a:avLst/>
              <a:gdLst/>
              <a:ahLst/>
              <a:cxnLst/>
              <a:rect l="l" t="t" r="r" b="b"/>
              <a:pathLst>
                <a:path w="5481" h="6230" extrusionOk="0">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5"/>
            <p:cNvSpPr/>
            <p:nvPr/>
          </p:nvSpPr>
          <p:spPr>
            <a:xfrm>
              <a:off x="1988418" y="2037603"/>
              <a:ext cx="110791" cy="125827"/>
            </a:xfrm>
            <a:custGeom>
              <a:avLst/>
              <a:gdLst/>
              <a:ahLst/>
              <a:cxnLst/>
              <a:rect l="l" t="t" r="r" b="b"/>
              <a:pathLst>
                <a:path w="5482" h="6226" extrusionOk="0">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3" name="Google Shape;1533;p55"/>
          <p:cNvGrpSpPr/>
          <p:nvPr/>
        </p:nvGrpSpPr>
        <p:grpSpPr>
          <a:xfrm>
            <a:off x="2727804" y="2738398"/>
            <a:ext cx="438759" cy="266886"/>
            <a:chOff x="2530733" y="1257780"/>
            <a:chExt cx="437708" cy="266247"/>
          </a:xfrm>
        </p:grpSpPr>
        <p:sp>
          <p:nvSpPr>
            <p:cNvPr id="1534" name="Google Shape;1534;p55"/>
            <p:cNvSpPr/>
            <p:nvPr/>
          </p:nvSpPr>
          <p:spPr>
            <a:xfrm>
              <a:off x="2839623" y="1334497"/>
              <a:ext cx="25444" cy="59902"/>
            </a:xfrm>
            <a:custGeom>
              <a:avLst/>
              <a:gdLst/>
              <a:ahLst/>
              <a:cxnLst/>
              <a:rect l="l" t="t" r="r" b="b"/>
              <a:pathLst>
                <a:path w="1259" h="2964" extrusionOk="0">
                  <a:moveTo>
                    <a:pt x="0" y="0"/>
                  </a:moveTo>
                  <a:lnTo>
                    <a:pt x="0" y="2964"/>
                  </a:lnTo>
                  <a:lnTo>
                    <a:pt x="1259" y="2964"/>
                  </a:lnTo>
                  <a:lnTo>
                    <a:pt x="1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5"/>
            <p:cNvSpPr/>
            <p:nvPr/>
          </p:nvSpPr>
          <p:spPr>
            <a:xfrm>
              <a:off x="2530733" y="1257780"/>
              <a:ext cx="437708" cy="266247"/>
            </a:xfrm>
            <a:custGeom>
              <a:avLst/>
              <a:gdLst/>
              <a:ahLst/>
              <a:cxnLst/>
              <a:rect l="l" t="t" r="r" b="b"/>
              <a:pathLst>
                <a:path w="21658" h="13174" extrusionOk="0">
                  <a:moveTo>
                    <a:pt x="5095" y="3796"/>
                  </a:moveTo>
                  <a:lnTo>
                    <a:pt x="5095" y="6760"/>
                  </a:lnTo>
                  <a:lnTo>
                    <a:pt x="6353" y="6760"/>
                  </a:lnTo>
                  <a:lnTo>
                    <a:pt x="6353" y="3796"/>
                  </a:lnTo>
                  <a:close/>
                  <a:moveTo>
                    <a:pt x="10169" y="3796"/>
                  </a:moveTo>
                  <a:lnTo>
                    <a:pt x="10169" y="6760"/>
                  </a:lnTo>
                  <a:lnTo>
                    <a:pt x="11428" y="6760"/>
                  </a:lnTo>
                  <a:lnTo>
                    <a:pt x="11428" y="3796"/>
                  </a:lnTo>
                  <a:close/>
                  <a:moveTo>
                    <a:pt x="7003" y="2538"/>
                  </a:moveTo>
                  <a:cubicBezTo>
                    <a:pt x="7348" y="2538"/>
                    <a:pt x="7632" y="2822"/>
                    <a:pt x="7632" y="3167"/>
                  </a:cubicBezTo>
                  <a:lnTo>
                    <a:pt x="7632" y="7389"/>
                  </a:lnTo>
                  <a:cubicBezTo>
                    <a:pt x="7632" y="7754"/>
                    <a:pt x="7348" y="8039"/>
                    <a:pt x="7003" y="8039"/>
                  </a:cubicBezTo>
                  <a:lnTo>
                    <a:pt x="4466" y="8039"/>
                  </a:lnTo>
                  <a:cubicBezTo>
                    <a:pt x="4100" y="8039"/>
                    <a:pt x="3816" y="7754"/>
                    <a:pt x="3816" y="7389"/>
                  </a:cubicBezTo>
                  <a:lnTo>
                    <a:pt x="3816" y="3167"/>
                  </a:lnTo>
                  <a:cubicBezTo>
                    <a:pt x="3816" y="2822"/>
                    <a:pt x="4100" y="2538"/>
                    <a:pt x="4466" y="2538"/>
                  </a:cubicBezTo>
                  <a:close/>
                  <a:moveTo>
                    <a:pt x="12077" y="2538"/>
                  </a:moveTo>
                  <a:cubicBezTo>
                    <a:pt x="12422" y="2538"/>
                    <a:pt x="12707" y="2822"/>
                    <a:pt x="12707" y="3167"/>
                  </a:cubicBezTo>
                  <a:lnTo>
                    <a:pt x="12707" y="7389"/>
                  </a:lnTo>
                  <a:cubicBezTo>
                    <a:pt x="12707" y="7754"/>
                    <a:pt x="12422" y="8039"/>
                    <a:pt x="12077" y="8039"/>
                  </a:cubicBezTo>
                  <a:lnTo>
                    <a:pt x="9540" y="8039"/>
                  </a:lnTo>
                  <a:cubicBezTo>
                    <a:pt x="9175" y="8039"/>
                    <a:pt x="8891" y="7754"/>
                    <a:pt x="8891" y="7389"/>
                  </a:cubicBezTo>
                  <a:lnTo>
                    <a:pt x="8891" y="3167"/>
                  </a:lnTo>
                  <a:cubicBezTo>
                    <a:pt x="8891" y="2822"/>
                    <a:pt x="9175" y="2538"/>
                    <a:pt x="9540" y="2538"/>
                  </a:cubicBezTo>
                  <a:close/>
                  <a:moveTo>
                    <a:pt x="17192" y="2538"/>
                  </a:moveTo>
                  <a:cubicBezTo>
                    <a:pt x="17537" y="2538"/>
                    <a:pt x="17822" y="2822"/>
                    <a:pt x="17822" y="3167"/>
                  </a:cubicBezTo>
                  <a:lnTo>
                    <a:pt x="17822" y="7389"/>
                  </a:lnTo>
                  <a:cubicBezTo>
                    <a:pt x="17822" y="7754"/>
                    <a:pt x="17537" y="8039"/>
                    <a:pt x="17192" y="8039"/>
                  </a:cubicBezTo>
                  <a:lnTo>
                    <a:pt x="14655" y="8039"/>
                  </a:lnTo>
                  <a:cubicBezTo>
                    <a:pt x="14290" y="8039"/>
                    <a:pt x="14006" y="7754"/>
                    <a:pt x="14006" y="7389"/>
                  </a:cubicBezTo>
                  <a:lnTo>
                    <a:pt x="14006" y="3167"/>
                  </a:lnTo>
                  <a:cubicBezTo>
                    <a:pt x="14006" y="2822"/>
                    <a:pt x="14290" y="2538"/>
                    <a:pt x="14655" y="2538"/>
                  </a:cubicBezTo>
                  <a:close/>
                  <a:moveTo>
                    <a:pt x="629" y="1"/>
                  </a:moveTo>
                  <a:cubicBezTo>
                    <a:pt x="284" y="1"/>
                    <a:pt x="0" y="285"/>
                    <a:pt x="0" y="630"/>
                  </a:cubicBezTo>
                  <a:lnTo>
                    <a:pt x="0" y="4020"/>
                  </a:lnTo>
                  <a:cubicBezTo>
                    <a:pt x="0" y="4365"/>
                    <a:pt x="284" y="4649"/>
                    <a:pt x="629" y="4649"/>
                  </a:cubicBezTo>
                  <a:lnTo>
                    <a:pt x="1279" y="4649"/>
                  </a:lnTo>
                  <a:lnTo>
                    <a:pt x="1279" y="5907"/>
                  </a:lnTo>
                  <a:lnTo>
                    <a:pt x="629" y="5907"/>
                  </a:lnTo>
                  <a:cubicBezTo>
                    <a:pt x="284" y="5907"/>
                    <a:pt x="0" y="6192"/>
                    <a:pt x="0" y="6557"/>
                  </a:cubicBezTo>
                  <a:lnTo>
                    <a:pt x="0" y="12545"/>
                  </a:lnTo>
                  <a:cubicBezTo>
                    <a:pt x="0" y="12890"/>
                    <a:pt x="284" y="13174"/>
                    <a:pt x="629" y="13174"/>
                  </a:cubicBezTo>
                  <a:lnTo>
                    <a:pt x="2558" y="13174"/>
                  </a:lnTo>
                  <a:lnTo>
                    <a:pt x="2558" y="10454"/>
                  </a:lnTo>
                  <a:cubicBezTo>
                    <a:pt x="2558" y="10109"/>
                    <a:pt x="2842" y="9825"/>
                    <a:pt x="3187" y="9825"/>
                  </a:cubicBezTo>
                  <a:cubicBezTo>
                    <a:pt x="3532" y="9825"/>
                    <a:pt x="3816" y="10109"/>
                    <a:pt x="3816" y="10454"/>
                  </a:cubicBezTo>
                  <a:lnTo>
                    <a:pt x="3816" y="13174"/>
                  </a:lnTo>
                  <a:lnTo>
                    <a:pt x="5095" y="13174"/>
                  </a:lnTo>
                  <a:lnTo>
                    <a:pt x="5095" y="10454"/>
                  </a:lnTo>
                  <a:cubicBezTo>
                    <a:pt x="5095" y="10109"/>
                    <a:pt x="5379" y="9825"/>
                    <a:pt x="5724" y="9825"/>
                  </a:cubicBezTo>
                  <a:cubicBezTo>
                    <a:pt x="6069" y="9825"/>
                    <a:pt x="6353" y="10109"/>
                    <a:pt x="6353" y="10454"/>
                  </a:cubicBezTo>
                  <a:lnTo>
                    <a:pt x="6353" y="13174"/>
                  </a:lnTo>
                  <a:lnTo>
                    <a:pt x="7632" y="13174"/>
                  </a:lnTo>
                  <a:lnTo>
                    <a:pt x="7632" y="10454"/>
                  </a:lnTo>
                  <a:cubicBezTo>
                    <a:pt x="7632" y="10109"/>
                    <a:pt x="7916" y="9825"/>
                    <a:pt x="8261" y="9825"/>
                  </a:cubicBezTo>
                  <a:cubicBezTo>
                    <a:pt x="8606" y="9825"/>
                    <a:pt x="8891" y="10109"/>
                    <a:pt x="8891" y="10454"/>
                  </a:cubicBezTo>
                  <a:lnTo>
                    <a:pt x="8891" y="13174"/>
                  </a:lnTo>
                  <a:lnTo>
                    <a:pt x="10169" y="13174"/>
                  </a:lnTo>
                  <a:lnTo>
                    <a:pt x="10169" y="10454"/>
                  </a:lnTo>
                  <a:cubicBezTo>
                    <a:pt x="10169" y="10109"/>
                    <a:pt x="10453" y="9825"/>
                    <a:pt x="10799" y="9825"/>
                  </a:cubicBezTo>
                  <a:cubicBezTo>
                    <a:pt x="11144" y="9825"/>
                    <a:pt x="11428" y="10109"/>
                    <a:pt x="11428" y="10454"/>
                  </a:cubicBezTo>
                  <a:lnTo>
                    <a:pt x="11428" y="13174"/>
                  </a:lnTo>
                  <a:lnTo>
                    <a:pt x="12707" y="13174"/>
                  </a:lnTo>
                  <a:lnTo>
                    <a:pt x="12707" y="10454"/>
                  </a:lnTo>
                  <a:cubicBezTo>
                    <a:pt x="12707" y="10109"/>
                    <a:pt x="12991" y="9825"/>
                    <a:pt x="13336" y="9825"/>
                  </a:cubicBezTo>
                  <a:cubicBezTo>
                    <a:pt x="13681" y="9825"/>
                    <a:pt x="13965" y="10109"/>
                    <a:pt x="13965" y="10454"/>
                  </a:cubicBezTo>
                  <a:lnTo>
                    <a:pt x="13965" y="13174"/>
                  </a:lnTo>
                  <a:lnTo>
                    <a:pt x="15244" y="13174"/>
                  </a:lnTo>
                  <a:lnTo>
                    <a:pt x="15244" y="10454"/>
                  </a:lnTo>
                  <a:cubicBezTo>
                    <a:pt x="15244" y="10109"/>
                    <a:pt x="15528" y="9825"/>
                    <a:pt x="15873" y="9825"/>
                  </a:cubicBezTo>
                  <a:cubicBezTo>
                    <a:pt x="16218" y="9825"/>
                    <a:pt x="16502" y="10109"/>
                    <a:pt x="16502" y="10454"/>
                  </a:cubicBezTo>
                  <a:lnTo>
                    <a:pt x="16502" y="13174"/>
                  </a:lnTo>
                  <a:lnTo>
                    <a:pt x="17781" y="13174"/>
                  </a:lnTo>
                  <a:lnTo>
                    <a:pt x="17781" y="10454"/>
                  </a:lnTo>
                  <a:cubicBezTo>
                    <a:pt x="17781" y="10109"/>
                    <a:pt x="18065" y="9825"/>
                    <a:pt x="18410" y="9825"/>
                  </a:cubicBezTo>
                  <a:cubicBezTo>
                    <a:pt x="18755" y="9825"/>
                    <a:pt x="19039" y="10109"/>
                    <a:pt x="19039" y="10454"/>
                  </a:cubicBezTo>
                  <a:lnTo>
                    <a:pt x="19039" y="13174"/>
                  </a:lnTo>
                  <a:lnTo>
                    <a:pt x="21008" y="13174"/>
                  </a:lnTo>
                  <a:cubicBezTo>
                    <a:pt x="21374" y="13174"/>
                    <a:pt x="21658" y="12890"/>
                    <a:pt x="21658" y="12545"/>
                  </a:cubicBezTo>
                  <a:lnTo>
                    <a:pt x="21658" y="6557"/>
                  </a:lnTo>
                  <a:cubicBezTo>
                    <a:pt x="21658" y="6192"/>
                    <a:pt x="21374" y="5907"/>
                    <a:pt x="21008" y="5907"/>
                  </a:cubicBezTo>
                  <a:lnTo>
                    <a:pt x="20318" y="5907"/>
                  </a:lnTo>
                  <a:lnTo>
                    <a:pt x="20318" y="4649"/>
                  </a:lnTo>
                  <a:lnTo>
                    <a:pt x="21008" y="4649"/>
                  </a:lnTo>
                  <a:cubicBezTo>
                    <a:pt x="21374" y="4649"/>
                    <a:pt x="21658" y="4365"/>
                    <a:pt x="21658" y="4020"/>
                  </a:cubicBezTo>
                  <a:lnTo>
                    <a:pt x="21658" y="630"/>
                  </a:lnTo>
                  <a:cubicBezTo>
                    <a:pt x="21658" y="285"/>
                    <a:pt x="21374" y="1"/>
                    <a:pt x="21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6" name="Google Shape;1536;p55"/>
          <p:cNvSpPr/>
          <p:nvPr/>
        </p:nvSpPr>
        <p:spPr>
          <a:xfrm>
            <a:off x="8216263" y="36419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5"/>
          <p:cNvSpPr/>
          <p:nvPr/>
        </p:nvSpPr>
        <p:spPr>
          <a:xfrm>
            <a:off x="795151" y="17563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5"/>
          <p:cNvSpPr/>
          <p:nvPr/>
        </p:nvSpPr>
        <p:spPr>
          <a:xfrm rot="-1685758">
            <a:off x="7430328" y="41891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5"/>
          <p:cNvSpPr/>
          <p:nvPr/>
        </p:nvSpPr>
        <p:spPr>
          <a:xfrm>
            <a:off x="8216263" y="26608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5"/>
          <p:cNvSpPr/>
          <p:nvPr/>
        </p:nvSpPr>
        <p:spPr>
          <a:xfrm>
            <a:off x="7733849" y="33410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1" name="Google Shape;1541;p55"/>
          <p:cNvGrpSpPr/>
          <p:nvPr/>
        </p:nvGrpSpPr>
        <p:grpSpPr>
          <a:xfrm>
            <a:off x="7733860" y="4116127"/>
            <a:ext cx="695830" cy="243805"/>
            <a:chOff x="2271950" y="2722775"/>
            <a:chExt cx="575875" cy="201775"/>
          </a:xfrm>
        </p:grpSpPr>
        <p:sp>
          <p:nvSpPr>
            <p:cNvPr id="1542" name="Google Shape;1542;p5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7" name="Google Shape;1547;p55"/>
          <p:cNvSpPr/>
          <p:nvPr/>
        </p:nvSpPr>
        <p:spPr>
          <a:xfrm>
            <a:off x="1548426" y="1525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5"/>
          <p:cNvSpPr/>
          <p:nvPr/>
        </p:nvSpPr>
        <p:spPr>
          <a:xfrm rot="-1685758">
            <a:off x="1473403" y="2031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6"/>
        <p:cNvGrpSpPr/>
        <p:nvPr/>
      </p:nvGrpSpPr>
      <p:grpSpPr>
        <a:xfrm>
          <a:off x="0" y="0"/>
          <a:ext cx="0" cy="0"/>
          <a:chOff x="0" y="0"/>
          <a:chExt cx="0" cy="0"/>
        </a:xfrm>
      </p:grpSpPr>
      <p:sp>
        <p:nvSpPr>
          <p:cNvPr id="1820" name="Google Shape;1820;p60"/>
          <p:cNvSpPr/>
          <p:nvPr/>
        </p:nvSpPr>
        <p:spPr>
          <a:xfrm>
            <a:off x="2581835" y="1406843"/>
            <a:ext cx="3928534" cy="327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0"/>
          <p:cNvSpPr txBox="1">
            <a:spLocks noGrp="1"/>
          </p:cNvSpPr>
          <p:nvPr>
            <p:ph type="title"/>
          </p:nvPr>
        </p:nvSpPr>
        <p:spPr>
          <a:xfrm>
            <a:off x="3291840" y="730575"/>
            <a:ext cx="2503910" cy="56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2"/>
                </a:solidFill>
              </a:rPr>
              <a:t>99086.13</a:t>
            </a:r>
            <a:endParaRPr dirty="0"/>
          </a:p>
        </p:txBody>
      </p:sp>
      <p:sp>
        <p:nvSpPr>
          <p:cNvPr id="1822" name="Google Shape;1822;p60"/>
          <p:cNvSpPr txBox="1">
            <a:spLocks noGrp="1"/>
          </p:cNvSpPr>
          <p:nvPr>
            <p:ph type="subTitle" idx="1"/>
          </p:nvPr>
        </p:nvSpPr>
        <p:spPr>
          <a:xfrm>
            <a:off x="2581835" y="1488775"/>
            <a:ext cx="3857440" cy="1610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YEAR 2019 AVERAGE ESTIMATED SALARY</a:t>
            </a:r>
            <a:endParaRPr dirty="0"/>
          </a:p>
        </p:txBody>
      </p:sp>
      <p:sp>
        <p:nvSpPr>
          <p:cNvPr id="1823" name="Google Shape;1823;p60"/>
          <p:cNvSpPr txBox="1">
            <a:spLocks noGrp="1"/>
          </p:cNvSpPr>
          <p:nvPr>
            <p:ph type="title" idx="2"/>
          </p:nvPr>
        </p:nvSpPr>
        <p:spPr>
          <a:xfrm>
            <a:off x="3463962" y="2029025"/>
            <a:ext cx="2331788" cy="564600"/>
          </a:xfrm>
          <a:prstGeom prst="rect">
            <a:avLst/>
          </a:prstGeom>
        </p:spPr>
        <p:txBody>
          <a:bodyPr spcFirstLastPara="1" wrap="square" lIns="91425" tIns="91425" rIns="91425" bIns="91425" anchor="ctr" anchorCtr="0">
            <a:noAutofit/>
          </a:bodyPr>
          <a:lstStyle/>
          <a:p>
            <a:pPr lvl="0"/>
            <a:r>
              <a:rPr lang="en" dirty="0">
                <a:solidFill>
                  <a:schemeClr val="lt2"/>
                </a:solidFill>
              </a:rPr>
              <a:t>100970.14</a:t>
            </a:r>
            <a:endParaRPr dirty="0"/>
          </a:p>
        </p:txBody>
      </p:sp>
      <p:sp>
        <p:nvSpPr>
          <p:cNvPr id="1825" name="Google Shape;1825;p60"/>
          <p:cNvSpPr txBox="1">
            <a:spLocks noGrp="1"/>
          </p:cNvSpPr>
          <p:nvPr>
            <p:ph type="title" idx="4"/>
          </p:nvPr>
        </p:nvSpPr>
        <p:spPr>
          <a:xfrm>
            <a:off x="3205765" y="3329635"/>
            <a:ext cx="2560319" cy="564600"/>
          </a:xfrm>
          <a:prstGeom prst="rect">
            <a:avLst/>
          </a:prstGeom>
        </p:spPr>
        <p:txBody>
          <a:bodyPr spcFirstLastPara="1" wrap="square" lIns="91425" tIns="91425" rIns="91425" bIns="91425" anchor="ctr" anchorCtr="0">
            <a:noAutofit/>
          </a:bodyPr>
          <a:lstStyle/>
          <a:p>
            <a:pPr lvl="0"/>
            <a:r>
              <a:rPr lang="en" dirty="0">
                <a:solidFill>
                  <a:schemeClr val="lt2"/>
                </a:solidFill>
              </a:rPr>
              <a:t>101912.67</a:t>
            </a:r>
            <a:endParaRPr dirty="0"/>
          </a:p>
        </p:txBody>
      </p:sp>
      <p:sp>
        <p:nvSpPr>
          <p:cNvPr id="1829" name="Google Shape;1829;p6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grpSp>
        <p:nvGrpSpPr>
          <p:cNvPr id="1830" name="Google Shape;1830;p60"/>
          <p:cNvGrpSpPr/>
          <p:nvPr/>
        </p:nvGrpSpPr>
        <p:grpSpPr>
          <a:xfrm>
            <a:off x="7511847" y="3115427"/>
            <a:ext cx="695830" cy="243805"/>
            <a:chOff x="2271950" y="2722775"/>
            <a:chExt cx="575875" cy="201775"/>
          </a:xfrm>
        </p:grpSpPr>
        <p:sp>
          <p:nvSpPr>
            <p:cNvPr id="1831" name="Google Shape;1831;p6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6" name="Google Shape;1836;p60"/>
          <p:cNvSpPr/>
          <p:nvPr/>
        </p:nvSpPr>
        <p:spPr>
          <a:xfrm rot="7198898">
            <a:off x="728922" y="29609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0"/>
          <p:cNvSpPr/>
          <p:nvPr/>
        </p:nvSpPr>
        <p:spPr>
          <a:xfrm rot="7201932">
            <a:off x="1357498" y="369522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0"/>
          <p:cNvSpPr/>
          <p:nvPr/>
        </p:nvSpPr>
        <p:spPr>
          <a:xfrm>
            <a:off x="7511100" y="888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0"/>
          <p:cNvSpPr/>
          <p:nvPr/>
        </p:nvSpPr>
        <p:spPr>
          <a:xfrm>
            <a:off x="922451" y="1509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0" name="Google Shape;1840;p60"/>
          <p:cNvGrpSpPr/>
          <p:nvPr/>
        </p:nvGrpSpPr>
        <p:grpSpPr>
          <a:xfrm>
            <a:off x="7276257" y="3966654"/>
            <a:ext cx="953591" cy="334099"/>
            <a:chOff x="2271950" y="2722775"/>
            <a:chExt cx="575875" cy="201775"/>
          </a:xfrm>
        </p:grpSpPr>
        <p:sp>
          <p:nvSpPr>
            <p:cNvPr id="1841" name="Google Shape;1841;p6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6" name="Google Shape;1846;p60"/>
          <p:cNvSpPr/>
          <p:nvPr/>
        </p:nvSpPr>
        <p:spPr>
          <a:xfrm>
            <a:off x="8045952" y="80205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0"/>
          <p:cNvSpPr/>
          <p:nvPr/>
        </p:nvSpPr>
        <p:spPr>
          <a:xfrm>
            <a:off x="1555873" y="2593615"/>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60"/>
          <p:cNvSpPr/>
          <p:nvPr/>
        </p:nvSpPr>
        <p:spPr>
          <a:xfrm>
            <a:off x="8222801" y="165679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0"/>
          <p:cNvSpPr/>
          <p:nvPr/>
        </p:nvSpPr>
        <p:spPr>
          <a:xfrm rot="-1685758">
            <a:off x="7876578" y="22100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0"/>
          <p:cNvSpPr/>
          <p:nvPr/>
        </p:nvSpPr>
        <p:spPr>
          <a:xfrm>
            <a:off x="8229838" y="3751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0"/>
          <p:cNvSpPr/>
          <p:nvPr/>
        </p:nvSpPr>
        <p:spPr>
          <a:xfrm rot="-1685758">
            <a:off x="712406" y="983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0"/>
          <p:cNvSpPr/>
          <p:nvPr/>
        </p:nvSpPr>
        <p:spPr>
          <a:xfrm>
            <a:off x="1129527" y="10543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0"/>
          <p:cNvSpPr/>
          <p:nvPr/>
        </p:nvSpPr>
        <p:spPr>
          <a:xfrm>
            <a:off x="8273299" y="30133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0"/>
          <p:cNvSpPr/>
          <p:nvPr/>
        </p:nvSpPr>
        <p:spPr>
          <a:xfrm>
            <a:off x="7140813" y="35937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0"/>
          <p:cNvSpPr/>
          <p:nvPr/>
        </p:nvSpPr>
        <p:spPr>
          <a:xfrm>
            <a:off x="7705574" y="13390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0"/>
          <p:cNvSpPr/>
          <p:nvPr/>
        </p:nvSpPr>
        <p:spPr>
          <a:xfrm>
            <a:off x="820074" y="40882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0"/>
          <p:cNvSpPr/>
          <p:nvPr/>
        </p:nvSpPr>
        <p:spPr>
          <a:xfrm>
            <a:off x="846239" y="22897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20;p60">
            <a:extLst>
              <a:ext uri="{FF2B5EF4-FFF2-40B4-BE49-F238E27FC236}">
                <a16:creationId xmlns:a16="http://schemas.microsoft.com/office/drawing/2014/main" id="{DC88E79E-A05A-408B-8A88-24A99896C65C}"/>
              </a:ext>
            </a:extLst>
          </p:cNvPr>
          <p:cNvSpPr/>
          <p:nvPr/>
        </p:nvSpPr>
        <p:spPr>
          <a:xfrm>
            <a:off x="2581835" y="2750100"/>
            <a:ext cx="3928534" cy="327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22;p60">
            <a:extLst>
              <a:ext uri="{FF2B5EF4-FFF2-40B4-BE49-F238E27FC236}">
                <a16:creationId xmlns:a16="http://schemas.microsoft.com/office/drawing/2014/main" id="{909E0E5E-0ABD-45C9-B7E1-00EFEEC74B22}"/>
              </a:ext>
            </a:extLst>
          </p:cNvPr>
          <p:cNvSpPr txBox="1">
            <a:spLocks/>
          </p:cNvSpPr>
          <p:nvPr/>
        </p:nvSpPr>
        <p:spPr>
          <a:xfrm>
            <a:off x="2581835" y="2832032"/>
            <a:ext cx="3857440" cy="161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r>
              <a:rPr lang="en-US" dirty="0"/>
              <a:t>YEAR 2018 AVERAGE ESTIMATED SALARY</a:t>
            </a:r>
          </a:p>
        </p:txBody>
      </p:sp>
      <p:sp>
        <p:nvSpPr>
          <p:cNvPr id="65" name="Google Shape;1820;p60">
            <a:extLst>
              <a:ext uri="{FF2B5EF4-FFF2-40B4-BE49-F238E27FC236}">
                <a16:creationId xmlns:a16="http://schemas.microsoft.com/office/drawing/2014/main" id="{DE2A3355-B890-4C32-B995-6B5C159B6741}"/>
              </a:ext>
            </a:extLst>
          </p:cNvPr>
          <p:cNvSpPr/>
          <p:nvPr/>
        </p:nvSpPr>
        <p:spPr>
          <a:xfrm>
            <a:off x="2581835" y="3979111"/>
            <a:ext cx="3928534" cy="3279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22;p60">
            <a:extLst>
              <a:ext uri="{FF2B5EF4-FFF2-40B4-BE49-F238E27FC236}">
                <a16:creationId xmlns:a16="http://schemas.microsoft.com/office/drawing/2014/main" id="{B4ACF78B-8CAD-4F1F-BE62-578F685BB49E}"/>
              </a:ext>
            </a:extLst>
          </p:cNvPr>
          <p:cNvSpPr txBox="1">
            <a:spLocks/>
          </p:cNvSpPr>
          <p:nvPr/>
        </p:nvSpPr>
        <p:spPr>
          <a:xfrm>
            <a:off x="2581835" y="4061043"/>
            <a:ext cx="3857440" cy="1610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r>
              <a:rPr lang="en-US" dirty="0"/>
              <a:t>YEAR 2017 AVERAGE ESTIMATED SALARY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62"/>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 ANALYSIS</a:t>
            </a:r>
            <a:endParaRPr/>
          </a:p>
        </p:txBody>
      </p:sp>
      <p:sp>
        <p:nvSpPr>
          <p:cNvPr id="1908" name="Google Shape;1908;p6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err="1">
                <a:solidFill>
                  <a:schemeClr val="lt2"/>
                </a:solidFill>
                <a:latin typeface="Bebas Neue"/>
                <a:ea typeface="Bebas Neue"/>
                <a:cs typeface="Bebas Neue"/>
                <a:sym typeface="Bebas Neue"/>
              </a:rPr>
              <a:t>REport</a:t>
            </a:r>
            <a:endParaRPr dirty="0">
              <a:solidFill>
                <a:schemeClr val="lt2"/>
              </a:solidFill>
            </a:endParaRPr>
          </a:p>
        </p:txBody>
      </p:sp>
      <p:sp>
        <p:nvSpPr>
          <p:cNvPr id="1913" name="Google Shape;1913;p62"/>
          <p:cNvSpPr/>
          <p:nvPr/>
        </p:nvSpPr>
        <p:spPr>
          <a:xfrm>
            <a:off x="8210700" y="1341600"/>
            <a:ext cx="214800" cy="21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2"/>
          <p:cNvSpPr/>
          <p:nvPr/>
        </p:nvSpPr>
        <p:spPr>
          <a:xfrm>
            <a:off x="8210700" y="2426225"/>
            <a:ext cx="214800" cy="214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2"/>
          <p:cNvSpPr/>
          <p:nvPr/>
        </p:nvSpPr>
        <p:spPr>
          <a:xfrm>
            <a:off x="8210700" y="3510850"/>
            <a:ext cx="214800" cy="21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2"/>
          <p:cNvSpPr/>
          <p:nvPr/>
        </p:nvSpPr>
        <p:spPr>
          <a:xfrm>
            <a:off x="7013026" y="8967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2"/>
          <p:cNvSpPr/>
          <p:nvPr/>
        </p:nvSpPr>
        <p:spPr>
          <a:xfrm>
            <a:off x="7893277" y="6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2"/>
          <p:cNvSpPr/>
          <p:nvPr/>
        </p:nvSpPr>
        <p:spPr>
          <a:xfrm>
            <a:off x="6208138" y="11387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2"/>
          <p:cNvSpPr/>
          <p:nvPr/>
        </p:nvSpPr>
        <p:spPr>
          <a:xfrm rot="-1685758">
            <a:off x="4793066" y="9071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2"/>
          <p:cNvSpPr/>
          <p:nvPr/>
        </p:nvSpPr>
        <p:spPr>
          <a:xfrm>
            <a:off x="670406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2"/>
          <p:cNvSpPr/>
          <p:nvPr/>
        </p:nvSpPr>
        <p:spPr>
          <a:xfrm>
            <a:off x="5477851" y="7489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DC2BF6B2-BCE5-4D81-A450-F8E5A9AB013A}"/>
              </a:ext>
            </a:extLst>
          </p:cNvPr>
          <p:cNvPicPr>
            <a:picLocks noChangeAspect="1"/>
          </p:cNvPicPr>
          <p:nvPr/>
        </p:nvPicPr>
        <p:blipFill>
          <a:blip r:embed="rId3"/>
          <a:stretch>
            <a:fillRect/>
          </a:stretch>
        </p:blipFill>
        <p:spPr>
          <a:xfrm>
            <a:off x="2039930" y="1523204"/>
            <a:ext cx="4006266" cy="25391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6" name="Google Shape;556;p39"/>
          <p:cNvSpPr txBox="1">
            <a:spLocks noGrp="1"/>
          </p:cNvSpPr>
          <p:nvPr>
            <p:ph type="subTitle" idx="1"/>
          </p:nvPr>
        </p:nvSpPr>
        <p:spPr>
          <a:xfrm>
            <a:off x="4445058" y="613186"/>
            <a:ext cx="4045200" cy="162386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dirty="0"/>
              <a:t>From the above two slide, we can identify that there is dip in average salary of customers from the year 2017 to 2019. With the correlation of decreasing average salary, the churn rate seems to be increasing. </a:t>
            </a:r>
            <a:endParaRPr dirty="0"/>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cxnSp>
        <p:nvCxnSpPr>
          <p:cNvPr id="623" name="Google Shape;623;p39"/>
          <p:cNvCxnSpPr>
            <a:cxnSpLocks/>
          </p:cNvCxnSpPr>
          <p:nvPr/>
        </p:nvCxnSpPr>
        <p:spPr>
          <a:xfrm>
            <a:off x="4384500" y="2314563"/>
            <a:ext cx="4045275" cy="0"/>
          </a:xfrm>
          <a:prstGeom prst="straightConnector1">
            <a:avLst/>
          </a:prstGeom>
          <a:noFill/>
          <a:ln w="9525" cap="flat" cmpd="sng">
            <a:solidFill>
              <a:schemeClr val="dk1"/>
            </a:solidFill>
            <a:prstDash val="solid"/>
            <a:round/>
            <a:headEnd type="none" w="med" len="med"/>
            <a:tailEnd type="none" w="med" len="med"/>
          </a:ln>
        </p:spPr>
      </p:cxn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56;p39">
            <a:extLst>
              <a:ext uri="{FF2B5EF4-FFF2-40B4-BE49-F238E27FC236}">
                <a16:creationId xmlns:a16="http://schemas.microsoft.com/office/drawing/2014/main" id="{A67513B7-5D29-4566-A7A9-31009A25B993}"/>
              </a:ext>
            </a:extLst>
          </p:cNvPr>
          <p:cNvSpPr txBox="1">
            <a:spLocks/>
          </p:cNvSpPr>
          <p:nvPr/>
        </p:nvSpPr>
        <p:spPr>
          <a:xfrm>
            <a:off x="4446848" y="2503400"/>
            <a:ext cx="4045200" cy="142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Arimo"/>
              <a:buNone/>
              <a:defRPr sz="16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just"/>
            <a:r>
              <a:rPr lang="en-US" dirty="0"/>
              <a:t>On the other hand, with respect to salary, balance also get decreased. So that their credit score range or credit worthiness will automatically gets decreased.</a:t>
            </a:r>
          </a:p>
        </p:txBody>
      </p:sp>
      <p:sp>
        <p:nvSpPr>
          <p:cNvPr id="78" name="Google Shape;559;p39">
            <a:extLst>
              <a:ext uri="{FF2B5EF4-FFF2-40B4-BE49-F238E27FC236}">
                <a16:creationId xmlns:a16="http://schemas.microsoft.com/office/drawing/2014/main" id="{3824D9B4-EA2C-4D06-99B9-405D50815611}"/>
              </a:ext>
            </a:extLst>
          </p:cNvPr>
          <p:cNvSpPr/>
          <p:nvPr/>
        </p:nvSpPr>
        <p:spPr>
          <a:xfrm rot="-1685758">
            <a:off x="4270408" y="281554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715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7"/>
        <p:cNvGrpSpPr/>
        <p:nvPr/>
      </p:nvGrpSpPr>
      <p:grpSpPr>
        <a:xfrm>
          <a:off x="0" y="0"/>
          <a:ext cx="0" cy="0"/>
          <a:chOff x="0" y="0"/>
          <a:chExt cx="0" cy="0"/>
        </a:xfrm>
      </p:grpSpPr>
      <p:sp>
        <p:nvSpPr>
          <p:cNvPr id="1998" name="Google Shape;1998;p64"/>
          <p:cNvSpPr/>
          <p:nvPr/>
        </p:nvSpPr>
        <p:spPr>
          <a:xfrm rot="7201279">
            <a:off x="1346119" y="969871"/>
            <a:ext cx="773119" cy="7691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9" name="Google Shape;1999;p64"/>
          <p:cNvGrpSpPr/>
          <p:nvPr/>
        </p:nvGrpSpPr>
        <p:grpSpPr>
          <a:xfrm>
            <a:off x="3887582" y="1773296"/>
            <a:ext cx="1130500" cy="396105"/>
            <a:chOff x="2271950" y="2722775"/>
            <a:chExt cx="575875" cy="201775"/>
          </a:xfrm>
        </p:grpSpPr>
        <p:sp>
          <p:nvSpPr>
            <p:cNvPr id="2000" name="Google Shape;2000;p6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5" name="Google Shape;2005;p64"/>
          <p:cNvSpPr txBox="1">
            <a:spLocks noGrp="1"/>
          </p:cNvSpPr>
          <p:nvPr>
            <p:ph type="subTitle" idx="1"/>
          </p:nvPr>
        </p:nvSpPr>
        <p:spPr>
          <a:xfrm>
            <a:off x="5703750" y="2703350"/>
            <a:ext cx="2429100" cy="1056300"/>
          </a:xfrm>
          <a:prstGeom prst="rect">
            <a:avLst/>
          </a:prstGeom>
        </p:spPr>
        <p:txBody>
          <a:bodyPr spcFirstLastPara="1" wrap="square" lIns="91425" tIns="91425" rIns="91425" bIns="91425" anchor="t" anchorCtr="0">
            <a:noAutofit/>
          </a:bodyPr>
          <a:lstStyle/>
          <a:p>
            <a:pPr marL="0" lvl="0" indent="0" algn="l"/>
            <a:r>
              <a:rPr lang="en-US" dirty="0"/>
              <a:t>This is the report, I have created to analyze Customer Relationship Management</a:t>
            </a:r>
          </a:p>
        </p:txBody>
      </p:sp>
      <p:sp>
        <p:nvSpPr>
          <p:cNvPr id="2006" name="Google Shape;2006;p64"/>
          <p:cNvSpPr txBox="1">
            <a:spLocks noGrp="1"/>
          </p:cNvSpPr>
          <p:nvPr>
            <p:ph type="title"/>
          </p:nvPr>
        </p:nvSpPr>
        <p:spPr>
          <a:xfrm>
            <a:off x="5703750" y="1971348"/>
            <a:ext cx="2186400" cy="7121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Dashboard</a:t>
            </a:r>
            <a:endParaRPr dirty="0"/>
          </a:p>
        </p:txBody>
      </p:sp>
      <p:cxnSp>
        <p:nvCxnSpPr>
          <p:cNvPr id="2007" name="Google Shape;2007;p64"/>
          <p:cNvCxnSpPr/>
          <p:nvPr/>
        </p:nvCxnSpPr>
        <p:spPr>
          <a:xfrm>
            <a:off x="5825100" y="2683488"/>
            <a:ext cx="2186400" cy="0"/>
          </a:xfrm>
          <a:prstGeom prst="straightConnector1">
            <a:avLst/>
          </a:prstGeom>
          <a:noFill/>
          <a:ln w="9525" cap="flat" cmpd="sng">
            <a:solidFill>
              <a:schemeClr val="dk1"/>
            </a:solidFill>
            <a:prstDash val="solid"/>
            <a:round/>
            <a:headEnd type="none" w="med" len="med"/>
            <a:tailEnd type="none" w="med" len="med"/>
          </a:ln>
        </p:spPr>
      </p:cxnSp>
      <p:sp>
        <p:nvSpPr>
          <p:cNvPr id="2008" name="Google Shape;2008;p6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2010" name="Google Shape;2010;p64"/>
          <p:cNvSpPr/>
          <p:nvPr/>
        </p:nvSpPr>
        <p:spPr>
          <a:xfrm rot="5400000">
            <a:off x="1581399" y="1000338"/>
            <a:ext cx="2316461" cy="3142815"/>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7394300" y="6418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8027801" y="8651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rot="-1685758">
            <a:off x="7765766" y="3987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8093927" y="39234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6898752" y="41157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7158412" y="10800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6318913" y="718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7397851" y="42242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4784837" y="3923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4925614" y="42242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3401763" y="4165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AEC4C46B-CBBA-45A2-AF4E-1301D0C1B19F}"/>
              </a:ext>
            </a:extLst>
          </p:cNvPr>
          <p:cNvPicPr>
            <a:picLocks noChangeAspect="1"/>
          </p:cNvPicPr>
          <p:nvPr/>
        </p:nvPicPr>
        <p:blipFill>
          <a:blip r:embed="rId3"/>
          <a:stretch>
            <a:fillRect/>
          </a:stretch>
        </p:blipFill>
        <p:spPr>
          <a:xfrm>
            <a:off x="1444451" y="1548578"/>
            <a:ext cx="2618304" cy="20125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5"/>
        <p:cNvGrpSpPr/>
        <p:nvPr/>
      </p:nvGrpSpPr>
      <p:grpSpPr>
        <a:xfrm>
          <a:off x="0" y="0"/>
          <a:ext cx="0" cy="0"/>
          <a:chOff x="0" y="0"/>
          <a:chExt cx="0" cy="0"/>
        </a:xfrm>
      </p:grpSpPr>
      <p:grpSp>
        <p:nvGrpSpPr>
          <p:cNvPr id="1946" name="Google Shape;1946;p63"/>
          <p:cNvGrpSpPr/>
          <p:nvPr/>
        </p:nvGrpSpPr>
        <p:grpSpPr>
          <a:xfrm>
            <a:off x="7424791" y="2560533"/>
            <a:ext cx="1447577" cy="507202"/>
            <a:chOff x="2271950" y="2722775"/>
            <a:chExt cx="575875" cy="201775"/>
          </a:xfrm>
        </p:grpSpPr>
        <p:sp>
          <p:nvSpPr>
            <p:cNvPr id="1947" name="Google Shape;1947;p6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3" name="Google Shape;1953;p63"/>
          <p:cNvSpPr txBox="1">
            <a:spLocks noGrp="1"/>
          </p:cNvSpPr>
          <p:nvPr>
            <p:ph type="title"/>
          </p:nvPr>
        </p:nvSpPr>
        <p:spPr>
          <a:xfrm>
            <a:off x="1036691" y="2021431"/>
            <a:ext cx="2349900" cy="9579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Dashboard 2</a:t>
            </a:r>
            <a:endParaRPr dirty="0"/>
          </a:p>
        </p:txBody>
      </p:sp>
      <p:cxnSp>
        <p:nvCxnSpPr>
          <p:cNvPr id="1954" name="Google Shape;1954;p63"/>
          <p:cNvCxnSpPr/>
          <p:nvPr/>
        </p:nvCxnSpPr>
        <p:spPr>
          <a:xfrm>
            <a:off x="1090450" y="2683488"/>
            <a:ext cx="2186400" cy="0"/>
          </a:xfrm>
          <a:prstGeom prst="straightConnector1">
            <a:avLst/>
          </a:prstGeom>
          <a:noFill/>
          <a:ln w="9525" cap="flat" cmpd="sng">
            <a:solidFill>
              <a:schemeClr val="dk1"/>
            </a:solidFill>
            <a:prstDash val="solid"/>
            <a:round/>
            <a:headEnd type="none" w="med" len="med"/>
            <a:tailEnd type="none" w="med" len="med"/>
          </a:ln>
        </p:spPr>
      </p:cxnSp>
      <p:sp>
        <p:nvSpPr>
          <p:cNvPr id="1956" name="Google Shape;1956;p63"/>
          <p:cNvSpPr/>
          <p:nvPr/>
        </p:nvSpPr>
        <p:spPr>
          <a:xfrm>
            <a:off x="4849900" y="1275200"/>
            <a:ext cx="3282852" cy="2593085"/>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3"/>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1958" name="Google Shape;1958;p63"/>
          <p:cNvSpPr/>
          <p:nvPr/>
        </p:nvSpPr>
        <p:spPr>
          <a:xfrm>
            <a:off x="751776" y="11047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3"/>
          <p:cNvSpPr/>
          <p:nvPr/>
        </p:nvSpPr>
        <p:spPr>
          <a:xfrm>
            <a:off x="1574076" y="7349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3"/>
          <p:cNvSpPr/>
          <p:nvPr/>
        </p:nvSpPr>
        <p:spPr>
          <a:xfrm>
            <a:off x="2456563" y="84344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3"/>
          <p:cNvSpPr/>
          <p:nvPr/>
        </p:nvSpPr>
        <p:spPr>
          <a:xfrm rot="-1685758">
            <a:off x="722628" y="745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2" name="Google Shape;1962;p63"/>
          <p:cNvGrpSpPr/>
          <p:nvPr/>
        </p:nvGrpSpPr>
        <p:grpSpPr>
          <a:xfrm>
            <a:off x="3172244" y="675229"/>
            <a:ext cx="953591" cy="334099"/>
            <a:chOff x="2271950" y="2722775"/>
            <a:chExt cx="575875" cy="201775"/>
          </a:xfrm>
        </p:grpSpPr>
        <p:sp>
          <p:nvSpPr>
            <p:cNvPr id="1963" name="Google Shape;1963;p6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8" name="Google Shape;1968;p63"/>
          <p:cNvSpPr/>
          <p:nvPr/>
        </p:nvSpPr>
        <p:spPr>
          <a:xfrm>
            <a:off x="4225513" y="3567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3"/>
          <p:cNvSpPr/>
          <p:nvPr/>
        </p:nvSpPr>
        <p:spPr>
          <a:xfrm>
            <a:off x="1787488" y="397683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3"/>
          <p:cNvSpPr/>
          <p:nvPr/>
        </p:nvSpPr>
        <p:spPr>
          <a:xfrm rot="7202853">
            <a:off x="787555" y="3862593"/>
            <a:ext cx="450456" cy="448158"/>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3"/>
          <p:cNvSpPr/>
          <p:nvPr/>
        </p:nvSpPr>
        <p:spPr>
          <a:xfrm>
            <a:off x="3581638" y="12752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3"/>
          <p:cNvSpPr/>
          <p:nvPr/>
        </p:nvSpPr>
        <p:spPr>
          <a:xfrm rot="-1685758">
            <a:off x="7151203" y="21078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3"/>
          <p:cNvSpPr/>
          <p:nvPr/>
        </p:nvSpPr>
        <p:spPr>
          <a:xfrm>
            <a:off x="4677375" y="10093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3"/>
          <p:cNvSpPr/>
          <p:nvPr/>
        </p:nvSpPr>
        <p:spPr>
          <a:xfrm>
            <a:off x="6661124" y="27737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3"/>
          <p:cNvSpPr/>
          <p:nvPr/>
        </p:nvSpPr>
        <p:spPr>
          <a:xfrm rot="-1685758">
            <a:off x="4236178" y="1781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3"/>
          <p:cNvSpPr/>
          <p:nvPr/>
        </p:nvSpPr>
        <p:spPr>
          <a:xfrm>
            <a:off x="1444450" y="433826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3"/>
          <p:cNvSpPr/>
          <p:nvPr/>
        </p:nvSpPr>
        <p:spPr>
          <a:xfrm>
            <a:off x="4674951" y="38922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 name="Picture 49">
            <a:extLst>
              <a:ext uri="{FF2B5EF4-FFF2-40B4-BE49-F238E27FC236}">
                <a16:creationId xmlns:a16="http://schemas.microsoft.com/office/drawing/2014/main" id="{5176739C-C508-4B20-8677-C90885FBB709}"/>
              </a:ext>
            </a:extLst>
          </p:cNvPr>
          <p:cNvPicPr>
            <a:picLocks noChangeAspect="1"/>
          </p:cNvPicPr>
          <p:nvPr/>
        </p:nvPicPr>
        <p:blipFill>
          <a:blip r:embed="rId3"/>
          <a:stretch>
            <a:fillRect/>
          </a:stretch>
        </p:blipFill>
        <p:spPr>
          <a:xfrm>
            <a:off x="4968682" y="1409253"/>
            <a:ext cx="3033757" cy="174139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70FD9-D789-432E-90B3-59DDE2C156C6}"/>
              </a:ext>
            </a:extLst>
          </p:cNvPr>
          <p:cNvSpPr>
            <a:spLocks noGrp="1"/>
          </p:cNvSpPr>
          <p:nvPr>
            <p:ph type="title"/>
          </p:nvPr>
        </p:nvSpPr>
        <p:spPr>
          <a:xfrm>
            <a:off x="2764221" y="2067027"/>
            <a:ext cx="3615558" cy="682305"/>
          </a:xfrm>
        </p:spPr>
        <p:txBody>
          <a:bodyPr/>
          <a:lstStyle/>
          <a:p>
            <a:pPr algn="ctr"/>
            <a:r>
              <a:rPr lang="en-US" dirty="0"/>
              <a:t>THANK YOU</a:t>
            </a:r>
            <a:endParaRPr lang="en-IN" dirty="0"/>
          </a:p>
        </p:txBody>
      </p:sp>
    </p:spTree>
    <p:extLst>
      <p:ext uri="{BB962C8B-B14F-4D97-AF65-F5344CB8AC3E}">
        <p14:creationId xmlns:p14="http://schemas.microsoft.com/office/powerpoint/2010/main" val="41112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INTRODUCTION</a:t>
            </a:r>
            <a:endParaRPr/>
          </a:p>
        </p:txBody>
      </p:sp>
      <p:sp>
        <p:nvSpPr>
          <p:cNvPr id="556" name="Google Shape;556;p3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dirty="0"/>
              <a:t>Here we are going to discuss the customer relationship management analysis report for the bank which is located at different geographic locations.</a:t>
            </a:r>
            <a:endParaRPr dirty="0"/>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cxnSp>
        <p:nvCxnSpPr>
          <p:cNvPr id="623" name="Google Shape;623;p39"/>
          <p:cNvCxnSpPr>
            <a:cxnSpLocks/>
          </p:cNvCxnSpPr>
          <p:nvPr/>
        </p:nvCxnSpPr>
        <p:spPr>
          <a:xfrm>
            <a:off x="4384500" y="2314563"/>
            <a:ext cx="4045275" cy="0"/>
          </a:xfrm>
          <a:prstGeom prst="straightConnector1">
            <a:avLst/>
          </a:prstGeom>
          <a:noFill/>
          <a:ln w="9525" cap="flat" cmpd="sng">
            <a:solidFill>
              <a:schemeClr val="dk1"/>
            </a:solidFill>
            <a:prstDash val="solid"/>
            <a:round/>
            <a:headEnd type="none" w="med" len="med"/>
            <a:tailEnd type="none" w="med" len="med"/>
          </a:ln>
        </p:spPr>
      </p:cxn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5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lvl="0"/>
            <a:r>
              <a:rPr lang="en-US" sz="3200" dirty="0"/>
              <a:t>Geographic Locations </a:t>
            </a:r>
          </a:p>
        </p:txBody>
      </p:sp>
      <p:sp>
        <p:nvSpPr>
          <p:cNvPr id="1570" name="Google Shape;1570;p56"/>
          <p:cNvSpPr/>
          <p:nvPr/>
        </p:nvSpPr>
        <p:spPr>
          <a:xfrm>
            <a:off x="1537657" y="1618140"/>
            <a:ext cx="1462725" cy="14625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2509</a:t>
            </a:r>
          </a:p>
        </p:txBody>
      </p:sp>
      <p:sp>
        <p:nvSpPr>
          <p:cNvPr id="1571" name="Google Shape;1571;p56"/>
          <p:cNvSpPr/>
          <p:nvPr/>
        </p:nvSpPr>
        <p:spPr>
          <a:xfrm>
            <a:off x="3980914" y="2343404"/>
            <a:ext cx="1182148" cy="11819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lt1"/>
                </a:solidFill>
                <a:latin typeface="Bebas Neue"/>
                <a:ea typeface="Bebas Neue"/>
                <a:cs typeface="Bebas Neue"/>
                <a:sym typeface="Bebas Neue"/>
              </a:rPr>
              <a:t>2477</a:t>
            </a:r>
            <a:endParaRPr sz="2800" dirty="0">
              <a:solidFill>
                <a:schemeClr val="lt1"/>
              </a:solidFill>
              <a:latin typeface="Bebas Neue"/>
              <a:ea typeface="Bebas Neue"/>
              <a:cs typeface="Bebas Neue"/>
              <a:sym typeface="Bebas Neue"/>
            </a:endParaRPr>
          </a:p>
        </p:txBody>
      </p:sp>
      <p:sp>
        <p:nvSpPr>
          <p:cNvPr id="1572" name="Google Shape;1572;p56"/>
          <p:cNvSpPr/>
          <p:nvPr/>
        </p:nvSpPr>
        <p:spPr>
          <a:xfrm>
            <a:off x="6075900" y="1482747"/>
            <a:ext cx="1598152" cy="159790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2600" dirty="0">
                <a:solidFill>
                  <a:schemeClr val="dk1"/>
                </a:solidFill>
                <a:latin typeface="Bebas Neue"/>
                <a:ea typeface="Bebas Neue"/>
                <a:cs typeface="Bebas Neue"/>
                <a:sym typeface="Bebas Neue"/>
              </a:rPr>
              <a:t>5014</a:t>
            </a:r>
            <a:endParaRPr dirty="0">
              <a:solidFill>
                <a:schemeClr val="dk1"/>
              </a:solidFill>
            </a:endParaRPr>
          </a:p>
        </p:txBody>
      </p:sp>
      <p:sp>
        <p:nvSpPr>
          <p:cNvPr id="1573" name="Google Shape;1573;p56"/>
          <p:cNvSpPr txBox="1"/>
          <p:nvPr/>
        </p:nvSpPr>
        <p:spPr>
          <a:xfrm>
            <a:off x="1281863" y="3367535"/>
            <a:ext cx="19743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700" dirty="0">
                <a:solidFill>
                  <a:schemeClr val="dk1"/>
                </a:solidFill>
                <a:latin typeface="Bebas Neue"/>
                <a:ea typeface="Bebas Neue"/>
                <a:cs typeface="Bebas Neue"/>
                <a:sym typeface="Bebas Neue"/>
              </a:rPr>
              <a:t>Germany</a:t>
            </a:r>
            <a:endParaRPr sz="2700" dirty="0">
              <a:solidFill>
                <a:schemeClr val="dk1"/>
              </a:solidFill>
              <a:latin typeface="Bebas Neue"/>
              <a:ea typeface="Bebas Neue"/>
              <a:cs typeface="Bebas Neue"/>
              <a:sym typeface="Bebas Neue"/>
            </a:endParaRPr>
          </a:p>
        </p:txBody>
      </p:sp>
      <p:sp>
        <p:nvSpPr>
          <p:cNvPr id="1574" name="Google Shape;1574;p56"/>
          <p:cNvSpPr txBox="1"/>
          <p:nvPr/>
        </p:nvSpPr>
        <p:spPr>
          <a:xfrm>
            <a:off x="1281863" y="3668435"/>
            <a:ext cx="1974300" cy="71935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Arimo"/>
                <a:ea typeface="Arimo"/>
                <a:cs typeface="Arimo"/>
                <a:sym typeface="Arimo"/>
              </a:rPr>
              <a:t>Germany is the region which has second largest customers</a:t>
            </a:r>
            <a:endParaRPr dirty="0">
              <a:solidFill>
                <a:schemeClr val="dk1"/>
              </a:solidFill>
              <a:latin typeface="Arimo"/>
              <a:ea typeface="Arimo"/>
              <a:cs typeface="Arimo"/>
              <a:sym typeface="Arimo"/>
            </a:endParaRPr>
          </a:p>
        </p:txBody>
      </p:sp>
      <p:sp>
        <p:nvSpPr>
          <p:cNvPr id="1575" name="Google Shape;1575;p56"/>
          <p:cNvSpPr txBox="1"/>
          <p:nvPr/>
        </p:nvSpPr>
        <p:spPr>
          <a:xfrm>
            <a:off x="5887813" y="3367535"/>
            <a:ext cx="19743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700" dirty="0">
                <a:solidFill>
                  <a:schemeClr val="dk1"/>
                </a:solidFill>
                <a:latin typeface="Bebas Neue"/>
                <a:ea typeface="Bebas Neue"/>
                <a:cs typeface="Bebas Neue"/>
                <a:sym typeface="Bebas Neue"/>
              </a:rPr>
              <a:t>FRANCE</a:t>
            </a:r>
            <a:endParaRPr sz="2700" dirty="0">
              <a:solidFill>
                <a:schemeClr val="dk1"/>
              </a:solidFill>
              <a:latin typeface="Bebas Neue"/>
              <a:ea typeface="Bebas Neue"/>
              <a:cs typeface="Bebas Neue"/>
              <a:sym typeface="Bebas Neue"/>
            </a:endParaRPr>
          </a:p>
        </p:txBody>
      </p:sp>
      <p:sp>
        <p:nvSpPr>
          <p:cNvPr id="1576" name="Google Shape;1576;p56"/>
          <p:cNvSpPr txBox="1"/>
          <p:nvPr/>
        </p:nvSpPr>
        <p:spPr>
          <a:xfrm>
            <a:off x="5887813" y="3668435"/>
            <a:ext cx="1974300" cy="8011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Arimo"/>
                <a:ea typeface="Arimo"/>
                <a:cs typeface="Arimo"/>
                <a:sym typeface="Arimo"/>
              </a:rPr>
              <a:t>France is the region which has highest customers</a:t>
            </a:r>
            <a:endParaRPr dirty="0">
              <a:solidFill>
                <a:schemeClr val="dk1"/>
              </a:solidFill>
              <a:latin typeface="Arimo"/>
              <a:ea typeface="Arimo"/>
              <a:cs typeface="Arimo"/>
              <a:sym typeface="Arimo"/>
            </a:endParaRPr>
          </a:p>
        </p:txBody>
      </p:sp>
      <p:sp>
        <p:nvSpPr>
          <p:cNvPr id="1577" name="Google Shape;1577;p56"/>
          <p:cNvSpPr txBox="1"/>
          <p:nvPr/>
        </p:nvSpPr>
        <p:spPr>
          <a:xfrm>
            <a:off x="3584838" y="1159138"/>
            <a:ext cx="1974300" cy="3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700" dirty="0">
                <a:solidFill>
                  <a:schemeClr val="dk1"/>
                </a:solidFill>
                <a:latin typeface="Bebas Neue"/>
                <a:ea typeface="Bebas Neue"/>
                <a:cs typeface="Bebas Neue"/>
                <a:sym typeface="Bebas Neue"/>
              </a:rPr>
              <a:t>SPAIN</a:t>
            </a:r>
            <a:endParaRPr sz="2700" dirty="0">
              <a:solidFill>
                <a:schemeClr val="dk1"/>
              </a:solidFill>
              <a:latin typeface="Bebas Neue"/>
              <a:ea typeface="Bebas Neue"/>
              <a:cs typeface="Bebas Neue"/>
              <a:sym typeface="Bebas Neue"/>
            </a:endParaRPr>
          </a:p>
        </p:txBody>
      </p:sp>
      <p:sp>
        <p:nvSpPr>
          <p:cNvPr id="1578" name="Google Shape;1578;p56"/>
          <p:cNvSpPr txBox="1"/>
          <p:nvPr/>
        </p:nvSpPr>
        <p:spPr>
          <a:xfrm>
            <a:off x="3618459" y="1460038"/>
            <a:ext cx="1974300" cy="80664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Arimo"/>
                <a:ea typeface="Arimo"/>
                <a:cs typeface="Arimo"/>
                <a:sym typeface="Arimo"/>
              </a:rPr>
              <a:t>Spain is the region having smallest count of customers</a:t>
            </a:r>
            <a:endParaRPr dirty="0">
              <a:solidFill>
                <a:schemeClr val="dk1"/>
              </a:solidFill>
              <a:latin typeface="Arimo"/>
              <a:ea typeface="Arimo"/>
              <a:cs typeface="Arimo"/>
              <a:sym typeface="Arimo"/>
            </a:endParaRPr>
          </a:p>
        </p:txBody>
      </p:sp>
      <p:sp>
        <p:nvSpPr>
          <p:cNvPr id="1579" name="Google Shape;1579;p5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1596" name="Google Shape;1596;p56"/>
          <p:cNvSpPr/>
          <p:nvPr/>
        </p:nvSpPr>
        <p:spPr>
          <a:xfrm>
            <a:off x="6589850" y="6739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6"/>
          <p:cNvSpPr/>
          <p:nvPr/>
        </p:nvSpPr>
        <p:spPr>
          <a:xfrm>
            <a:off x="714300" y="37854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6"/>
          <p:cNvSpPr/>
          <p:nvPr/>
        </p:nvSpPr>
        <p:spPr>
          <a:xfrm>
            <a:off x="706039" y="206516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9" name="Google Shape;1599;p56"/>
          <p:cNvGrpSpPr/>
          <p:nvPr/>
        </p:nvGrpSpPr>
        <p:grpSpPr>
          <a:xfrm>
            <a:off x="7741747" y="734402"/>
            <a:ext cx="695830" cy="243805"/>
            <a:chOff x="2271950" y="2722775"/>
            <a:chExt cx="575875" cy="201775"/>
          </a:xfrm>
        </p:grpSpPr>
        <p:sp>
          <p:nvSpPr>
            <p:cNvPr id="1600" name="Google Shape;1600;p5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5" name="Google Shape;1605;p56"/>
          <p:cNvSpPr/>
          <p:nvPr/>
        </p:nvSpPr>
        <p:spPr>
          <a:xfrm rot="7198898">
            <a:off x="710687" y="25151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6"/>
          <p:cNvSpPr/>
          <p:nvPr/>
        </p:nvSpPr>
        <p:spPr>
          <a:xfrm rot="7201932">
            <a:off x="8065691" y="1528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6"/>
          <p:cNvSpPr/>
          <p:nvPr/>
        </p:nvSpPr>
        <p:spPr>
          <a:xfrm>
            <a:off x="7095263" y="10077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6"/>
          <p:cNvSpPr/>
          <p:nvPr/>
        </p:nvSpPr>
        <p:spPr>
          <a:xfrm rot="-1685758">
            <a:off x="800494" y="3461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6"/>
          <p:cNvSpPr/>
          <p:nvPr/>
        </p:nvSpPr>
        <p:spPr>
          <a:xfrm>
            <a:off x="7862136" y="12691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6"/>
          <p:cNvSpPr/>
          <p:nvPr/>
        </p:nvSpPr>
        <p:spPr>
          <a:xfrm>
            <a:off x="5935651" y="9782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MALE</a:t>
            </a:r>
            <a:endParaRPr dirty="0"/>
          </a:p>
        </p:txBody>
      </p:sp>
      <p:sp>
        <p:nvSpPr>
          <p:cNvPr id="688" name="Google Shape;688;p41"/>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IN" dirty="0"/>
              <a:t>Male has 2867 active accounts.</a:t>
            </a:r>
            <a:endParaRPr dirty="0"/>
          </a:p>
        </p:txBody>
      </p:sp>
      <p:sp>
        <p:nvSpPr>
          <p:cNvPr id="689" name="Google Shape;689;p41"/>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Female</a:t>
            </a:r>
            <a:endParaRPr dirty="0"/>
          </a:p>
        </p:txBody>
      </p:sp>
      <p:sp>
        <p:nvSpPr>
          <p:cNvPr id="690" name="Google Shape;690;p41"/>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hlink"/>
              </a:buClr>
              <a:buSzPts val="1100"/>
              <a:buFont typeface="Arial"/>
              <a:buNone/>
            </a:pPr>
            <a:r>
              <a:rPr lang="en-IN" dirty="0"/>
              <a:t>Female has 2284 active accounts.</a:t>
            </a:r>
            <a:endParaRPr dirty="0"/>
          </a:p>
        </p:txBody>
      </p:sp>
      <p:cxnSp>
        <p:nvCxnSpPr>
          <p:cNvPr id="692" name="Google Shape;692;p41"/>
          <p:cNvCxnSpPr/>
          <p:nvPr/>
        </p:nvCxnSpPr>
        <p:spPr>
          <a:xfrm>
            <a:off x="1834521" y="2075713"/>
            <a:ext cx="20511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713983" y="1798633"/>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7553473" y="2835033"/>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5" name="Google Shape;695;p41"/>
          <p:cNvCxnSpPr/>
          <p:nvPr/>
        </p:nvCxnSpPr>
        <p:spPr>
          <a:xfrm>
            <a:off x="5239075" y="3112125"/>
            <a:ext cx="2074800" cy="0"/>
          </a:xfrm>
          <a:prstGeom prst="straightConnector1">
            <a:avLst/>
          </a:prstGeom>
          <a:noFill/>
          <a:ln w="9525" cap="flat" cmpd="sng">
            <a:solidFill>
              <a:schemeClr val="dk1"/>
            </a:solidFill>
            <a:prstDash val="solid"/>
            <a:round/>
            <a:headEnd type="none" w="med" len="med"/>
            <a:tailEnd type="none" w="med" len="med"/>
          </a:ln>
        </p:spPr>
      </p:cxnSp>
      <p:sp>
        <p:nvSpPr>
          <p:cNvPr id="696" name="Google Shape;696;p4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41"/>
          <p:cNvGrpSpPr/>
          <p:nvPr/>
        </p:nvGrpSpPr>
        <p:grpSpPr>
          <a:xfrm>
            <a:off x="932869" y="2017472"/>
            <a:ext cx="438780" cy="438758"/>
            <a:chOff x="1322640" y="3567702"/>
            <a:chExt cx="437728" cy="437708"/>
          </a:xfrm>
        </p:grpSpPr>
        <p:sp>
          <p:nvSpPr>
            <p:cNvPr id="720" name="Google Shape;720;p41"/>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41"/>
          <p:cNvGrpSpPr/>
          <p:nvPr/>
        </p:nvGrpSpPr>
        <p:grpSpPr>
          <a:xfrm>
            <a:off x="7772355" y="3101062"/>
            <a:ext cx="438779" cy="344395"/>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45CCF1FC-9D85-45ED-B91B-07BFC47E4500}"/>
              </a:ext>
            </a:extLst>
          </p:cNvPr>
          <p:cNvSpPr>
            <a:spLocks noGrp="1"/>
          </p:cNvSpPr>
          <p:nvPr>
            <p:ph type="title" idx="4"/>
          </p:nvPr>
        </p:nvSpPr>
        <p:spPr/>
        <p:txBody>
          <a:bodyPr/>
          <a:lstStyle/>
          <a:p>
            <a:r>
              <a:rPr lang="en-US" dirty="0"/>
              <a:t>GENDER Distribution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42"/>
          <p:cNvSpPr txBox="1">
            <a:spLocks noGrp="1"/>
          </p:cNvSpPr>
          <p:nvPr>
            <p:ph type="title"/>
          </p:nvPr>
        </p:nvSpPr>
        <p:spPr>
          <a:xfrm>
            <a:off x="5324572" y="141919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50+</a:t>
            </a:r>
            <a:endParaRPr dirty="0"/>
          </a:p>
        </p:txBody>
      </p:sp>
      <p:sp>
        <p:nvSpPr>
          <p:cNvPr id="750" name="Google Shape;750;p42"/>
          <p:cNvSpPr txBox="1">
            <a:spLocks noGrp="1"/>
          </p:cNvSpPr>
          <p:nvPr>
            <p:ph type="subTitle" idx="1"/>
          </p:nvPr>
        </p:nvSpPr>
        <p:spPr>
          <a:xfrm>
            <a:off x="5346622" y="2088801"/>
            <a:ext cx="21864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There are 1395 customers above 50.</a:t>
            </a:r>
            <a:endParaRPr dirty="0"/>
          </a:p>
        </p:txBody>
      </p:sp>
      <p:cxnSp>
        <p:nvCxnSpPr>
          <p:cNvPr id="751" name="Google Shape;751;p42"/>
          <p:cNvCxnSpPr/>
          <p:nvPr/>
        </p:nvCxnSpPr>
        <p:spPr>
          <a:xfrm>
            <a:off x="5368672" y="1991684"/>
            <a:ext cx="2186400" cy="0"/>
          </a:xfrm>
          <a:prstGeom prst="straightConnector1">
            <a:avLst/>
          </a:prstGeom>
          <a:noFill/>
          <a:ln w="9525" cap="flat" cmpd="sng">
            <a:solidFill>
              <a:schemeClr val="dk1"/>
            </a:solidFill>
            <a:prstDash val="solid"/>
            <a:round/>
            <a:headEnd type="none" w="med" len="med"/>
            <a:tailEnd type="none" w="med" len="med"/>
          </a:ln>
        </p:spPr>
      </p:cxnSp>
      <p:sp>
        <p:nvSpPr>
          <p:cNvPr id="752" name="Google Shape;752;p42"/>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a:t>
            </a:r>
            <a:r>
              <a:rPr lang="en-IN" dirty="0"/>
              <a:t>GE Category</a:t>
            </a:r>
            <a:endParaRPr dirty="0"/>
          </a:p>
        </p:txBody>
      </p:sp>
      <p:sp>
        <p:nvSpPr>
          <p:cNvPr id="753" name="Google Shape;753;p42"/>
          <p:cNvSpPr txBox="1">
            <a:spLocks noGrp="1"/>
          </p:cNvSpPr>
          <p:nvPr>
            <p:ph type="title" idx="2"/>
          </p:nvPr>
        </p:nvSpPr>
        <p:spPr>
          <a:xfrm>
            <a:off x="1444868" y="1444585"/>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18-30</a:t>
            </a:r>
            <a:endParaRPr dirty="0"/>
          </a:p>
        </p:txBody>
      </p:sp>
      <p:sp>
        <p:nvSpPr>
          <p:cNvPr id="754" name="Google Shape;754;p42"/>
          <p:cNvSpPr txBox="1">
            <a:spLocks noGrp="1"/>
          </p:cNvSpPr>
          <p:nvPr>
            <p:ph type="subTitle" idx="3"/>
          </p:nvPr>
        </p:nvSpPr>
        <p:spPr>
          <a:xfrm>
            <a:off x="1444868" y="2113080"/>
            <a:ext cx="2230500" cy="8085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There are 1641 customers belong to </a:t>
            </a:r>
          </a:p>
          <a:p>
            <a:pPr marL="0" lvl="0" indent="0" algn="ctr" rtl="0">
              <a:spcBef>
                <a:spcPts val="0"/>
              </a:spcBef>
              <a:spcAft>
                <a:spcPts val="0"/>
              </a:spcAft>
              <a:buNone/>
            </a:pPr>
            <a:r>
              <a:rPr lang="en-IN" dirty="0"/>
              <a:t>18-30</a:t>
            </a:r>
            <a:endParaRPr dirty="0"/>
          </a:p>
        </p:txBody>
      </p:sp>
      <p:sp>
        <p:nvSpPr>
          <p:cNvPr id="755" name="Google Shape;755;p42"/>
          <p:cNvSpPr txBox="1">
            <a:spLocks noGrp="1"/>
          </p:cNvSpPr>
          <p:nvPr>
            <p:ph type="title" idx="4"/>
          </p:nvPr>
        </p:nvSpPr>
        <p:spPr>
          <a:xfrm>
            <a:off x="3485641" y="2831782"/>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30-50</a:t>
            </a:r>
            <a:endParaRPr dirty="0"/>
          </a:p>
        </p:txBody>
      </p:sp>
      <p:sp>
        <p:nvSpPr>
          <p:cNvPr id="756" name="Google Shape;756;p42"/>
          <p:cNvSpPr txBox="1">
            <a:spLocks noGrp="1"/>
          </p:cNvSpPr>
          <p:nvPr>
            <p:ph type="subTitle" idx="5"/>
          </p:nvPr>
        </p:nvSpPr>
        <p:spPr>
          <a:xfrm>
            <a:off x="3485641" y="3401596"/>
            <a:ext cx="2230500" cy="101980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There are 7000 customers belong to </a:t>
            </a:r>
          </a:p>
          <a:p>
            <a:pPr marL="0" lvl="0" indent="0" rtl="0">
              <a:spcBef>
                <a:spcPts val="0"/>
              </a:spcBef>
              <a:spcAft>
                <a:spcPts val="0"/>
              </a:spcAft>
              <a:buNone/>
            </a:pPr>
            <a:r>
              <a:rPr lang="en-IN" dirty="0"/>
              <a:t>30-50 which consist of highest customer count.</a:t>
            </a:r>
            <a:endParaRPr dirty="0"/>
          </a:p>
        </p:txBody>
      </p:sp>
      <p:cxnSp>
        <p:nvCxnSpPr>
          <p:cNvPr id="757" name="Google Shape;757;p42"/>
          <p:cNvCxnSpPr/>
          <p:nvPr/>
        </p:nvCxnSpPr>
        <p:spPr>
          <a:xfrm>
            <a:off x="1466918" y="2000532"/>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758" name="Google Shape;758;p42"/>
          <p:cNvCxnSpPr>
            <a:cxnSpLocks/>
          </p:cNvCxnSpPr>
          <p:nvPr/>
        </p:nvCxnSpPr>
        <p:spPr>
          <a:xfrm>
            <a:off x="3675368" y="3377517"/>
            <a:ext cx="2018723" cy="0"/>
          </a:xfrm>
          <a:prstGeom prst="straightConnector1">
            <a:avLst/>
          </a:prstGeom>
          <a:noFill/>
          <a:ln w="9525" cap="flat" cmpd="sng">
            <a:solidFill>
              <a:schemeClr val="dk1"/>
            </a:solidFill>
            <a:prstDash val="solid"/>
            <a:round/>
            <a:headEnd type="none" w="med" len="med"/>
            <a:tailEnd type="none" w="med" len="med"/>
          </a:ln>
        </p:spPr>
      </p:cxnSp>
      <p:sp>
        <p:nvSpPr>
          <p:cNvPr id="759" name="Google Shape;759;p4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rot="-1685758">
            <a:off x="1455528" y="22900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2E88A0-7EED-48A6-894B-E82A5EB76F3B}"/>
              </a:ext>
            </a:extLst>
          </p:cNvPr>
          <p:cNvSpPr>
            <a:spLocks noGrp="1"/>
          </p:cNvSpPr>
          <p:nvPr>
            <p:ph type="title" idx="4"/>
          </p:nvPr>
        </p:nvSpPr>
        <p:spPr/>
        <p:txBody>
          <a:bodyPr/>
          <a:lstStyle/>
          <a:p>
            <a:r>
              <a:rPr lang="en-US" dirty="0"/>
              <a:t>Now entering into the part of churn</a:t>
            </a:r>
            <a:endParaRPr lang="en-IN" dirty="0"/>
          </a:p>
        </p:txBody>
      </p:sp>
      <p:sp>
        <p:nvSpPr>
          <p:cNvPr id="12" name="Google Shape;1309;p51">
            <a:extLst>
              <a:ext uri="{FF2B5EF4-FFF2-40B4-BE49-F238E27FC236}">
                <a16:creationId xmlns:a16="http://schemas.microsoft.com/office/drawing/2014/main" id="{95DD7DC5-62B5-43D5-8363-88F9A0FDAFF5}"/>
              </a:ext>
            </a:extLst>
          </p:cNvPr>
          <p:cNvSpPr txBox="1"/>
          <p:nvPr/>
        </p:nvSpPr>
        <p:spPr>
          <a:xfrm>
            <a:off x="5517968" y="1633750"/>
            <a:ext cx="2640688" cy="1876000"/>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IN" dirty="0">
                <a:solidFill>
                  <a:schemeClr val="dk1"/>
                </a:solidFill>
                <a:latin typeface="Arimo"/>
                <a:ea typeface="Arimo"/>
                <a:cs typeface="Arimo"/>
                <a:sym typeface="Arimo"/>
              </a:rPr>
              <a:t>From this chart, We can understand that end of every year has highest rate of churn</a:t>
            </a:r>
          </a:p>
          <a:p>
            <a:pPr marL="285750" lvl="0" indent="-285750" algn="just" rtl="0">
              <a:spcBef>
                <a:spcPts val="0"/>
              </a:spcBef>
              <a:spcAft>
                <a:spcPts val="0"/>
              </a:spcAft>
              <a:buFont typeface="Arial" panose="020B0604020202020204" pitchFamily="34" charset="0"/>
              <a:buChar char="•"/>
            </a:pPr>
            <a:r>
              <a:rPr lang="en-IN" dirty="0">
                <a:solidFill>
                  <a:schemeClr val="dk1"/>
                </a:solidFill>
                <a:latin typeface="Arimo"/>
                <a:ea typeface="Arimo"/>
                <a:cs typeface="Arimo"/>
                <a:sym typeface="Arimo"/>
              </a:rPr>
              <a:t>And also, In the month January and February there seems to be lesser churn.</a:t>
            </a:r>
            <a:endParaRPr dirty="0">
              <a:solidFill>
                <a:schemeClr val="dk1"/>
              </a:solidFill>
              <a:latin typeface="Arimo"/>
              <a:ea typeface="Arimo"/>
              <a:cs typeface="Arimo"/>
              <a:sym typeface="Arimo"/>
            </a:endParaRPr>
          </a:p>
        </p:txBody>
      </p:sp>
      <p:sp>
        <p:nvSpPr>
          <p:cNvPr id="13" name="Google Shape;759;p42">
            <a:extLst>
              <a:ext uri="{FF2B5EF4-FFF2-40B4-BE49-F238E27FC236}">
                <a16:creationId xmlns:a16="http://schemas.microsoft.com/office/drawing/2014/main" id="{B0327EB3-C61E-4F28-8925-21AFA5704CD3}"/>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pic>
        <p:nvPicPr>
          <p:cNvPr id="14" name="Picture 13">
            <a:extLst>
              <a:ext uri="{FF2B5EF4-FFF2-40B4-BE49-F238E27FC236}">
                <a16:creationId xmlns:a16="http://schemas.microsoft.com/office/drawing/2014/main" id="{5BC7A457-4C0A-4C5F-9D91-F84C477843AE}"/>
              </a:ext>
            </a:extLst>
          </p:cNvPr>
          <p:cNvPicPr>
            <a:picLocks noChangeAspect="1"/>
          </p:cNvPicPr>
          <p:nvPr/>
        </p:nvPicPr>
        <p:blipFill>
          <a:blip r:embed="rId2"/>
          <a:stretch>
            <a:fillRect/>
          </a:stretch>
        </p:blipFill>
        <p:spPr>
          <a:xfrm>
            <a:off x="850930" y="1357143"/>
            <a:ext cx="4624955" cy="2429214"/>
          </a:xfrm>
          <a:prstGeom prst="rect">
            <a:avLst/>
          </a:prstGeom>
        </p:spPr>
      </p:pic>
    </p:spTree>
    <p:extLst>
      <p:ext uri="{BB962C8B-B14F-4D97-AF65-F5344CB8AC3E}">
        <p14:creationId xmlns:p14="http://schemas.microsoft.com/office/powerpoint/2010/main" val="3537164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309;p51">
            <a:extLst>
              <a:ext uri="{FF2B5EF4-FFF2-40B4-BE49-F238E27FC236}">
                <a16:creationId xmlns:a16="http://schemas.microsoft.com/office/drawing/2014/main" id="{95DD7DC5-62B5-43D5-8363-88F9A0FDAFF5}"/>
              </a:ext>
            </a:extLst>
          </p:cNvPr>
          <p:cNvSpPr txBox="1"/>
          <p:nvPr/>
        </p:nvSpPr>
        <p:spPr>
          <a:xfrm>
            <a:off x="5436350" y="1714873"/>
            <a:ext cx="2640688" cy="1286510"/>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IN" dirty="0">
                <a:solidFill>
                  <a:schemeClr val="dk1"/>
                </a:solidFill>
                <a:latin typeface="Arimo"/>
                <a:ea typeface="Arimo"/>
                <a:cs typeface="Arimo"/>
                <a:sym typeface="Arimo"/>
              </a:rPr>
              <a:t>From this chart, We get to know that the customers who is having low salary and having low balance plan to leave the bank.</a:t>
            </a:r>
          </a:p>
        </p:txBody>
      </p:sp>
      <p:sp>
        <p:nvSpPr>
          <p:cNvPr id="8" name="Title 5">
            <a:extLst>
              <a:ext uri="{FF2B5EF4-FFF2-40B4-BE49-F238E27FC236}">
                <a16:creationId xmlns:a16="http://schemas.microsoft.com/office/drawing/2014/main" id="{7F7C40AA-C78A-4BD8-9822-2945866B9797}"/>
              </a:ext>
            </a:extLst>
          </p:cNvPr>
          <p:cNvSpPr txBox="1">
            <a:spLocks/>
          </p:cNvSpPr>
          <p:nvPr/>
        </p:nvSpPr>
        <p:spPr>
          <a:xfrm>
            <a:off x="714300" y="634700"/>
            <a:ext cx="7715400" cy="5244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US" dirty="0"/>
              <a:t>Cause:</a:t>
            </a:r>
            <a:endParaRPr lang="en-IN" dirty="0"/>
          </a:p>
        </p:txBody>
      </p:sp>
      <p:sp>
        <p:nvSpPr>
          <p:cNvPr id="9" name="Google Shape;759;p42">
            <a:extLst>
              <a:ext uri="{FF2B5EF4-FFF2-40B4-BE49-F238E27FC236}">
                <a16:creationId xmlns:a16="http://schemas.microsoft.com/office/drawing/2014/main" id="{75472B75-05D5-4727-8E7F-BD5458BE298E}"/>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pic>
        <p:nvPicPr>
          <p:cNvPr id="5" name="Picture 4">
            <a:extLst>
              <a:ext uri="{FF2B5EF4-FFF2-40B4-BE49-F238E27FC236}">
                <a16:creationId xmlns:a16="http://schemas.microsoft.com/office/drawing/2014/main" id="{A148504F-E6E3-4BE3-AE4E-821004232592}"/>
              </a:ext>
            </a:extLst>
          </p:cNvPr>
          <p:cNvPicPr>
            <a:picLocks noChangeAspect="1"/>
          </p:cNvPicPr>
          <p:nvPr/>
        </p:nvPicPr>
        <p:blipFill>
          <a:blip r:embed="rId2"/>
          <a:stretch>
            <a:fillRect/>
          </a:stretch>
        </p:blipFill>
        <p:spPr>
          <a:xfrm>
            <a:off x="1184460" y="1409339"/>
            <a:ext cx="3600953" cy="2829320"/>
          </a:xfrm>
          <a:prstGeom prst="rect">
            <a:avLst/>
          </a:prstGeom>
        </p:spPr>
      </p:pic>
    </p:spTree>
    <p:extLst>
      <p:ext uri="{BB962C8B-B14F-4D97-AF65-F5344CB8AC3E}">
        <p14:creationId xmlns:p14="http://schemas.microsoft.com/office/powerpoint/2010/main" val="218508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1CF0-316E-4080-A922-300182F35C13}"/>
              </a:ext>
            </a:extLst>
          </p:cNvPr>
          <p:cNvSpPr>
            <a:spLocks noGrp="1"/>
          </p:cNvSpPr>
          <p:nvPr>
            <p:ph type="title"/>
          </p:nvPr>
        </p:nvSpPr>
        <p:spPr>
          <a:xfrm>
            <a:off x="3043127" y="1523087"/>
            <a:ext cx="2230500" cy="443400"/>
          </a:xfrm>
        </p:spPr>
        <p:txBody>
          <a:bodyPr/>
          <a:lstStyle/>
          <a:p>
            <a:r>
              <a:rPr lang="en-US" dirty="0"/>
              <a:t>Tenure</a:t>
            </a:r>
            <a:endParaRPr lang="en-IN" dirty="0"/>
          </a:p>
        </p:txBody>
      </p:sp>
      <p:sp>
        <p:nvSpPr>
          <p:cNvPr id="3" name="Subtitle 2">
            <a:extLst>
              <a:ext uri="{FF2B5EF4-FFF2-40B4-BE49-F238E27FC236}">
                <a16:creationId xmlns:a16="http://schemas.microsoft.com/office/drawing/2014/main" id="{5005D64D-2488-4E81-BB06-86E65448DF56}"/>
              </a:ext>
            </a:extLst>
          </p:cNvPr>
          <p:cNvSpPr>
            <a:spLocks noGrp="1"/>
          </p:cNvSpPr>
          <p:nvPr>
            <p:ph type="subTitle" idx="1"/>
          </p:nvPr>
        </p:nvSpPr>
        <p:spPr>
          <a:xfrm>
            <a:off x="1409252" y="2041791"/>
            <a:ext cx="5927464" cy="1285325"/>
          </a:xfrm>
        </p:spPr>
        <p:txBody>
          <a:bodyPr/>
          <a:lstStyle/>
          <a:p>
            <a:pPr algn="just"/>
            <a:r>
              <a:rPr lang="en-US" dirty="0"/>
              <a:t>By increasing the tenure period for the customers who is having low</a:t>
            </a:r>
          </a:p>
          <a:p>
            <a:pPr algn="just"/>
            <a:r>
              <a:rPr lang="en-US" dirty="0"/>
              <a:t>salary, Customers could able to stay in the bank.</a:t>
            </a:r>
            <a:endParaRPr lang="en-IN" dirty="0"/>
          </a:p>
        </p:txBody>
      </p:sp>
      <p:sp>
        <p:nvSpPr>
          <p:cNvPr id="6" name="Title 5">
            <a:extLst>
              <a:ext uri="{FF2B5EF4-FFF2-40B4-BE49-F238E27FC236}">
                <a16:creationId xmlns:a16="http://schemas.microsoft.com/office/drawing/2014/main" id="{51C39B57-4F79-46E6-8C4D-0507301969C6}"/>
              </a:ext>
            </a:extLst>
          </p:cNvPr>
          <p:cNvSpPr>
            <a:spLocks noGrp="1"/>
          </p:cNvSpPr>
          <p:nvPr>
            <p:ph type="title" idx="4"/>
          </p:nvPr>
        </p:nvSpPr>
        <p:spPr/>
        <p:txBody>
          <a:bodyPr/>
          <a:lstStyle/>
          <a:p>
            <a:r>
              <a:rPr lang="en-US" dirty="0"/>
              <a:t>Solution</a:t>
            </a:r>
            <a:endParaRPr lang="en-IN" dirty="0"/>
          </a:p>
        </p:txBody>
      </p:sp>
      <p:sp>
        <p:nvSpPr>
          <p:cNvPr id="7" name="Google Shape;759;p42">
            <a:extLst>
              <a:ext uri="{FF2B5EF4-FFF2-40B4-BE49-F238E27FC236}">
                <a16:creationId xmlns:a16="http://schemas.microsoft.com/office/drawing/2014/main" id="{C3EFC811-3AE1-4515-9B76-306AA628C93C}"/>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spTree>
    <p:extLst>
      <p:ext uri="{BB962C8B-B14F-4D97-AF65-F5344CB8AC3E}">
        <p14:creationId xmlns:p14="http://schemas.microsoft.com/office/powerpoint/2010/main" val="260797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2E88A0-7EED-48A6-894B-E82A5EB76F3B}"/>
              </a:ext>
            </a:extLst>
          </p:cNvPr>
          <p:cNvSpPr>
            <a:spLocks noGrp="1"/>
          </p:cNvSpPr>
          <p:nvPr>
            <p:ph type="title" idx="4"/>
          </p:nvPr>
        </p:nvSpPr>
        <p:spPr/>
        <p:txBody>
          <a:bodyPr/>
          <a:lstStyle/>
          <a:p>
            <a:r>
              <a:rPr lang="en-US" dirty="0"/>
              <a:t>Another Cause</a:t>
            </a:r>
            <a:endParaRPr lang="en-IN" dirty="0"/>
          </a:p>
        </p:txBody>
      </p:sp>
      <p:sp>
        <p:nvSpPr>
          <p:cNvPr id="12" name="Google Shape;1309;p51">
            <a:extLst>
              <a:ext uri="{FF2B5EF4-FFF2-40B4-BE49-F238E27FC236}">
                <a16:creationId xmlns:a16="http://schemas.microsoft.com/office/drawing/2014/main" id="{95DD7DC5-62B5-43D5-8363-88F9A0FDAFF5}"/>
              </a:ext>
            </a:extLst>
          </p:cNvPr>
          <p:cNvSpPr txBox="1"/>
          <p:nvPr/>
        </p:nvSpPr>
        <p:spPr>
          <a:xfrm>
            <a:off x="4572000" y="1700091"/>
            <a:ext cx="2640688" cy="2368095"/>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dirty="0">
                <a:solidFill>
                  <a:schemeClr val="dk1"/>
                </a:solidFill>
                <a:latin typeface="Arimo"/>
                <a:ea typeface="Arimo"/>
                <a:cs typeface="Arimo"/>
                <a:sym typeface="Arimo"/>
              </a:rPr>
              <a:t>The person who are buying 4 products or 1 products are exiting the bank.</a:t>
            </a:r>
          </a:p>
          <a:p>
            <a:pPr marL="285750" lvl="0" indent="-285750" algn="just" rtl="0">
              <a:spcBef>
                <a:spcPts val="0"/>
              </a:spcBef>
              <a:spcAft>
                <a:spcPts val="0"/>
              </a:spcAft>
              <a:buFont typeface="Arial" panose="020B0604020202020204" pitchFamily="34" charset="0"/>
              <a:buChar char="•"/>
            </a:pPr>
            <a:r>
              <a:rPr lang="en-US" dirty="0">
                <a:solidFill>
                  <a:schemeClr val="dk1"/>
                </a:solidFill>
                <a:latin typeface="Arimo"/>
                <a:ea typeface="Arimo"/>
                <a:cs typeface="Arimo"/>
                <a:sym typeface="Arimo"/>
              </a:rPr>
              <a:t>This could be resolved by offering a way that the customers who buys products should buy Minimum of 1 product and also maximum of 4 products</a:t>
            </a:r>
            <a:endParaRPr dirty="0">
              <a:solidFill>
                <a:schemeClr val="dk1"/>
              </a:solidFill>
              <a:latin typeface="Arimo"/>
              <a:ea typeface="Arimo"/>
              <a:cs typeface="Arimo"/>
              <a:sym typeface="Arimo"/>
            </a:endParaRPr>
          </a:p>
        </p:txBody>
      </p:sp>
      <p:sp>
        <p:nvSpPr>
          <p:cNvPr id="8" name="Google Shape;759;p42">
            <a:extLst>
              <a:ext uri="{FF2B5EF4-FFF2-40B4-BE49-F238E27FC236}">
                <a16:creationId xmlns:a16="http://schemas.microsoft.com/office/drawing/2014/main" id="{C7B148AC-60BB-4253-83C3-E09C141EDEBD}"/>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 </a:t>
            </a:r>
            <a:r>
              <a:rPr lang="en-IN" dirty="0">
                <a:solidFill>
                  <a:schemeClr val="lt2"/>
                </a:solidFill>
                <a:latin typeface="Bebas Neue"/>
                <a:ea typeface="Bebas Neue"/>
                <a:cs typeface="Bebas Neue"/>
                <a:sym typeface="Bebas Neue"/>
              </a:rPr>
              <a:t>Report</a:t>
            </a:r>
            <a:endParaRPr dirty="0">
              <a:solidFill>
                <a:schemeClr val="lt2"/>
              </a:solidFill>
            </a:endParaRPr>
          </a:p>
        </p:txBody>
      </p:sp>
      <p:pic>
        <p:nvPicPr>
          <p:cNvPr id="5" name="Picture 4">
            <a:extLst>
              <a:ext uri="{FF2B5EF4-FFF2-40B4-BE49-F238E27FC236}">
                <a16:creationId xmlns:a16="http://schemas.microsoft.com/office/drawing/2014/main" id="{D622BDC5-E051-4E14-A8D9-1F97CE2173DB}"/>
              </a:ext>
            </a:extLst>
          </p:cNvPr>
          <p:cNvPicPr>
            <a:picLocks noChangeAspect="1"/>
          </p:cNvPicPr>
          <p:nvPr/>
        </p:nvPicPr>
        <p:blipFill>
          <a:blip r:embed="rId2"/>
          <a:stretch>
            <a:fillRect/>
          </a:stretch>
        </p:blipFill>
        <p:spPr>
          <a:xfrm>
            <a:off x="1026493" y="1483767"/>
            <a:ext cx="3391373" cy="2800741"/>
          </a:xfrm>
          <a:prstGeom prst="rect">
            <a:avLst/>
          </a:prstGeom>
        </p:spPr>
      </p:pic>
    </p:spTree>
    <p:extLst>
      <p:ext uri="{BB962C8B-B14F-4D97-AF65-F5344CB8AC3E}">
        <p14:creationId xmlns:p14="http://schemas.microsoft.com/office/powerpoint/2010/main" val="3907049589"/>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530</Words>
  <Application>Microsoft Office PowerPoint</Application>
  <PresentationFormat>On-screen Show (16:9)</PresentationFormat>
  <Paragraphs>113</Paragraphs>
  <Slides>18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Bebas Neue</vt:lpstr>
      <vt:lpstr>Arimo</vt:lpstr>
      <vt:lpstr>Data Analysis for Business by Slidesgo</vt:lpstr>
      <vt:lpstr>CAPSTONE PROJECT: ANALYTICAL CRM DEVELOPMENT FOR A BANK</vt:lpstr>
      <vt:lpstr>INTRODUCTION</vt:lpstr>
      <vt:lpstr>Geographic Locations </vt:lpstr>
      <vt:lpstr>MALE</vt:lpstr>
      <vt:lpstr>50+</vt:lpstr>
      <vt:lpstr>Now entering into the part of churn</vt:lpstr>
      <vt:lpstr>PowerPoint Presentation</vt:lpstr>
      <vt:lpstr>Tenure</vt:lpstr>
      <vt:lpstr>Another Cause</vt:lpstr>
      <vt:lpstr>Credit Card holders</vt:lpstr>
      <vt:lpstr>CREDIT SCORE worthiness</vt:lpstr>
      <vt:lpstr>YEAR WISE CHURN RATE</vt:lpstr>
      <vt:lpstr>99086.13</vt:lpstr>
      <vt:lpstr>RISK ANALYSIS</vt:lpstr>
      <vt:lpstr>PowerPoint Presentation</vt:lpstr>
      <vt:lpstr>Dashboard</vt:lpstr>
      <vt:lpstr>Dashboard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ANALYTICAL CRM DEVELOPMENT FOR A BANK</dc:title>
  <dc:creator>ADMIN</dc:creator>
  <cp:lastModifiedBy>SURYAA SR</cp:lastModifiedBy>
  <cp:revision>21</cp:revision>
  <dcterms:modified xsi:type="dcterms:W3CDTF">2024-01-31T11:19:49Z</dcterms:modified>
</cp:coreProperties>
</file>