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323" r:id="rId9"/>
    <p:sldId id="326" r:id="rId10"/>
    <p:sldId id="282" r:id="rId11"/>
    <p:sldId id="315" r:id="rId12"/>
    <p:sldId id="325" r:id="rId13"/>
    <p:sldId id="324" r:id="rId14"/>
    <p:sldId id="327" r:id="rId15"/>
    <p:sldId id="319" r:id="rId16"/>
    <p:sldId id="317" r:id="rId17"/>
    <p:sldId id="322" r:id="rId18"/>
    <p:sldId id="321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6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901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746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30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9147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089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276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1811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9854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49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0883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1198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57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619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85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1893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32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15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1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405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38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3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7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C9F67F5-CFA0-3582-4E16-ED794425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BAFEF9-F402-3AEC-4FA3-D45F49F81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BE75FA4-0B72-07C4-88A2-11BBBFB4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9F7AD2-5DBC-1A3D-554E-EB6A775C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7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2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B4D806-6D4E-E590-2809-6A3385E6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  <p:sldLayoutId id="2147483855" r:id="rId20"/>
    <p:sldLayoutId id="2147483856" r:id="rId21"/>
    <p:sldLayoutId id="2147483857" r:id="rId22"/>
    <p:sldLayoutId id="2147483859" r:id="rId23"/>
    <p:sldLayoutId id="2147483860" r:id="rId24"/>
    <p:sldLayoutId id="2147483862" r:id="rId25"/>
    <p:sldLayoutId id="2147483863" r:id="rId26"/>
    <p:sldLayoutId id="2147483865" r:id="rId2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ury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FraudNew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65" y="1465116"/>
            <a:ext cx="6796727" cy="1168148"/>
          </a:xfrm>
        </p:spPr>
        <p:txBody>
          <a:bodyPr anchor="ctr"/>
          <a:lstStyle/>
          <a:p>
            <a:r>
              <a:rPr lang="en-US" sz="3000" b="1" u="sng" cap="none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Infrastructure and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AC41-7605-BE48-348C-4832E30D4893}"/>
              </a:ext>
            </a:extLst>
          </p:cNvPr>
          <p:cNvSpPr txBox="1"/>
          <p:nvPr/>
        </p:nvSpPr>
        <p:spPr>
          <a:xfrm>
            <a:off x="3505201" y="2652473"/>
            <a:ext cx="5640404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:  Surya ( roll no )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Topic  :  Fake News Classification (from   		  Alternate Solution)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F7BCF46-0AE8-EFEB-FD84-DB04C497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27" y="0"/>
            <a:ext cx="7631709" cy="1091627"/>
          </a:xfrm>
        </p:spPr>
        <p:txBody>
          <a:bodyPr>
            <a:normAutofit/>
          </a:bodyPr>
          <a:lstStyle/>
          <a:p>
            <a:pPr algn="ctr"/>
            <a:r>
              <a:rPr lang="en-US" u="sng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D5561-9EBF-F7ED-8C21-9CA0819D2820}"/>
              </a:ext>
            </a:extLst>
          </p:cNvPr>
          <p:cNvSpPr txBox="1"/>
          <p:nvPr/>
        </p:nvSpPr>
        <p:spPr>
          <a:xfrm>
            <a:off x="832484" y="1253292"/>
            <a:ext cx="8858363" cy="468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and train a machine learning model to classify news articles as fake or real based on the preprocessed data.</a:t>
            </a:r>
          </a:p>
          <a:p>
            <a:pPr algn="just"/>
            <a:endParaRPr lang="en-US" sz="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Model: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 a suitable classification algorithm, i.e.  Logistic Regression,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Model: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training dataset to train the model and optimize its parameters for better performance.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model on the testing dataset and assess its performance using metrics such as accuracy, precision, recall, and F1 score.</a:t>
            </a:r>
          </a:p>
        </p:txBody>
      </p:sp>
    </p:spTree>
    <p:extLst>
      <p:ext uri="{BB962C8B-B14F-4D97-AF65-F5344CB8AC3E}">
        <p14:creationId xmlns:p14="http://schemas.microsoft.com/office/powerpoint/2010/main" val="3902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AB1136-64C2-596B-BA05-38F59D03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4"/>
          <a:stretch/>
        </p:blipFill>
        <p:spPr>
          <a:xfrm>
            <a:off x="870520" y="973850"/>
            <a:ext cx="5729862" cy="491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8BB3D-44A2-ACD5-DFFE-128A5134F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01" r="30139"/>
          <a:stretch/>
        </p:blipFill>
        <p:spPr>
          <a:xfrm>
            <a:off x="6812232" y="973850"/>
            <a:ext cx="4509248" cy="49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94" y="108369"/>
            <a:ext cx="4416604" cy="980844"/>
          </a:xfrm>
        </p:spPr>
        <p:txBody>
          <a:bodyPr>
            <a:normAutofit fontScale="90000"/>
          </a:bodyPr>
          <a:lstStyle/>
          <a:p>
            <a:r>
              <a:rPr lang="en-US" sz="4000" b="1" u="sng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6710403"/>
              </p:ext>
            </p:extLst>
          </p:nvPr>
        </p:nvGraphicFramePr>
        <p:xfrm>
          <a:off x="750790" y="2336800"/>
          <a:ext cx="4595608" cy="1617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7804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97804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</a:tblGrid>
              <a:tr h="4976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365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3373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38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966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C721B-01D1-2BFA-ED25-C76A7C5A0407}"/>
              </a:ext>
            </a:extLst>
          </p:cNvPr>
          <p:cNvSpPr txBox="1"/>
          <p:nvPr/>
        </p:nvSpPr>
        <p:spPr>
          <a:xfrm>
            <a:off x="529390" y="4357522"/>
            <a:ext cx="1113322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and Consistency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Ensuring the quality and consistency of the dataset was a challenge, as the presence of missing values and duplicates required extensive preprocessing to prepare the data for training.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Textual Data Complexity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Handling the inherent complexity and variability in textual data, including different writing styles, tones, and contexts, posed a significant challenge in feature extraction and model training.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A39D6-00D3-FE8D-D467-286864E2552E}"/>
              </a:ext>
            </a:extLst>
          </p:cNvPr>
          <p:cNvSpPr txBox="1"/>
          <p:nvPr/>
        </p:nvSpPr>
        <p:spPr>
          <a:xfrm>
            <a:off x="750790" y="1292699"/>
            <a:ext cx="10911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results shows that the model is performing well in identifying both fake and real news articles with balanced performance.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CC91-B8A3-3CD0-8B00-435E2823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48"/>
          <a:stretch/>
        </p:blipFill>
        <p:spPr>
          <a:xfrm>
            <a:off x="6485940" y="1778568"/>
            <a:ext cx="3643102" cy="24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0485"/>
            <a:ext cx="7631709" cy="1091627"/>
          </a:xfrm>
        </p:spPr>
        <p:txBody>
          <a:bodyPr>
            <a:normAutofit/>
          </a:bodyPr>
          <a:lstStyle/>
          <a:p>
            <a:r>
              <a:rPr lang="en-US" b="1" u="sng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30E21-B00F-5A56-95A4-332E3A6D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60" y="1479176"/>
            <a:ext cx="10210800" cy="47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F7BCF46-0AE8-EFEB-FD84-DB04C497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928"/>
            <a:ext cx="7324165" cy="479774"/>
          </a:xfrm>
        </p:spPr>
        <p:txBody>
          <a:bodyPr>
            <a:noAutofit/>
          </a:bodyPr>
          <a:lstStyle/>
          <a:p>
            <a:pPr algn="ctr"/>
            <a:r>
              <a:rPr lang="en-US" u="sng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5AC01-5D02-F3D6-C087-9B59D724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2" y="1005357"/>
            <a:ext cx="8751794" cy="512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logistic regression model successfully distinguishes between fake and real news articles with high accuracy, demonstrating its effectiveness for this task.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achieved an accuracy of 95%, with strong precision, recall, and F1-scores, indicating a balanced performance in predicting both fake and real news.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more sophisticated machine learning algorithms, such as deep learning models (e.g., LSTM, BERT), to potentially improve detection accuracy and handle more complex language patterns.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the model in a real-time system to monitor and classify news articles as they are published, providing immediate insights and flagging potential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15121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AC24FC-D216-B30F-0F3F-2F7BAB9FE090}"/>
              </a:ext>
            </a:extLst>
          </p:cNvPr>
          <p:cNvSpPr txBox="1">
            <a:spLocks/>
          </p:cNvSpPr>
          <p:nvPr/>
        </p:nvSpPr>
        <p:spPr>
          <a:xfrm>
            <a:off x="3713747" y="496859"/>
            <a:ext cx="4764505" cy="956011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E2367-FAE4-A4B0-7057-78015150EEE3}"/>
              </a:ext>
            </a:extLst>
          </p:cNvPr>
          <p:cNvSpPr txBox="1"/>
          <p:nvPr/>
        </p:nvSpPr>
        <p:spPr>
          <a:xfrm>
            <a:off x="1196268" y="2516608"/>
            <a:ext cx="10522896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Kaggle's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WELFake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Dataset: Bhatt, R. (2020).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WELFake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dataset for fake news detection. Kaggle.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https://www.kaggle.com/datasets/saurabhshahane/fake-news-classification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CNN. (2024). CNN RSS Feeds. Retrieved from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https://rss.cnn.com/rss/edition.rss 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BBC. (2024). BBC News RSS Feeds. Retrieved from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http://feeds.bbci.co.uk/news/rss.xml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40" y="2658359"/>
            <a:ext cx="4977352" cy="919132"/>
          </a:xfrm>
        </p:spPr>
        <p:txBody>
          <a:bodyPr/>
          <a:lstStyle/>
          <a:p>
            <a:pPr algn="ctr"/>
            <a:r>
              <a:rPr lang="en-US" sz="6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350" y="1057274"/>
            <a:ext cx="6583680" cy="62714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621" y="1785836"/>
            <a:ext cx="6583680" cy="40527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114" y="147191"/>
            <a:ext cx="11572145" cy="956011"/>
          </a:xfrm>
        </p:spPr>
        <p:txBody>
          <a:bodyPr/>
          <a:lstStyle/>
          <a:p>
            <a:pPr algn="ctr"/>
            <a:r>
              <a:rPr lang="en-US" sz="4000" u="sng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Fake News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A0BD8-E077-1C90-1B9C-1B779E2CC6CF}"/>
              </a:ext>
            </a:extLst>
          </p:cNvPr>
          <p:cNvSpPr txBox="1"/>
          <p:nvPr/>
        </p:nvSpPr>
        <p:spPr>
          <a:xfrm>
            <a:off x="672878" y="1447347"/>
            <a:ext cx="90084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today's digital age, the proliferation of fake news poses a significant challenge. So, the objective of this project is to develop a model that can classify news articles as either fake or real.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using local resources, we aim to build a robust classifier that can help in identifying misleading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Fake News Classification?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Relevance: Fake news impacts public opinion and decision-making.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 Distinguishing between legitimate and fake news is increasingly complex.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Enhance the accuracy and efficiency of news classification to improve information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Rectangle 1111">
            <a:extLst>
              <a:ext uri="{FF2B5EF4-FFF2-40B4-BE49-F238E27FC236}">
                <a16:creationId xmlns:a16="http://schemas.microsoft.com/office/drawing/2014/main" id="{E0077BDA-6103-9903-B6AC-2BA46BE9F37C}"/>
              </a:ext>
            </a:extLst>
          </p:cNvPr>
          <p:cNvSpPr/>
          <p:nvPr/>
        </p:nvSpPr>
        <p:spPr>
          <a:xfrm>
            <a:off x="7897933" y="1127252"/>
            <a:ext cx="1641165" cy="120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E8B2E08-A401-3E6A-0F56-8F804940C53E}"/>
              </a:ext>
            </a:extLst>
          </p:cNvPr>
          <p:cNvSpPr/>
          <p:nvPr/>
        </p:nvSpPr>
        <p:spPr>
          <a:xfrm>
            <a:off x="4478671" y="4085118"/>
            <a:ext cx="2105121" cy="1718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093CE-448D-D90C-3103-E29A9C02BCFA}"/>
              </a:ext>
            </a:extLst>
          </p:cNvPr>
          <p:cNvSpPr/>
          <p:nvPr/>
        </p:nvSpPr>
        <p:spPr>
          <a:xfrm>
            <a:off x="844672" y="1219659"/>
            <a:ext cx="3279087" cy="4583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DC3B8E-EB01-3DEF-9854-66FDF0842663}"/>
              </a:ext>
            </a:extLst>
          </p:cNvPr>
          <p:cNvSpPr/>
          <p:nvPr/>
        </p:nvSpPr>
        <p:spPr>
          <a:xfrm>
            <a:off x="1050514" y="1413182"/>
            <a:ext cx="2867404" cy="1985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87F2F-D279-E7AC-4889-9E2008D52325}"/>
              </a:ext>
            </a:extLst>
          </p:cNvPr>
          <p:cNvSpPr/>
          <p:nvPr/>
        </p:nvSpPr>
        <p:spPr>
          <a:xfrm>
            <a:off x="1211026" y="1749973"/>
            <a:ext cx="2483517" cy="1107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46" y="269200"/>
            <a:ext cx="9047748" cy="84509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architecture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D6313-A367-BE5A-C54E-6616A9D9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54" y="2976342"/>
            <a:ext cx="783998" cy="3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41C219-8179-28C3-FB2C-84A03B8F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73" y="1921884"/>
            <a:ext cx="494818" cy="4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cc logo letter design Royalty Free Vector Image">
            <a:extLst>
              <a:ext uri="{FF2B5EF4-FFF2-40B4-BE49-F238E27FC236}">
                <a16:creationId xmlns:a16="http://schemas.microsoft.com/office/drawing/2014/main" id="{6B40FDB5-4764-730A-2AE5-289B2D57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38" y="2085572"/>
            <a:ext cx="431733" cy="4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Logo Vector Art, Icons, and Graphics for Free Download">
            <a:extLst>
              <a:ext uri="{FF2B5EF4-FFF2-40B4-BE49-F238E27FC236}">
                <a16:creationId xmlns:a16="http://schemas.microsoft.com/office/drawing/2014/main" id="{EB614DEF-4B90-1300-BE42-47F92B36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54" y="2022061"/>
            <a:ext cx="684392" cy="68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F48AA-D775-2AA4-4887-C37F0B558F4D}"/>
              </a:ext>
            </a:extLst>
          </p:cNvPr>
          <p:cNvSpPr txBox="1"/>
          <p:nvPr/>
        </p:nvSpPr>
        <p:spPr>
          <a:xfrm>
            <a:off x="1770648" y="2505980"/>
            <a:ext cx="159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Web scrapping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A66CC-8C5C-A7BE-49AA-1B78328DB0B6}"/>
              </a:ext>
            </a:extLst>
          </p:cNvPr>
          <p:cNvSpPr/>
          <p:nvPr/>
        </p:nvSpPr>
        <p:spPr>
          <a:xfrm>
            <a:off x="2511379" y="3649429"/>
            <a:ext cx="1293908" cy="47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4E83BC-9C01-FA58-DDAA-F35BCBADDF37}"/>
              </a:ext>
            </a:extLst>
          </p:cNvPr>
          <p:cNvCxnSpPr>
            <a:cxnSpLocks/>
            <a:stCxn id="1026" idx="2"/>
            <a:endCxn id="1034" idx="0"/>
          </p:cNvCxnSpPr>
          <p:nvPr/>
        </p:nvCxnSpPr>
        <p:spPr>
          <a:xfrm>
            <a:off x="1666353" y="3277380"/>
            <a:ext cx="9084" cy="468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E6FEAE-4275-F659-5CDA-EBA59E6C5C72}"/>
              </a:ext>
            </a:extLst>
          </p:cNvPr>
          <p:cNvSpPr txBox="1"/>
          <p:nvPr/>
        </p:nvSpPr>
        <p:spPr>
          <a:xfrm>
            <a:off x="1579722" y="1389852"/>
            <a:ext cx="128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Source </a:t>
            </a:r>
          </a:p>
        </p:txBody>
      </p:sp>
      <p:pic>
        <p:nvPicPr>
          <p:cNvPr id="1034" name="Picture 10" descr="csv&quot; Icon - Download for free – Iconduck">
            <a:extLst>
              <a:ext uri="{FF2B5EF4-FFF2-40B4-BE49-F238E27FC236}">
                <a16:creationId xmlns:a16="http://schemas.microsoft.com/office/drawing/2014/main" id="{1D535473-3842-987C-1A45-5941F5AB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25" y="3745913"/>
            <a:ext cx="416023" cy="4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autiful Soup 4 | Funthon">
            <a:extLst>
              <a:ext uri="{FF2B5EF4-FFF2-40B4-BE49-F238E27FC236}">
                <a16:creationId xmlns:a16="http://schemas.microsoft.com/office/drawing/2014/main" id="{C640AF4A-75FB-C4BD-C1FA-387BCBCF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81" y="3657340"/>
            <a:ext cx="1098531" cy="4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29F798-187E-0D3B-C535-FAE8014306BB}"/>
              </a:ext>
            </a:extLst>
          </p:cNvPr>
          <p:cNvCxnSpPr>
            <a:cxnSpLocks/>
            <a:stCxn id="5" idx="2"/>
            <a:endCxn id="1036" idx="0"/>
          </p:cNvCxnSpPr>
          <p:nvPr/>
        </p:nvCxnSpPr>
        <p:spPr>
          <a:xfrm>
            <a:off x="2452785" y="2857413"/>
            <a:ext cx="662762" cy="799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2E2659-64CB-F11E-13D0-FAD4A6C5231F}"/>
              </a:ext>
            </a:extLst>
          </p:cNvPr>
          <p:cNvCxnSpPr>
            <a:cxnSpLocks/>
          </p:cNvCxnSpPr>
          <p:nvPr/>
        </p:nvCxnSpPr>
        <p:spPr>
          <a:xfrm>
            <a:off x="-1949090" y="5651126"/>
            <a:ext cx="1201" cy="8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Python (programming language) - Wikipedia">
            <a:extLst>
              <a:ext uri="{FF2B5EF4-FFF2-40B4-BE49-F238E27FC236}">
                <a16:creationId xmlns:a16="http://schemas.microsoft.com/office/drawing/2014/main" id="{6B22DFEF-EC81-DA3C-9097-1B702D3B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08" y="4325190"/>
            <a:ext cx="514924" cy="56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6ACCBE76-396F-6592-016C-9C15FC05CEF0}"/>
              </a:ext>
            </a:extLst>
          </p:cNvPr>
          <p:cNvCxnSpPr>
            <a:cxnSpLocks/>
            <a:stCxn id="1034" idx="2"/>
            <a:endCxn id="1048" idx="1"/>
          </p:cNvCxnSpPr>
          <p:nvPr/>
        </p:nvCxnSpPr>
        <p:spPr>
          <a:xfrm rot="16200000" flipH="1">
            <a:off x="2715550" y="3181255"/>
            <a:ext cx="723008" cy="2803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07A1A85-7562-F79D-756A-F073CC7C36F0}"/>
              </a:ext>
            </a:extLst>
          </p:cNvPr>
          <p:cNvSpPr txBox="1"/>
          <p:nvPr/>
        </p:nvSpPr>
        <p:spPr>
          <a:xfrm>
            <a:off x="1956934" y="4911349"/>
            <a:ext cx="1475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</a:t>
            </a:r>
          </a:p>
        </p:txBody>
      </p:sp>
      <p:pic>
        <p:nvPicPr>
          <p:cNvPr id="1049" name="Picture 16" descr="Visual Studio Code - YouTube">
            <a:extLst>
              <a:ext uri="{FF2B5EF4-FFF2-40B4-BE49-F238E27FC236}">
                <a16:creationId xmlns:a16="http://schemas.microsoft.com/office/drawing/2014/main" id="{E4BCD901-4309-37F9-84A6-F5EF6CDA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75" y="4880249"/>
            <a:ext cx="739307" cy="7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8A3237DD-8654-0E1C-CA25-088803BBF778}"/>
              </a:ext>
            </a:extLst>
          </p:cNvPr>
          <p:cNvCxnSpPr>
            <a:cxnSpLocks/>
            <a:stCxn id="10" idx="3"/>
            <a:endCxn id="1048" idx="0"/>
          </p:cNvCxnSpPr>
          <p:nvPr/>
        </p:nvCxnSpPr>
        <p:spPr>
          <a:xfrm>
            <a:off x="3805287" y="3884829"/>
            <a:ext cx="1725945" cy="2002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7CF70330-8FBF-3062-75A8-1FE662F5645F}"/>
              </a:ext>
            </a:extLst>
          </p:cNvPr>
          <p:cNvSpPr txBox="1"/>
          <p:nvPr/>
        </p:nvSpPr>
        <p:spPr>
          <a:xfrm>
            <a:off x="4478671" y="4403784"/>
            <a:ext cx="147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Python libraries</a:t>
            </a:r>
          </a:p>
          <a:p>
            <a:endParaRPr lang="en-IN" sz="16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B7E8F943-041E-EC9C-0A30-A0C898F284A7}"/>
              </a:ext>
            </a:extLst>
          </p:cNvPr>
          <p:cNvSpPr txBox="1"/>
          <p:nvPr/>
        </p:nvSpPr>
        <p:spPr>
          <a:xfrm>
            <a:off x="5212008" y="5066351"/>
            <a:ext cx="147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IDE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62C992BF-CC46-E739-3E4A-5340A66A69F6}"/>
              </a:ext>
            </a:extLst>
          </p:cNvPr>
          <p:cNvSpPr txBox="1"/>
          <p:nvPr/>
        </p:nvSpPr>
        <p:spPr>
          <a:xfrm>
            <a:off x="4745328" y="5819022"/>
            <a:ext cx="21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 Preprocessing</a:t>
            </a: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73DE2F8-A836-46E6-4BC4-94320F066246}"/>
              </a:ext>
            </a:extLst>
          </p:cNvPr>
          <p:cNvSpPr/>
          <p:nvPr/>
        </p:nvSpPr>
        <p:spPr>
          <a:xfrm>
            <a:off x="4595836" y="2269739"/>
            <a:ext cx="2254612" cy="1151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89" name="Picture 18" descr="Machine Learning Logo Images – Browse 39,949 Stock Photos, Vectors, and  Video | Adobe Stock">
            <a:extLst>
              <a:ext uri="{FF2B5EF4-FFF2-40B4-BE49-F238E27FC236}">
                <a16:creationId xmlns:a16="http://schemas.microsoft.com/office/drawing/2014/main" id="{4E9FF0F4-F374-FD41-BADE-A49D55CCA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3" t="11968" r="17536" b="34589"/>
          <a:stretch/>
        </p:blipFill>
        <p:spPr bwMode="auto">
          <a:xfrm>
            <a:off x="5404008" y="2780914"/>
            <a:ext cx="569010" cy="4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608071D0-0C28-CA4E-B83F-BB44FB9740D7}"/>
              </a:ext>
            </a:extLst>
          </p:cNvPr>
          <p:cNvCxnSpPr>
            <a:cxnSpLocks/>
            <a:stCxn id="1048" idx="3"/>
            <a:endCxn id="1088" idx="2"/>
          </p:cNvCxnSpPr>
          <p:nvPr/>
        </p:nvCxnSpPr>
        <p:spPr>
          <a:xfrm flipH="1" flipV="1">
            <a:off x="5723142" y="3421602"/>
            <a:ext cx="860650" cy="1522774"/>
          </a:xfrm>
          <a:prstGeom prst="bentConnector4">
            <a:avLst>
              <a:gd name="adj1" fmla="val -26561"/>
              <a:gd name="adj2" fmla="val 7821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BFEEBFB-2145-393C-3276-0AAFAB14EFD3}"/>
              </a:ext>
            </a:extLst>
          </p:cNvPr>
          <p:cNvSpPr txBox="1"/>
          <p:nvPr/>
        </p:nvSpPr>
        <p:spPr>
          <a:xfrm>
            <a:off x="5106505" y="2440369"/>
            <a:ext cx="225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ML Libraires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91CECD9-1B61-3402-5898-2D969C9D495A}"/>
              </a:ext>
            </a:extLst>
          </p:cNvPr>
          <p:cNvSpPr txBox="1"/>
          <p:nvPr/>
        </p:nvSpPr>
        <p:spPr>
          <a:xfrm>
            <a:off x="5688513" y="3496690"/>
            <a:ext cx="179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Model Building</a:t>
            </a:r>
          </a:p>
        </p:txBody>
      </p:sp>
      <p:pic>
        <p:nvPicPr>
          <p:cNvPr id="1111" name="Picture 20" descr="Evaluation - Free business and finance icons">
            <a:extLst>
              <a:ext uri="{FF2B5EF4-FFF2-40B4-BE49-F238E27FC236}">
                <a16:creationId xmlns:a16="http://schemas.microsoft.com/office/drawing/2014/main" id="{E43C689B-2E0E-A6EF-8E0D-DF972F4E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98" y="1560685"/>
            <a:ext cx="378576" cy="37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TextBox 1112">
            <a:extLst>
              <a:ext uri="{FF2B5EF4-FFF2-40B4-BE49-F238E27FC236}">
                <a16:creationId xmlns:a16="http://schemas.microsoft.com/office/drawing/2014/main" id="{A33E8D8E-3473-CCDD-AB44-ECB9EB71C2F1}"/>
              </a:ext>
            </a:extLst>
          </p:cNvPr>
          <p:cNvSpPr txBox="1"/>
          <p:nvPr/>
        </p:nvSpPr>
        <p:spPr>
          <a:xfrm>
            <a:off x="7897932" y="2026431"/>
            <a:ext cx="225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Accuracy Calculation</a:t>
            </a:r>
          </a:p>
        </p:txBody>
      </p: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D02B763-B5DC-78FD-7188-B22657F615D4}"/>
              </a:ext>
            </a:extLst>
          </p:cNvPr>
          <p:cNvCxnSpPr>
            <a:cxnSpLocks/>
            <a:stCxn id="1088" idx="0"/>
            <a:endCxn id="1112" idx="1"/>
          </p:cNvCxnSpPr>
          <p:nvPr/>
        </p:nvCxnSpPr>
        <p:spPr>
          <a:xfrm rot="5400000" flipH="1" flipV="1">
            <a:off x="6539316" y="911123"/>
            <a:ext cx="542442" cy="2174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F36598F1-5585-18F1-5805-A3B007DEF132}"/>
              </a:ext>
            </a:extLst>
          </p:cNvPr>
          <p:cNvSpPr txBox="1"/>
          <p:nvPr/>
        </p:nvSpPr>
        <p:spPr>
          <a:xfrm>
            <a:off x="5912668" y="1442603"/>
            <a:ext cx="179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Model Evaluation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FB95A386-E81F-C312-9B72-FE4D0562EE5C}"/>
              </a:ext>
            </a:extLst>
          </p:cNvPr>
          <p:cNvSpPr/>
          <p:nvPr/>
        </p:nvSpPr>
        <p:spPr>
          <a:xfrm>
            <a:off x="7762077" y="2706453"/>
            <a:ext cx="1238394" cy="2378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/>
              <a:t>	or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62D62C2-D6FF-C971-78FE-6B36E5DD7364}"/>
              </a:ext>
            </a:extLst>
          </p:cNvPr>
          <p:cNvCxnSpPr>
            <a:cxnSpLocks/>
            <a:stCxn id="1088" idx="3"/>
            <a:endCxn id="1120" idx="1"/>
          </p:cNvCxnSpPr>
          <p:nvPr/>
        </p:nvCxnSpPr>
        <p:spPr>
          <a:xfrm>
            <a:off x="6850448" y="2845671"/>
            <a:ext cx="911629" cy="10502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916EB761-FDA8-1C90-90C0-76097881612B}"/>
              </a:ext>
            </a:extLst>
          </p:cNvPr>
          <p:cNvSpPr/>
          <p:nvPr/>
        </p:nvSpPr>
        <p:spPr>
          <a:xfrm>
            <a:off x="9733808" y="2269739"/>
            <a:ext cx="1641165" cy="322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7863A81B-EC21-774D-CD98-B00AF795A57B}"/>
              </a:ext>
            </a:extLst>
          </p:cNvPr>
          <p:cNvSpPr txBox="1"/>
          <p:nvPr/>
        </p:nvSpPr>
        <p:spPr>
          <a:xfrm>
            <a:off x="1770648" y="5806267"/>
            <a:ext cx="179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Data Collection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E8C4BA20-AC9C-58C5-DB26-DC8C3F702B7E}"/>
              </a:ext>
            </a:extLst>
          </p:cNvPr>
          <p:cNvSpPr txBox="1"/>
          <p:nvPr/>
        </p:nvSpPr>
        <p:spPr>
          <a:xfrm>
            <a:off x="10016879" y="5494020"/>
            <a:ext cx="1790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Visualization</a:t>
            </a:r>
          </a:p>
        </p:txBody>
      </p:sp>
      <p:pic>
        <p:nvPicPr>
          <p:cNvPr id="1132" name="Picture 22" descr="Power BI Training - Transform Raw Data into Valuable Insights - deltAlyz">
            <a:extLst>
              <a:ext uri="{FF2B5EF4-FFF2-40B4-BE49-F238E27FC236}">
                <a16:creationId xmlns:a16="http://schemas.microsoft.com/office/drawing/2014/main" id="{D1CACE38-84C5-7807-453C-FFCBD423C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283"/>
          <a:stretch/>
        </p:blipFill>
        <p:spPr bwMode="auto">
          <a:xfrm>
            <a:off x="10016879" y="3884828"/>
            <a:ext cx="1116755" cy="10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24" descr="Tableau Launches Hyper - New Data Engine Technology Delivering  Unprecedented Analytical Performance">
            <a:extLst>
              <a:ext uri="{FF2B5EF4-FFF2-40B4-BE49-F238E27FC236}">
                <a16:creationId xmlns:a16="http://schemas.microsoft.com/office/drawing/2014/main" id="{54BBF499-368B-B944-6082-0CCC5F93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677" y="2659868"/>
            <a:ext cx="1068888" cy="5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26" descr="Database Storage Icon Vector For Your Website Design Logo App Ui  Illustration Stock Illustration - Download Image Now - iStock">
            <a:extLst>
              <a:ext uri="{FF2B5EF4-FFF2-40B4-BE49-F238E27FC236}">
                <a16:creationId xmlns:a16="http://schemas.microsoft.com/office/drawing/2014/main" id="{4895F3FA-3ADE-256E-A6B0-4346758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05" y="3161178"/>
            <a:ext cx="618904" cy="6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10" descr="csv&quot; Icon - Download for free – Iconduck">
            <a:extLst>
              <a:ext uri="{FF2B5EF4-FFF2-40B4-BE49-F238E27FC236}">
                <a16:creationId xmlns:a16="http://schemas.microsoft.com/office/drawing/2014/main" id="{681C42B8-BA1D-DEB3-DB12-883A68EC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62" y="4123433"/>
            <a:ext cx="416023" cy="4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8B23FFA3-D4EE-F70F-B528-2FB580D04D9F}"/>
              </a:ext>
            </a:extLst>
          </p:cNvPr>
          <p:cNvCxnSpPr>
            <a:cxnSpLocks/>
            <a:stCxn id="1120" idx="3"/>
            <a:endCxn id="1126" idx="1"/>
          </p:cNvCxnSpPr>
          <p:nvPr/>
        </p:nvCxnSpPr>
        <p:spPr>
          <a:xfrm flipV="1">
            <a:off x="9000471" y="3881880"/>
            <a:ext cx="733337" cy="14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TextBox 1157">
            <a:extLst>
              <a:ext uri="{FF2B5EF4-FFF2-40B4-BE49-F238E27FC236}">
                <a16:creationId xmlns:a16="http://schemas.microsoft.com/office/drawing/2014/main" id="{1A4F72D7-1912-00C8-DF73-F7923330975F}"/>
              </a:ext>
            </a:extLst>
          </p:cNvPr>
          <p:cNvSpPr txBox="1"/>
          <p:nvPr/>
        </p:nvSpPr>
        <p:spPr>
          <a:xfrm>
            <a:off x="10416708" y="3398659"/>
            <a:ext cx="225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or</a:t>
            </a:r>
          </a:p>
        </p:txBody>
      </p:sp>
      <p:sp>
        <p:nvSpPr>
          <p:cNvPr id="1165" name="TextBox 1164">
            <a:extLst>
              <a:ext uri="{FF2B5EF4-FFF2-40B4-BE49-F238E27FC236}">
                <a16:creationId xmlns:a16="http://schemas.microsoft.com/office/drawing/2014/main" id="{83E3F873-801E-CDAE-898C-296679474BA8}"/>
              </a:ext>
            </a:extLst>
          </p:cNvPr>
          <p:cNvSpPr txBox="1"/>
          <p:nvPr/>
        </p:nvSpPr>
        <p:spPr>
          <a:xfrm>
            <a:off x="7897933" y="4795359"/>
            <a:ext cx="114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 stored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AD2749C-0E8E-729E-7CCC-CADF8A525109}"/>
              </a:ext>
            </a:extLst>
          </p:cNvPr>
          <p:cNvSpPr txBox="1"/>
          <p:nvPr/>
        </p:nvSpPr>
        <p:spPr>
          <a:xfrm>
            <a:off x="777240" y="696284"/>
            <a:ext cx="10713720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 Scrapped for 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repository of news articles and Kaggle.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Downloading and storing the dataset locally.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Reading and loading the data into the local environment. Used Visual studio code and python script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Cleaning and preparing data using python libraries and function for analysis and model training.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Assessing the accuracy and effectiveness of the classification model. 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Creating graphs and charts to represent data and model performance using Power BI.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0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4CB0F8-097E-B159-BC13-35A1C1738CD6}"/>
              </a:ext>
            </a:extLst>
          </p:cNvPr>
          <p:cNvSpPr txBox="1">
            <a:spLocks/>
          </p:cNvSpPr>
          <p:nvPr/>
        </p:nvSpPr>
        <p:spPr>
          <a:xfrm>
            <a:off x="3077343" y="-183863"/>
            <a:ext cx="8155674" cy="95601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FBE9A-CDD2-DDB5-E09A-884D64B2696D}"/>
              </a:ext>
            </a:extLst>
          </p:cNvPr>
          <p:cNvSpPr txBox="1"/>
          <p:nvPr/>
        </p:nvSpPr>
        <p:spPr>
          <a:xfrm>
            <a:off x="2621280" y="979529"/>
            <a:ext cx="9342120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Dataset Source: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Selected a reliable source for the dataset, such as Kaggle as well as scrapped data using beautiful 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 python library  from news platform such as CNN and BCC 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download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the dataset in a format suitable for analysis (e.g., CSV, JSON) from Kaggle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Locally: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Save the dataset to a local directory for easy access and processing.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Data Integrity: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the dataset is complete and correctly formatted by inspecting a sample of the data.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File System: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storing and managing the dataset.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 for reading and handling the data. </a:t>
            </a:r>
          </a:p>
        </p:txBody>
      </p:sp>
    </p:spTree>
    <p:extLst>
      <p:ext uri="{BB962C8B-B14F-4D97-AF65-F5344CB8AC3E}">
        <p14:creationId xmlns:p14="http://schemas.microsoft.com/office/powerpoint/2010/main" val="18448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203ACB-DC78-5560-8481-524758589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9"/>
          <a:stretch/>
        </p:blipFill>
        <p:spPr>
          <a:xfrm>
            <a:off x="6404410" y="739544"/>
            <a:ext cx="5153361" cy="5310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89E448-994B-4D4F-8065-451A11788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2"/>
          <a:stretch/>
        </p:blipFill>
        <p:spPr>
          <a:xfrm>
            <a:off x="565648" y="739544"/>
            <a:ext cx="5221943" cy="5314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7BEAB4-3D2E-4F60-D7D4-995D85E23827}"/>
              </a:ext>
            </a:extLst>
          </p:cNvPr>
          <p:cNvSpPr txBox="1"/>
          <p:nvPr/>
        </p:nvSpPr>
        <p:spPr>
          <a:xfrm>
            <a:off x="2125980" y="6053597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scrapped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19CA5-1693-F72B-FC46-AFE3234F0F14}"/>
              </a:ext>
            </a:extLst>
          </p:cNvPr>
          <p:cNvSpPr txBox="1"/>
          <p:nvPr/>
        </p:nvSpPr>
        <p:spPr>
          <a:xfrm>
            <a:off x="8385810" y="605022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Kaggle data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919794-C28C-1F6A-C7EA-6687AD87CDDB}"/>
              </a:ext>
            </a:extLst>
          </p:cNvPr>
          <p:cNvSpPr txBox="1">
            <a:spLocks/>
          </p:cNvSpPr>
          <p:nvPr/>
        </p:nvSpPr>
        <p:spPr>
          <a:xfrm>
            <a:off x="624840" y="-198120"/>
            <a:ext cx="8155674" cy="95601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E6C4D-80F6-1A88-1057-20EC52EE0246}"/>
              </a:ext>
            </a:extLst>
          </p:cNvPr>
          <p:cNvSpPr txBox="1"/>
          <p:nvPr/>
        </p:nvSpPr>
        <p:spPr>
          <a:xfrm>
            <a:off x="217908" y="984170"/>
            <a:ext cx="8727972" cy="574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the dataset for model training by cleaning and transforming the data to ensure accurate and reliable results.</a:t>
            </a:r>
          </a:p>
          <a:p>
            <a:pPr algn="just">
              <a:lnSpc>
                <a:spcPct val="150000"/>
              </a:lnSpc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Data: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 from a local file into a Data Frame using pandas for analysis.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Missing Values: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 and address missing or incomplete data by either removing or imputing values to maintain dataset integrity.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Cleaning: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text data by removing punctuation, converting text to lowercase, tokenizing, and removing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libraries like NLTK.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3E6C4D-80F6-1A88-1057-20EC52EE0246}"/>
              </a:ext>
            </a:extLst>
          </p:cNvPr>
          <p:cNvSpPr txBox="1"/>
          <p:nvPr/>
        </p:nvSpPr>
        <p:spPr>
          <a:xfrm>
            <a:off x="217908" y="206930"/>
            <a:ext cx="8209812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Feature Extraction: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text into numerical features using 	techniques such as TF-IDF Vectorization to make it suitable for 	machine learning algorithms.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Data Splitting: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 the dataset into training and testing sets to 	train the model and evaluate its performance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87E08-5CD9-C418-5238-1098BED54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60" b="44809"/>
          <a:stretch/>
        </p:blipFill>
        <p:spPr>
          <a:xfrm>
            <a:off x="424096" y="2907348"/>
            <a:ext cx="5014277" cy="3726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40160-190E-BEFD-A545-ADD06C194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" t="44266" r="22920" b="2280"/>
          <a:stretch/>
        </p:blipFill>
        <p:spPr>
          <a:xfrm>
            <a:off x="5877710" y="2907348"/>
            <a:ext cx="5440680" cy="37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89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457</TotalTime>
  <Words>942</Words>
  <Application>Microsoft Office PowerPoint</Application>
  <PresentationFormat>Widescreen</PresentationFormat>
  <Paragraphs>95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AI Infrastructure and Architecture</vt:lpstr>
      <vt:lpstr>CONTENT</vt:lpstr>
      <vt:lpstr>Introduction To Fake News Classification</vt:lpstr>
      <vt:lpstr> ProJECT architecture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MODEL EVALUATION</vt:lpstr>
      <vt:lpstr>MODEL VISUALIZATION</vt:lpstr>
      <vt:lpstr>CONCLUSION &amp; FUTURE WORK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revision>6</cp:revision>
  <dcterms:created xsi:type="dcterms:W3CDTF">2024-07-24T03:45:03Z</dcterms:created>
  <dcterms:modified xsi:type="dcterms:W3CDTF">2024-07-24T12:30:32Z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