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65" r:id="rId13"/>
    <p:sldId id="266" r:id="rId14"/>
  </p:sldIdLst>
  <p:sldSz cx="18288000" cy="10287000"/>
  <p:notesSz cx="6858000" cy="9144000"/>
  <p:embeddedFontLst>
    <p:embeddedFont>
      <p:font typeface="Wingdings 3" panose="05040102010807070707" charset="2"/>
      <p:regular r:id="rId18"/>
    </p:embeddedFont>
    <p:embeddedFont>
      <p:font typeface="Gadugi" panose="020B0502040204020203" pitchFamily="34" charset="0"/>
      <p:regular r:id="rId19"/>
      <p:bold r:id="rId20"/>
    </p:embeddedFont>
    <p:embeddedFont>
      <p:font typeface="Century Gothic" panose="020B0502020202020204" charset="0"/>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85783"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endParaRPr lang="en-US" dirty="0"/>
          </a:p>
          <a:p>
            <a:pPr lvl="0"/>
            <a:endParaRPr lang="en-US" dirty="0"/>
          </a:p>
          <a:p>
            <a:pPr lvl="0"/>
            <a:r>
              <a:rPr lang="en-US" dirty="0"/>
              <a:t>We tackled this task and found the top 5 most popular categories as asked, but we also went one step further.</a:t>
            </a:r>
            <a:endParaRPr lang="en-US" dirty="0"/>
          </a:p>
          <a:p>
            <a:pPr lvl="0"/>
            <a:endParaRPr lang="en-US" dirty="0"/>
          </a:p>
          <a:p>
            <a:pPr lvl="0"/>
            <a:r>
              <a:rPr lang="en-US" dirty="0"/>
              <a:t>- We found that animals and science are the two most popular categories, suggesting that users like "real-life" and "factual" content</a:t>
            </a:r>
            <a:endParaRPr lang="en-US" dirty="0"/>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endParaRPr lang="en-US" dirty="0"/>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endParaRPr lang="en-US" dirty="0"/>
          </a:p>
          <a:p>
            <a:pPr lvl="0"/>
            <a:endParaRPr lang="en-US" dirty="0"/>
          </a:p>
          <a:p>
            <a:pPr lvl="0"/>
            <a:r>
              <a:rPr lang="en-US" dirty="0"/>
              <a:t>1. We will recap the overall project to give a high level understanding of the business problem we're tackling and the specific requirements.</a:t>
            </a:r>
            <a:endParaRPr lang="en-US" dirty="0"/>
          </a:p>
          <a:p>
            <a:pPr lvl="0"/>
            <a:r>
              <a:rPr lang="en-US" dirty="0"/>
              <a:t>2. We will dive into the specific problem that we, the Data Analytics team, have been focusing on and will give some background as to why this is such a big problem.</a:t>
            </a:r>
            <a:endParaRPr lang="en-US" dirty="0"/>
          </a:p>
          <a:p>
            <a:pPr lvl="0"/>
            <a:r>
              <a:rPr lang="en-US" dirty="0"/>
              <a:t>3. After introducing the problem, I will go over the team responsible from our side in tackling this task.</a:t>
            </a:r>
            <a:endParaRPr lang="en-US" dirty="0"/>
          </a:p>
          <a:p>
            <a:pPr lvl="0"/>
            <a:r>
              <a:rPr lang="en-US" dirty="0"/>
              <a:t>4. I will then go over the high-level process that we followed to complete this task, so that you have complete clarity in how we tackle these kinds of tasks.</a:t>
            </a:r>
            <a:endParaRPr lang="en-US" dirty="0"/>
          </a:p>
          <a:p>
            <a:pPr lvl="0"/>
            <a:r>
              <a:rPr lang="en-US" dirty="0"/>
              <a:t>5. Finally, I will go over the all important results and I will present them as a series of insights and </a:t>
            </a:r>
            <a:r>
              <a:rPr lang="en-US" dirty="0" err="1"/>
              <a:t>visualizatio's</a:t>
            </a:r>
            <a:r>
              <a:rPr lang="en-US" dirty="0"/>
              <a:t> from our analysis.</a:t>
            </a:r>
            <a:endParaRPr lang="en-US" dirty="0"/>
          </a:p>
          <a:p>
            <a:pPr lvl="0"/>
            <a:endParaRPr lang="en-US" dirty="0"/>
          </a:p>
          <a:p>
            <a:pPr lvl="0"/>
            <a:r>
              <a:rPr lang="en-US" dirty="0"/>
              <a:t>To wrap up, I will summarize and open for any questions.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endParaRPr lang="en-US" dirty="0"/>
          </a:p>
          <a:p>
            <a:pPr lvl="0"/>
            <a:endParaRPr lang="en-US" dirty="0"/>
          </a:p>
          <a:p>
            <a:pPr lvl="0"/>
            <a:r>
              <a:rPr lang="en-US" dirty="0"/>
              <a:t>We, Accenture have embarked on a 3 month pilot with Social Buzz to focus on 3 main tasks, aligned with some of the biggest challenges that you're currently facing. </a:t>
            </a:r>
            <a:endParaRPr lang="en-US" dirty="0"/>
          </a:p>
          <a:p>
            <a:pPr lvl="0"/>
            <a:endParaRPr lang="en-US" dirty="0"/>
          </a:p>
          <a:p>
            <a:pPr lvl="0"/>
            <a:r>
              <a:rPr lang="en-US" dirty="0"/>
              <a:t>Social Buzz has reached huge scale in recent years to become recognized as a global unicorn company. We are here to help you manage this scale and to guide you in the right direction.</a:t>
            </a:r>
            <a:endParaRPr lang="en-US" dirty="0"/>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endParaRPr lang="en-US" dirty="0"/>
          </a:p>
          <a:p>
            <a:pPr lvl="0"/>
            <a:endParaRPr lang="en-US" dirty="0"/>
          </a:p>
          <a:p>
            <a:pPr lvl="0"/>
            <a:r>
              <a:rPr lang="en-US" dirty="0"/>
              <a:t>Clearly with such grand scale, this comes with a lot of data and with such vast amounts of data comes challenges.</a:t>
            </a:r>
            <a:endParaRPr lang="en-US" dirty="0"/>
          </a:p>
          <a:p>
            <a:pPr lvl="0"/>
            <a:endParaRPr lang="en-US" dirty="0"/>
          </a:p>
          <a:p>
            <a:pPr lvl="0"/>
            <a:r>
              <a:rPr lang="en-US" dirty="0"/>
              <a:t>To give a background on how much data you've been creating:</a:t>
            </a:r>
            <a:endParaRPr lang="en-US" dirty="0"/>
          </a:p>
          <a:p>
            <a:pPr lvl="0"/>
            <a:r>
              <a:rPr lang="en-US" dirty="0"/>
              <a:t>- You told us that your platform receives over 100000 posts per day which amounts to 36 500 000 posts every year, of which, this is all unstructured data making it very hard to make sense of.</a:t>
            </a:r>
            <a:endParaRPr lang="en-US" dirty="0"/>
          </a:p>
          <a:p>
            <a:pPr lvl="0"/>
            <a:endParaRPr lang="en-US" dirty="0"/>
          </a:p>
          <a:p>
            <a:pPr lvl="0"/>
            <a:r>
              <a:rPr lang="en-US" dirty="0"/>
              <a:t>In this day and age, content is king. Just look at some of the biggest platforms in the world, for example YouTube, Facebook and Netflix... they are all content businesses... </a:t>
            </a:r>
            <a:endParaRPr lang="en-US" dirty="0"/>
          </a:p>
          <a:p>
            <a:pPr lvl="0"/>
            <a:endParaRPr lang="en-US" dirty="0"/>
          </a:p>
          <a:p>
            <a:pPr lvl="0"/>
            <a:r>
              <a:rPr lang="en-US" dirty="0"/>
              <a:t>But how to capitalize on it when there is so much?</a:t>
            </a:r>
            <a:endParaRPr lang="en-US" dirty="0"/>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endParaRPr lang="en-US" dirty="0"/>
          </a:p>
          <a:p>
            <a:pPr lvl="0"/>
            <a:endParaRPr lang="en-US" dirty="0"/>
          </a:p>
          <a:p>
            <a:pPr lvl="0"/>
            <a:r>
              <a:rPr lang="en-US" dirty="0"/>
              <a:t>And this is where out data analytics expertise comes in, with the insights that we've uncovered from this task, we can show you exactly how to take analytics to production at scale.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lang="en-US" dirty="0"/>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endParaRPr lang="en-US" dirty="0"/>
          </a:p>
          <a:p>
            <a:pPr lvl="0"/>
            <a:endParaRPr lang="en-US" dirty="0"/>
          </a:p>
          <a:p>
            <a:pPr lvl="0"/>
            <a:r>
              <a:rPr lang="en-US" dirty="0"/>
              <a:t>And finally myself, [NAME], who was solely responsible for taking leadership guidance and delivering high quality insights from the raw datasets and turning these into business decisions.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endParaRPr lang="en-US" dirty="0"/>
          </a:p>
          <a:p>
            <a:pPr lvl="0"/>
            <a:endParaRPr lang="en-US" dirty="0"/>
          </a:p>
          <a:p>
            <a:pPr lvl="0"/>
            <a:r>
              <a:rPr lang="en-US" dirty="0"/>
              <a:t>Well we approached it in 5 steps:</a:t>
            </a:r>
            <a:endParaRPr lang="en-US" dirty="0"/>
          </a:p>
          <a:p>
            <a:pPr lvl="0"/>
            <a:endParaRPr lang="en-US" dirty="0"/>
          </a:p>
          <a:p>
            <a:pPr lvl="0"/>
            <a:r>
              <a:rPr lang="en-US" dirty="0"/>
              <a:t>1. Data understanding - the key to success on any data project is to understand the data in detail. So we took the time to understand the data model and domain of your business.</a:t>
            </a:r>
            <a:endParaRPr lang="en-US" dirty="0"/>
          </a:p>
          <a:p>
            <a:pPr lvl="0"/>
            <a:r>
              <a:rPr lang="en-US" dirty="0"/>
              <a:t>2. Data cleaning - after understanding your business, we then cleaned the available datasets and thought about what an ideal dataset should look like for this problem.</a:t>
            </a:r>
            <a:endParaRPr lang="en-US" dirty="0"/>
          </a:p>
          <a:p>
            <a:pPr lvl="0"/>
            <a:r>
              <a:rPr lang="en-US" dirty="0"/>
              <a:t>3. Data modelling - After ensuring the data was clean for analysis, we needed to process and model this data into a dataset that can precisely answer the business questions and produce the results needed.</a:t>
            </a:r>
            <a:endParaRPr lang="en-US" dirty="0"/>
          </a:p>
          <a:p>
            <a:pPr lvl="0"/>
            <a:r>
              <a:rPr lang="en-US" dirty="0"/>
              <a:t>4. Data analysis - With our new dataset, we used our analytical expertise to uncover insights from this dataset and to produce visualizations to describe the insights.</a:t>
            </a:r>
            <a:endParaRPr lang="en-US" dirty="0"/>
          </a:p>
          <a:p>
            <a:pPr lvl="0"/>
            <a:r>
              <a:rPr lang="en-US" dirty="0"/>
              <a:t>5. And finally we used these insights to unlock business decisions and to make recommendations on next steps.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endParaRPr lang="en-US" dirty="0"/>
          </a:p>
          <a:p>
            <a:pPr lvl="0"/>
            <a:endParaRPr lang="en-US" dirty="0"/>
          </a:p>
          <a:p>
            <a:pPr lvl="0"/>
            <a:r>
              <a:rPr lang="en-US" dirty="0"/>
              <a:t>As well as this, there were 1897 reactions from just the animal category alone! People obviously really like animals!</a:t>
            </a:r>
            <a:endParaRPr lang="en-US" dirty="0"/>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endParaRPr lang="en-US" dirty="0"/>
          </a:p>
          <a:p>
            <a:pPr lvl="0"/>
            <a:endParaRPr lang="en-US" dirty="0"/>
          </a:p>
          <a:p>
            <a:pPr lvl="0"/>
            <a:r>
              <a:rPr lang="en-US" dirty="0"/>
              <a:t>But now, onto the main question... which is... what were the top 5 most popular categories of posts?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endParaRPr lang="en-US" dirty="0"/>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endParaRPr lang="en-US" dirty="0"/>
          </a:p>
          <a:p>
            <a:pPr lvl="0"/>
            <a:endParaRPr lang="en-US" dirty="0"/>
          </a:p>
          <a:p>
            <a:pPr lvl="0"/>
            <a:r>
              <a:rPr lang="en-US" dirty="0"/>
              <a:t>Finally, its also interesting to see science and technology too. This may suggest that people enjoy consuming factual content and snippets of content that they can learn something from.</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endParaRPr lang="en-US" dirty="0"/>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4004528"/>
            <a:ext cx="6055518" cy="6282473"/>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11999119" y="1"/>
            <a:ext cx="2405081" cy="1712111"/>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5pPr>
      <a:lvl6pPr marL="37592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7.png"/><Relationship Id="rId2" Type="http://schemas.openxmlformats.org/officeDocument/2006/relationships/image" Target="../media/image1.sv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9.png"/><Relationship Id="rId3" Type="http://schemas.openxmlformats.org/officeDocument/2006/relationships/image" Target="../media/image21.jpeg"/><Relationship Id="rId2" Type="http://schemas.openxmlformats.org/officeDocument/2006/relationships/image" Target="../media/image7.sv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2.jpeg"/><Relationship Id="rId6" Type="http://schemas.openxmlformats.org/officeDocument/2006/relationships/image" Target="../media/image6.svg"/><Relationship Id="rId5" Type="http://schemas.openxmlformats.org/officeDocument/2006/relationships/image" Target="../media/image11.png"/><Relationship Id="rId4" Type="http://schemas.openxmlformats.org/officeDocument/2006/relationships/image" Target="../media/image1.svg"/><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4.sv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6.png"/><Relationship Id="rId2" Type="http://schemas.openxmlformats.org/officeDocument/2006/relationships/image" Target="../media/image1.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60"/>
              </a:lnSpc>
            </a:pPr>
            <a:r>
              <a:rPr lang="en-US" sz="10535" spc="-105" dirty="0">
                <a:solidFill>
                  <a:srgbClr val="FFFFFF"/>
                </a:solidFill>
                <a:latin typeface="Gadugi" panose="020B0502040204020203" pitchFamily="34" charset="0"/>
                <a:ea typeface="Gadugi" panose="020B0502040204020203" pitchFamily="34" charset="0"/>
              </a:rPr>
              <a:t>Data</a:t>
            </a:r>
            <a:endParaRPr lang="en-US" sz="10535" spc="-105" dirty="0">
              <a:solidFill>
                <a:srgbClr val="FFFFFF"/>
              </a:solidFill>
              <a:latin typeface="Gadugi" panose="020B0502040204020203" pitchFamily="34" charset="0"/>
              <a:ea typeface="Gadugi" panose="020B0502040204020203" pitchFamily="34" charset="0"/>
            </a:endParaRPr>
          </a:p>
          <a:p>
            <a:pPr algn="ctr">
              <a:lnSpc>
                <a:spcPts val="11060"/>
              </a:lnSpc>
            </a:pPr>
            <a:r>
              <a:rPr lang="en-US" sz="10535" spc="-105" dirty="0">
                <a:solidFill>
                  <a:srgbClr val="FFFFFF"/>
                </a:solidFill>
                <a:latin typeface="Gadugi" panose="020B0502040204020203" pitchFamily="34" charset="0"/>
                <a:ea typeface="Gadugi" panose="020B0502040204020203" pitchFamily="34" charset="0"/>
              </a:rPr>
              <a:t>Analysis</a:t>
            </a:r>
            <a:endParaRPr lang="en-US" sz="10535" spc="-105" dirty="0">
              <a:solidFill>
                <a:srgbClr val="FFFFFF"/>
              </a:solidFill>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3"/>
          <a:srcRect l="4069" t="1617" r="4069" b="1617"/>
          <a:stretch>
            <a:fillRect/>
          </a:stretch>
        </p:blipFill>
        <p:spPr>
          <a:xfrm>
            <a:off x="5365750" y="2586355"/>
            <a:ext cx="5036820" cy="5327015"/>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endParaRPr lang="en-US" sz="8000" spc="-80" dirty="0">
              <a:latin typeface="Gadugi" panose="020B0502040204020203" pitchFamily="34" charset="0"/>
              <a:ea typeface="Gadugi" panose="020B0502040204020203" pitchFamily="34" charset="0"/>
            </a:endParaRPr>
          </a:p>
        </p:txBody>
      </p:sp>
      <p:grpSp>
        <p:nvGrpSpPr>
          <p:cNvPr id="7" name="Group 7"/>
          <p:cNvGrpSpPr/>
          <p:nvPr/>
        </p:nvGrpSpPr>
        <p:grpSpPr>
          <a:xfrm>
            <a:off x="304807" y="8039340"/>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610242" y="34312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6" name="AutoShape 2"/>
          <p:cNvSpPr/>
          <p:nvPr/>
        </p:nvSpPr>
        <p:spPr>
          <a:xfrm>
            <a:off x="10363292" y="-342900"/>
            <a:ext cx="7812948" cy="10287000"/>
          </a:xfrm>
          <a:prstGeom prst="rect">
            <a:avLst/>
          </a:prstGeom>
          <a:solidFill>
            <a:srgbClr val="000000">
              <a:alpha val="3922"/>
            </a:srgbClr>
          </a:solidFill>
        </p:spPr>
      </p:sp>
      <p:grpSp>
        <p:nvGrpSpPr>
          <p:cNvPr id="27" name="Group 7"/>
          <p:cNvGrpSpPr/>
          <p:nvPr/>
        </p:nvGrpSpPr>
        <p:grpSpPr>
          <a:xfrm>
            <a:off x="11581833" y="3851899"/>
            <a:ext cx="5677467" cy="2600849"/>
            <a:chOff x="0" y="-47625"/>
            <a:chExt cx="7569956" cy="3467798"/>
          </a:xfrm>
        </p:grpSpPr>
        <p:sp>
          <p:nvSpPr>
            <p:cNvPr id="28" name="TextBox 8"/>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endParaRPr lang="en-US" sz="1900" spc="-19" dirty="0">
                <a:latin typeface="Gadugi" panose="020B0502040204020203" pitchFamily="34" charset="0"/>
                <a:ea typeface="Gadugi" panose="020B0502040204020203" pitchFamily="34" charset="0"/>
              </a:endParaRPr>
            </a:p>
          </p:txBody>
        </p:sp>
        <p:sp>
          <p:nvSpPr>
            <p:cNvPr id="29" name="TextBox 9"/>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endParaRPr lang="en-US" sz="2100" spc="-21">
                <a:latin typeface="Gadugi" panose="020B0502040204020203" pitchFamily="34" charset="0"/>
                <a:ea typeface="Gadugi" panose="020B0502040204020203" pitchFamily="34" charset="0"/>
              </a:endParaRPr>
            </a:p>
          </p:txBody>
        </p:sp>
      </p:grpSp>
      <p:grpSp>
        <p:nvGrpSpPr>
          <p:cNvPr id="30" name="Group 11"/>
          <p:cNvGrpSpPr/>
          <p:nvPr/>
        </p:nvGrpSpPr>
        <p:grpSpPr>
          <a:xfrm>
            <a:off x="11581833" y="1580430"/>
            <a:ext cx="5677467" cy="1593457"/>
            <a:chOff x="0" y="-47625"/>
            <a:chExt cx="7569956" cy="2124610"/>
          </a:xfrm>
        </p:grpSpPr>
        <p:sp>
          <p:nvSpPr>
            <p:cNvPr id="31" name="TextBox 12"/>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endParaRPr lang="en-US" sz="1900" spc="-19" dirty="0">
                <a:latin typeface="Gadugi" panose="020B0502040204020203" pitchFamily="34" charset="0"/>
                <a:ea typeface="Gadugi" panose="020B0502040204020203" pitchFamily="34" charset="0"/>
              </a:endParaRPr>
            </a:p>
          </p:txBody>
        </p:sp>
        <p:sp>
          <p:nvSpPr>
            <p:cNvPr id="32" name="TextBox 13"/>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endParaRPr lang="en-US" sz="2100" spc="-21">
                <a:latin typeface="Gadugi" panose="020B0502040204020203" pitchFamily="34" charset="0"/>
                <a:ea typeface="Gadugi" panose="020B0502040204020203" pitchFamily="34" charset="0"/>
              </a:endParaRPr>
            </a:p>
          </p:txBody>
        </p:sp>
      </p:grpSp>
      <p:sp>
        <p:nvSpPr>
          <p:cNvPr id="33" name="TextBox 15"/>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endParaRPr lang="en-US" sz="1900" spc="-19" dirty="0">
              <a:latin typeface="Gadugi" panose="020B0502040204020203" pitchFamily="34" charset="0"/>
              <a:ea typeface="Gadugi" panose="020B0502040204020203" pitchFamily="34" charset="0"/>
            </a:endParaRPr>
          </a:p>
        </p:txBody>
      </p:sp>
      <p:sp>
        <p:nvSpPr>
          <p:cNvPr id="34" name="TextBox 16"/>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endParaRPr lang="en-US" sz="2100" spc="-21" dirty="0">
              <a:latin typeface="Gadugi" panose="020B0502040204020203" pitchFamily="34" charset="0"/>
              <a:ea typeface="Gadugi"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endParaRPr lang="en-US" sz="2600" spc="-26" dirty="0">
              <a:solidFill>
                <a:schemeClr val="bg1"/>
              </a:solidFill>
              <a:latin typeface="Gadugi" panose="020B0502040204020203" pitchFamily="34" charset="0"/>
              <a:ea typeface="Gadugi" panose="020B0502040204020203" pitchFamily="34" charset="0"/>
            </a:endParaRP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endParaRPr lang="en-US" sz="8000" spc="-80" dirty="0">
              <a:solidFill>
                <a:schemeClr val="bg1"/>
              </a:solidFill>
              <a:latin typeface="Gadugi" panose="020B0502040204020203" pitchFamily="34" charset="0"/>
              <a:ea typeface="Gadugi" panose="020B0502040204020203"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endParaRPr lang="en-US" sz="8000" spc="-80" dirty="0">
                <a:latin typeface="Gadugi" panose="020B0502040204020203" pitchFamily="34" charset="0"/>
                <a:ea typeface="Gadugi" panose="020B0502040204020203" pitchFamily="34" charset="0"/>
              </a:endParaRP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Problem</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The Analytics team</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Process</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Insights</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Summary</a:t>
              </a:r>
              <a:endParaRPr lang="en-US" sz="1900" spc="-19" dirty="0">
                <a:latin typeface="Gadugi" panose="020B0502040204020203" pitchFamily="34" charset="0"/>
                <a:ea typeface="Gadugi" panose="020B0502040204020203" pitchFamily="34" charset="0"/>
              </a:endParaRPr>
            </a:p>
          </p:txBody>
        </p:sp>
      </p:grpSp>
      <p:grpSp>
        <p:nvGrpSpPr>
          <p:cNvPr id="5" name="Group 5"/>
          <p:cNvGrpSpPr/>
          <p:nvPr/>
        </p:nvGrpSpPr>
        <p:grpSpPr>
          <a:xfrm>
            <a:off x="14249332" y="139"/>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1277715" y="354343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4340503" y="689623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367665" y="321945"/>
            <a:ext cx="2193290" cy="9474835"/>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endParaRPr lang="en-US" sz="8000" spc="-80" dirty="0">
              <a:solidFill>
                <a:srgbClr val="FFFFFF"/>
              </a:solidFill>
              <a:latin typeface="Gadugi" panose="020B0502040204020203" pitchFamily="34" charset="0"/>
              <a:ea typeface="Gadugi" panose="020B0502040204020203" pitchFamily="34" charset="0"/>
            </a:endParaRPr>
          </a:p>
        </p:txBody>
      </p:sp>
      <p:sp>
        <p:nvSpPr>
          <p:cNvPr id="34" name="TextBox 33"/>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endParaRPr lang="en-US" sz="1900" spc="-19" dirty="0">
              <a:latin typeface="Gadugi" panose="020B0502040204020203" pitchFamily="34" charset="0"/>
              <a:ea typeface="Gadugi" panose="020B0502040204020203" pitchFamily="34" charset="0"/>
            </a:endParaRPr>
          </a:p>
          <a:p>
            <a:pPr>
              <a:lnSpc>
                <a:spcPts val="2660"/>
              </a:lnSpc>
            </a:pP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An audit of Social Buzz's big data practice</a:t>
            </a: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Recommendations for a successful IPO</a:t>
            </a: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endParaRPr lang="en-US" sz="1900" spc="-19" dirty="0">
              <a:latin typeface="Gadugi" panose="020B0502040204020203" pitchFamily="34" charset="0"/>
              <a:ea typeface="Gadugi" panose="020B0502040204020203" pitchFamily="34" charset="0"/>
            </a:endParaRP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90915" y="6972051"/>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8229742" y="-263"/>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810759" y="11049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endParaRPr lang="en-US" sz="8000" spc="-80" dirty="0">
              <a:solidFill>
                <a:srgbClr val="FFFFFF"/>
              </a:solidFill>
              <a:latin typeface="Gadugi" panose="020B0502040204020203" pitchFamily="34" charset="0"/>
              <a:ea typeface="Gadugi" panose="020B0502040204020203" pitchFamily="34" charset="0"/>
            </a:endParaRPr>
          </a:p>
        </p:txBody>
      </p:sp>
      <p:sp>
        <p:nvSpPr>
          <p:cNvPr id="22" name="TextBox 22"/>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endParaRPr lang="en-US" sz="1900" spc="-19" dirty="0">
              <a:solidFill>
                <a:srgbClr val="FFFFFF"/>
              </a:solidFill>
              <a:latin typeface="Gadugi" panose="020B0502040204020203" pitchFamily="34" charset="0"/>
              <a:ea typeface="Gadugi" panose="020B0502040204020203" pitchFamily="34" charset="0"/>
            </a:endParaRPr>
          </a:p>
        </p:txBody>
      </p:sp>
      <p:sp>
        <p:nvSpPr>
          <p:cNvPr id="23" name="TextBox 23"/>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endParaRPr lang="en-US" sz="3200" spc="-32" dirty="0">
              <a:solidFill>
                <a:srgbClr val="FFFFFF"/>
              </a:solidFill>
              <a:latin typeface="Gadugi" panose="020B0502040204020203" pitchFamily="34" charset="0"/>
              <a:ea typeface="Gadugi" panose="020B0502040204020203" pitchFamily="34" charset="0"/>
            </a:endParaRPr>
          </a:p>
        </p:txBody>
      </p:sp>
      <p:sp>
        <p:nvSpPr>
          <p:cNvPr id="24" name="TextBox 24"/>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endParaRPr lang="en-US" sz="3200" spc="-32" dirty="0">
              <a:solidFill>
                <a:srgbClr val="FFFFFF"/>
              </a:solidFill>
              <a:latin typeface="Gadugi" panose="020B0502040204020203" pitchFamily="34" charset="0"/>
              <a:ea typeface="Gadugi" panose="020B0502040204020203" pitchFamily="34" charset="0"/>
            </a:endParaRP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endParaRPr lang="en-US" sz="3200" spc="-32" dirty="0">
              <a:solidFill>
                <a:srgbClr val="FFFFFF"/>
              </a:solidFill>
              <a:latin typeface="Gadugi" panose="020B0502040204020203" pitchFamily="34" charset="0"/>
              <a:ea typeface="Gadugi" panose="020B0502040204020203" pitchFamily="34" charset="0"/>
            </a:endParaRPr>
          </a:p>
        </p:txBody>
      </p:sp>
      <p:sp>
        <p:nvSpPr>
          <p:cNvPr id="25" name="TextBox 26"/>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endParaRPr lang="en-US" sz="1900" u="sng" spc="-19" dirty="0">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endParaRPr lang="en-US" sz="8000" spc="-80" dirty="0">
              <a:solidFill>
                <a:srgbClr val="000000"/>
              </a:solidFill>
              <a:latin typeface="Gadugi" panose="020B0502040204020203" pitchFamily="34" charset="0"/>
              <a:ea typeface="Gadugi" panose="020B0502040204020203" pitchFamily="34" charset="0"/>
            </a:endParaRPr>
          </a:p>
        </p:txBody>
      </p:sp>
      <p:grpSp>
        <p:nvGrpSpPr>
          <p:cNvPr id="32" name="Group 32"/>
          <p:cNvGrpSpPr/>
          <p:nvPr/>
        </p:nvGrpSpPr>
        <p:grpSpPr>
          <a:xfrm>
            <a:off x="14510148" y="1621508"/>
            <a:ext cx="2616047" cy="1151958"/>
            <a:chOff x="0" y="-47625"/>
            <a:chExt cx="3488063" cy="1535945"/>
          </a:xfrm>
        </p:grpSpPr>
        <p:sp>
          <p:nvSpPr>
            <p:cNvPr id="33" name="TextBox 33"/>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endParaRPr lang="en-US" sz="1900" spc="-19">
                <a:latin typeface="Gadugi" panose="020B0502040204020203" pitchFamily="34" charset="0"/>
                <a:ea typeface="Gadugi" panose="020B0502040204020203" pitchFamily="34" charset="0"/>
              </a:endParaRPr>
            </a:p>
          </p:txBody>
        </p:sp>
        <p:sp>
          <p:nvSpPr>
            <p:cNvPr id="34" name="TextBox 34"/>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endParaRPr lang="en-US" sz="2100" spc="-21" dirty="0">
                <a:latin typeface="Gadugi" panose="020B0502040204020203" pitchFamily="34" charset="0"/>
                <a:ea typeface="Gadugi" panose="020B0502040204020203" pitchFamily="34" charset="0"/>
              </a:endParaRPr>
            </a:p>
          </p:txBody>
        </p:sp>
      </p:grpSp>
      <p:grpSp>
        <p:nvGrpSpPr>
          <p:cNvPr id="35" name="Group 35"/>
          <p:cNvGrpSpPr/>
          <p:nvPr/>
        </p:nvGrpSpPr>
        <p:grpSpPr>
          <a:xfrm>
            <a:off x="14510148" y="4741024"/>
            <a:ext cx="2616047" cy="805710"/>
            <a:chOff x="0" y="-47625"/>
            <a:chExt cx="3488063" cy="1074279"/>
          </a:xfrm>
        </p:grpSpPr>
        <p:sp>
          <p:nvSpPr>
            <p:cNvPr id="36" name="TextBox 36"/>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endParaRPr lang="en-US" sz="1900" spc="-19">
                <a:latin typeface="Gadugi" panose="020B0502040204020203" pitchFamily="34" charset="0"/>
                <a:ea typeface="Gadugi" panose="020B0502040204020203" pitchFamily="34" charset="0"/>
              </a:endParaRPr>
            </a:p>
          </p:txBody>
        </p:sp>
        <p:sp>
          <p:nvSpPr>
            <p:cNvPr id="37" name="TextBox 37"/>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endParaRPr lang="en-US" sz="2100" spc="-21">
                <a:latin typeface="Gadugi" panose="020B0502040204020203" pitchFamily="34" charset="0"/>
                <a:ea typeface="Gadugi" panose="020B0502040204020203" pitchFamily="34" charset="0"/>
              </a:endParaRPr>
            </a:p>
          </p:txBody>
        </p:sp>
      </p:grpSp>
      <p:grpSp>
        <p:nvGrpSpPr>
          <p:cNvPr id="38" name="Group 38"/>
          <p:cNvGrpSpPr/>
          <p:nvPr/>
        </p:nvGrpSpPr>
        <p:grpSpPr>
          <a:xfrm>
            <a:off x="14510148" y="7692240"/>
            <a:ext cx="2616047" cy="774355"/>
            <a:chOff x="0" y="-47625"/>
            <a:chExt cx="3488063" cy="1032473"/>
          </a:xfrm>
        </p:grpSpPr>
        <p:sp>
          <p:nvSpPr>
            <p:cNvPr id="39" name="TextBox 39"/>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endParaRPr lang="en-US" sz="1900" spc="-19">
                <a:latin typeface="Gadugi" panose="020B0502040204020203" pitchFamily="34" charset="0"/>
                <a:ea typeface="Gadugi" panose="020B0502040204020203" pitchFamily="34" charset="0"/>
              </a:endParaRPr>
            </a:p>
          </p:txBody>
        </p:sp>
        <p:sp>
          <p:nvSpPr>
            <p:cNvPr id="40" name="TextBox 40"/>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endParaRPr lang="en-US" sz="2100" spc="-21">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3">
            <a:extLst>
              <a:ext uri="{28A0092B-C50C-407E-A947-70E740481C1C}">
                <a14:useLocalDpi xmlns:a14="http://schemas.microsoft.com/office/drawing/2010/main" val="0"/>
              </a:ext>
            </a:extLst>
          </a:blip>
          <a:srcRect b="16310"/>
          <a:stretch>
            <a:fillRect/>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8839018" y="3429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endParaRPr lang="en-US" sz="8000" spc="-80" dirty="0">
              <a:solidFill>
                <a:srgbClr val="FFFFFF"/>
              </a:solidFill>
              <a:latin typeface="Gadugi" panose="020B0502040204020203" pitchFamily="34" charset="0"/>
              <a:ea typeface="Gadugi" panose="020B050204020402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1</a:t>
            </a:r>
            <a:endParaRPr lang="en-US" sz="7190" spc="-640" dirty="0">
              <a:solidFill>
                <a:srgbClr val="FFFFFF"/>
              </a:solidFill>
              <a:latin typeface="Gadugi" panose="020B0502040204020203" pitchFamily="34" charset="0"/>
              <a:ea typeface="Gadugi" panose="020B0502040204020203" pitchFamily="34" charset="0"/>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2</a:t>
            </a:r>
            <a:endParaRPr lang="en-US" sz="7190" spc="-640" dirty="0">
              <a:solidFill>
                <a:srgbClr val="FFFFFF"/>
              </a:solidFill>
              <a:latin typeface="Gadugi" panose="020B0502040204020203" pitchFamily="34" charset="0"/>
              <a:ea typeface="Gadugi" panose="020B0502040204020203" pitchFamily="34" charset="0"/>
            </a:endParaRP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spc="-640">
                <a:solidFill>
                  <a:srgbClr val="FFFFFF"/>
                </a:solidFill>
                <a:latin typeface="Gadugi" panose="020B0502040204020203" pitchFamily="34" charset="0"/>
                <a:ea typeface="Gadugi" panose="020B0502040204020203" pitchFamily="34" charset="0"/>
              </a:rPr>
              <a:t>5</a:t>
            </a:r>
            <a:endParaRPr lang="en-US" sz="7190" spc="-640">
              <a:solidFill>
                <a:srgbClr val="FFFFFF"/>
              </a:solidFill>
              <a:latin typeface="Gadugi" panose="020B0502040204020203" pitchFamily="34" charset="0"/>
              <a:ea typeface="Gadugi" panose="020B0502040204020203" pitchFamily="34" charset="0"/>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4</a:t>
            </a:r>
            <a:endParaRPr lang="en-US" sz="7190" spc="-640" dirty="0">
              <a:solidFill>
                <a:srgbClr val="FFFFFF"/>
              </a:solidFill>
              <a:latin typeface="Gadugi" panose="020B0502040204020203" pitchFamily="34" charset="0"/>
              <a:ea typeface="Gadugi" panose="020B0502040204020203" pitchFamily="34" charset="0"/>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3</a:t>
            </a:r>
            <a:endParaRPr lang="en-US" sz="7190" spc="-640" dirty="0">
              <a:solidFill>
                <a:srgbClr val="FFFFFF"/>
              </a:solidFill>
              <a:latin typeface="Gadugi" panose="020B0502040204020203" pitchFamily="34" charset="0"/>
              <a:ea typeface="Gadugi" panose="020B0502040204020203" pitchFamily="34" charset="0"/>
            </a:endParaRPr>
          </a:p>
        </p:txBody>
      </p:sp>
      <p:sp>
        <p:nvSpPr>
          <p:cNvPr id="39" name="TextBox 33"/>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endParaRPr lang="en-US" sz="1900" spc="-19">
              <a:solidFill>
                <a:srgbClr val="FFFFFF"/>
              </a:solidFill>
              <a:latin typeface="Gadugi" panose="020B0502040204020203" pitchFamily="34" charset="0"/>
              <a:ea typeface="Gadugi" panose="020B0502040204020203" pitchFamily="34" charset="0"/>
            </a:endParaRPr>
          </a:p>
        </p:txBody>
      </p:sp>
      <p:sp>
        <p:nvSpPr>
          <p:cNvPr id="40" name="TextBox 34"/>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endParaRPr lang="en-US" sz="1900" spc="-19">
              <a:solidFill>
                <a:srgbClr val="FFFFFF"/>
              </a:solidFill>
              <a:latin typeface="Gadugi" panose="020B0502040204020203" pitchFamily="34" charset="0"/>
              <a:ea typeface="Gadugi" panose="020B0502040204020203" pitchFamily="34" charset="0"/>
            </a:endParaRPr>
          </a:p>
        </p:txBody>
      </p:sp>
      <p:sp>
        <p:nvSpPr>
          <p:cNvPr id="41" name="TextBox 36"/>
          <p:cNvSpPr txBox="1"/>
          <p:nvPr/>
        </p:nvSpPr>
        <p:spPr>
          <a:xfrm>
            <a:off x="3982986" y="1603217"/>
            <a:ext cx="3486092" cy="346249"/>
          </a:xfrm>
          <a:prstGeom prst="rect">
            <a:avLst/>
          </a:prstGeom>
        </p:spPr>
        <p:txBody>
          <a:bodyPr lIns="0" tIns="0" rIns="0" bIns="0" rtlCol="0" anchor="t">
            <a:spAutoFit/>
          </a:bodyPr>
          <a:lstStyle/>
          <a:p>
            <a:pPr>
              <a:lnSpc>
                <a:spcPts val="2660"/>
              </a:lnSpc>
            </a:pPr>
            <a:r>
              <a:rPr lang="en-US" sz="1900" spc="-18">
                <a:solidFill>
                  <a:srgbClr val="FFFFFF"/>
                </a:solidFill>
                <a:latin typeface="Gadugi" panose="020B0502040204020203" pitchFamily="34" charset="0"/>
                <a:ea typeface="Gadugi" panose="020B0502040204020203" pitchFamily="34" charset="0"/>
              </a:rPr>
              <a:t>Data Understanding</a:t>
            </a:r>
            <a:endParaRPr lang="en-US" sz="1900" spc="-18">
              <a:solidFill>
                <a:srgbClr val="FFFFFF"/>
              </a:solidFill>
              <a:latin typeface="Gadugi" panose="020B0502040204020203" pitchFamily="34" charset="0"/>
              <a:ea typeface="Gadugi" panose="020B0502040204020203" pitchFamily="34" charset="0"/>
            </a:endParaRPr>
          </a:p>
        </p:txBody>
      </p:sp>
      <p:sp>
        <p:nvSpPr>
          <p:cNvPr id="42" name="TextBox 37"/>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endParaRPr lang="en-US" sz="1900" spc="-19">
              <a:solidFill>
                <a:srgbClr val="FFFFFF"/>
              </a:solidFill>
              <a:latin typeface="Gadugi" panose="020B0502040204020203" pitchFamily="34" charset="0"/>
              <a:ea typeface="Gadugi" panose="020B0502040204020203" pitchFamily="34" charset="0"/>
            </a:endParaRPr>
          </a:p>
        </p:txBody>
      </p:sp>
      <p:sp>
        <p:nvSpPr>
          <p:cNvPr id="43" name="TextBox 38"/>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endParaRPr lang="en-US" sz="1900" spc="-19">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endParaRPr lang="en-US" sz="8000" spc="-80" dirty="0">
              <a:latin typeface="Gadugi" panose="020B0502040204020203" pitchFamily="34" charset="0"/>
              <a:ea typeface="Gadugi" panose="020B0502040204020203" pitchFamily="34" charset="0"/>
            </a:endParaRPr>
          </a:p>
        </p:txBody>
      </p:sp>
      <p:grpSp>
        <p:nvGrpSpPr>
          <p:cNvPr id="4" name="Group 4"/>
          <p:cNvGrpSpPr/>
          <p:nvPr/>
        </p:nvGrpSpPr>
        <p:grpSpPr>
          <a:xfrm>
            <a:off x="305658" y="77343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670342" y="6480309"/>
            <a:ext cx="2972219" cy="881758"/>
          </a:xfrm>
          <a:prstGeom prst="rect">
            <a:avLst/>
          </a:prstGeom>
        </p:spPr>
      </p:pic>
      <p:sp>
        <p:nvSpPr>
          <p:cNvPr id="14" name="TextBox 2"/>
          <p:cNvSpPr txBox="1"/>
          <p:nvPr/>
        </p:nvSpPr>
        <p:spPr>
          <a:xfrm>
            <a:off x="1796907" y="5081036"/>
            <a:ext cx="3632723" cy="872034"/>
          </a:xfrm>
          <a:prstGeom prst="rect">
            <a:avLst/>
          </a:prstGeom>
        </p:spPr>
        <p:txBody>
          <a:bodyPr lIns="0" tIns="0" rIns="0" bIns="0" rtlCol="0" anchor="t">
            <a:spAutoFit/>
          </a:bodyPr>
          <a:lstStyle/>
          <a:p>
            <a:pPr algn="ctr">
              <a:lnSpc>
                <a:spcPts val="3360"/>
              </a:lnSpc>
            </a:pPr>
            <a:r>
              <a:rPr lang="en-US" sz="2400" spc="-24" dirty="0">
                <a:latin typeface="Gadugi" panose="020B0502040204020203" pitchFamily="34" charset="0"/>
                <a:ea typeface="Gadugi" panose="020B0502040204020203" pitchFamily="34" charset="0"/>
              </a:rPr>
              <a:t>UNIQUE</a:t>
            </a:r>
            <a:endParaRPr lang="en-US" sz="2400" spc="-24" dirty="0">
              <a:latin typeface="Gadugi" panose="020B0502040204020203" pitchFamily="34" charset="0"/>
              <a:ea typeface="Gadugi" panose="020B0502040204020203" pitchFamily="34" charset="0"/>
            </a:endParaRPr>
          </a:p>
          <a:p>
            <a:pPr algn="ctr">
              <a:lnSpc>
                <a:spcPts val="3360"/>
              </a:lnSpc>
            </a:pPr>
            <a:r>
              <a:rPr lang="en-US" sz="2400" spc="-24" dirty="0">
                <a:latin typeface="Gadugi" panose="020B0502040204020203" pitchFamily="34" charset="0"/>
                <a:ea typeface="Gadugi" panose="020B0502040204020203" pitchFamily="34" charset="0"/>
              </a:rPr>
              <a:t>CATEGORIES</a:t>
            </a:r>
            <a:endParaRPr lang="en-US" sz="2400" spc="-24" dirty="0">
              <a:latin typeface="Gadugi" panose="020B0502040204020203" pitchFamily="34" charset="0"/>
              <a:ea typeface="Gadugi" panose="020B0502040204020203" pitchFamily="34" charset="0"/>
            </a:endParaRPr>
          </a:p>
        </p:txBody>
      </p:sp>
      <p:sp>
        <p:nvSpPr>
          <p:cNvPr id="15" name="TextBox 13"/>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endParaRPr lang="en-US" sz="7200" spc="-72" dirty="0">
              <a:latin typeface="Gadugi" panose="020B0502040204020203" pitchFamily="34" charset="0"/>
              <a:ea typeface="Gadugi" panose="020B0502040204020203" pitchFamily="34" charset="0"/>
            </a:endParaRPr>
          </a:p>
        </p:txBody>
      </p:sp>
      <p:sp>
        <p:nvSpPr>
          <p:cNvPr id="16" name="TextBox 14"/>
          <p:cNvSpPr txBox="1"/>
          <p:nvPr/>
        </p:nvSpPr>
        <p:spPr>
          <a:xfrm>
            <a:off x="6825447" y="5081036"/>
            <a:ext cx="3884010" cy="872034"/>
          </a:xfrm>
          <a:prstGeom prst="rect">
            <a:avLst/>
          </a:prstGeom>
        </p:spPr>
        <p:txBody>
          <a:bodyPr lIns="0" tIns="0" rIns="0" bIns="0" rtlCol="0" anchor="t">
            <a:spAutoFit/>
          </a:bodyPr>
          <a:lstStyle/>
          <a:p>
            <a:pPr algn="ctr">
              <a:lnSpc>
                <a:spcPts val="3360"/>
              </a:lnSpc>
            </a:pPr>
            <a:r>
              <a:rPr lang="en-US" sz="2400" spc="-24">
                <a:latin typeface="Gadugi" panose="020B0502040204020203" pitchFamily="34" charset="0"/>
                <a:ea typeface="Gadugi" panose="020B0502040204020203" pitchFamily="34" charset="0"/>
              </a:rPr>
              <a:t>REACTIONS TO "ANIMAL" POSTS</a:t>
            </a:r>
            <a:endParaRPr lang="en-US" sz="2400" spc="-24">
              <a:latin typeface="Gadugi" panose="020B0502040204020203" pitchFamily="34" charset="0"/>
              <a:ea typeface="Gadugi" panose="020B0502040204020203" pitchFamily="34" charset="0"/>
            </a:endParaRPr>
          </a:p>
        </p:txBody>
      </p:sp>
      <p:sp>
        <p:nvSpPr>
          <p:cNvPr id="17" name="TextBox 16"/>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endParaRPr lang="en-US" sz="7200" spc="-72" dirty="0">
              <a:latin typeface="Gadugi" panose="020B0502040204020203" pitchFamily="34" charset="0"/>
              <a:ea typeface="Gadugi" panose="020B0502040204020203" pitchFamily="34" charset="0"/>
            </a:endParaRPr>
          </a:p>
        </p:txBody>
      </p:sp>
      <p:sp>
        <p:nvSpPr>
          <p:cNvPr id="18" name="TextBox 17"/>
          <p:cNvSpPr txBox="1"/>
          <p:nvPr/>
        </p:nvSpPr>
        <p:spPr>
          <a:xfrm>
            <a:off x="12355796" y="5081036"/>
            <a:ext cx="3884010" cy="872034"/>
          </a:xfrm>
          <a:prstGeom prst="rect">
            <a:avLst/>
          </a:prstGeom>
        </p:spPr>
        <p:txBody>
          <a:bodyPr lIns="0" tIns="0" rIns="0" bIns="0" rtlCol="0" anchor="t">
            <a:spAutoFit/>
          </a:bodyPr>
          <a:lstStyle/>
          <a:p>
            <a:pPr algn="ctr">
              <a:lnSpc>
                <a:spcPts val="3360"/>
              </a:lnSpc>
            </a:pPr>
            <a:r>
              <a:rPr lang="en-US" sz="2400" spc="-24">
                <a:latin typeface="Gadugi" panose="020B0502040204020203" pitchFamily="34" charset="0"/>
                <a:ea typeface="Gadugi" panose="020B0502040204020203" pitchFamily="34" charset="0"/>
              </a:rPr>
              <a:t>MONTH WITH </a:t>
            </a:r>
            <a:endParaRPr lang="en-US" sz="2400" spc="-24">
              <a:latin typeface="Gadugi" panose="020B0502040204020203" pitchFamily="34" charset="0"/>
              <a:ea typeface="Gadugi" panose="020B0502040204020203" pitchFamily="34" charset="0"/>
            </a:endParaRPr>
          </a:p>
          <a:p>
            <a:pPr algn="ctr">
              <a:lnSpc>
                <a:spcPts val="3360"/>
              </a:lnSpc>
            </a:pPr>
            <a:r>
              <a:rPr lang="en-US" sz="2400" spc="-24">
                <a:latin typeface="Gadugi" panose="020B0502040204020203" pitchFamily="34" charset="0"/>
                <a:ea typeface="Gadugi" panose="020B0502040204020203" pitchFamily="34" charset="0"/>
              </a:rPr>
              <a:t>MOST POSTS</a:t>
            </a:r>
            <a:endParaRPr lang="en-US" sz="2400" spc="-24">
              <a:latin typeface="Gadugi" panose="020B0502040204020203" pitchFamily="34" charset="0"/>
              <a:ea typeface="Gadugi" panose="020B0502040204020203" pitchFamily="34" charset="0"/>
            </a:endParaRPr>
          </a:p>
        </p:txBody>
      </p:sp>
      <p:sp>
        <p:nvSpPr>
          <p:cNvPr id="19" name="TextBox 19"/>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endParaRPr lang="en-US" sz="7200" spc="-72" dirty="0">
              <a:latin typeface="Gadugi" panose="020B0502040204020203" pitchFamily="34" charset="0"/>
              <a:ea typeface="Gadug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3128" y="811557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0" name="Group 10"/>
          <p:cNvGrpSpPr/>
          <p:nvPr/>
        </p:nvGrpSpPr>
        <p:grpSpPr>
          <a:xfrm rot="1153642">
            <a:off x="204120" y="586162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306502" y="266393"/>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23" name="Group 23"/>
          <p:cNvGrpSpPr/>
          <p:nvPr/>
        </p:nvGrpSpPr>
        <p:grpSpPr>
          <a:xfrm>
            <a:off x="14706766" y="1638439"/>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5"/>
          <a:srcRect/>
          <a:stretch>
            <a:fillRect/>
          </a:stretch>
        </p:blipFill>
        <p:spPr>
          <a:xfrm>
            <a:off x="4571683" y="1585205"/>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623" y="819177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0" name="Group 10"/>
          <p:cNvGrpSpPr/>
          <p:nvPr/>
        </p:nvGrpSpPr>
        <p:grpSpPr>
          <a:xfrm rot="1153642">
            <a:off x="280320" y="654742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11302" y="723593"/>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23" name="Group 23"/>
          <p:cNvGrpSpPr/>
          <p:nvPr/>
        </p:nvGrpSpPr>
        <p:grpSpPr>
          <a:xfrm>
            <a:off x="14325766" y="419239"/>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5"/>
          <a:srcRect/>
          <a:stretch>
            <a:fillRect/>
          </a:stretch>
        </p:blipFill>
        <p:spPr>
          <a:xfrm>
            <a:off x="5119551" y="1409611"/>
            <a:ext cx="8266904" cy="712487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1512</Words>
  <Application>WPS Presentation</Application>
  <PresentationFormat>Custom</PresentationFormat>
  <Paragraphs>102</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3</vt:lpstr>
      <vt:lpstr>Arial</vt:lpstr>
      <vt:lpstr>Gadugi</vt:lpstr>
      <vt:lpstr>Microsoft YaHei</vt:lpstr>
      <vt:lpstr>Arial Unicode MS</vt:lpstr>
      <vt:lpstr>Century Gothic</vt:lpstr>
      <vt:lpstr>Calibri</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ASUS</cp:lastModifiedBy>
  <cp:revision>14</cp:revision>
  <dcterms:created xsi:type="dcterms:W3CDTF">2006-08-16T00:00:00Z</dcterms:created>
  <dcterms:modified xsi:type="dcterms:W3CDTF">2022-08-04T17:42:29Z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1C5FDEAD15CF4CBABB13BA9D976829A2</vt:lpwstr>
  </property>
  <property fmtid="{D5CDD505-2E9C-101B-9397-08002B2CF9AE}" pid="3" name="KSOProductBuildVer">
    <vt:lpwstr>1033-11.2.0.11191</vt:lpwstr>
  </property>
</Properties>
</file>