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6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48EC-1DD5-6F48-6868-775E9827F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D3FC88-05A5-9E37-B151-E2EF362DA8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CC65CC-2339-8222-0D7C-3EF0253CD17A}"/>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50F45596-DA9E-C7E0-C887-6F432E168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E8B98-2515-E3B7-9223-F139E0F99F85}"/>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107345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8536-BCDB-D8A0-808C-D216D24FF0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ABC13E-E5CF-D4BC-BB96-8443B937F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EA490-F915-F594-76A4-966FF15D786D}"/>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65E5E1A3-18E8-D866-2C6C-2F2A6BF69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D5B501-D998-06E9-CE38-535EE5F886C9}"/>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3439351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1B017-002B-EB24-9454-9B8CBE1436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01F4E4-51AB-6324-2295-F0539C086C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B98B6-2DCC-B6CC-373C-EB984A05422C}"/>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0AC2B9FD-B3E6-2E90-2C63-4FE2E2818E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05935-7D4C-45CD-ABA2-D8467F2F245C}"/>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257585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C9B3-D642-66A9-2B33-535E027DC3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AE0AFE-F984-1E70-8F3E-F303D9A5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5AB50-FDF0-2D2B-3B3D-739A9A6D9394}"/>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C4A5D6BB-858E-C901-EC80-986EF8803F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8728DF-C925-B379-3943-FEF556739EAC}"/>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391025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596D-4528-73E7-8086-246EADF5FE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FEABB2-FC20-8708-A94E-813D1099D9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ABAA7-C3F3-20ED-522E-10C05644FDE8}"/>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0D39027C-6342-CBB0-5927-35EB0F7FCC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2F16C-37EC-CCFA-9C80-5167E07A7F1A}"/>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1762354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FB30-6143-EC36-02EE-AACCC7B0E9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30BA-83FC-3EA0-4CC9-29292B77A9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FE600ED-EA1C-7C06-1648-1E5C121CA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3E28AD-91F6-68B7-3CFC-473F129CA775}"/>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6" name="Footer Placeholder 5">
            <a:extLst>
              <a:ext uri="{FF2B5EF4-FFF2-40B4-BE49-F238E27FC236}">
                <a16:creationId xmlns:a16="http://schemas.microsoft.com/office/drawing/2014/main" id="{47F30E96-9659-C962-AFCE-D09F8927F2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3D11F-E0A1-C55C-0DEB-DB18DF73ADEE}"/>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244959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8158-57FB-F43E-626C-019F460A45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E02092-3013-50E1-AF01-E3DA63A708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F11135-61A4-DE79-4902-ACA0148B8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4C7E1B-BA5E-A031-030B-99FE3B668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6EB1C-0DD6-6B82-78A0-8B102F680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83831E-5766-9DFF-226B-1178308B7806}"/>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8" name="Footer Placeholder 7">
            <a:extLst>
              <a:ext uri="{FF2B5EF4-FFF2-40B4-BE49-F238E27FC236}">
                <a16:creationId xmlns:a16="http://schemas.microsoft.com/office/drawing/2014/main" id="{2D0C7955-3568-2626-9582-B2C1187D9B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8F9073-5352-8102-E94B-4EDBF243C364}"/>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143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69FA9-044E-F25F-E61C-66ED42930F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60C7F5-3925-D6F7-D5D9-C3AB84208948}"/>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4" name="Footer Placeholder 3">
            <a:extLst>
              <a:ext uri="{FF2B5EF4-FFF2-40B4-BE49-F238E27FC236}">
                <a16:creationId xmlns:a16="http://schemas.microsoft.com/office/drawing/2014/main" id="{4DD4DE11-5D89-47E7-FCEF-82B08636E7B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3B4D44-AC82-F9B3-E5B9-691BD7D8572F}"/>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389843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2BF59-F82E-4121-6BC1-C97D28AB6E0D}"/>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3" name="Footer Placeholder 2">
            <a:extLst>
              <a:ext uri="{FF2B5EF4-FFF2-40B4-BE49-F238E27FC236}">
                <a16:creationId xmlns:a16="http://schemas.microsoft.com/office/drawing/2014/main" id="{C39C41A2-4EDD-DA24-BB75-68F7F25AA5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7A8E85C-FEEB-90AA-40F0-73C86F0F9AD0}"/>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28071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3EC0-9C2C-568B-C24F-B72152B52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AA5623-F4C7-91A1-BE8D-549EEDAB6A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B48703-69BB-057C-9956-A6AB2E2C5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12E76-A1C9-EA50-6786-608CE588A028}"/>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6" name="Footer Placeholder 5">
            <a:extLst>
              <a:ext uri="{FF2B5EF4-FFF2-40B4-BE49-F238E27FC236}">
                <a16:creationId xmlns:a16="http://schemas.microsoft.com/office/drawing/2014/main" id="{02C4D859-06D7-C2CE-0625-62E52C56A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7C5D59-593A-D9E2-E5B3-5E7123D8C4B6}"/>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182606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3BE2-4FD6-E496-6513-C2700C2C4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164E48-12B2-7717-1786-DE05A3E1B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FEAD0A-A84E-BF48-9ADE-12D2BDE78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FEC67E-A90F-D82B-A812-6A16C29A0A73}"/>
              </a:ext>
            </a:extLst>
          </p:cNvPr>
          <p:cNvSpPr>
            <a:spLocks noGrp="1"/>
          </p:cNvSpPr>
          <p:nvPr>
            <p:ph type="dt" sz="half" idx="10"/>
          </p:nvPr>
        </p:nvSpPr>
        <p:spPr/>
        <p:txBody>
          <a:bodyPr/>
          <a:lstStyle/>
          <a:p>
            <a:fld id="{804C2332-BC03-47D3-A4E8-9B3323862F2B}" type="datetimeFigureOut">
              <a:rPr lang="en-IN" smtClean="0"/>
              <a:t>28-12-2023</a:t>
            </a:fld>
            <a:endParaRPr lang="en-IN"/>
          </a:p>
        </p:txBody>
      </p:sp>
      <p:sp>
        <p:nvSpPr>
          <p:cNvPr id="6" name="Footer Placeholder 5">
            <a:extLst>
              <a:ext uri="{FF2B5EF4-FFF2-40B4-BE49-F238E27FC236}">
                <a16:creationId xmlns:a16="http://schemas.microsoft.com/office/drawing/2014/main" id="{6770757C-96C3-5780-A4D0-19D00CC01C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CEFE4-6573-B86A-2F30-B2A862F92AFE}"/>
              </a:ext>
            </a:extLst>
          </p:cNvPr>
          <p:cNvSpPr>
            <a:spLocks noGrp="1"/>
          </p:cNvSpPr>
          <p:nvPr>
            <p:ph type="sldNum" sz="quarter" idx="12"/>
          </p:nvPr>
        </p:nvSpPr>
        <p:spPr/>
        <p:txBody>
          <a:bodyPr/>
          <a:lstStyle/>
          <a:p>
            <a:fld id="{0ADBC38B-1CC0-4C5B-BADB-C9251FECE03B}" type="slidenum">
              <a:rPr lang="en-IN" smtClean="0"/>
              <a:t>‹#›</a:t>
            </a:fld>
            <a:endParaRPr lang="en-IN"/>
          </a:p>
        </p:txBody>
      </p:sp>
    </p:spTree>
    <p:extLst>
      <p:ext uri="{BB962C8B-B14F-4D97-AF65-F5344CB8AC3E}">
        <p14:creationId xmlns:p14="http://schemas.microsoft.com/office/powerpoint/2010/main" val="124493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386014-3FD4-5EF0-3483-0D3CA1B089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53BA30-6EB5-6CDE-CD9F-1B5B81584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9473C-7596-2C50-CA39-D2DF06A03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C2332-BC03-47D3-A4E8-9B3323862F2B}" type="datetimeFigureOut">
              <a:rPr lang="en-IN" smtClean="0"/>
              <a:t>28-12-2023</a:t>
            </a:fld>
            <a:endParaRPr lang="en-IN"/>
          </a:p>
        </p:txBody>
      </p:sp>
      <p:sp>
        <p:nvSpPr>
          <p:cNvPr id="5" name="Footer Placeholder 4">
            <a:extLst>
              <a:ext uri="{FF2B5EF4-FFF2-40B4-BE49-F238E27FC236}">
                <a16:creationId xmlns:a16="http://schemas.microsoft.com/office/drawing/2014/main" id="{71F4CBDC-9505-FC77-9E66-EF9CFD1ABD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481841-2D2F-DDF6-DDFF-E75A18114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BC38B-1CC0-4C5B-BADB-C9251FECE03B}" type="slidenum">
              <a:rPr lang="en-IN" smtClean="0"/>
              <a:t>‹#›</a:t>
            </a:fld>
            <a:endParaRPr lang="en-IN"/>
          </a:p>
        </p:txBody>
      </p:sp>
    </p:spTree>
    <p:extLst>
      <p:ext uri="{BB962C8B-B14F-4D97-AF65-F5344CB8AC3E}">
        <p14:creationId xmlns:p14="http://schemas.microsoft.com/office/powerpoint/2010/main" val="1193404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2222-C4FF-B041-B9B9-50C9F13BF8BD}"/>
              </a:ext>
            </a:extLst>
          </p:cNvPr>
          <p:cNvSpPr>
            <a:spLocks noGrp="1"/>
          </p:cNvSpPr>
          <p:nvPr>
            <p:ph type="ctrTitle"/>
          </p:nvPr>
        </p:nvSpPr>
        <p:spPr/>
        <p:txBody>
          <a:bodyPr>
            <a:normAutofit fontScale="90000"/>
          </a:bodyPr>
          <a:lstStyle/>
          <a:p>
            <a:r>
              <a:rPr lang="en-US" dirty="0"/>
              <a:t>Smart Predictive Modeling for Rental</a:t>
            </a:r>
            <a:br>
              <a:rPr lang="en-US" dirty="0"/>
            </a:br>
            <a:r>
              <a:rPr lang="en-US" dirty="0"/>
              <a:t>Property Prices</a:t>
            </a:r>
            <a:endParaRPr lang="en-IN" dirty="0"/>
          </a:p>
        </p:txBody>
      </p:sp>
      <p:sp>
        <p:nvSpPr>
          <p:cNvPr id="3" name="Subtitle 2">
            <a:extLst>
              <a:ext uri="{FF2B5EF4-FFF2-40B4-BE49-F238E27FC236}">
                <a16:creationId xmlns:a16="http://schemas.microsoft.com/office/drawing/2014/main" id="{4EA6C1D4-2AE7-7F18-10D6-7B5EF6B49D2C}"/>
              </a:ext>
            </a:extLst>
          </p:cNvPr>
          <p:cNvSpPr>
            <a:spLocks noGrp="1"/>
          </p:cNvSpPr>
          <p:nvPr>
            <p:ph type="subTitle" idx="1"/>
          </p:nvPr>
        </p:nvSpPr>
        <p:spPr>
          <a:xfrm>
            <a:off x="1524000" y="5202238"/>
            <a:ext cx="9144000" cy="1655762"/>
          </a:xfrm>
        </p:spPr>
        <p:txBody>
          <a:bodyPr/>
          <a:lstStyle/>
          <a:p>
            <a:r>
              <a:rPr lang="en-IN" dirty="0"/>
              <a:t>Name - Suryakant Prasad </a:t>
            </a:r>
          </a:p>
          <a:p>
            <a:r>
              <a:rPr lang="en-IN" dirty="0"/>
              <a:t>Batch - ML4</a:t>
            </a:r>
          </a:p>
          <a:p>
            <a:r>
              <a:rPr lang="en-IN" dirty="0"/>
              <a:t>Email – suryakantprasad984@gmail.com</a:t>
            </a:r>
          </a:p>
        </p:txBody>
      </p:sp>
    </p:spTree>
    <p:extLst>
      <p:ext uri="{BB962C8B-B14F-4D97-AF65-F5344CB8AC3E}">
        <p14:creationId xmlns:p14="http://schemas.microsoft.com/office/powerpoint/2010/main" val="2728783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6C1ED-3FF7-54A0-9B41-9C740B60146D}"/>
              </a:ext>
            </a:extLst>
          </p:cNvPr>
          <p:cNvSpPr>
            <a:spLocks noGrp="1"/>
          </p:cNvSpPr>
          <p:nvPr>
            <p:ph type="title"/>
          </p:nvPr>
        </p:nvSpPr>
        <p:spPr/>
        <p:txBody>
          <a:bodyPr/>
          <a:lstStyle/>
          <a:p>
            <a:r>
              <a:rPr lang="en-US" dirty="0"/>
              <a:t>1. Problem Statement - Problem Statement</a:t>
            </a:r>
            <a:br>
              <a:rPr lang="en-US" dirty="0"/>
            </a:br>
            <a:endParaRPr lang="en-IN" dirty="0"/>
          </a:p>
        </p:txBody>
      </p:sp>
      <p:sp>
        <p:nvSpPr>
          <p:cNvPr id="3" name="Content Placeholder 2">
            <a:extLst>
              <a:ext uri="{FF2B5EF4-FFF2-40B4-BE49-F238E27FC236}">
                <a16:creationId xmlns:a16="http://schemas.microsoft.com/office/drawing/2014/main" id="{2C5577BE-A452-7BC6-74C9-1EACEFDA7F57}"/>
              </a:ext>
            </a:extLst>
          </p:cNvPr>
          <p:cNvSpPr>
            <a:spLocks noGrp="1"/>
          </p:cNvSpPr>
          <p:nvPr>
            <p:ph idx="1"/>
          </p:nvPr>
        </p:nvSpPr>
        <p:spPr/>
        <p:txBody>
          <a:bodyPr>
            <a:normAutofit/>
          </a:bodyPr>
          <a:lstStyle/>
          <a:p>
            <a:pPr marL="0" indent="0">
              <a:buNone/>
            </a:pPr>
            <a:r>
              <a:rPr lang="en-US" dirty="0"/>
              <a:t>In the real estate industry, determining the appropriate rental price for a property is crucial for property owners, tenants, and property management companies. Accurate rent predictions can help landlords set competitive prices, tenants make informed rental decisions, and property management companies optimize their portfolio management. </a:t>
            </a:r>
          </a:p>
          <a:p>
            <a:pPr marL="0" indent="0">
              <a:buNone/>
            </a:pPr>
            <a:r>
              <a:rPr lang="en-US" dirty="0"/>
              <a:t>The goal of this project is to develop a data-driven model that predicts the rental price of residential properties based on relevant features. By analyzing historical rental data and property attributes, the model aims to provide accurate and reliable rent predictions.</a:t>
            </a:r>
          </a:p>
          <a:p>
            <a:endParaRPr lang="en-IN" dirty="0"/>
          </a:p>
        </p:txBody>
      </p:sp>
    </p:spTree>
    <p:extLst>
      <p:ext uri="{BB962C8B-B14F-4D97-AF65-F5344CB8AC3E}">
        <p14:creationId xmlns:p14="http://schemas.microsoft.com/office/powerpoint/2010/main" val="210664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CEE6E-7A74-AA61-D2E9-406D6DDA95F1}"/>
              </a:ext>
            </a:extLst>
          </p:cNvPr>
          <p:cNvSpPr>
            <a:spLocks noGrp="1"/>
          </p:cNvSpPr>
          <p:nvPr>
            <p:ph type="title"/>
          </p:nvPr>
        </p:nvSpPr>
        <p:spPr/>
        <p:txBody>
          <a:bodyPr/>
          <a:lstStyle/>
          <a:p>
            <a:r>
              <a:rPr lang="en-US" dirty="0"/>
              <a:t>2. Tools Used</a:t>
            </a:r>
            <a:br>
              <a:rPr lang="en-US" dirty="0"/>
            </a:br>
            <a:endParaRPr lang="en-IN" dirty="0"/>
          </a:p>
        </p:txBody>
      </p:sp>
      <p:sp>
        <p:nvSpPr>
          <p:cNvPr id="3" name="Content Placeholder 2">
            <a:extLst>
              <a:ext uri="{FF2B5EF4-FFF2-40B4-BE49-F238E27FC236}">
                <a16:creationId xmlns:a16="http://schemas.microsoft.com/office/drawing/2014/main" id="{7F8EE48C-253E-5C70-F97B-4BC29B89438D}"/>
              </a:ext>
            </a:extLst>
          </p:cNvPr>
          <p:cNvSpPr>
            <a:spLocks noGrp="1"/>
          </p:cNvSpPr>
          <p:nvPr>
            <p:ph idx="1"/>
          </p:nvPr>
        </p:nvSpPr>
        <p:spPr/>
        <p:txBody>
          <a:bodyPr>
            <a:normAutofit/>
          </a:bodyPr>
          <a:lstStyle/>
          <a:p>
            <a:pPr algn="l">
              <a:buFont typeface="+mj-lt"/>
              <a:buAutoNum type="arabicPeriod"/>
            </a:pPr>
            <a:r>
              <a:rPr lang="en-US" b="0" i="0" dirty="0">
                <a:effectLst/>
              </a:rPr>
              <a:t>Python</a:t>
            </a:r>
          </a:p>
          <a:p>
            <a:pPr algn="l">
              <a:buFont typeface="+mj-lt"/>
              <a:buAutoNum type="arabicPeriod"/>
            </a:pPr>
            <a:r>
              <a:rPr lang="en-US" b="0" i="0" dirty="0" err="1">
                <a:effectLst/>
              </a:rPr>
              <a:t>Numpy</a:t>
            </a:r>
            <a:r>
              <a:rPr lang="en-US" b="0" i="0" dirty="0">
                <a:effectLst/>
              </a:rPr>
              <a:t> and Pandas for data cleaning</a:t>
            </a:r>
          </a:p>
          <a:p>
            <a:pPr algn="l">
              <a:buFont typeface="+mj-lt"/>
              <a:buAutoNum type="arabicPeriod"/>
            </a:pPr>
            <a:r>
              <a:rPr lang="en-US" b="0" i="0" dirty="0">
                <a:effectLst/>
              </a:rPr>
              <a:t>Matplotlib for data visualization</a:t>
            </a:r>
          </a:p>
          <a:p>
            <a:pPr algn="l">
              <a:buFont typeface="+mj-lt"/>
              <a:buAutoNum type="arabicPeriod"/>
            </a:pPr>
            <a:r>
              <a:rPr lang="en-US" b="0" i="0" dirty="0" err="1">
                <a:effectLst/>
              </a:rPr>
              <a:t>Sklearn</a:t>
            </a:r>
            <a:r>
              <a:rPr lang="en-US" b="0" i="0" dirty="0">
                <a:effectLst/>
              </a:rPr>
              <a:t> for model building</a:t>
            </a:r>
          </a:p>
          <a:p>
            <a:pPr>
              <a:buFont typeface="+mj-lt"/>
              <a:buAutoNum type="arabicPeriod"/>
            </a:pPr>
            <a:r>
              <a:rPr lang="en-US" dirty="0" err="1"/>
              <a:t>Pickel</a:t>
            </a:r>
            <a:endParaRPr lang="en-US" dirty="0"/>
          </a:p>
          <a:p>
            <a:pPr algn="l">
              <a:buFont typeface="+mj-lt"/>
              <a:buAutoNum type="arabicPeriod"/>
            </a:pPr>
            <a:endParaRPr lang="en-US" b="0" i="0" dirty="0">
              <a:effectLst/>
            </a:endParaRPr>
          </a:p>
          <a:p>
            <a:endParaRPr lang="en-US" dirty="0"/>
          </a:p>
        </p:txBody>
      </p:sp>
    </p:spTree>
    <p:extLst>
      <p:ext uri="{BB962C8B-B14F-4D97-AF65-F5344CB8AC3E}">
        <p14:creationId xmlns:p14="http://schemas.microsoft.com/office/powerpoint/2010/main" val="145410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D372-1919-915C-50B7-F93E7ED76376}"/>
              </a:ext>
            </a:extLst>
          </p:cNvPr>
          <p:cNvSpPr>
            <a:spLocks noGrp="1"/>
          </p:cNvSpPr>
          <p:nvPr>
            <p:ph type="title"/>
          </p:nvPr>
        </p:nvSpPr>
        <p:spPr/>
        <p:txBody>
          <a:bodyPr>
            <a:normAutofit fontScale="90000"/>
          </a:bodyPr>
          <a:lstStyle/>
          <a:p>
            <a:r>
              <a:rPr lang="en-US" dirty="0"/>
              <a:t>3. Approaches</a:t>
            </a:r>
            <a:br>
              <a:rPr lang="en-US" dirty="0"/>
            </a:br>
            <a:br>
              <a:rPr lang="en-IN" dirty="0"/>
            </a:br>
            <a:endParaRPr lang="en-IN" dirty="0"/>
          </a:p>
        </p:txBody>
      </p:sp>
      <p:sp>
        <p:nvSpPr>
          <p:cNvPr id="3" name="Content Placeholder 2">
            <a:extLst>
              <a:ext uri="{FF2B5EF4-FFF2-40B4-BE49-F238E27FC236}">
                <a16:creationId xmlns:a16="http://schemas.microsoft.com/office/drawing/2014/main" id="{A9CE8DBB-B148-8371-EEAE-626C7565BBF8}"/>
              </a:ext>
            </a:extLst>
          </p:cNvPr>
          <p:cNvSpPr>
            <a:spLocks noGrp="1"/>
          </p:cNvSpPr>
          <p:nvPr>
            <p:ph idx="1"/>
          </p:nvPr>
        </p:nvSpPr>
        <p:spPr/>
        <p:txBody>
          <a:bodyPr/>
          <a:lstStyle/>
          <a:p>
            <a:r>
              <a:rPr lang="en-IN" b="1" i="0" dirty="0">
                <a:effectLst/>
                <a:latin typeface="SegoeUIVariable"/>
              </a:rPr>
              <a:t>Regression Models</a:t>
            </a:r>
          </a:p>
          <a:p>
            <a:r>
              <a:rPr lang="en-IN" b="1" i="0" dirty="0">
                <a:effectLst/>
                <a:latin typeface="SegoeUIVariable"/>
              </a:rPr>
              <a:t>Decision Trees</a:t>
            </a:r>
          </a:p>
          <a:p>
            <a:r>
              <a:rPr lang="en-IN" b="1" i="0" dirty="0">
                <a:effectLst/>
                <a:latin typeface="SegoeUIVariable"/>
              </a:rPr>
              <a:t>Feature Engineering</a:t>
            </a:r>
            <a:endParaRPr lang="en-IN" dirty="0"/>
          </a:p>
        </p:txBody>
      </p:sp>
    </p:spTree>
    <p:extLst>
      <p:ext uri="{BB962C8B-B14F-4D97-AF65-F5344CB8AC3E}">
        <p14:creationId xmlns:p14="http://schemas.microsoft.com/office/powerpoint/2010/main" val="1379700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3A73-28AD-5F61-DED4-EAAC6BEBA43A}"/>
              </a:ext>
            </a:extLst>
          </p:cNvPr>
          <p:cNvSpPr>
            <a:spLocks noGrp="1"/>
          </p:cNvSpPr>
          <p:nvPr>
            <p:ph type="title"/>
          </p:nvPr>
        </p:nvSpPr>
        <p:spPr/>
        <p:txBody>
          <a:bodyPr/>
          <a:lstStyle/>
          <a:p>
            <a:r>
              <a:rPr lang="en-US" dirty="0"/>
              <a:t>4. EDA Insights</a:t>
            </a:r>
            <a:endParaRPr lang="en-IN" dirty="0"/>
          </a:p>
        </p:txBody>
      </p:sp>
      <p:sp>
        <p:nvSpPr>
          <p:cNvPr id="3" name="Content Placeholder 2">
            <a:extLst>
              <a:ext uri="{FF2B5EF4-FFF2-40B4-BE49-F238E27FC236}">
                <a16:creationId xmlns:a16="http://schemas.microsoft.com/office/drawing/2014/main" id="{234D347F-EB20-C8D9-709A-AD00F90D2FCE}"/>
              </a:ext>
            </a:extLst>
          </p:cNvPr>
          <p:cNvSpPr>
            <a:spLocks noGrp="1"/>
          </p:cNvSpPr>
          <p:nvPr>
            <p:ph idx="1"/>
          </p:nvPr>
        </p:nvSpPr>
        <p:spPr/>
        <p:txBody>
          <a:bodyPr>
            <a:normAutofit/>
          </a:bodyPr>
          <a:lstStyle/>
          <a:p>
            <a:pPr algn="l">
              <a:buFont typeface="+mj-lt"/>
              <a:buAutoNum type="arabicPeriod"/>
            </a:pPr>
            <a:r>
              <a:rPr lang="en-US" b="1" i="0" dirty="0">
                <a:solidFill>
                  <a:srgbClr val="000000"/>
                </a:solidFill>
                <a:effectLst/>
              </a:rPr>
              <a:t>Understanding Data Distribution</a:t>
            </a:r>
          </a:p>
          <a:p>
            <a:pPr algn="l">
              <a:buFont typeface="+mj-lt"/>
              <a:buAutoNum type="arabicPeriod"/>
            </a:pPr>
            <a:r>
              <a:rPr lang="en-US" b="1" i="0" dirty="0">
                <a:solidFill>
                  <a:srgbClr val="000000"/>
                </a:solidFill>
                <a:effectLst/>
              </a:rPr>
              <a:t>Identifying Important Variables</a:t>
            </a:r>
            <a:endParaRPr lang="en-US" b="0" i="0" dirty="0">
              <a:solidFill>
                <a:srgbClr val="000000"/>
              </a:solidFill>
              <a:effectLst/>
            </a:endParaRPr>
          </a:p>
          <a:p>
            <a:pPr algn="l">
              <a:buFont typeface="+mj-lt"/>
              <a:buAutoNum type="arabicPeriod"/>
            </a:pPr>
            <a:r>
              <a:rPr lang="en-US" b="1" i="0" dirty="0">
                <a:solidFill>
                  <a:srgbClr val="000000"/>
                </a:solidFill>
                <a:effectLst/>
              </a:rPr>
              <a:t>Detecting Outliers and Anomalies</a:t>
            </a:r>
          </a:p>
          <a:p>
            <a:pPr algn="l">
              <a:buFont typeface="+mj-lt"/>
              <a:buAutoNum type="arabicPeriod"/>
            </a:pPr>
            <a:r>
              <a:rPr lang="en-US" b="1" i="0" dirty="0">
                <a:solidFill>
                  <a:srgbClr val="000000"/>
                </a:solidFill>
                <a:effectLst/>
              </a:rPr>
              <a:t>Feature Engineering</a:t>
            </a:r>
          </a:p>
          <a:p>
            <a:pPr algn="l">
              <a:buFont typeface="+mj-lt"/>
              <a:buAutoNum type="arabicPeriod"/>
            </a:pPr>
            <a:r>
              <a:rPr lang="en-US" b="1" i="0" dirty="0">
                <a:solidFill>
                  <a:srgbClr val="000000"/>
                </a:solidFill>
                <a:effectLst/>
              </a:rPr>
              <a:t>Handling Missing Values</a:t>
            </a:r>
          </a:p>
          <a:p>
            <a:pPr algn="l">
              <a:buFont typeface="+mj-lt"/>
              <a:buAutoNum type="arabicPeriod"/>
            </a:pPr>
            <a:r>
              <a:rPr lang="en-US" b="1" i="0" dirty="0">
                <a:solidFill>
                  <a:srgbClr val="000000"/>
                </a:solidFill>
                <a:effectLst/>
              </a:rPr>
              <a:t>Visualizing Relationships</a:t>
            </a:r>
          </a:p>
          <a:p>
            <a:pPr algn="l">
              <a:buFont typeface="+mj-lt"/>
              <a:buAutoNum type="arabicPeriod"/>
            </a:pPr>
            <a:r>
              <a:rPr lang="en-US" b="1" i="0" dirty="0">
                <a:solidFill>
                  <a:srgbClr val="000000"/>
                </a:solidFill>
                <a:effectLst/>
              </a:rPr>
              <a:t>Generating Business Insights</a:t>
            </a:r>
            <a:endParaRPr lang="en-IN" dirty="0"/>
          </a:p>
        </p:txBody>
      </p:sp>
    </p:spTree>
    <p:extLst>
      <p:ext uri="{BB962C8B-B14F-4D97-AF65-F5344CB8AC3E}">
        <p14:creationId xmlns:p14="http://schemas.microsoft.com/office/powerpoint/2010/main" val="4286250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182</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SegoeUIVariable</vt:lpstr>
      <vt:lpstr>Office Theme</vt:lpstr>
      <vt:lpstr>Smart Predictive Modeling for Rental Property Prices</vt:lpstr>
      <vt:lpstr>1. Problem Statement - Problem Statement </vt:lpstr>
      <vt:lpstr>2. Tools Used </vt:lpstr>
      <vt:lpstr>3. Approaches  </vt:lpstr>
      <vt:lpstr>4. EDA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Predictive Modeling for Rental Property Prices</dc:title>
  <dc:creator>suryakant prasad</dc:creator>
  <cp:lastModifiedBy>suryakant prasad</cp:lastModifiedBy>
  <cp:revision>1</cp:revision>
  <dcterms:created xsi:type="dcterms:W3CDTF">2023-12-28T16:32:02Z</dcterms:created>
  <dcterms:modified xsi:type="dcterms:W3CDTF">2023-12-28T16:34:09Z</dcterms:modified>
</cp:coreProperties>
</file>