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3"/>
  </p:notesMasterIdLst>
  <p:handoutMasterIdLst>
    <p:handoutMasterId r:id="rId14"/>
  </p:handoutMasterIdLst>
  <p:sldIdLst>
    <p:sldId id="446" r:id="rId5"/>
    <p:sldId id="447" r:id="rId6"/>
    <p:sldId id="445" r:id="rId7"/>
    <p:sldId id="441" r:id="rId8"/>
    <p:sldId id="434" r:id="rId9"/>
    <p:sldId id="443" r:id="rId10"/>
    <p:sldId id="449" r:id="rId11"/>
    <p:sldId id="44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3/4/2022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3/4/2022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6581554" cy="1371600"/>
          </a:xfrm>
        </p:spPr>
        <p:txBody>
          <a:bodyPr anchor="t" anchorCtr="0">
            <a:normAutofit/>
          </a:bodyPr>
          <a:lstStyle/>
          <a:p>
            <a:r>
              <a:rPr lang="en-US" dirty="0"/>
              <a:t>GRAPHQL</a:t>
            </a:r>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lstStyle/>
          <a:p>
            <a:r>
              <a:rPr lang="en-US" dirty="0"/>
              <a:t>GRAPHQL</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906818" y="2064789"/>
            <a:ext cx="4645152" cy="4197096"/>
          </a:xfrm>
        </p:spPr>
        <p:txBody>
          <a:bodyPr/>
          <a:lstStyle/>
          <a:p>
            <a:r>
              <a:rPr lang="en-US" dirty="0" err="1"/>
              <a:t>GraphQL</a:t>
            </a:r>
            <a:r>
              <a:rPr lang="en-US" dirty="0"/>
              <a:t> is a new API standard invented and developed by Facebook. It is an open-source server-side technology, now maintained by a large community of companies and individuals of all over the world. It is also an execution engine that works as a data query language and used to fetch declarative data.</a:t>
            </a:r>
          </a:p>
          <a:p>
            <a:endParaRPr lang="en-US" dirty="0"/>
          </a:p>
          <a:p>
            <a:r>
              <a:rPr lang="en-US" dirty="0"/>
              <a:t>It was developed to optimize RESTful API calls and provides a flexible, robust, and more efficient alternative to REST.</a:t>
            </a:r>
          </a:p>
        </p:txBody>
      </p:sp>
      <p:pic>
        <p:nvPicPr>
          <p:cNvPr id="3074" name="Picture 2" descr="GraphQL Architecture">
            <a:extLst>
              <a:ext uri="{FF2B5EF4-FFF2-40B4-BE49-F238E27FC236}">
                <a16:creationId xmlns:a16="http://schemas.microsoft.com/office/drawing/2014/main" id="{0CD3A948-8057-45CD-9FC0-43BB43FBD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2732567"/>
            <a:ext cx="3172692" cy="2790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ketchnote] Why Use GraphQL? | Megan Sullivan">
            <a:extLst>
              <a:ext uri="{FF2B5EF4-FFF2-40B4-BE49-F238E27FC236}">
                <a16:creationId xmlns:a16="http://schemas.microsoft.com/office/drawing/2014/main" id="{53CF8E6F-CC53-45E6-A28E-96946ED1A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963" y="203485"/>
            <a:ext cx="9605819" cy="6381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4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B97712-BE96-4A93-A113-C9850CC318E8}"/>
              </a:ext>
            </a:extLst>
          </p:cNvPr>
          <p:cNvPicPr>
            <a:picLocks noChangeAspect="1"/>
          </p:cNvPicPr>
          <p:nvPr/>
        </p:nvPicPr>
        <p:blipFill>
          <a:blip r:embed="rId2"/>
          <a:stretch>
            <a:fillRect/>
          </a:stretch>
        </p:blipFill>
        <p:spPr>
          <a:xfrm>
            <a:off x="7989454" y="337127"/>
            <a:ext cx="4006693" cy="6059054"/>
          </a:xfrm>
          <a:prstGeom prst="rect">
            <a:avLst/>
          </a:prstGeom>
        </p:spPr>
      </p:pic>
      <p:pic>
        <p:nvPicPr>
          <p:cNvPr id="11" name="Picture 10">
            <a:extLst>
              <a:ext uri="{FF2B5EF4-FFF2-40B4-BE49-F238E27FC236}">
                <a16:creationId xmlns:a16="http://schemas.microsoft.com/office/drawing/2014/main" id="{6D89F895-3FA1-4EDE-8C80-1EAF72332571}"/>
              </a:ext>
            </a:extLst>
          </p:cNvPr>
          <p:cNvPicPr>
            <a:picLocks noChangeAspect="1"/>
          </p:cNvPicPr>
          <p:nvPr/>
        </p:nvPicPr>
        <p:blipFill>
          <a:blip r:embed="rId3"/>
          <a:stretch>
            <a:fillRect/>
          </a:stretch>
        </p:blipFill>
        <p:spPr>
          <a:xfrm>
            <a:off x="286328" y="310625"/>
            <a:ext cx="7563408" cy="6321084"/>
          </a:xfrm>
          <a:prstGeom prst="rect">
            <a:avLst/>
          </a:prstGeom>
        </p:spPr>
      </p:pic>
    </p:spTree>
    <p:extLst>
      <p:ext uri="{BB962C8B-B14F-4D97-AF65-F5344CB8AC3E}">
        <p14:creationId xmlns:p14="http://schemas.microsoft.com/office/powerpoint/2010/main" val="237837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4D482248-CF94-4D42-A38B-DADCE888E562}"/>
              </a:ext>
            </a:extLst>
          </p:cNvPr>
          <p:cNvGraphicFramePr>
            <a:graphicFrameLocks noGrp="1"/>
          </p:cNvGraphicFramePr>
          <p:nvPr>
            <p:extLst>
              <p:ext uri="{D42A27DB-BD31-4B8C-83A1-F6EECF244321}">
                <p14:modId xmlns:p14="http://schemas.microsoft.com/office/powerpoint/2010/main" val="912167065"/>
              </p:ext>
            </p:extLst>
          </p:nvPr>
        </p:nvGraphicFramePr>
        <p:xfrm>
          <a:off x="1865745" y="1412393"/>
          <a:ext cx="8128000" cy="3505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65678042"/>
                    </a:ext>
                  </a:extLst>
                </a:gridCol>
                <a:gridCol w="4064000">
                  <a:extLst>
                    <a:ext uri="{9D8B030D-6E8A-4147-A177-3AD203B41FA5}">
                      <a16:colId xmlns:a16="http://schemas.microsoft.com/office/drawing/2014/main" val="3272767872"/>
                    </a:ext>
                  </a:extLst>
                </a:gridCol>
              </a:tblGrid>
              <a:tr h="370840">
                <a:tc>
                  <a:txBody>
                    <a:bodyPr/>
                    <a:lstStyle/>
                    <a:p>
                      <a:pPr algn="ctr"/>
                      <a:r>
                        <a:rPr lang="en-US" dirty="0"/>
                        <a:t>Advantages</a:t>
                      </a:r>
                    </a:p>
                  </a:txBody>
                  <a:tcPr/>
                </a:tc>
                <a:tc>
                  <a:txBody>
                    <a:bodyPr/>
                    <a:lstStyle/>
                    <a:p>
                      <a:pPr algn="ctr"/>
                      <a:r>
                        <a:rPr lang="en-US" dirty="0"/>
                        <a:t>Disadvantages</a:t>
                      </a:r>
                    </a:p>
                  </a:txBody>
                  <a:tcPr/>
                </a:tc>
                <a:extLst>
                  <a:ext uri="{0D108BD9-81ED-4DB2-BD59-A6C34878D82A}">
                    <a16:rowId xmlns:a16="http://schemas.microsoft.com/office/drawing/2014/main" val="2008079799"/>
                  </a:ext>
                </a:extLst>
              </a:tr>
              <a:tr h="370840">
                <a:tc>
                  <a:txBody>
                    <a:bodyPr/>
                    <a:lstStyle/>
                    <a:p>
                      <a:r>
                        <a:rPr lang="en-US" dirty="0" err="1"/>
                        <a:t>GraphQL</a:t>
                      </a:r>
                      <a:r>
                        <a:rPr lang="en-US" dirty="0"/>
                        <a:t> is faster</a:t>
                      </a:r>
                    </a:p>
                  </a:txBody>
                  <a:tcPr/>
                </a:tc>
                <a:tc>
                  <a:txBody>
                    <a:bodyPr/>
                    <a:lstStyle/>
                    <a:p>
                      <a:r>
                        <a:rPr lang="en-US" dirty="0" err="1"/>
                        <a:t>GraphQL</a:t>
                      </a:r>
                      <a:r>
                        <a:rPr lang="en-US" dirty="0"/>
                        <a:t> query complexity</a:t>
                      </a:r>
                    </a:p>
                  </a:txBody>
                  <a:tcPr/>
                </a:tc>
                <a:extLst>
                  <a:ext uri="{0D108BD9-81ED-4DB2-BD59-A6C34878D82A}">
                    <a16:rowId xmlns:a16="http://schemas.microsoft.com/office/drawing/2014/main" val="580277870"/>
                  </a:ext>
                </a:extLst>
              </a:tr>
              <a:tr h="370840">
                <a:tc>
                  <a:txBody>
                    <a:bodyPr/>
                    <a:lstStyle/>
                    <a:p>
                      <a:r>
                        <a:rPr lang="en-US" dirty="0"/>
                        <a:t>Best for complex systems and microservices</a:t>
                      </a:r>
                    </a:p>
                  </a:txBody>
                  <a:tcPr/>
                </a:tc>
                <a:tc>
                  <a:txBody>
                    <a:bodyPr/>
                    <a:lstStyle/>
                    <a:p>
                      <a:r>
                        <a:rPr lang="en-US" dirty="0" err="1"/>
                        <a:t>GraphQL</a:t>
                      </a:r>
                      <a:r>
                        <a:rPr lang="en-US" dirty="0"/>
                        <a:t> caching</a:t>
                      </a:r>
                    </a:p>
                  </a:txBody>
                  <a:tcPr/>
                </a:tc>
                <a:extLst>
                  <a:ext uri="{0D108BD9-81ED-4DB2-BD59-A6C34878D82A}">
                    <a16:rowId xmlns:a16="http://schemas.microsoft.com/office/drawing/2014/main" val="2809157276"/>
                  </a:ext>
                </a:extLst>
              </a:tr>
              <a:tr h="370840">
                <a:tc>
                  <a:txBody>
                    <a:bodyPr/>
                    <a:lstStyle/>
                    <a:p>
                      <a:r>
                        <a:rPr lang="en-US" dirty="0"/>
                        <a:t>No over-fetching and under-fetching problems</a:t>
                      </a:r>
                    </a:p>
                  </a:txBody>
                  <a:tcPr/>
                </a:tc>
                <a:tc>
                  <a:txBody>
                    <a:bodyPr/>
                    <a:lstStyle/>
                    <a:p>
                      <a:r>
                        <a:rPr lang="en-US" dirty="0" err="1"/>
                        <a:t>GraphQL</a:t>
                      </a:r>
                      <a:r>
                        <a:rPr lang="en-US" dirty="0"/>
                        <a:t> rate limiting</a:t>
                      </a:r>
                    </a:p>
                  </a:txBody>
                  <a:tcPr/>
                </a:tc>
                <a:extLst>
                  <a:ext uri="{0D108BD9-81ED-4DB2-BD59-A6C34878D82A}">
                    <a16:rowId xmlns:a16="http://schemas.microsoft.com/office/drawing/2014/main" val="1877278360"/>
                  </a:ext>
                </a:extLst>
              </a:tr>
              <a:tr h="370840">
                <a:tc>
                  <a:txBody>
                    <a:bodyPr/>
                    <a:lstStyle/>
                    <a:p>
                      <a:r>
                        <a:rPr lang="en-US" dirty="0"/>
                        <a:t>Hierarchical structure</a:t>
                      </a:r>
                    </a:p>
                  </a:txBody>
                  <a:tcPr/>
                </a:tc>
                <a:tc>
                  <a:txBody>
                    <a:bodyPr/>
                    <a:lstStyle/>
                    <a:p>
                      <a:endParaRPr lang="en-US"/>
                    </a:p>
                  </a:txBody>
                  <a:tcPr/>
                </a:tc>
                <a:extLst>
                  <a:ext uri="{0D108BD9-81ED-4DB2-BD59-A6C34878D82A}">
                    <a16:rowId xmlns:a16="http://schemas.microsoft.com/office/drawing/2014/main" val="1020095092"/>
                  </a:ext>
                </a:extLst>
              </a:tr>
              <a:tr h="370840">
                <a:tc>
                  <a:txBody>
                    <a:bodyPr/>
                    <a:lstStyle/>
                    <a:p>
                      <a:r>
                        <a:rPr lang="en-US" dirty="0"/>
                        <a:t>Defines a data shape</a:t>
                      </a:r>
                    </a:p>
                  </a:txBody>
                  <a:tcPr/>
                </a:tc>
                <a:tc>
                  <a:txBody>
                    <a:bodyPr/>
                    <a:lstStyle/>
                    <a:p>
                      <a:endParaRPr lang="en-US"/>
                    </a:p>
                  </a:txBody>
                  <a:tcPr/>
                </a:tc>
                <a:extLst>
                  <a:ext uri="{0D108BD9-81ED-4DB2-BD59-A6C34878D82A}">
                    <a16:rowId xmlns:a16="http://schemas.microsoft.com/office/drawing/2014/main" val="1193262751"/>
                  </a:ext>
                </a:extLst>
              </a:tr>
              <a:tr h="370840">
                <a:tc>
                  <a:txBody>
                    <a:bodyPr/>
                    <a:lstStyle/>
                    <a:p>
                      <a:r>
                        <a:rPr lang="en-US" dirty="0"/>
                        <a:t>Code-sharing</a:t>
                      </a:r>
                    </a:p>
                  </a:txBody>
                  <a:tcPr/>
                </a:tc>
                <a:tc>
                  <a:txBody>
                    <a:bodyPr/>
                    <a:lstStyle/>
                    <a:p>
                      <a:endParaRPr lang="en-US"/>
                    </a:p>
                  </a:txBody>
                  <a:tcPr/>
                </a:tc>
                <a:extLst>
                  <a:ext uri="{0D108BD9-81ED-4DB2-BD59-A6C34878D82A}">
                    <a16:rowId xmlns:a16="http://schemas.microsoft.com/office/drawing/2014/main" val="2596577259"/>
                  </a:ext>
                </a:extLst>
              </a:tr>
              <a:tr h="370840">
                <a:tc>
                  <a:txBody>
                    <a:bodyPr/>
                    <a:lstStyle/>
                    <a:p>
                      <a:r>
                        <a:rPr lang="en-US" dirty="0"/>
                        <a:t>Strongly typed</a:t>
                      </a:r>
                    </a:p>
                  </a:txBody>
                  <a:tcPr/>
                </a:tc>
                <a:tc>
                  <a:txBody>
                    <a:bodyPr/>
                    <a:lstStyle/>
                    <a:p>
                      <a:endParaRPr lang="en-US" dirty="0"/>
                    </a:p>
                  </a:txBody>
                  <a:tcPr/>
                </a:tc>
                <a:extLst>
                  <a:ext uri="{0D108BD9-81ED-4DB2-BD59-A6C34878D82A}">
                    <a16:rowId xmlns:a16="http://schemas.microsoft.com/office/drawing/2014/main" val="3876862263"/>
                  </a:ext>
                </a:extLst>
              </a:tr>
            </a:tbl>
          </a:graphicData>
        </a:graphic>
      </p:graphicFrame>
    </p:spTree>
    <p:extLst>
      <p:ext uri="{BB962C8B-B14F-4D97-AF65-F5344CB8AC3E}">
        <p14:creationId xmlns:p14="http://schemas.microsoft.com/office/powerpoint/2010/main" val="188126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161924" y="123825"/>
            <a:ext cx="9105901" cy="866775"/>
          </a:xfrm>
        </p:spPr>
        <p:txBody>
          <a:bodyPr anchor="b" anchorCtr="0">
            <a:normAutofit fontScale="90000"/>
          </a:bodyPr>
          <a:lstStyle/>
          <a:p>
            <a:r>
              <a:rPr lang="en-US" dirty="0"/>
              <a:t>WHERE IS GRAPHQL IS BETTER THAN RESTAPI</a:t>
            </a:r>
          </a:p>
        </p:txBody>
      </p:sp>
      <p:sp>
        <p:nvSpPr>
          <p:cNvPr id="20" name="Text Placeholder 19">
            <a:extLst>
              <a:ext uri="{FF2B5EF4-FFF2-40B4-BE49-F238E27FC236}">
                <a16:creationId xmlns:a16="http://schemas.microsoft.com/office/drawing/2014/main" id="{3A0A4536-9C88-469F-994A-44129D1CF01E}"/>
              </a:ext>
            </a:extLst>
          </p:cNvPr>
          <p:cNvSpPr>
            <a:spLocks noGrp="1"/>
          </p:cNvSpPr>
          <p:nvPr>
            <p:ph type="body" sz="quarter" idx="14"/>
          </p:nvPr>
        </p:nvSpPr>
        <p:spPr>
          <a:xfrm>
            <a:off x="161924" y="1082675"/>
            <a:ext cx="6591300" cy="5651500"/>
          </a:xfrm>
        </p:spPr>
        <p:txBody>
          <a:bodyPr>
            <a:normAutofit/>
          </a:bodyPr>
          <a:lstStyle/>
          <a:p>
            <a:pPr marL="0" indent="0" algn="just">
              <a:buNone/>
            </a:pPr>
            <a:r>
              <a:rPr lang="en-US" b="0" i="0" dirty="0">
                <a:solidFill>
                  <a:srgbClr val="333333"/>
                </a:solidFill>
                <a:effectLst/>
                <a:latin typeface="inter-regular"/>
              </a:rPr>
              <a:t>When you use REST API to fetch information, it will always return a complete dataset. For example, if you want to request information from two objects, you have to perform two REST API requests. The biggest advantage of using the REST API is its simplicity. In REST APIs, you have one endpoint that does only one task, so it is easy to understand and manipulate.</a:t>
            </a:r>
          </a:p>
          <a:p>
            <a:pPr marL="0" indent="0" algn="just">
              <a:buNone/>
            </a:pPr>
            <a:r>
              <a:rPr lang="en-US" b="0" i="0" dirty="0">
                <a:solidFill>
                  <a:srgbClr val="333333"/>
                </a:solidFill>
                <a:effectLst/>
                <a:latin typeface="inter-regular"/>
              </a:rPr>
              <a:t>In REST API, if you retrieve some information from a specific endpoint, you will always get a complete data set because, in REST APIs, you couldn't restrict the fields that the REST API returns. This is called over fetching. On the other hand, by using </a:t>
            </a:r>
            <a:r>
              <a:rPr lang="en-US" b="0" i="0" dirty="0" err="1">
                <a:solidFill>
                  <a:srgbClr val="333333"/>
                </a:solidFill>
                <a:effectLst/>
                <a:latin typeface="inter-regular"/>
              </a:rPr>
              <a:t>GraphQL</a:t>
            </a:r>
            <a:r>
              <a:rPr lang="en-US" b="0" i="0" dirty="0">
                <a:solidFill>
                  <a:srgbClr val="333333"/>
                </a:solidFill>
                <a:effectLst/>
                <a:latin typeface="inter-regular"/>
              </a:rPr>
              <a:t>, you can escape from over fetching. You can query your request to fetch exactly what you need from multiple objects. Once you get familiar with </a:t>
            </a:r>
            <a:r>
              <a:rPr lang="en-US" b="0" i="0" dirty="0" err="1">
                <a:solidFill>
                  <a:srgbClr val="333333"/>
                </a:solidFill>
                <a:effectLst/>
                <a:latin typeface="inter-regular"/>
              </a:rPr>
              <a:t>GraphQL</a:t>
            </a:r>
            <a:r>
              <a:rPr lang="en-US" b="0" i="0" dirty="0">
                <a:solidFill>
                  <a:srgbClr val="333333"/>
                </a:solidFill>
                <a:effectLst/>
                <a:latin typeface="inter-regular"/>
              </a:rPr>
              <a:t>, it is easy and powerful. It facilitates you to fetch only the required data, so; you limit the amount of processing required.</a:t>
            </a:r>
          </a:p>
          <a:p>
            <a:endParaRPr lang="en-US" dirty="0"/>
          </a:p>
        </p:txBody>
      </p:sp>
    </p:spTree>
    <p:extLst>
      <p:ext uri="{BB962C8B-B14F-4D97-AF65-F5344CB8AC3E}">
        <p14:creationId xmlns:p14="http://schemas.microsoft.com/office/powerpoint/2010/main" val="129416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161924" y="123825"/>
            <a:ext cx="9105901" cy="866775"/>
          </a:xfrm>
        </p:spPr>
        <p:txBody>
          <a:bodyPr anchor="b" anchorCtr="0">
            <a:normAutofit/>
          </a:bodyPr>
          <a:lstStyle/>
          <a:p>
            <a:r>
              <a:rPr lang="en-US" dirty="0"/>
              <a:t>Where REST API is better than </a:t>
            </a:r>
            <a:r>
              <a:rPr lang="en-US" dirty="0" err="1"/>
              <a:t>GraphQL</a:t>
            </a:r>
            <a:endParaRPr lang="en-US" dirty="0"/>
          </a:p>
        </p:txBody>
      </p:sp>
      <p:sp>
        <p:nvSpPr>
          <p:cNvPr id="20" name="Text Placeholder 19">
            <a:extLst>
              <a:ext uri="{FF2B5EF4-FFF2-40B4-BE49-F238E27FC236}">
                <a16:creationId xmlns:a16="http://schemas.microsoft.com/office/drawing/2014/main" id="{3A0A4536-9C88-469F-994A-44129D1CF01E}"/>
              </a:ext>
            </a:extLst>
          </p:cNvPr>
          <p:cNvSpPr>
            <a:spLocks noGrp="1"/>
          </p:cNvSpPr>
          <p:nvPr>
            <p:ph type="body" sz="quarter" idx="14"/>
          </p:nvPr>
        </p:nvSpPr>
        <p:spPr>
          <a:xfrm>
            <a:off x="161924" y="1082675"/>
            <a:ext cx="6591300" cy="5651500"/>
          </a:xfrm>
        </p:spPr>
        <p:txBody>
          <a:bodyPr>
            <a:normAutofit/>
          </a:bodyPr>
          <a:lstStyle/>
          <a:p>
            <a:pPr marL="0" indent="0">
              <a:buNone/>
            </a:pPr>
            <a:r>
              <a:rPr lang="en-US" b="0" i="0" dirty="0">
                <a:solidFill>
                  <a:srgbClr val="333333"/>
                </a:solidFill>
                <a:effectLst/>
                <a:latin typeface="inter-regular"/>
              </a:rPr>
              <a:t>REST is already an industry standard for companies deploying APIs. It provides a lot of great features such as client-server architecture, stateless server, </a:t>
            </a:r>
            <a:r>
              <a:rPr lang="en-US" b="0" i="0" dirty="0" err="1">
                <a:solidFill>
                  <a:srgbClr val="333333"/>
                </a:solidFill>
                <a:effectLst/>
                <a:latin typeface="inter-regular"/>
              </a:rPr>
              <a:t>cachability</a:t>
            </a:r>
            <a:r>
              <a:rPr lang="en-US" b="0" i="0" dirty="0">
                <a:solidFill>
                  <a:srgbClr val="333333"/>
                </a:solidFill>
                <a:effectLst/>
                <a:latin typeface="inter-regular"/>
              </a:rPr>
              <a:t>, layered system, load balancer, uniform interface, etc.</a:t>
            </a:r>
            <a:endParaRPr lang="en-US" dirty="0"/>
          </a:p>
        </p:txBody>
      </p:sp>
    </p:spTree>
    <p:extLst>
      <p:ext uri="{BB962C8B-B14F-4D97-AF65-F5344CB8AC3E}">
        <p14:creationId xmlns:p14="http://schemas.microsoft.com/office/powerpoint/2010/main" val="207567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p:txBody>
          <a:bodyPr anchor="b" anchorCtr="0">
            <a:normAutofit/>
          </a:bodyPr>
          <a:lstStyle/>
          <a:p>
            <a:r>
              <a:rPr lang="en-US" dirty="0"/>
              <a:t>Conclusion</a:t>
            </a:r>
          </a:p>
        </p:txBody>
      </p:sp>
      <p:sp>
        <p:nvSpPr>
          <p:cNvPr id="20" name="Text Placeholder 19">
            <a:extLst>
              <a:ext uri="{FF2B5EF4-FFF2-40B4-BE49-F238E27FC236}">
                <a16:creationId xmlns:a16="http://schemas.microsoft.com/office/drawing/2014/main" id="{3A0A4536-9C88-469F-994A-44129D1CF01E}"/>
              </a:ext>
            </a:extLst>
          </p:cNvPr>
          <p:cNvSpPr>
            <a:spLocks noGrp="1"/>
          </p:cNvSpPr>
          <p:nvPr>
            <p:ph type="body" sz="quarter" idx="14"/>
          </p:nvPr>
        </p:nvSpPr>
        <p:spPr/>
        <p:txBody>
          <a:bodyPr/>
          <a:lstStyle/>
          <a:p>
            <a:pPr marL="0" indent="0">
              <a:buNone/>
            </a:pPr>
            <a:r>
              <a:rPr lang="en-US" dirty="0"/>
              <a:t>So, by comparing both, we can see that </a:t>
            </a:r>
            <a:r>
              <a:rPr lang="en-US" dirty="0" err="1"/>
              <a:t>GraphQL</a:t>
            </a:r>
            <a:r>
              <a:rPr lang="en-US" dirty="0"/>
              <a:t> is an API of the future. A lot of companies such as Facebook, </a:t>
            </a:r>
            <a:r>
              <a:rPr lang="en-US" dirty="0" err="1"/>
              <a:t>Github</a:t>
            </a:r>
            <a:r>
              <a:rPr lang="en-US" dirty="0"/>
              <a:t>, Twitter, Coursera, yelp, Pinterest, Serverless, </a:t>
            </a:r>
            <a:r>
              <a:rPr lang="en-US" dirty="0" err="1"/>
              <a:t>ProductHunt</a:t>
            </a:r>
            <a:r>
              <a:rPr lang="en-US" dirty="0"/>
              <a:t>, Shopify, etc. are using it now. Both </a:t>
            </a:r>
            <a:r>
              <a:rPr lang="en-US" dirty="0" err="1"/>
              <a:t>GraphQL</a:t>
            </a:r>
            <a:r>
              <a:rPr lang="en-US" dirty="0"/>
              <a:t> and REST are used to send data over HTTP, but </a:t>
            </a:r>
            <a:r>
              <a:rPr lang="en-US" dirty="0" err="1"/>
              <a:t>GraphQL</a:t>
            </a:r>
            <a:r>
              <a:rPr lang="en-US" dirty="0"/>
              <a:t> certainly has many advantages over REST.</a:t>
            </a:r>
          </a:p>
        </p:txBody>
      </p:sp>
    </p:spTree>
    <p:extLst>
      <p:ext uri="{BB962C8B-B14F-4D97-AF65-F5344CB8AC3E}">
        <p14:creationId xmlns:p14="http://schemas.microsoft.com/office/powerpoint/2010/main" val="1122126738"/>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{D10EECE4-3D2E-4770-9361-A9D985BF8188}tf78479028_win32</Template>
  <TotalTime>113</TotalTime>
  <Words>421</Words>
  <Application>Microsoft Office PowerPoint</Application>
  <PresentationFormat>Widescreen</PresentationFormat>
  <Paragraphs>26</Paragraphs>
  <Slides>8</Slides>
  <Notes>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8</vt:i4>
      </vt:variant>
    </vt:vector>
  </HeadingPairs>
  <TitlesOfParts>
    <vt:vector size="17" baseType="lpstr">
      <vt:lpstr>Arial</vt:lpstr>
      <vt:lpstr>Calibri</vt:lpstr>
      <vt:lpstr>inter-regular</vt:lpstr>
      <vt:lpstr>Segoe UI</vt:lpstr>
      <vt:lpstr>Segoe UI Light</vt:lpstr>
      <vt:lpstr>Balancing Act</vt:lpstr>
      <vt:lpstr>Wellspring</vt:lpstr>
      <vt:lpstr>Star of the show</vt:lpstr>
      <vt:lpstr>Amusements</vt:lpstr>
      <vt:lpstr>GRAPHQL</vt:lpstr>
      <vt:lpstr>GRAPHQL</vt:lpstr>
      <vt:lpstr>PowerPoint Presentation</vt:lpstr>
      <vt:lpstr>PowerPoint Presentation</vt:lpstr>
      <vt:lpstr>PowerPoint Presentation</vt:lpstr>
      <vt:lpstr>WHERE IS GRAPHQL IS BETTER THAN RESTAPI</vt:lpstr>
      <vt:lpstr>Where REST API is better than GraphQL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Magesh Sekar</dc:creator>
  <cp:lastModifiedBy>Magesh Sekar</cp:lastModifiedBy>
  <cp:revision>1</cp:revision>
  <dcterms:created xsi:type="dcterms:W3CDTF">2022-03-04T04:15:22Z</dcterms:created>
  <dcterms:modified xsi:type="dcterms:W3CDTF">2022-03-04T06:08:53Z</dcterms:modified>
</cp:coreProperties>
</file>