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8" r:id="rId4"/>
    <p:sldId id="257" r:id="rId5"/>
    <p:sldId id="259" r:id="rId6"/>
    <p:sldId id="260" r:id="rId7"/>
    <p:sldId id="261" r:id="rId8"/>
    <p:sldId id="262" r:id="rId9"/>
    <p:sldId id="263" r:id="rId10"/>
    <p:sldId id="269" r:id="rId11"/>
    <p:sldId id="270" r:id="rId12"/>
    <p:sldId id="264"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CHPnRob-gcW76spTcKjtVJaAyBcc3VAV/view?usp=sharing"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hyperlink" Target="https://drive.google.com/file/d/1l82Sk4UNiT9bhsJOvx06dz3Nv8LVhbXu/view?usp=sharing"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280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280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2800"/>
          </a:p>
        </p:txBody>
      </p:sp>
      <p:sp>
        <p:nvSpPr>
          <p:cNvPr id="7" name="object 7"/>
          <p:cNvSpPr txBox="1"/>
          <p:nvPr/>
        </p:nvSpPr>
        <p:spPr>
          <a:xfrm>
            <a:off x="3296512" y="3732446"/>
            <a:ext cx="2799488" cy="44755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SURYA P</a:t>
            </a:r>
            <a:endParaRPr sz="2800" dirty="0">
              <a:latin typeface="Trebuchet MS"/>
              <a:cs typeface="Trebuchet MS"/>
            </a:endParaRPr>
          </a:p>
        </p:txBody>
      </p:sp>
      <p:sp>
        <p:nvSpPr>
          <p:cNvPr id="8" name="object 8"/>
          <p:cNvSpPr txBox="1"/>
          <p:nvPr/>
        </p:nvSpPr>
        <p:spPr>
          <a:xfrm>
            <a:off x="918475" y="3170023"/>
            <a:ext cx="2799487"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437940"/>
          </a:xfrm>
          <a:prstGeom prst="rect">
            <a:avLst/>
          </a:prstGeom>
        </p:spPr>
        <p:txBody>
          <a:bodyPr vert="horz" wrap="square" lIns="0" tIns="6985" rIns="0" bIns="0" rtlCol="0">
            <a:spAutoFit/>
          </a:bodyPr>
          <a:lstStyle/>
          <a:p>
            <a:pPr marL="12700">
              <a:lnSpc>
                <a:spcPct val="100000"/>
              </a:lnSpc>
              <a:spcBef>
                <a:spcPts val="55"/>
              </a:spcBef>
            </a:pPr>
            <a:r>
              <a:rPr sz="2800" dirty="0">
                <a:solidFill>
                  <a:srgbClr val="2D83C3"/>
                </a:solidFill>
                <a:latin typeface="Trebuchet MS"/>
                <a:cs typeface="Trebuchet MS"/>
              </a:rPr>
              <a:t>3/21/2024</a:t>
            </a:r>
            <a:r>
              <a:rPr sz="2800" spc="180" dirty="0">
                <a:solidFill>
                  <a:srgbClr val="2D83C3"/>
                </a:solidFill>
                <a:latin typeface="Trebuchet MS"/>
                <a:cs typeface="Trebuchet MS"/>
              </a:rPr>
              <a:t> </a:t>
            </a:r>
            <a:endParaRPr sz="2800" dirty="0">
              <a:latin typeface="Trebuchet MS"/>
              <a:cs typeface="Trebuchet MS"/>
            </a:endParaRPr>
          </a:p>
        </p:txBody>
      </p:sp>
      <p:sp>
        <p:nvSpPr>
          <p:cNvPr id="11" name="object 11"/>
          <p:cNvSpPr txBox="1">
            <a:spLocks noGrp="1"/>
          </p:cNvSpPr>
          <p:nvPr>
            <p:ph type="sldNum" sz="quarter" idx="7"/>
          </p:nvPr>
        </p:nvSpPr>
        <p:spPr>
          <a:xfrm>
            <a:off x="11277218" y="6473337"/>
            <a:ext cx="241300" cy="43794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z="2800" spc="-50" dirty="0"/>
              <a:t>1</a:t>
            </a:fld>
            <a:endParaRPr sz="2800" spc="-50" dirty="0"/>
          </a:p>
        </p:txBody>
      </p:sp>
      <p:sp>
        <p:nvSpPr>
          <p:cNvPr id="14" name="TextBox 13">
            <a:extLst>
              <a:ext uri="{FF2B5EF4-FFF2-40B4-BE49-F238E27FC236}">
                <a16:creationId xmlns:a16="http://schemas.microsoft.com/office/drawing/2014/main" id="{7374837C-48E3-D6E4-EB87-32D70D85FA47}"/>
              </a:ext>
            </a:extLst>
          </p:cNvPr>
          <p:cNvSpPr txBox="1"/>
          <p:nvPr/>
        </p:nvSpPr>
        <p:spPr>
          <a:xfrm>
            <a:off x="3059686" y="3226524"/>
            <a:ext cx="6932454"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pPr algn="ctr"/>
            <a:r>
              <a:rPr lang="en-US" sz="2800" dirty="0" err="1">
                <a:solidFill>
                  <a:schemeClr val="tx1"/>
                </a:solidFill>
              </a:rPr>
              <a:t>DocGenius</a:t>
            </a:r>
            <a:r>
              <a:rPr lang="en-US" sz="2800" dirty="0">
                <a:solidFill>
                  <a:schemeClr val="tx1"/>
                </a:solidFill>
              </a:rPr>
              <a:t>: Revolutionizing PDFs with AI</a:t>
            </a:r>
          </a:p>
        </p:txBody>
      </p:sp>
      <p:sp>
        <p:nvSpPr>
          <p:cNvPr id="15" name="TextBox 14">
            <a:extLst>
              <a:ext uri="{FF2B5EF4-FFF2-40B4-BE49-F238E27FC236}">
                <a16:creationId xmlns:a16="http://schemas.microsoft.com/office/drawing/2014/main" id="{1A51348F-7F75-3767-EC2D-3F4A49438AB8}"/>
              </a:ext>
            </a:extLst>
          </p:cNvPr>
          <p:cNvSpPr txBox="1"/>
          <p:nvPr/>
        </p:nvSpPr>
        <p:spPr>
          <a:xfrm>
            <a:off x="1971675" y="3629526"/>
            <a:ext cx="1907762" cy="523220"/>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p>
        </p:txBody>
      </p:sp>
      <p:sp>
        <p:nvSpPr>
          <p:cNvPr id="13" name="TextBox 12">
            <a:extLst>
              <a:ext uri="{FF2B5EF4-FFF2-40B4-BE49-F238E27FC236}">
                <a16:creationId xmlns:a16="http://schemas.microsoft.com/office/drawing/2014/main" id="{C8CD0CC6-2058-52FD-8A95-0454DB10887A}"/>
              </a:ext>
            </a:extLst>
          </p:cNvPr>
          <p:cNvSpPr txBox="1"/>
          <p:nvPr/>
        </p:nvSpPr>
        <p:spPr>
          <a:xfrm>
            <a:off x="637389" y="423491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21" name="TextBox 20">
            <a:extLst>
              <a:ext uri="{FF2B5EF4-FFF2-40B4-BE49-F238E27FC236}">
                <a16:creationId xmlns:a16="http://schemas.microsoft.com/office/drawing/2014/main" id="{2C8DAFE1-10B4-F54B-C390-BDD814061D92}"/>
              </a:ext>
            </a:extLst>
          </p:cNvPr>
          <p:cNvSpPr txBox="1"/>
          <p:nvPr/>
        </p:nvSpPr>
        <p:spPr>
          <a:xfrm>
            <a:off x="3173113" y="4279074"/>
            <a:ext cx="6705600" cy="954107"/>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22C9B77-3B1B-E2D2-5A7C-870F5B4A08D5}"/>
              </a:ext>
            </a:extLst>
          </p:cNvPr>
          <p:cNvSpPr>
            <a:spLocks noGrp="1"/>
          </p:cNvSpPr>
          <p:nvPr>
            <p:ph type="title"/>
          </p:nvPr>
        </p:nvSpPr>
        <p:spPr>
          <a:xfrm>
            <a:off x="558165" y="385444"/>
            <a:ext cx="9764395" cy="942822"/>
          </a:xfrm>
        </p:spPr>
        <p:txBody>
          <a:bodyPr/>
          <a:lstStyle/>
          <a:p>
            <a:r>
              <a:rPr lang="en-US" sz="4800" dirty="0"/>
              <a:t>THE</a:t>
            </a:r>
            <a:r>
              <a:rPr lang="en-US" sz="4800" spc="20" dirty="0"/>
              <a:t> </a:t>
            </a:r>
            <a:r>
              <a:rPr lang="en-US" sz="4800" dirty="0"/>
              <a:t>WOW</a:t>
            </a:r>
            <a:r>
              <a:rPr lang="en-US" sz="4800" spc="90" dirty="0"/>
              <a:t> </a:t>
            </a:r>
            <a:r>
              <a:rPr lang="en-US" sz="4800" dirty="0"/>
              <a:t>IN MY </a:t>
            </a:r>
            <a:r>
              <a:rPr lang="en-US" sz="4800" spc="-10" dirty="0"/>
              <a:t>SOLUTION</a:t>
            </a:r>
            <a:br>
              <a:rPr lang="en-US" sz="4800" dirty="0"/>
            </a:br>
            <a:endParaRPr lang="en-IN" dirty="0"/>
          </a:p>
        </p:txBody>
      </p:sp>
      <p:sp>
        <p:nvSpPr>
          <p:cNvPr id="23" name="object 2">
            <a:extLst>
              <a:ext uri="{FF2B5EF4-FFF2-40B4-BE49-F238E27FC236}">
                <a16:creationId xmlns:a16="http://schemas.microsoft.com/office/drawing/2014/main" id="{85B7B851-C7AD-E132-CD04-041F29448EF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4" name="object 3">
            <a:extLst>
              <a:ext uri="{FF2B5EF4-FFF2-40B4-BE49-F238E27FC236}">
                <a16:creationId xmlns:a16="http://schemas.microsoft.com/office/drawing/2014/main" id="{88FBB1F1-7CE7-755F-79CB-8CAE7A20A61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2E83AAB2-C6A9-0180-B289-C6CCED1950A9}"/>
              </a:ext>
            </a:extLst>
          </p:cNvPr>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A9D8D209-7F38-6BB3-6516-1DB953831E4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7" name="object 6">
            <a:extLst>
              <a:ext uri="{FF2B5EF4-FFF2-40B4-BE49-F238E27FC236}">
                <a16:creationId xmlns:a16="http://schemas.microsoft.com/office/drawing/2014/main" id="{9C8A0271-E36C-9055-6E31-85A202B626D4}"/>
              </a:ext>
            </a:extLst>
          </p:cNvPr>
          <p:cNvPicPr/>
          <p:nvPr/>
        </p:nvPicPr>
        <p:blipFill>
          <a:blip r:embed="rId2" cstate="print"/>
          <a:stretch>
            <a:fillRect/>
          </a:stretch>
        </p:blipFill>
        <p:spPr>
          <a:xfrm>
            <a:off x="66675" y="3381373"/>
            <a:ext cx="2466975" cy="3419475"/>
          </a:xfrm>
          <a:prstGeom prst="rect">
            <a:avLst/>
          </a:prstGeom>
        </p:spPr>
      </p:pic>
      <p:sp>
        <p:nvSpPr>
          <p:cNvPr id="29" name="object 8">
            <a:extLst>
              <a:ext uri="{FF2B5EF4-FFF2-40B4-BE49-F238E27FC236}">
                <a16:creationId xmlns:a16="http://schemas.microsoft.com/office/drawing/2014/main" id="{F9645492-5787-45FC-811C-BF0AE53A6D8D}"/>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30" name="TextBox 29">
            <a:extLst>
              <a:ext uri="{FF2B5EF4-FFF2-40B4-BE49-F238E27FC236}">
                <a16:creationId xmlns:a16="http://schemas.microsoft.com/office/drawing/2014/main" id="{1C4BCF0D-E80D-AF6B-AAF8-2BA94DE425CE}"/>
              </a:ext>
            </a:extLst>
          </p:cNvPr>
          <p:cNvSpPr txBox="1"/>
          <p:nvPr/>
        </p:nvSpPr>
        <p:spPr>
          <a:xfrm>
            <a:off x="1382458" y="1508351"/>
            <a:ext cx="8428292" cy="1631216"/>
          </a:xfrm>
          <a:prstGeom prst="rect">
            <a:avLst/>
          </a:prstGeom>
          <a:noFill/>
        </p:spPr>
        <p:txBody>
          <a:bodyPr wrap="square">
            <a:spAutoFit/>
          </a:bodyPr>
          <a:lstStyle/>
          <a:p>
            <a:r>
              <a:rPr lang="en-US" sz="2000" dirty="0">
                <a:latin typeface="Trebuchet MS" panose="020B0603020202020204" pitchFamily="34" charset="0"/>
              </a:rPr>
              <a:t>The "wow" factor in your solution lies in its ability to completely transform the way users interact with PDF documents, offering a level of convenience, efficiency, and productivity that was previously unattainable. Here are some key aspects that contribute to the "wow" factor:</a:t>
            </a:r>
            <a:endParaRPr lang="en-IN" sz="2000" dirty="0">
              <a:latin typeface="Trebuchet MS" panose="020B0603020202020204" pitchFamily="34" charset="0"/>
            </a:endParaRPr>
          </a:p>
        </p:txBody>
      </p:sp>
      <p:sp>
        <p:nvSpPr>
          <p:cNvPr id="31" name="TextBox 30">
            <a:extLst>
              <a:ext uri="{FF2B5EF4-FFF2-40B4-BE49-F238E27FC236}">
                <a16:creationId xmlns:a16="http://schemas.microsoft.com/office/drawing/2014/main" id="{F0856D09-24E3-C354-223B-2E25990FEFAD}"/>
              </a:ext>
            </a:extLst>
          </p:cNvPr>
          <p:cNvSpPr txBox="1"/>
          <p:nvPr/>
        </p:nvSpPr>
        <p:spPr>
          <a:xfrm>
            <a:off x="2270220" y="3124140"/>
            <a:ext cx="8539322"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t>Advanced AI Technology: </a:t>
            </a:r>
            <a:r>
              <a:rPr lang="en-US" sz="2000" dirty="0"/>
              <a:t>By leveraging cutting-edge AI algorithms, your solution is able to perform complex tasks such as text recognition, summarization, and data extraction with unprecedented accuracy and speed. This not only saves users time but also ensures that the extracted information is of the highest quality.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Enhanced User Experience: </a:t>
            </a:r>
            <a:r>
              <a:rPr lang="en-US" sz="2000" dirty="0"/>
              <a:t>Your solution's intuitive interface and seamless integration with existing workflows make working with PDFs a breeze. Users can easily access and manipulate PDF documents, annotate them, and collaborate with others in real-time.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01495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3EDDCE-845E-208A-54C6-440BEAFAE97C}"/>
              </a:ext>
            </a:extLst>
          </p:cNvPr>
          <p:cNvSpPr>
            <a:spLocks noGrp="1"/>
          </p:cNvSpPr>
          <p:nvPr>
            <p:ph type="title"/>
          </p:nvPr>
        </p:nvSpPr>
        <p:spPr>
          <a:xfrm>
            <a:off x="558165" y="385444"/>
            <a:ext cx="9764395" cy="780897"/>
          </a:xfrm>
        </p:spPr>
        <p:txBody>
          <a:bodyPr/>
          <a:lstStyle/>
          <a:p>
            <a:r>
              <a:rPr lang="en-US" sz="4800" dirty="0"/>
              <a:t>THE</a:t>
            </a:r>
            <a:r>
              <a:rPr lang="en-US" sz="4800" spc="20" dirty="0"/>
              <a:t> </a:t>
            </a:r>
            <a:r>
              <a:rPr lang="en-US" sz="4800" dirty="0"/>
              <a:t>WOW</a:t>
            </a:r>
            <a:r>
              <a:rPr lang="en-US" sz="4800" spc="90" dirty="0"/>
              <a:t> </a:t>
            </a:r>
            <a:r>
              <a:rPr lang="en-US" sz="4800" dirty="0"/>
              <a:t>IN MY </a:t>
            </a:r>
            <a:r>
              <a:rPr lang="en-US" sz="4800" spc="-10" dirty="0"/>
              <a:t>SOLUTION</a:t>
            </a:r>
            <a:br>
              <a:rPr lang="en-US" sz="4800" dirty="0"/>
            </a:br>
            <a:endParaRPr lang="en-IN" dirty="0"/>
          </a:p>
        </p:txBody>
      </p:sp>
      <p:sp>
        <p:nvSpPr>
          <p:cNvPr id="23" name="object 2">
            <a:extLst>
              <a:ext uri="{FF2B5EF4-FFF2-40B4-BE49-F238E27FC236}">
                <a16:creationId xmlns:a16="http://schemas.microsoft.com/office/drawing/2014/main" id="{B9FD9684-0176-5752-7194-A6AB23E87FB8}"/>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4" name="object 3">
            <a:extLst>
              <a:ext uri="{FF2B5EF4-FFF2-40B4-BE49-F238E27FC236}">
                <a16:creationId xmlns:a16="http://schemas.microsoft.com/office/drawing/2014/main" id="{541C50F6-6497-E18F-EFF1-B893B1828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A5E9A743-98D3-61ED-494A-8D2A33074071}"/>
              </a:ext>
            </a:extLst>
          </p:cNvPr>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F8325EDC-0E21-4641-CA7A-F2E12039B34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7" name="object 6">
            <a:extLst>
              <a:ext uri="{FF2B5EF4-FFF2-40B4-BE49-F238E27FC236}">
                <a16:creationId xmlns:a16="http://schemas.microsoft.com/office/drawing/2014/main" id="{4C2A8996-F2D4-96FA-C4E2-5FEDF7A34B73}"/>
              </a:ext>
            </a:extLst>
          </p:cNvPr>
          <p:cNvPicPr/>
          <p:nvPr/>
        </p:nvPicPr>
        <p:blipFill>
          <a:blip r:embed="rId2" cstate="print"/>
          <a:stretch>
            <a:fillRect/>
          </a:stretch>
        </p:blipFill>
        <p:spPr>
          <a:xfrm>
            <a:off x="66675" y="3381373"/>
            <a:ext cx="2466975" cy="3419475"/>
          </a:xfrm>
          <a:prstGeom prst="rect">
            <a:avLst/>
          </a:prstGeom>
        </p:spPr>
      </p:pic>
      <p:sp>
        <p:nvSpPr>
          <p:cNvPr id="29" name="object 8">
            <a:extLst>
              <a:ext uri="{FF2B5EF4-FFF2-40B4-BE49-F238E27FC236}">
                <a16:creationId xmlns:a16="http://schemas.microsoft.com/office/drawing/2014/main" id="{08536E34-0A5B-B9C3-DB9B-73B95F790F78}"/>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30" name="TextBox 29">
            <a:extLst>
              <a:ext uri="{FF2B5EF4-FFF2-40B4-BE49-F238E27FC236}">
                <a16:creationId xmlns:a16="http://schemas.microsoft.com/office/drawing/2014/main" id="{00982D5C-2A2C-B90B-DE5E-53FBC0EC34EF}"/>
              </a:ext>
            </a:extLst>
          </p:cNvPr>
          <p:cNvSpPr txBox="1"/>
          <p:nvPr/>
        </p:nvSpPr>
        <p:spPr>
          <a:xfrm>
            <a:off x="2233644" y="1675745"/>
            <a:ext cx="8358156" cy="4708981"/>
          </a:xfrm>
          <a:prstGeom prst="rect">
            <a:avLst/>
          </a:prstGeom>
          <a:noFill/>
        </p:spPr>
        <p:txBody>
          <a:bodyPr wrap="square">
            <a:spAutoFit/>
          </a:bodyPr>
          <a:lstStyle/>
          <a:p>
            <a:pPr marL="285750" indent="-285750">
              <a:buFont typeface="Arial" panose="020B0604020202020204" pitchFamily="34" charset="0"/>
              <a:buChar char="•"/>
            </a:pPr>
            <a:r>
              <a:rPr lang="en-US" sz="2000" b="1" dirty="0"/>
              <a:t>Time and Cost Savings</a:t>
            </a:r>
            <a:r>
              <a:rPr lang="en-US" sz="2000" dirty="0"/>
              <a:t>: The automation of manual tasks such as data entry and document summarization translates into significant time and cost savings for users. This allows them to focus on more important tasks, ultimately increasing their productivity.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Accessibility</a:t>
            </a:r>
            <a:r>
              <a:rPr lang="en-US" sz="2000" dirty="0"/>
              <a:t>: By improving the accessibility of PDF documents, your solution opens up new possibilities for users with visual impairments or disabilities. This inclusivity is a key differentiator that sets your solution apart.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Innovative Features: </a:t>
            </a:r>
            <a:r>
              <a:rPr lang="en-US" sz="2000" dirty="0"/>
              <a:t>Your solution's innovative features, such as intelligent document summarization and smart annotation tools, provide users with capabilities that were previously only possible through manual effort. This adds a layer of sophistication and professionalism to their work.</a:t>
            </a:r>
          </a:p>
        </p:txBody>
      </p:sp>
    </p:spTree>
    <p:extLst>
      <p:ext uri="{BB962C8B-B14F-4D97-AF65-F5344CB8AC3E}">
        <p14:creationId xmlns:p14="http://schemas.microsoft.com/office/powerpoint/2010/main" val="234377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9242425" cy="3980577"/>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Text Recognition Model: </a:t>
            </a:r>
            <a:r>
              <a:rPr lang="en-US" sz="1800" dirty="0">
                <a:latin typeface="Trebuchet MS"/>
                <a:cs typeface="Trebuchet MS"/>
              </a:rPr>
              <a:t>Develop a model that uses computer vision and natural language processing (NLP) techniques to accurately extract text from PDF documents, even from scanned images or handwritten text.</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Document Summarization Model: </a:t>
            </a:r>
            <a:r>
              <a:rPr lang="en-US" sz="1800" dirty="0">
                <a:latin typeface="Trebuchet MS"/>
                <a:cs typeface="Trebuchet MS"/>
              </a:rPr>
              <a:t>Create a model that can automatically generate summaries of PDF documents, providing users with concise and relevant information.</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Data Extraction Model: </a:t>
            </a:r>
            <a:r>
              <a:rPr lang="en-US" sz="1800" dirty="0">
                <a:latin typeface="Trebuchet MS"/>
                <a:cs typeface="Trebuchet MS"/>
              </a:rPr>
              <a:t>Build a model that can extract structured data from PDF forms and tables, making it easier to process and analyze information.</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Annotation and Markup Model: </a:t>
            </a:r>
            <a:r>
              <a:rPr lang="en-US" sz="1800" dirty="0">
                <a:latin typeface="Trebuchet MS"/>
                <a:cs typeface="Trebuchet MS"/>
              </a:rPr>
              <a:t>Develop a model that can automatically annotate PDF documents based on user input or predefined criteria, streamlining the annotation process.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88424-F576-FC0D-0144-15C60EDEBC93}"/>
              </a:ext>
            </a:extLst>
          </p:cNvPr>
          <p:cNvSpPr>
            <a:spLocks noGrp="1"/>
          </p:cNvSpPr>
          <p:nvPr>
            <p:ph type="title"/>
          </p:nvPr>
        </p:nvSpPr>
        <p:spPr>
          <a:xfrm>
            <a:off x="558165" y="385444"/>
            <a:ext cx="9764395" cy="860662"/>
          </a:xfrm>
        </p:spPr>
        <p:txBody>
          <a:bodyPr/>
          <a:lstStyle/>
          <a:p>
            <a:r>
              <a:rPr lang="en-IN" spc="-60" dirty="0"/>
              <a:t>RESULTS</a:t>
            </a:r>
            <a:br>
              <a:rPr lang="en-IN" spc="-60" dirty="0"/>
            </a:br>
            <a:endParaRPr lang="en-IN" dirty="0"/>
          </a:p>
        </p:txBody>
      </p:sp>
      <p:sp>
        <p:nvSpPr>
          <p:cNvPr id="5" name="object 2">
            <a:extLst>
              <a:ext uri="{FF2B5EF4-FFF2-40B4-BE49-F238E27FC236}">
                <a16:creationId xmlns:a16="http://schemas.microsoft.com/office/drawing/2014/main" id="{E7096199-94F3-B688-C8E9-145F1A740CB5}"/>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3">
            <a:extLst>
              <a:ext uri="{FF2B5EF4-FFF2-40B4-BE49-F238E27FC236}">
                <a16:creationId xmlns:a16="http://schemas.microsoft.com/office/drawing/2014/main" id="{F2ECAA7D-D840-3476-92E5-FFE43C14D74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object 4">
            <a:extLst>
              <a:ext uri="{FF2B5EF4-FFF2-40B4-BE49-F238E27FC236}">
                <a16:creationId xmlns:a16="http://schemas.microsoft.com/office/drawing/2014/main" id="{01C21253-5F9B-B396-6023-81CE4D51D6F0}"/>
              </a:ext>
            </a:extLst>
          </p:cNvPr>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12" name="object 5">
            <a:extLst>
              <a:ext uri="{FF2B5EF4-FFF2-40B4-BE49-F238E27FC236}">
                <a16:creationId xmlns:a16="http://schemas.microsoft.com/office/drawing/2014/main" id="{925D96BE-CDBE-4DC8-EB07-3CB53D1765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6">
            <a:extLst>
              <a:ext uri="{FF2B5EF4-FFF2-40B4-BE49-F238E27FC236}">
                <a16:creationId xmlns:a16="http://schemas.microsoft.com/office/drawing/2014/main" id="{3401AE40-5186-A938-6B71-B8331475861D}"/>
              </a:ext>
            </a:extLst>
          </p:cNvPr>
          <p:cNvPicPr/>
          <p:nvPr/>
        </p:nvPicPr>
        <p:blipFill>
          <a:blip r:embed="rId2" cstate="print"/>
          <a:stretch>
            <a:fillRect/>
          </a:stretch>
        </p:blipFill>
        <p:spPr>
          <a:xfrm>
            <a:off x="1666875" y="6467475"/>
            <a:ext cx="76200" cy="177800"/>
          </a:xfrm>
          <a:prstGeom prst="rect">
            <a:avLst/>
          </a:prstGeom>
        </p:spPr>
      </p:pic>
      <p:sp>
        <p:nvSpPr>
          <p:cNvPr id="15" name="object 9">
            <a:extLst>
              <a:ext uri="{FF2B5EF4-FFF2-40B4-BE49-F238E27FC236}">
                <a16:creationId xmlns:a16="http://schemas.microsoft.com/office/drawing/2014/main" id="{B607BCDE-DCA7-2423-9483-C91E0F52E2B7}"/>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6" name="TextBox 15">
            <a:hlinkClick r:id="rId3"/>
            <a:extLst>
              <a:ext uri="{FF2B5EF4-FFF2-40B4-BE49-F238E27FC236}">
                <a16:creationId xmlns:a16="http://schemas.microsoft.com/office/drawing/2014/main" id="{AF2980C2-ED5A-F4DA-52EA-C490E18680C4}"/>
              </a:ext>
            </a:extLst>
          </p:cNvPr>
          <p:cNvSpPr txBox="1"/>
          <p:nvPr/>
        </p:nvSpPr>
        <p:spPr>
          <a:xfrm>
            <a:off x="990600" y="5188089"/>
            <a:ext cx="9429750" cy="707886"/>
          </a:xfrm>
          <a:prstGeom prst="rect">
            <a:avLst/>
          </a:prstGeom>
          <a:noFill/>
        </p:spPr>
        <p:txBody>
          <a:bodyPr wrap="square" rtlCol="0">
            <a:spAutoFit/>
          </a:bodyPr>
          <a:lstStyle/>
          <a:p>
            <a:r>
              <a:rPr lang="en-IN" sz="2000" dirty="0">
                <a:hlinkClick r:id="rId4"/>
              </a:rPr>
              <a:t>https://drive.google.com/file/d/1l82Sk4UNiT9bhsJOvx06dz3Nv8LVhbXu/view?usp=sharing</a:t>
            </a:r>
            <a:endParaRPr lang="en-IN" sz="2000" dirty="0"/>
          </a:p>
        </p:txBody>
      </p:sp>
      <p:sp>
        <p:nvSpPr>
          <p:cNvPr id="17" name="TextBox 16">
            <a:extLst>
              <a:ext uri="{FF2B5EF4-FFF2-40B4-BE49-F238E27FC236}">
                <a16:creationId xmlns:a16="http://schemas.microsoft.com/office/drawing/2014/main" id="{EA8DC672-9505-D602-F550-2681495D250C}"/>
              </a:ext>
            </a:extLst>
          </p:cNvPr>
          <p:cNvSpPr txBox="1"/>
          <p:nvPr/>
        </p:nvSpPr>
        <p:spPr>
          <a:xfrm>
            <a:off x="914400" y="1165631"/>
            <a:ext cx="8620125" cy="2308324"/>
          </a:xfrm>
          <a:prstGeom prst="rect">
            <a:avLst/>
          </a:prstGeom>
          <a:noFill/>
        </p:spPr>
        <p:txBody>
          <a:bodyPr wrap="square">
            <a:spAutoFit/>
          </a:bodyPr>
          <a:lstStyle/>
          <a:p>
            <a:pPr lvl="4"/>
            <a:r>
              <a:rPr lang="en-US" sz="2400" b="1" i="0" dirty="0">
                <a:solidFill>
                  <a:srgbClr val="111111"/>
                </a:solidFill>
                <a:effectLst/>
                <a:latin typeface="Roboto" panose="020F0502020204030204" pitchFamily="2" charset="0"/>
              </a:rPr>
              <a:t>	</a:t>
            </a:r>
          </a:p>
          <a:p>
            <a:pPr lvl="4"/>
            <a:r>
              <a:rPr lang="en-US" sz="2400" b="1" dirty="0">
                <a:solidFill>
                  <a:srgbClr val="111111"/>
                </a:solidFill>
                <a:latin typeface="Roboto" panose="020F0502020204030204" pitchFamily="2" charset="0"/>
              </a:rPr>
              <a:t>	</a:t>
            </a:r>
            <a:r>
              <a:rPr lang="en-US" sz="2400" b="1" i="0" dirty="0">
                <a:solidFill>
                  <a:srgbClr val="111111"/>
                </a:solidFill>
                <a:effectLst/>
                <a:latin typeface="Roboto" panose="020F0502020204030204" pitchFamily="2" charset="0"/>
              </a:rPr>
              <a:t>AI</a:t>
            </a:r>
            <a:r>
              <a:rPr lang="en-US" sz="2400" b="0" i="0" dirty="0">
                <a:solidFill>
                  <a:srgbClr val="111111"/>
                </a:solidFill>
                <a:effectLst/>
                <a:highlight>
                  <a:srgbClr val="FFFFFF"/>
                </a:highlight>
                <a:latin typeface="Roboto" panose="020F0502020204030204" pitchFamily="2" charset="0"/>
              </a:rPr>
              <a:t> is transforming PDFs from passive containers of information into dynamic learning hubs. Instead of simply reading, AI-powered tools encourage students and professionals to extract insights, test comprehension, and personalize the PDF experience</a:t>
            </a:r>
            <a:endParaRPr lang="en-US" sz="2400" dirty="0">
              <a:latin typeface="Trebuchet MS" panose="020B0603020202020204" pitchFamily="34" charset="0"/>
            </a:endParaRPr>
          </a:p>
        </p:txBody>
      </p:sp>
      <p:sp>
        <p:nvSpPr>
          <p:cNvPr id="18" name="TextBox 17">
            <a:extLst>
              <a:ext uri="{FF2B5EF4-FFF2-40B4-BE49-F238E27FC236}">
                <a16:creationId xmlns:a16="http://schemas.microsoft.com/office/drawing/2014/main" id="{F202FF26-7A7E-131F-B2E0-5653DBD98538}"/>
              </a:ext>
            </a:extLst>
          </p:cNvPr>
          <p:cNvSpPr txBox="1"/>
          <p:nvPr/>
        </p:nvSpPr>
        <p:spPr>
          <a:xfrm>
            <a:off x="728091" y="469178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280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280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2800"/>
          </a:p>
        </p:txBody>
      </p:sp>
      <p:sp>
        <p:nvSpPr>
          <p:cNvPr id="7" name="object 7"/>
          <p:cNvSpPr txBox="1"/>
          <p:nvPr/>
        </p:nvSpPr>
        <p:spPr>
          <a:xfrm>
            <a:off x="3296512" y="3732446"/>
            <a:ext cx="2799488" cy="447558"/>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Ravin A</a:t>
            </a:r>
            <a:endParaRPr sz="2800" dirty="0">
              <a:latin typeface="Trebuchet MS"/>
              <a:cs typeface="Trebuchet MS"/>
            </a:endParaRPr>
          </a:p>
        </p:txBody>
      </p:sp>
      <p:sp>
        <p:nvSpPr>
          <p:cNvPr id="8" name="object 8"/>
          <p:cNvSpPr txBox="1"/>
          <p:nvPr/>
        </p:nvSpPr>
        <p:spPr>
          <a:xfrm>
            <a:off x="918475" y="3170023"/>
            <a:ext cx="2799487"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437940"/>
          </a:xfrm>
          <a:prstGeom prst="rect">
            <a:avLst/>
          </a:prstGeom>
        </p:spPr>
        <p:txBody>
          <a:bodyPr vert="horz" wrap="square" lIns="0" tIns="6985" rIns="0" bIns="0" rtlCol="0">
            <a:spAutoFit/>
          </a:bodyPr>
          <a:lstStyle/>
          <a:p>
            <a:pPr marL="12700">
              <a:lnSpc>
                <a:spcPct val="100000"/>
              </a:lnSpc>
              <a:spcBef>
                <a:spcPts val="55"/>
              </a:spcBef>
            </a:pPr>
            <a:r>
              <a:rPr sz="2800" dirty="0">
                <a:solidFill>
                  <a:srgbClr val="2D83C3"/>
                </a:solidFill>
                <a:latin typeface="Trebuchet MS"/>
                <a:cs typeface="Trebuchet MS"/>
              </a:rPr>
              <a:t>3/21/2024</a:t>
            </a:r>
            <a:endParaRPr sz="2800" dirty="0">
              <a:latin typeface="Trebuchet MS"/>
              <a:cs typeface="Trebuchet MS"/>
            </a:endParaRPr>
          </a:p>
        </p:txBody>
      </p:sp>
      <p:sp>
        <p:nvSpPr>
          <p:cNvPr id="11" name="object 11"/>
          <p:cNvSpPr txBox="1">
            <a:spLocks noGrp="1"/>
          </p:cNvSpPr>
          <p:nvPr>
            <p:ph type="sldNum" sz="quarter" idx="7"/>
          </p:nvPr>
        </p:nvSpPr>
        <p:spPr>
          <a:xfrm>
            <a:off x="11277218" y="6473337"/>
            <a:ext cx="241300" cy="43794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z="2800" spc="-50" dirty="0"/>
              <a:t>2</a:t>
            </a:fld>
            <a:endParaRPr sz="2800" spc="-50" dirty="0"/>
          </a:p>
        </p:txBody>
      </p:sp>
      <p:sp>
        <p:nvSpPr>
          <p:cNvPr id="14" name="TextBox 13">
            <a:extLst>
              <a:ext uri="{FF2B5EF4-FFF2-40B4-BE49-F238E27FC236}">
                <a16:creationId xmlns:a16="http://schemas.microsoft.com/office/drawing/2014/main" id="{7374837C-48E3-D6E4-EB87-32D70D85FA47}"/>
              </a:ext>
            </a:extLst>
          </p:cNvPr>
          <p:cNvSpPr txBox="1"/>
          <p:nvPr/>
        </p:nvSpPr>
        <p:spPr>
          <a:xfrm>
            <a:off x="3059686" y="3226524"/>
            <a:ext cx="6932454"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pPr algn="ctr"/>
            <a:r>
              <a:rPr lang="en-US" sz="2800" dirty="0" err="1">
                <a:solidFill>
                  <a:schemeClr val="tx1"/>
                </a:solidFill>
              </a:rPr>
              <a:t>DocGenius</a:t>
            </a:r>
            <a:r>
              <a:rPr lang="en-US" sz="2800" dirty="0">
                <a:solidFill>
                  <a:schemeClr val="tx1"/>
                </a:solidFill>
              </a:rPr>
              <a:t>: Revolutionizing PDFs with AI</a:t>
            </a:r>
          </a:p>
        </p:txBody>
      </p:sp>
      <p:sp>
        <p:nvSpPr>
          <p:cNvPr id="15" name="TextBox 14">
            <a:extLst>
              <a:ext uri="{FF2B5EF4-FFF2-40B4-BE49-F238E27FC236}">
                <a16:creationId xmlns:a16="http://schemas.microsoft.com/office/drawing/2014/main" id="{1A51348F-7F75-3767-EC2D-3F4A49438AB8}"/>
              </a:ext>
            </a:extLst>
          </p:cNvPr>
          <p:cNvSpPr txBox="1"/>
          <p:nvPr/>
        </p:nvSpPr>
        <p:spPr>
          <a:xfrm>
            <a:off x="1971675" y="3629526"/>
            <a:ext cx="1907762" cy="523220"/>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p>
        </p:txBody>
      </p:sp>
      <p:sp>
        <p:nvSpPr>
          <p:cNvPr id="13" name="TextBox 12">
            <a:extLst>
              <a:ext uri="{FF2B5EF4-FFF2-40B4-BE49-F238E27FC236}">
                <a16:creationId xmlns:a16="http://schemas.microsoft.com/office/drawing/2014/main" id="{C8CD0CC6-2058-52FD-8A95-0454DB10887A}"/>
              </a:ext>
            </a:extLst>
          </p:cNvPr>
          <p:cNvSpPr txBox="1"/>
          <p:nvPr/>
        </p:nvSpPr>
        <p:spPr>
          <a:xfrm>
            <a:off x="637389" y="423491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21" name="TextBox 20">
            <a:extLst>
              <a:ext uri="{FF2B5EF4-FFF2-40B4-BE49-F238E27FC236}">
                <a16:creationId xmlns:a16="http://schemas.microsoft.com/office/drawing/2014/main" id="{2C8DAFE1-10B4-F54B-C390-BDD814061D92}"/>
              </a:ext>
            </a:extLst>
          </p:cNvPr>
          <p:cNvSpPr txBox="1"/>
          <p:nvPr/>
        </p:nvSpPr>
        <p:spPr>
          <a:xfrm>
            <a:off x="3173113" y="4279074"/>
            <a:ext cx="6705600" cy="954107"/>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
        <p:nvSpPr>
          <p:cNvPr id="22" name="TextBox 21">
            <a:extLst>
              <a:ext uri="{FF2B5EF4-FFF2-40B4-BE49-F238E27FC236}">
                <a16:creationId xmlns:a16="http://schemas.microsoft.com/office/drawing/2014/main" id="{05774F53-B0F8-9924-CBA3-5377B90C57EB}"/>
              </a:ext>
            </a:extLst>
          </p:cNvPr>
          <p:cNvSpPr txBox="1"/>
          <p:nvPr/>
        </p:nvSpPr>
        <p:spPr>
          <a:xfrm>
            <a:off x="1907357" y="5215265"/>
            <a:ext cx="1524786"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NM ID:</a:t>
            </a:r>
            <a:endParaRPr lang="en-IN" sz="2800" dirty="0">
              <a:latin typeface="Trebuchet MS"/>
              <a:cs typeface="Trebuchet MS"/>
            </a:endParaRPr>
          </a:p>
        </p:txBody>
      </p:sp>
      <p:sp>
        <p:nvSpPr>
          <p:cNvPr id="24" name="TextBox 23">
            <a:extLst>
              <a:ext uri="{FF2B5EF4-FFF2-40B4-BE49-F238E27FC236}">
                <a16:creationId xmlns:a16="http://schemas.microsoft.com/office/drawing/2014/main" id="{A7D71F55-FD52-3313-04E0-203B679B1136}"/>
              </a:ext>
            </a:extLst>
          </p:cNvPr>
          <p:cNvSpPr txBox="1"/>
          <p:nvPr/>
        </p:nvSpPr>
        <p:spPr>
          <a:xfrm>
            <a:off x="3142093" y="5212036"/>
            <a:ext cx="6477590" cy="523220"/>
          </a:xfrm>
          <a:prstGeom prst="rect">
            <a:avLst/>
          </a:prstGeom>
          <a:noFill/>
        </p:spPr>
        <p:txBody>
          <a:bodyPr wrap="square">
            <a:spAutoFit/>
          </a:bodyPr>
          <a:lstStyle/>
          <a:p>
            <a:r>
              <a:rPr lang="en-IN" sz="2800" dirty="0">
                <a:latin typeface="Trebuchet MS"/>
              </a:rPr>
              <a:t>861BD804D0DD680B45C41C00BE0A4CE2</a:t>
            </a:r>
          </a:p>
        </p:txBody>
      </p:sp>
      <p:sp>
        <p:nvSpPr>
          <p:cNvPr id="38" name="object 2">
            <a:extLst>
              <a:ext uri="{FF2B5EF4-FFF2-40B4-BE49-F238E27FC236}">
                <a16:creationId xmlns:a16="http://schemas.microsoft.com/office/drawing/2014/main" id="{7C44D8B0-294A-1A1D-7ABA-A45D69C4B434}"/>
              </a:ext>
            </a:extLst>
          </p:cNvPr>
          <p:cNvSpPr/>
          <p:nvPr/>
        </p:nvSpPr>
        <p:spPr>
          <a:xfrm>
            <a:off x="13525"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9" name="object 3">
            <a:extLst>
              <a:ext uri="{FF2B5EF4-FFF2-40B4-BE49-F238E27FC236}">
                <a16:creationId xmlns:a16="http://schemas.microsoft.com/office/drawing/2014/main" id="{481BCB22-E735-D775-3393-C6315EE84170}"/>
              </a:ext>
            </a:extLst>
          </p:cNvPr>
          <p:cNvGrpSpPr/>
          <p:nvPr/>
        </p:nvGrpSpPr>
        <p:grpSpPr>
          <a:xfrm>
            <a:off x="7443849" y="0"/>
            <a:ext cx="4752975" cy="6863080"/>
            <a:chOff x="7443849" y="0"/>
            <a:chExt cx="4752975" cy="6863080"/>
          </a:xfrm>
        </p:grpSpPr>
        <p:sp>
          <p:nvSpPr>
            <p:cNvPr id="40" name="object 4">
              <a:extLst>
                <a:ext uri="{FF2B5EF4-FFF2-40B4-BE49-F238E27FC236}">
                  <a16:creationId xmlns:a16="http://schemas.microsoft.com/office/drawing/2014/main" id="{13416520-EF61-F5E1-F031-7ADA2B148A77}"/>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41" name="object 5">
              <a:extLst>
                <a:ext uri="{FF2B5EF4-FFF2-40B4-BE49-F238E27FC236}">
                  <a16:creationId xmlns:a16="http://schemas.microsoft.com/office/drawing/2014/main" id="{839F1936-327B-27F0-8113-8DFFB6042E75}"/>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42" name="object 6">
              <a:extLst>
                <a:ext uri="{FF2B5EF4-FFF2-40B4-BE49-F238E27FC236}">
                  <a16:creationId xmlns:a16="http://schemas.microsoft.com/office/drawing/2014/main" id="{781E322D-1C75-F0F0-C33E-A4772B6EA109}"/>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43" name="object 7">
              <a:extLst>
                <a:ext uri="{FF2B5EF4-FFF2-40B4-BE49-F238E27FC236}">
                  <a16:creationId xmlns:a16="http://schemas.microsoft.com/office/drawing/2014/main" id="{594ABCB7-0851-60F1-CBFA-7116DFC1DCAE}"/>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44" name="object 8">
              <a:extLst>
                <a:ext uri="{FF2B5EF4-FFF2-40B4-BE49-F238E27FC236}">
                  <a16:creationId xmlns:a16="http://schemas.microsoft.com/office/drawing/2014/main" id="{806814CC-EF6B-C1B7-FCBB-5F6F74E7393E}"/>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45" name="object 9">
              <a:extLst>
                <a:ext uri="{FF2B5EF4-FFF2-40B4-BE49-F238E27FC236}">
                  <a16:creationId xmlns:a16="http://schemas.microsoft.com/office/drawing/2014/main" id="{103A4F88-87F1-F0D7-4478-1BB12A294A0F}"/>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46" name="object 10">
              <a:extLst>
                <a:ext uri="{FF2B5EF4-FFF2-40B4-BE49-F238E27FC236}">
                  <a16:creationId xmlns:a16="http://schemas.microsoft.com/office/drawing/2014/main" id="{CDA7A624-CD19-A00D-65C8-4A2A69C32AB2}"/>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47" name="object 11">
              <a:extLst>
                <a:ext uri="{FF2B5EF4-FFF2-40B4-BE49-F238E27FC236}">
                  <a16:creationId xmlns:a16="http://schemas.microsoft.com/office/drawing/2014/main" id="{260822E4-F96C-6F6F-A69C-9FC5F66E7475}"/>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48" name="object 12">
              <a:extLst>
                <a:ext uri="{FF2B5EF4-FFF2-40B4-BE49-F238E27FC236}">
                  <a16:creationId xmlns:a16="http://schemas.microsoft.com/office/drawing/2014/main" id="{3756AB0B-27FB-C95C-C656-C95BD55D3E66}"/>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49" name="object 13">
            <a:extLst>
              <a:ext uri="{FF2B5EF4-FFF2-40B4-BE49-F238E27FC236}">
                <a16:creationId xmlns:a16="http://schemas.microsoft.com/office/drawing/2014/main" id="{A480676C-364B-80DC-6F3A-DD6CA9FDCEB3}"/>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50" name="object 14">
            <a:extLst>
              <a:ext uri="{FF2B5EF4-FFF2-40B4-BE49-F238E27FC236}">
                <a16:creationId xmlns:a16="http://schemas.microsoft.com/office/drawing/2014/main" id="{050A8682-E281-B87E-7870-1BF70FCB016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1" name="object 16">
            <a:extLst>
              <a:ext uri="{FF2B5EF4-FFF2-40B4-BE49-F238E27FC236}">
                <a16:creationId xmlns:a16="http://schemas.microsoft.com/office/drawing/2014/main" id="{AC443051-772F-8609-98E6-8A764103DB0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2" name="object 17">
            <a:extLst>
              <a:ext uri="{FF2B5EF4-FFF2-40B4-BE49-F238E27FC236}">
                <a16:creationId xmlns:a16="http://schemas.microsoft.com/office/drawing/2014/main" id="{ED0B8CBA-24CD-75FF-3AC8-F809C5D7C1BE}"/>
              </a:ext>
            </a:extLst>
          </p:cNvPr>
          <p:cNvSpPr txBox="1">
            <a:spLocks/>
          </p:cNvSpPr>
          <p:nvPr/>
        </p:nvSpPr>
        <p:spPr>
          <a:xfrm>
            <a:off x="558165" y="385444"/>
            <a:ext cx="9764395" cy="1019189"/>
          </a:xfrm>
          <a:prstGeom prst="rect">
            <a:avLst/>
          </a:prstGeom>
        </p:spPr>
        <p:txBody>
          <a:bodyPr vert="horz" wrap="square" lIns="0" tIns="460692"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IN" sz="3600"/>
              <a:t>PROJECT</a:t>
            </a:r>
            <a:r>
              <a:rPr lang="en-IN" sz="3600" spc="-90"/>
              <a:t> </a:t>
            </a:r>
            <a:r>
              <a:rPr lang="en-IN" sz="3600" spc="-10"/>
              <a:t>TITLE</a:t>
            </a:r>
            <a:endParaRPr lang="en-IN" sz="3600" dirty="0"/>
          </a:p>
        </p:txBody>
      </p:sp>
      <p:grpSp>
        <p:nvGrpSpPr>
          <p:cNvPr id="53" name="object 18">
            <a:extLst>
              <a:ext uri="{FF2B5EF4-FFF2-40B4-BE49-F238E27FC236}">
                <a16:creationId xmlns:a16="http://schemas.microsoft.com/office/drawing/2014/main" id="{D1864AFC-17B8-868A-6364-0D9260D81AC7}"/>
              </a:ext>
            </a:extLst>
          </p:cNvPr>
          <p:cNvGrpSpPr/>
          <p:nvPr/>
        </p:nvGrpSpPr>
        <p:grpSpPr>
          <a:xfrm>
            <a:off x="466725" y="6410325"/>
            <a:ext cx="3705225" cy="295275"/>
            <a:chOff x="466725" y="6410325"/>
            <a:chExt cx="3705225" cy="295275"/>
          </a:xfrm>
        </p:grpSpPr>
        <p:pic>
          <p:nvPicPr>
            <p:cNvPr id="54" name="object 19">
              <a:extLst>
                <a:ext uri="{FF2B5EF4-FFF2-40B4-BE49-F238E27FC236}">
                  <a16:creationId xmlns:a16="http://schemas.microsoft.com/office/drawing/2014/main" id="{1217A601-DC15-DB91-23B4-BB0B72797339}"/>
                </a:ext>
              </a:extLst>
            </p:cNvPr>
            <p:cNvPicPr/>
            <p:nvPr/>
          </p:nvPicPr>
          <p:blipFill>
            <a:blip r:embed="rId2" cstate="print"/>
            <a:stretch>
              <a:fillRect/>
            </a:stretch>
          </p:blipFill>
          <p:spPr>
            <a:xfrm>
              <a:off x="676275" y="6467475"/>
              <a:ext cx="2143125" cy="200025"/>
            </a:xfrm>
            <a:prstGeom prst="rect">
              <a:avLst/>
            </a:prstGeom>
          </p:spPr>
        </p:pic>
        <p:pic>
          <p:nvPicPr>
            <p:cNvPr id="55" name="object 20">
              <a:extLst>
                <a:ext uri="{FF2B5EF4-FFF2-40B4-BE49-F238E27FC236}">
                  <a16:creationId xmlns:a16="http://schemas.microsoft.com/office/drawing/2014/main" id="{64380290-6C55-39CF-E2A9-E934E2DBE7BF}"/>
                </a:ext>
              </a:extLst>
            </p:cNvPr>
            <p:cNvPicPr/>
            <p:nvPr/>
          </p:nvPicPr>
          <p:blipFill>
            <a:blip r:embed="rId3" cstate="print"/>
            <a:stretch>
              <a:fillRect/>
            </a:stretch>
          </p:blipFill>
          <p:spPr>
            <a:xfrm>
              <a:off x="466725" y="6410325"/>
              <a:ext cx="3705225" cy="295275"/>
            </a:xfrm>
            <a:prstGeom prst="rect">
              <a:avLst/>
            </a:prstGeom>
          </p:spPr>
        </p:pic>
      </p:grpSp>
      <p:sp>
        <p:nvSpPr>
          <p:cNvPr id="56" name="object 21">
            <a:extLst>
              <a:ext uri="{FF2B5EF4-FFF2-40B4-BE49-F238E27FC236}">
                <a16:creationId xmlns:a16="http://schemas.microsoft.com/office/drawing/2014/main" id="{ABCCE86A-C7F3-B9E5-DC7D-041736E06AFF}"/>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7" name="object 22">
            <a:extLst>
              <a:ext uri="{FF2B5EF4-FFF2-40B4-BE49-F238E27FC236}">
                <a16:creationId xmlns:a16="http://schemas.microsoft.com/office/drawing/2014/main" id="{004D9E93-C8FA-C5DA-CB13-1DBC11430FB5}"/>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vl1pPr>
              <a:defRPr sz="1100" b="0" i="0">
                <a:solidFill>
                  <a:srgbClr val="2D936B"/>
                </a:solidFill>
                <a:latin typeface="Trebuchet MS"/>
                <a:cs typeface="Trebuchet MS"/>
              </a:defRPr>
            </a:lvl1pPr>
          </a:lstStyle>
          <a:p>
            <a:pPr marL="114300">
              <a:spcBef>
                <a:spcPts val="55"/>
              </a:spcBef>
            </a:pPr>
            <a:fld id="{81D60167-4931-47E6-BA6A-407CBD079E47}" type="slidenum">
              <a:rPr lang="en-IN" spc="-50" smtClean="0"/>
              <a:pPr marL="114300">
                <a:spcBef>
                  <a:spcPts val="55"/>
                </a:spcBef>
              </a:pPr>
              <a:t>2</a:t>
            </a:fld>
            <a:endParaRPr lang="en-IN" spc="-50" dirty="0"/>
          </a:p>
        </p:txBody>
      </p:sp>
      <p:sp>
        <p:nvSpPr>
          <p:cNvPr id="58" name="TextBox 57">
            <a:extLst>
              <a:ext uri="{FF2B5EF4-FFF2-40B4-BE49-F238E27FC236}">
                <a16:creationId xmlns:a16="http://schemas.microsoft.com/office/drawing/2014/main" id="{5F5F9174-E1D0-E0BA-99CD-41E4E9BB14AF}"/>
              </a:ext>
            </a:extLst>
          </p:cNvPr>
          <p:cNvSpPr txBox="1"/>
          <p:nvPr/>
        </p:nvSpPr>
        <p:spPr>
          <a:xfrm>
            <a:off x="1028702" y="2481888"/>
            <a:ext cx="9043414" cy="1446550"/>
          </a:xfrm>
          <a:prstGeom prst="rect">
            <a:avLst/>
          </a:prstGeom>
          <a:noFill/>
        </p:spPr>
        <p:txBody>
          <a:bodyPr wrap="square" rtlCol="0">
            <a:spAutoFit/>
          </a:bodyPr>
          <a:lstStyle/>
          <a:p>
            <a:pPr algn="ctr"/>
            <a:r>
              <a:rPr lang="en-US" sz="4400" b="1" dirty="0" err="1">
                <a:solidFill>
                  <a:srgbClr val="FF0000"/>
                </a:solidFill>
              </a:rPr>
              <a:t>DocGenius</a:t>
            </a:r>
            <a:r>
              <a:rPr lang="en-US" sz="4400" b="1" dirty="0">
                <a:solidFill>
                  <a:srgbClr val="FF0000"/>
                </a:solidFill>
              </a:rPr>
              <a:t>: Revolutionizing PDFs with AI</a:t>
            </a:r>
            <a:endParaRPr lang="en-IN" sz="3200" b="1" dirty="0">
              <a:solidFill>
                <a:srgbClr val="FF0000"/>
              </a:solidFill>
            </a:endParaRPr>
          </a:p>
        </p:txBody>
      </p:sp>
    </p:spTree>
    <p:extLst>
      <p:ext uri="{BB962C8B-B14F-4D97-AF65-F5344CB8AC3E}">
        <p14:creationId xmlns:p14="http://schemas.microsoft.com/office/powerpoint/2010/main" val="284959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267199"/>
            <a:ext cx="3000375" cy="25622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385444"/>
            <a:ext cx="8726551"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0244CD8A-2208-0FB4-A92F-87D32ABF9D90}"/>
              </a:ext>
            </a:extLst>
          </p:cNvPr>
          <p:cNvSpPr txBox="1"/>
          <p:nvPr/>
        </p:nvSpPr>
        <p:spPr>
          <a:xfrm>
            <a:off x="1869440" y="1600200"/>
            <a:ext cx="5855335" cy="3539430"/>
          </a:xfrm>
          <a:prstGeom prst="rect">
            <a:avLst/>
          </a:prstGeom>
          <a:noFill/>
        </p:spPr>
        <p:txBody>
          <a:bodyPr wrap="square" rtlCol="0">
            <a:spAutoFit/>
          </a:bodyPr>
          <a:lstStyle/>
          <a:p>
            <a:pPr marL="514350" indent="-514350">
              <a:buFont typeface="+mj-lt"/>
              <a:buAutoNum type="arabicPeriod"/>
            </a:pPr>
            <a:r>
              <a:rPr lang="en-US" sz="2800" dirty="0">
                <a:solidFill>
                  <a:schemeClr val="tx1"/>
                </a:solidFill>
                <a:latin typeface="Trebuchet MS"/>
                <a:ea typeface="+mj-ea"/>
              </a:rPr>
              <a:t>Introduction</a:t>
            </a:r>
          </a:p>
          <a:p>
            <a:pPr marL="514350" indent="-514350">
              <a:buFont typeface="+mj-lt"/>
              <a:buAutoNum type="arabicPeriod"/>
            </a:pPr>
            <a:r>
              <a:rPr lang="en-US" sz="2800" dirty="0">
                <a:solidFill>
                  <a:schemeClr val="tx1"/>
                </a:solidFill>
                <a:latin typeface="Trebuchet MS"/>
                <a:ea typeface="+mj-ea"/>
              </a:rPr>
              <a:t>Problem Statement</a:t>
            </a:r>
          </a:p>
          <a:p>
            <a:pPr marL="514350" indent="-514350">
              <a:buFont typeface="+mj-lt"/>
              <a:buAutoNum type="arabicPeriod"/>
            </a:pPr>
            <a:r>
              <a:rPr lang="en-US" sz="2800" dirty="0">
                <a:solidFill>
                  <a:schemeClr val="tx1"/>
                </a:solidFill>
                <a:latin typeface="Trebuchet MS"/>
                <a:ea typeface="+mj-ea"/>
              </a:rPr>
              <a:t>Project Overview</a:t>
            </a:r>
          </a:p>
          <a:p>
            <a:pPr marL="514350" indent="-514350">
              <a:buFont typeface="+mj-lt"/>
              <a:buAutoNum type="arabicPeriod"/>
            </a:pPr>
            <a:r>
              <a:rPr lang="en-US" sz="2800" dirty="0">
                <a:solidFill>
                  <a:schemeClr val="tx1"/>
                </a:solidFill>
                <a:latin typeface="Trebuchet MS"/>
                <a:ea typeface="+mj-ea"/>
              </a:rPr>
              <a:t>End Users</a:t>
            </a:r>
          </a:p>
          <a:p>
            <a:pPr marL="514350" indent="-514350">
              <a:buFont typeface="+mj-lt"/>
              <a:buAutoNum type="arabicPeriod"/>
            </a:pPr>
            <a:r>
              <a:rPr lang="en-US" sz="2800" dirty="0">
                <a:solidFill>
                  <a:schemeClr val="tx1"/>
                </a:solidFill>
                <a:latin typeface="Trebuchet MS"/>
                <a:ea typeface="+mj-ea"/>
              </a:rPr>
              <a:t>Solution and Value Proposition</a:t>
            </a:r>
          </a:p>
          <a:p>
            <a:pPr marL="514350" indent="-514350">
              <a:buFont typeface="+mj-lt"/>
              <a:buAutoNum type="arabicPeriod"/>
            </a:pPr>
            <a:r>
              <a:rPr lang="en-US" sz="2800" dirty="0">
                <a:solidFill>
                  <a:schemeClr val="tx1"/>
                </a:solidFill>
                <a:latin typeface="Trebuchet MS"/>
                <a:ea typeface="+mj-ea"/>
              </a:rPr>
              <a:t>The Wow in Solution</a:t>
            </a:r>
          </a:p>
          <a:p>
            <a:pPr marL="514350" indent="-514350">
              <a:buFont typeface="+mj-lt"/>
              <a:buAutoNum type="arabicPeriod"/>
            </a:pPr>
            <a:r>
              <a:rPr lang="en-US" sz="2800" dirty="0">
                <a:solidFill>
                  <a:schemeClr val="tx1"/>
                </a:solidFill>
                <a:latin typeface="Trebuchet MS"/>
                <a:ea typeface="+mj-ea"/>
              </a:rPr>
              <a:t>Modelling</a:t>
            </a:r>
          </a:p>
          <a:p>
            <a:pPr marL="514350" indent="-514350">
              <a:buFont typeface="+mj-lt"/>
              <a:buAutoNum type="arabicPeriod"/>
            </a:pPr>
            <a:r>
              <a:rPr lang="en-US" sz="2800" dirty="0">
                <a:solidFill>
                  <a:schemeClr val="tx1"/>
                </a:solidFill>
                <a:latin typeface="Trebuchet MS"/>
                <a:ea typeface="+mj-ea"/>
              </a:rPr>
              <a:t>Results</a:t>
            </a:r>
            <a:endParaRPr lang="en-IN" sz="2800" dirty="0">
              <a:solidFill>
                <a:schemeClr val="tx1"/>
              </a:solidFill>
              <a:latin typeface="Trebuchet MS"/>
              <a:ea typeface="+mj-ea"/>
            </a:endParaRPr>
          </a:p>
        </p:txBody>
      </p:sp>
      <p:sp>
        <p:nvSpPr>
          <p:cNvPr id="24" name="object 2">
            <a:extLst>
              <a:ext uri="{FF2B5EF4-FFF2-40B4-BE49-F238E27FC236}">
                <a16:creationId xmlns:a16="http://schemas.microsoft.com/office/drawing/2014/main" id="{7859CE94-4431-053A-6339-EC26447D847A}"/>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a:extLst>
              <a:ext uri="{FF2B5EF4-FFF2-40B4-BE49-F238E27FC236}">
                <a16:creationId xmlns:a16="http://schemas.microsoft.com/office/drawing/2014/main" id="{0E3A5BC6-045A-E861-DE72-E805BA189C4B}"/>
              </a:ext>
            </a:extLst>
          </p:cNvPr>
          <p:cNvGrpSpPr/>
          <p:nvPr/>
        </p:nvGrpSpPr>
        <p:grpSpPr>
          <a:xfrm>
            <a:off x="7443849" y="0"/>
            <a:ext cx="4752975" cy="6863080"/>
            <a:chOff x="7443849" y="0"/>
            <a:chExt cx="4752975" cy="6863080"/>
          </a:xfrm>
        </p:grpSpPr>
        <p:sp>
          <p:nvSpPr>
            <p:cNvPr id="26" name="object 4">
              <a:extLst>
                <a:ext uri="{FF2B5EF4-FFF2-40B4-BE49-F238E27FC236}">
                  <a16:creationId xmlns:a16="http://schemas.microsoft.com/office/drawing/2014/main" id="{B973E931-73B0-65D7-0F77-18A6A92D5C69}"/>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8B64D315-0252-D322-5F98-C4AAE985205B}"/>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FF0D4382-06D5-E433-C56B-57579574FDE2}"/>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29" name="object 7">
              <a:extLst>
                <a:ext uri="{FF2B5EF4-FFF2-40B4-BE49-F238E27FC236}">
                  <a16:creationId xmlns:a16="http://schemas.microsoft.com/office/drawing/2014/main" id="{AB15EB66-FCDA-2885-A8B2-26788A4CF0F8}"/>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30" name="object 8">
              <a:extLst>
                <a:ext uri="{FF2B5EF4-FFF2-40B4-BE49-F238E27FC236}">
                  <a16:creationId xmlns:a16="http://schemas.microsoft.com/office/drawing/2014/main" id="{9875C484-B058-0A9D-5404-931411C10824}"/>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31" name="object 9">
              <a:extLst>
                <a:ext uri="{FF2B5EF4-FFF2-40B4-BE49-F238E27FC236}">
                  <a16:creationId xmlns:a16="http://schemas.microsoft.com/office/drawing/2014/main" id="{7BE6122C-31F7-EFB5-F339-CFC90AA82AB1}"/>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32" name="object 10">
              <a:extLst>
                <a:ext uri="{FF2B5EF4-FFF2-40B4-BE49-F238E27FC236}">
                  <a16:creationId xmlns:a16="http://schemas.microsoft.com/office/drawing/2014/main" id="{36925097-3EA7-C2C8-E254-733839E07160}"/>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33" name="object 11">
              <a:extLst>
                <a:ext uri="{FF2B5EF4-FFF2-40B4-BE49-F238E27FC236}">
                  <a16:creationId xmlns:a16="http://schemas.microsoft.com/office/drawing/2014/main" id="{49356CCE-F8EF-A8F4-FA13-B7C797F29360}"/>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34" name="object 12">
              <a:extLst>
                <a:ext uri="{FF2B5EF4-FFF2-40B4-BE49-F238E27FC236}">
                  <a16:creationId xmlns:a16="http://schemas.microsoft.com/office/drawing/2014/main" id="{73EB41C8-C3DD-3EA3-CB78-345565ABDF0C}"/>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35" name="object 13">
            <a:extLst>
              <a:ext uri="{FF2B5EF4-FFF2-40B4-BE49-F238E27FC236}">
                <a16:creationId xmlns:a16="http://schemas.microsoft.com/office/drawing/2014/main" id="{9CED2958-DBFF-01A9-78F6-569EBCBDC50B}"/>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36" name="object 14">
            <a:extLst>
              <a:ext uri="{FF2B5EF4-FFF2-40B4-BE49-F238E27FC236}">
                <a16:creationId xmlns:a16="http://schemas.microsoft.com/office/drawing/2014/main" id="{056B936F-2D18-C842-6E49-BCDE8AB847B5}"/>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7" name="object 15">
            <a:extLst>
              <a:ext uri="{FF2B5EF4-FFF2-40B4-BE49-F238E27FC236}">
                <a16:creationId xmlns:a16="http://schemas.microsoft.com/office/drawing/2014/main" id="{40E3B694-C5CE-EE18-FFCD-C2107E859DB0}"/>
              </a:ext>
            </a:extLst>
          </p:cNvPr>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38" name="object 16">
            <a:extLst>
              <a:ext uri="{FF2B5EF4-FFF2-40B4-BE49-F238E27FC236}">
                <a16:creationId xmlns:a16="http://schemas.microsoft.com/office/drawing/2014/main" id="{12A30EF7-FE38-6058-CCA8-1D0EAD2611B6}"/>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39" name="object 17">
            <a:extLst>
              <a:ext uri="{FF2B5EF4-FFF2-40B4-BE49-F238E27FC236}">
                <a16:creationId xmlns:a16="http://schemas.microsoft.com/office/drawing/2014/main" id="{187BDFFD-19D1-6161-7A32-B254468AC427}"/>
              </a:ext>
            </a:extLst>
          </p:cNvPr>
          <p:cNvPicPr/>
          <p:nvPr/>
        </p:nvPicPr>
        <p:blipFill>
          <a:blip r:embed="rId2" cstate="print"/>
          <a:stretch>
            <a:fillRect/>
          </a:stretch>
        </p:blipFill>
        <p:spPr>
          <a:xfrm>
            <a:off x="10687050" y="6134100"/>
            <a:ext cx="247650" cy="247650"/>
          </a:xfrm>
          <a:prstGeom prst="rect">
            <a:avLst/>
          </a:prstGeom>
        </p:spPr>
      </p:pic>
      <p:grpSp>
        <p:nvGrpSpPr>
          <p:cNvPr id="40" name="object 18">
            <a:extLst>
              <a:ext uri="{FF2B5EF4-FFF2-40B4-BE49-F238E27FC236}">
                <a16:creationId xmlns:a16="http://schemas.microsoft.com/office/drawing/2014/main" id="{3A8FF1E8-8B65-79CE-AB8F-8A87E74EF29E}"/>
              </a:ext>
            </a:extLst>
          </p:cNvPr>
          <p:cNvGrpSpPr/>
          <p:nvPr/>
        </p:nvGrpSpPr>
        <p:grpSpPr>
          <a:xfrm>
            <a:off x="47625" y="3819523"/>
            <a:ext cx="4124325" cy="3009900"/>
            <a:chOff x="47625" y="3819523"/>
            <a:chExt cx="4124325" cy="3009900"/>
          </a:xfrm>
        </p:grpSpPr>
        <p:pic>
          <p:nvPicPr>
            <p:cNvPr id="41" name="object 19">
              <a:extLst>
                <a:ext uri="{FF2B5EF4-FFF2-40B4-BE49-F238E27FC236}">
                  <a16:creationId xmlns:a16="http://schemas.microsoft.com/office/drawing/2014/main" id="{13D69F96-DB2D-9228-C74D-3CFB5FCB2C9B}"/>
                </a:ext>
              </a:extLst>
            </p:cNvPr>
            <p:cNvPicPr/>
            <p:nvPr/>
          </p:nvPicPr>
          <p:blipFill>
            <a:blip r:embed="rId3" cstate="print"/>
            <a:stretch>
              <a:fillRect/>
            </a:stretch>
          </p:blipFill>
          <p:spPr>
            <a:xfrm>
              <a:off x="466725" y="6410325"/>
              <a:ext cx="3705225" cy="295275"/>
            </a:xfrm>
            <a:prstGeom prst="rect">
              <a:avLst/>
            </a:prstGeom>
          </p:spPr>
        </p:pic>
        <p:pic>
          <p:nvPicPr>
            <p:cNvPr id="42" name="object 20">
              <a:extLst>
                <a:ext uri="{FF2B5EF4-FFF2-40B4-BE49-F238E27FC236}">
                  <a16:creationId xmlns:a16="http://schemas.microsoft.com/office/drawing/2014/main" id="{84A21944-05AD-B3AA-75E8-9FE3BBA1018A}"/>
                </a:ext>
              </a:extLst>
            </p:cNvPr>
            <p:cNvPicPr/>
            <p:nvPr/>
          </p:nvPicPr>
          <p:blipFill>
            <a:blip r:embed="rId4" cstate="print"/>
            <a:stretch>
              <a:fillRect/>
            </a:stretch>
          </p:blipFill>
          <p:spPr>
            <a:xfrm>
              <a:off x="47625" y="3819523"/>
              <a:ext cx="1733550" cy="3009898"/>
            </a:xfrm>
            <a:prstGeom prst="rect">
              <a:avLst/>
            </a:prstGeom>
          </p:spPr>
        </p:pic>
      </p:grpSp>
      <p:sp>
        <p:nvSpPr>
          <p:cNvPr id="43" name="object 21">
            <a:extLst>
              <a:ext uri="{FF2B5EF4-FFF2-40B4-BE49-F238E27FC236}">
                <a16:creationId xmlns:a16="http://schemas.microsoft.com/office/drawing/2014/main" id="{33BDF1A5-66B2-9212-031F-BF77DCE886BC}"/>
              </a:ext>
            </a:extLst>
          </p:cNvPr>
          <p:cNvSpPr txBox="1">
            <a:spLocks/>
          </p:cNvSpPr>
          <p:nvPr/>
        </p:nvSpPr>
        <p:spPr>
          <a:xfrm>
            <a:off x="485344" y="779840"/>
            <a:ext cx="9764395" cy="1122362"/>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pc="-10"/>
              <a:t>AGENDA</a:t>
            </a:r>
            <a:endParaRPr lang="en-IN" spc="-10" dirty="0"/>
          </a:p>
        </p:txBody>
      </p:sp>
      <p:sp>
        <p:nvSpPr>
          <p:cNvPr id="44" name="object 22">
            <a:extLst>
              <a:ext uri="{FF2B5EF4-FFF2-40B4-BE49-F238E27FC236}">
                <a16:creationId xmlns:a16="http://schemas.microsoft.com/office/drawing/2014/main" id="{2742677C-1480-FB4B-B1C2-C0179BDB26E9}"/>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vl1pPr>
              <a:defRPr sz="1100" b="0" i="0">
                <a:solidFill>
                  <a:srgbClr val="2D936B"/>
                </a:solidFill>
                <a:latin typeface="Trebuchet MS"/>
                <a:cs typeface="Trebuchet MS"/>
              </a:defRPr>
            </a:lvl1pPr>
          </a:lstStyle>
          <a:p>
            <a:pPr marL="114300">
              <a:spcBef>
                <a:spcPts val="55"/>
              </a:spcBef>
            </a:pPr>
            <a:fld id="{81D60167-4931-47E6-BA6A-407CBD079E47}" type="slidenum">
              <a:rPr lang="en-IN" spc="-50" smtClean="0"/>
              <a:pPr marL="114300">
                <a:spcBef>
                  <a:spcPts val="55"/>
                </a:spcBef>
              </a:pPr>
              <a:t>3</a:t>
            </a:fld>
            <a:endParaRPr lang="en-IN" spc="-50" dirty="0"/>
          </a:p>
        </p:txBody>
      </p:sp>
      <p:sp>
        <p:nvSpPr>
          <p:cNvPr id="45" name="TextBox 44">
            <a:extLst>
              <a:ext uri="{FF2B5EF4-FFF2-40B4-BE49-F238E27FC236}">
                <a16:creationId xmlns:a16="http://schemas.microsoft.com/office/drawing/2014/main" id="{A42A6C24-BC55-9299-18E8-C1BABD24FE02}"/>
              </a:ext>
            </a:extLst>
          </p:cNvPr>
          <p:cNvSpPr txBox="1"/>
          <p:nvPr/>
        </p:nvSpPr>
        <p:spPr>
          <a:xfrm>
            <a:off x="1736958" y="1942588"/>
            <a:ext cx="7600950" cy="3046988"/>
          </a:xfrm>
          <a:prstGeom prst="rect">
            <a:avLst/>
          </a:prstGeom>
          <a:noFill/>
        </p:spPr>
        <p:txBody>
          <a:bodyPr wrap="square" rtlCol="0">
            <a:spAutoFit/>
          </a:bodyPr>
          <a:lstStyle/>
          <a:p>
            <a:pPr marL="514350" indent="-514350">
              <a:buFont typeface="Wingdings" panose="05000000000000000000" pitchFamily="2" charset="2"/>
              <a:buChar char="v"/>
            </a:pPr>
            <a:r>
              <a:rPr lang="en-US" sz="2400" dirty="0">
                <a:solidFill>
                  <a:schemeClr val="tx1"/>
                </a:solidFill>
                <a:latin typeface="Trebuchet MS"/>
                <a:ea typeface="+mj-ea"/>
              </a:rPr>
              <a:t>Introduction</a:t>
            </a:r>
          </a:p>
          <a:p>
            <a:pPr marL="514350" indent="-514350">
              <a:buFont typeface="Wingdings" panose="05000000000000000000" pitchFamily="2" charset="2"/>
              <a:buChar char="v"/>
            </a:pPr>
            <a:r>
              <a:rPr lang="en-US" sz="2400" dirty="0">
                <a:solidFill>
                  <a:schemeClr val="tx1"/>
                </a:solidFill>
                <a:latin typeface="Trebuchet MS"/>
                <a:ea typeface="+mj-ea"/>
              </a:rPr>
              <a:t>Problem Statement</a:t>
            </a:r>
          </a:p>
          <a:p>
            <a:pPr marL="514350" indent="-514350">
              <a:buFont typeface="Wingdings" panose="05000000000000000000" pitchFamily="2" charset="2"/>
              <a:buChar char="v"/>
            </a:pPr>
            <a:r>
              <a:rPr lang="en-US" sz="2400" dirty="0">
                <a:solidFill>
                  <a:schemeClr val="tx1"/>
                </a:solidFill>
                <a:latin typeface="Trebuchet MS"/>
                <a:ea typeface="+mj-ea"/>
              </a:rPr>
              <a:t>Project Overview</a:t>
            </a:r>
          </a:p>
          <a:p>
            <a:pPr marL="514350" indent="-514350">
              <a:buFont typeface="Wingdings" panose="05000000000000000000" pitchFamily="2" charset="2"/>
              <a:buChar char="v"/>
            </a:pPr>
            <a:r>
              <a:rPr lang="en-US" sz="2400" dirty="0">
                <a:solidFill>
                  <a:schemeClr val="tx1"/>
                </a:solidFill>
                <a:latin typeface="Trebuchet MS"/>
                <a:ea typeface="+mj-ea"/>
              </a:rPr>
              <a:t>End Users</a:t>
            </a:r>
          </a:p>
          <a:p>
            <a:pPr marL="514350" indent="-514350">
              <a:buFont typeface="Wingdings" panose="05000000000000000000" pitchFamily="2" charset="2"/>
              <a:buChar char="v"/>
            </a:pPr>
            <a:r>
              <a:rPr lang="en-US" sz="2400" dirty="0">
                <a:solidFill>
                  <a:schemeClr val="tx1"/>
                </a:solidFill>
                <a:latin typeface="Trebuchet MS"/>
                <a:ea typeface="+mj-ea"/>
              </a:rPr>
              <a:t>Solution and Value Proposition</a:t>
            </a:r>
          </a:p>
          <a:p>
            <a:pPr marL="514350" indent="-514350">
              <a:buFont typeface="Wingdings" panose="05000000000000000000" pitchFamily="2" charset="2"/>
              <a:buChar char="v"/>
            </a:pPr>
            <a:r>
              <a:rPr lang="en-US" sz="2400" dirty="0">
                <a:solidFill>
                  <a:schemeClr val="tx1"/>
                </a:solidFill>
                <a:latin typeface="Trebuchet MS"/>
                <a:ea typeface="+mj-ea"/>
              </a:rPr>
              <a:t>The Wow in Solution</a:t>
            </a:r>
          </a:p>
          <a:p>
            <a:pPr marL="514350" indent="-514350">
              <a:buFont typeface="Wingdings" panose="05000000000000000000" pitchFamily="2" charset="2"/>
              <a:buChar char="v"/>
            </a:pPr>
            <a:r>
              <a:rPr lang="en-US" sz="2400" dirty="0">
                <a:solidFill>
                  <a:schemeClr val="tx1"/>
                </a:solidFill>
                <a:latin typeface="Trebuchet MS"/>
                <a:ea typeface="+mj-ea"/>
              </a:rPr>
              <a:t>Modelling</a:t>
            </a:r>
          </a:p>
          <a:p>
            <a:pPr marL="514350" indent="-514350">
              <a:buFont typeface="Wingdings" panose="05000000000000000000" pitchFamily="2" charset="2"/>
              <a:buChar char="v"/>
            </a:pPr>
            <a:r>
              <a:rPr lang="en-US" sz="2400" dirty="0">
                <a:solidFill>
                  <a:schemeClr val="tx1"/>
                </a:solidFill>
                <a:latin typeface="Trebuchet MS"/>
                <a:ea typeface="+mj-ea"/>
              </a:rPr>
              <a:t>Results</a:t>
            </a:r>
            <a:endParaRPr lang="en-IN" sz="2400" dirty="0">
              <a:solidFill>
                <a:schemeClr val="tx1"/>
              </a:solidFill>
              <a:latin typeface="Trebuchet MS"/>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11252835" cy="1550103"/>
          </a:xfrm>
          <a:prstGeom prst="rect">
            <a:avLst/>
          </a:prstGeom>
        </p:spPr>
        <p:txBody>
          <a:bodyPr vert="horz" wrap="square" lIns="0" tIns="460692" rIns="0" bIns="0" rtlCol="0">
            <a:spAutoFit/>
          </a:bodyPr>
          <a:lstStyle/>
          <a:p>
            <a:pPr marL="193675" algn="ctr">
              <a:spcBef>
                <a:spcPts val="130"/>
              </a:spcBef>
            </a:pPr>
            <a:r>
              <a:rPr sz="4250" dirty="0"/>
              <a:t>PROJECT</a:t>
            </a:r>
            <a:r>
              <a:rPr sz="4250" spc="-90" dirty="0"/>
              <a:t> </a:t>
            </a:r>
            <a:r>
              <a:rPr sz="4250" spc="-10" dirty="0"/>
              <a:t>TITLE</a:t>
            </a:r>
            <a:r>
              <a:rPr lang="en-IN" sz="4250" spc="-10" dirty="0"/>
              <a:t>: </a:t>
            </a:r>
            <a:r>
              <a:rPr lang="en-US" sz="2800" dirty="0" err="1">
                <a:solidFill>
                  <a:schemeClr val="tx1"/>
                </a:solidFill>
              </a:rPr>
              <a:t>DocGenius</a:t>
            </a:r>
            <a:r>
              <a:rPr lang="en-US" sz="2800" dirty="0">
                <a:solidFill>
                  <a:schemeClr val="tx1"/>
                </a:solidFill>
              </a:rPr>
              <a:t>: Revolutionizing PDFs with AI</a:t>
            </a:r>
            <a:br>
              <a:rPr lang="en-US" sz="2800" dirty="0">
                <a:solidFill>
                  <a:schemeClr val="tx1"/>
                </a:solidFill>
              </a:rPr>
            </a:b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3" name="TextBox 22">
            <a:extLst>
              <a:ext uri="{FF2B5EF4-FFF2-40B4-BE49-F238E27FC236}">
                <a16:creationId xmlns:a16="http://schemas.microsoft.com/office/drawing/2014/main" id="{17713078-C8E2-1731-2B3B-65AB4C944795}"/>
              </a:ext>
            </a:extLst>
          </p:cNvPr>
          <p:cNvSpPr txBox="1"/>
          <p:nvPr/>
        </p:nvSpPr>
        <p:spPr>
          <a:xfrm>
            <a:off x="739775" y="1981200"/>
            <a:ext cx="9856216" cy="4308872"/>
          </a:xfrm>
          <a:prstGeom prst="rect">
            <a:avLst/>
          </a:prstGeom>
          <a:noFill/>
        </p:spPr>
        <p:txBody>
          <a:bodyPr wrap="square" rtlCol="0">
            <a:spAutoFit/>
          </a:bodyPr>
          <a:lstStyle/>
          <a:p>
            <a:r>
              <a:rPr lang="en-US" sz="3000" b="1" dirty="0">
                <a:solidFill>
                  <a:schemeClr val="tx1"/>
                </a:solidFill>
                <a:latin typeface="Trebuchet MS"/>
                <a:ea typeface="+mj-ea"/>
              </a:rPr>
              <a:t>Introduction to the project: </a:t>
            </a:r>
          </a:p>
          <a:p>
            <a:r>
              <a:rPr lang="en-US" sz="2800" dirty="0">
                <a:solidFill>
                  <a:schemeClr val="tx1"/>
                </a:solidFill>
                <a:latin typeface="Trebuchet MS"/>
                <a:ea typeface="+mj-ea"/>
              </a:rPr>
              <a:t>	</a:t>
            </a:r>
            <a:r>
              <a:rPr lang="en-US" sz="2400" dirty="0">
                <a:solidFill>
                  <a:schemeClr val="tx1"/>
                </a:solidFill>
                <a:latin typeface="Trebuchet MS"/>
                <a:ea typeface="+mj-ea"/>
              </a:rPr>
              <a:t>This is a Python application that allows you to load a PDF and ask questions about it using natural language. The application uses a LLM to generate a response about your PDF. The LLM will not answer questions unrelated to the document. The application reads the PDF and splits the text into smaller chunks that can be then fed into a LLM. It uses OpenAI embeddings to create vector representations of the chunks. The application then finds the chunks that are semantically similar to the question that the user asked and feeds those chunks to the LLM to generate a response. Here is the Proof of Concept.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388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00E402D-F7D5-645E-310E-310815549D40}"/>
              </a:ext>
            </a:extLst>
          </p:cNvPr>
          <p:cNvSpPr txBox="1"/>
          <p:nvPr/>
        </p:nvSpPr>
        <p:spPr>
          <a:xfrm>
            <a:off x="834071" y="1695450"/>
            <a:ext cx="7624129" cy="4708981"/>
          </a:xfrm>
          <a:prstGeom prst="rect">
            <a:avLst/>
          </a:prstGeom>
          <a:noFill/>
        </p:spPr>
        <p:txBody>
          <a:bodyPr wrap="square" rtlCol="0">
            <a:spAutoFit/>
          </a:bodyPr>
          <a:lstStyle/>
          <a:p>
            <a:pPr algn="l">
              <a:buFont typeface="Arial" panose="020B0604020202020204" pitchFamily="34" charset="0"/>
              <a:buChar char="•"/>
            </a:pPr>
            <a:r>
              <a:rPr lang="en-US" sz="2000" b="1" dirty="0">
                <a:solidFill>
                  <a:schemeClr val="tx1"/>
                </a:solidFill>
                <a:latin typeface="Trebuchet MS"/>
                <a:ea typeface="+mj-ea"/>
              </a:rPr>
              <a:t>Limited Accessibility: </a:t>
            </a:r>
            <a:r>
              <a:rPr lang="en-US" sz="2000" dirty="0">
                <a:solidFill>
                  <a:schemeClr val="tx1"/>
                </a:solidFill>
                <a:latin typeface="Trebuchet MS"/>
                <a:ea typeface="+mj-ea"/>
              </a:rPr>
              <a:t>PDFs often contain information that is not easily accessible to individuals with visual impairments or those using assistive technologies.</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Text Extraction Challenges: </a:t>
            </a:r>
            <a:r>
              <a:rPr lang="en-US" sz="2000" dirty="0">
                <a:solidFill>
                  <a:schemeClr val="tx1"/>
                </a:solidFill>
                <a:latin typeface="Trebuchet MS"/>
                <a:ea typeface="+mj-ea"/>
              </a:rPr>
              <a:t>Extracting text from PDFs, especially from scanned documents or images, can be difficult and error-prone without specialized tools.</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Document Summarization Difficulty: </a:t>
            </a:r>
            <a:r>
              <a:rPr lang="en-US" sz="2000" dirty="0">
                <a:solidFill>
                  <a:schemeClr val="tx1"/>
                </a:solidFill>
                <a:latin typeface="Trebuchet MS"/>
                <a:ea typeface="+mj-ea"/>
              </a:rPr>
              <a:t>Summarizing large PDF documents manually is time-consuming and may result in important information being overlooked.</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Data Extraction Complexity: </a:t>
            </a:r>
            <a:r>
              <a:rPr lang="en-US" sz="2000" dirty="0">
                <a:solidFill>
                  <a:schemeClr val="tx1"/>
                </a:solidFill>
                <a:latin typeface="Trebuchet MS"/>
                <a:ea typeface="+mj-ea"/>
              </a:rPr>
              <a:t>Extracting data from PDF forms and tables requires manual effort, which is prone to errors and can be inefficient for large datasets..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5804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874A7F8-B49E-EE44-3535-F34B2F860E05}"/>
              </a:ext>
            </a:extLst>
          </p:cNvPr>
          <p:cNvSpPr txBox="1"/>
          <p:nvPr/>
        </p:nvSpPr>
        <p:spPr>
          <a:xfrm>
            <a:off x="676275" y="1799607"/>
            <a:ext cx="7413625" cy="4093428"/>
          </a:xfrm>
          <a:prstGeom prst="rect">
            <a:avLst/>
          </a:prstGeom>
          <a:noFill/>
        </p:spPr>
        <p:txBody>
          <a:bodyPr wrap="square" rtlCol="0">
            <a:spAutoFit/>
          </a:bodyPr>
          <a:lstStyle/>
          <a:p>
            <a:pPr marL="457200" indent="-457200">
              <a:buFont typeface="Arial" panose="020B0604020202020204" pitchFamily="34" charset="0"/>
              <a:buChar char="•"/>
            </a:pPr>
            <a:r>
              <a:rPr lang="en-US" sz="2000" b="1" dirty="0">
                <a:solidFill>
                  <a:schemeClr val="tx1"/>
                </a:solidFill>
                <a:latin typeface="Trebuchet MS"/>
                <a:ea typeface="+mj-ea"/>
              </a:rPr>
              <a:t>Advanced Text Recognition: </a:t>
            </a:r>
            <a:r>
              <a:rPr lang="en-US" sz="2000" dirty="0">
                <a:solidFill>
                  <a:schemeClr val="tx1"/>
                </a:solidFill>
                <a:latin typeface="Trebuchet MS"/>
                <a:ea typeface="+mj-ea"/>
              </a:rPr>
              <a:t>Develop AI algorithms to accurately extract text from PDFs, enabling easier searching, editing, and analysis of content.</a:t>
            </a:r>
          </a:p>
          <a:p>
            <a:pPr marL="457200" indent="-457200">
              <a:buFont typeface="Arial" panose="020B0604020202020204" pitchFamily="34" charset="0"/>
              <a:buChar char="•"/>
            </a:pPr>
            <a:r>
              <a:rPr lang="en-US" sz="2000" b="1" dirty="0">
                <a:solidFill>
                  <a:schemeClr val="tx1"/>
                </a:solidFill>
                <a:latin typeface="Trebuchet MS"/>
                <a:ea typeface="+mj-ea"/>
              </a:rPr>
              <a:t>Intelligent Document Summarization: </a:t>
            </a:r>
            <a:r>
              <a:rPr lang="en-US" sz="2000" dirty="0">
                <a:solidFill>
                  <a:schemeClr val="tx1"/>
                </a:solidFill>
                <a:latin typeface="Trebuchet MS"/>
                <a:ea typeface="+mj-ea"/>
              </a:rPr>
              <a:t>Utilize natural language processing (NLP) techniques to generate concise summaries of PDF documents, improving readability and saving time.</a:t>
            </a:r>
          </a:p>
          <a:p>
            <a:pPr marL="457200" indent="-457200">
              <a:buFont typeface="Arial" panose="020B0604020202020204" pitchFamily="34" charset="0"/>
              <a:buChar char="•"/>
            </a:pPr>
            <a:r>
              <a:rPr lang="en-US" sz="2000" b="1" dirty="0">
                <a:solidFill>
                  <a:schemeClr val="tx1"/>
                </a:solidFill>
                <a:latin typeface="Trebuchet MS"/>
                <a:ea typeface="+mj-ea"/>
              </a:rPr>
              <a:t>Automated Data Extraction: </a:t>
            </a:r>
            <a:r>
              <a:rPr lang="en-US" sz="2000" dirty="0">
                <a:solidFill>
                  <a:schemeClr val="tx1"/>
                </a:solidFill>
                <a:latin typeface="Trebuchet MS"/>
                <a:ea typeface="+mj-ea"/>
              </a:rPr>
              <a:t>Implement AI-driven methods to efficiently extract structured data from PDF forms and tables.</a:t>
            </a:r>
          </a:p>
          <a:p>
            <a:pPr marL="457200" indent="-457200">
              <a:buFont typeface="Arial" panose="020B0604020202020204" pitchFamily="34" charset="0"/>
              <a:buChar char="•"/>
            </a:pPr>
            <a:r>
              <a:rPr lang="en-US" sz="2000" b="1" dirty="0">
                <a:solidFill>
                  <a:schemeClr val="tx1"/>
                </a:solidFill>
                <a:latin typeface="Trebuchet MS"/>
                <a:ea typeface="+mj-ea"/>
              </a:rPr>
              <a:t>Smart Annotation and Markup: </a:t>
            </a:r>
            <a:r>
              <a:rPr lang="en-US" sz="2000" dirty="0">
                <a:solidFill>
                  <a:schemeClr val="tx1"/>
                </a:solidFill>
                <a:latin typeface="Trebuchet MS"/>
                <a:ea typeface="+mj-ea"/>
              </a:rPr>
              <a:t>Create AI-powered annotation tools to facilitate collaborative annotation and markup of PDFs.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751E267D-18D9-018E-7124-FFA1732EA3A6}"/>
              </a:ext>
            </a:extLst>
          </p:cNvPr>
          <p:cNvSpPr txBox="1"/>
          <p:nvPr/>
        </p:nvSpPr>
        <p:spPr>
          <a:xfrm>
            <a:off x="739775" y="1828800"/>
            <a:ext cx="6727825" cy="3348481"/>
          </a:xfrm>
          <a:prstGeom prst="rect">
            <a:avLst/>
          </a:prstGeom>
          <a:noFill/>
        </p:spPr>
        <p:txBody>
          <a:bodyPr wrap="square" rtlCol="0">
            <a:spAutoFit/>
          </a:bodyPr>
          <a:lstStyle/>
          <a:p>
            <a:pPr>
              <a:lnSpc>
                <a:spcPct val="150000"/>
              </a:lnSpc>
            </a:pPr>
            <a:endParaRPr lang="en-US" sz="2400" dirty="0">
              <a:solidFill>
                <a:schemeClr val="tx1"/>
              </a:solidFill>
              <a:latin typeface="Trebuchet MS"/>
              <a:ea typeface="+mj-ea"/>
            </a:endParaRP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Students and Researchers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Professionals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Businesses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Educational Institutions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Government Agencies</a:t>
            </a:r>
            <a:endParaRPr lang="en-IN" sz="2400" dirty="0">
              <a:solidFill>
                <a:schemeClr val="tx1"/>
              </a:solidFill>
              <a:latin typeface="Trebuchet MS"/>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object 2">
            <a:extLst>
              <a:ext uri="{FF2B5EF4-FFF2-40B4-BE49-F238E27FC236}">
                <a16:creationId xmlns:a16="http://schemas.microsoft.com/office/drawing/2014/main" id="{AEC0C5D1-7826-A3B2-BB4F-3A07ED3EA2E0}"/>
              </a:ext>
            </a:extLst>
          </p:cNvPr>
          <p:cNvPicPr/>
          <p:nvPr/>
        </p:nvPicPr>
        <p:blipFill>
          <a:blip r:embed="rId2" cstate="print"/>
          <a:stretch>
            <a:fillRect/>
          </a:stretch>
        </p:blipFill>
        <p:spPr>
          <a:xfrm>
            <a:off x="0" y="1476375"/>
            <a:ext cx="2695574" cy="3248025"/>
          </a:xfrm>
          <a:prstGeom prst="rect">
            <a:avLst/>
          </a:prstGeom>
        </p:spPr>
      </p:pic>
      <p:sp>
        <p:nvSpPr>
          <p:cNvPr id="24" name="object 3">
            <a:extLst>
              <a:ext uri="{FF2B5EF4-FFF2-40B4-BE49-F238E27FC236}">
                <a16:creationId xmlns:a16="http://schemas.microsoft.com/office/drawing/2014/main" id="{9B9C7298-7642-780F-8C09-DE75701B21B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6F101E43-E823-1A3B-0E19-D5F4C132BB84}"/>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54E7A219-0B4C-DFDF-B395-0B3548A0651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7" name="object 6">
            <a:extLst>
              <a:ext uri="{FF2B5EF4-FFF2-40B4-BE49-F238E27FC236}">
                <a16:creationId xmlns:a16="http://schemas.microsoft.com/office/drawing/2014/main" id="{A8617F48-0E46-2F76-43AE-4D65C86F80EF}"/>
              </a:ext>
            </a:extLst>
          </p:cNvPr>
          <p:cNvSpPr txBox="1">
            <a:spLocks/>
          </p:cNvSpPr>
          <p:nvPr/>
        </p:nvSpPr>
        <p:spPr>
          <a:xfrm>
            <a:off x="533400" y="224174"/>
            <a:ext cx="9728835" cy="982961"/>
          </a:xfrm>
          <a:prstGeom prst="rect">
            <a:avLst/>
          </a:prstGeom>
        </p:spPr>
        <p:txBody>
          <a:bodyPr vert="horz" wrap="square" lIns="0" tIns="48577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3200" dirty="0"/>
              <a:t>MY</a:t>
            </a:r>
            <a:r>
              <a:rPr lang="en-US" sz="3200" spc="-95" dirty="0"/>
              <a:t> </a:t>
            </a:r>
            <a:r>
              <a:rPr lang="en-US" sz="3200" spc="-10" dirty="0"/>
              <a:t>SOLUTION</a:t>
            </a:r>
            <a:r>
              <a:rPr lang="en-US" sz="3200" spc="-345" dirty="0"/>
              <a:t> </a:t>
            </a:r>
            <a:r>
              <a:rPr lang="en-US" sz="3200" dirty="0"/>
              <a:t>AND</a:t>
            </a:r>
            <a:r>
              <a:rPr lang="en-US" sz="3200" spc="-20" dirty="0"/>
              <a:t> </a:t>
            </a:r>
            <a:r>
              <a:rPr lang="en-US" sz="3200" dirty="0"/>
              <a:t>ITS </a:t>
            </a:r>
            <a:r>
              <a:rPr lang="en-US" sz="3200" spc="-20" dirty="0"/>
              <a:t>VALUE</a:t>
            </a:r>
            <a:r>
              <a:rPr lang="en-US" sz="3200" spc="-120" dirty="0"/>
              <a:t> </a:t>
            </a:r>
            <a:r>
              <a:rPr lang="en-US" sz="3200" spc="-10" dirty="0"/>
              <a:t>PROPOSITION</a:t>
            </a:r>
            <a:endParaRPr lang="en-US" sz="3200" dirty="0"/>
          </a:p>
        </p:txBody>
      </p:sp>
      <p:pic>
        <p:nvPicPr>
          <p:cNvPr id="28" name="object 7">
            <a:extLst>
              <a:ext uri="{FF2B5EF4-FFF2-40B4-BE49-F238E27FC236}">
                <a16:creationId xmlns:a16="http://schemas.microsoft.com/office/drawing/2014/main" id="{4E4DE29F-9A91-D6B9-72DB-C34E14216D30}"/>
              </a:ext>
            </a:extLst>
          </p:cNvPr>
          <p:cNvPicPr/>
          <p:nvPr/>
        </p:nvPicPr>
        <p:blipFill>
          <a:blip r:embed="rId3" cstate="print"/>
          <a:stretch>
            <a:fillRect/>
          </a:stretch>
        </p:blipFill>
        <p:spPr>
          <a:xfrm>
            <a:off x="676275" y="6467475"/>
            <a:ext cx="2143125" cy="200025"/>
          </a:xfrm>
          <a:prstGeom prst="rect">
            <a:avLst/>
          </a:prstGeom>
        </p:spPr>
      </p:pic>
      <p:sp>
        <p:nvSpPr>
          <p:cNvPr id="29" name="object 8">
            <a:extLst>
              <a:ext uri="{FF2B5EF4-FFF2-40B4-BE49-F238E27FC236}">
                <a16:creationId xmlns:a16="http://schemas.microsoft.com/office/drawing/2014/main" id="{5E234B20-C332-EFE4-F92A-EB92137CEDDB}"/>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0" name="object 9">
            <a:extLst>
              <a:ext uri="{FF2B5EF4-FFF2-40B4-BE49-F238E27FC236}">
                <a16:creationId xmlns:a16="http://schemas.microsoft.com/office/drawing/2014/main" id="{41C0E0FC-638B-9FDB-20F2-8DC6DBD999DE}"/>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31" name="TextBox 30">
            <a:extLst>
              <a:ext uri="{FF2B5EF4-FFF2-40B4-BE49-F238E27FC236}">
                <a16:creationId xmlns:a16="http://schemas.microsoft.com/office/drawing/2014/main" id="{6DB6C885-CAA3-6530-020E-5D70E6503F67}"/>
              </a:ext>
            </a:extLst>
          </p:cNvPr>
          <p:cNvSpPr txBox="1"/>
          <p:nvPr/>
        </p:nvSpPr>
        <p:spPr>
          <a:xfrm>
            <a:off x="2819400" y="1572369"/>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32" name="TextBox 31">
            <a:extLst>
              <a:ext uri="{FF2B5EF4-FFF2-40B4-BE49-F238E27FC236}">
                <a16:creationId xmlns:a16="http://schemas.microsoft.com/office/drawing/2014/main" id="{CDBCC68D-2661-BC0E-0083-8E7D81B25DB2}"/>
              </a:ext>
            </a:extLst>
          </p:cNvPr>
          <p:cNvSpPr txBox="1"/>
          <p:nvPr/>
        </p:nvSpPr>
        <p:spPr>
          <a:xfrm>
            <a:off x="2819400" y="2291298"/>
            <a:ext cx="7696200" cy="378565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rebuchet MS" panose="020B0603020202020204" pitchFamily="34" charset="0"/>
              </a:rPr>
              <a:t>Advanced Text Recognition: </a:t>
            </a:r>
            <a:r>
              <a:rPr lang="en-US" sz="2000" dirty="0">
                <a:latin typeface="Trebuchet MS" panose="020B0603020202020204" pitchFamily="34" charset="0"/>
              </a:rPr>
              <a:t>Utilizing AI algorithms to accurately extract text from PDFs, enabling users to easily search, edit, and analyze content.</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b="1" dirty="0">
                <a:latin typeface="Trebuchet MS" panose="020B0603020202020204" pitchFamily="34" charset="0"/>
              </a:rPr>
              <a:t>Intelligent Document Summarization: </a:t>
            </a:r>
            <a:r>
              <a:rPr lang="en-US" sz="2000" dirty="0">
                <a:latin typeface="Trebuchet MS" panose="020B0603020202020204" pitchFamily="34" charset="0"/>
              </a:rPr>
              <a:t>Employing natural language processing (NLP) techniques to generate concise summaries of lengthy PDF documents, saving time and improving readability.</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b="1" dirty="0">
                <a:latin typeface="Trebuchet MS" panose="020B0603020202020204" pitchFamily="34" charset="0"/>
              </a:rPr>
              <a:t>Automated Data Extraction: </a:t>
            </a:r>
            <a:r>
              <a:rPr lang="en-US" sz="2000" dirty="0">
                <a:latin typeface="Trebuchet MS" panose="020B0603020202020204" pitchFamily="34" charset="0"/>
              </a:rPr>
              <a:t>Implementing AI-driven methods to efficiently extract structured data from PDF forms and tables, reducing manual data entry and errors.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31F60A-15D1-F72C-A20C-1824EFE4A5E1}"/>
              </a:ext>
            </a:extLst>
          </p:cNvPr>
          <p:cNvSpPr>
            <a:spLocks noGrp="1"/>
          </p:cNvSpPr>
          <p:nvPr>
            <p:ph type="title"/>
          </p:nvPr>
        </p:nvSpPr>
        <p:spPr>
          <a:xfrm>
            <a:off x="558165" y="385444"/>
            <a:ext cx="9764395" cy="757556"/>
          </a:xfrm>
        </p:spPr>
        <p:txBody>
          <a:bodyPr/>
          <a:lstStyle/>
          <a:p>
            <a:r>
              <a:rPr lang="en-US" sz="3600" dirty="0"/>
              <a:t>MY</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br>
              <a:rPr lang="en-US" sz="4800" dirty="0"/>
            </a:br>
            <a:endParaRPr lang="en-IN" dirty="0"/>
          </a:p>
        </p:txBody>
      </p:sp>
      <p:pic>
        <p:nvPicPr>
          <p:cNvPr id="9" name="object 2">
            <a:extLst>
              <a:ext uri="{FF2B5EF4-FFF2-40B4-BE49-F238E27FC236}">
                <a16:creationId xmlns:a16="http://schemas.microsoft.com/office/drawing/2014/main" id="{5C9D59B3-67D5-98A7-5BAD-5765D679C7E2}"/>
              </a:ext>
            </a:extLst>
          </p:cNvPr>
          <p:cNvPicPr/>
          <p:nvPr/>
        </p:nvPicPr>
        <p:blipFill>
          <a:blip r:embed="rId2" cstate="print"/>
          <a:stretch>
            <a:fillRect/>
          </a:stretch>
        </p:blipFill>
        <p:spPr>
          <a:xfrm>
            <a:off x="0" y="1476375"/>
            <a:ext cx="2695574" cy="3248025"/>
          </a:xfrm>
          <a:prstGeom prst="rect">
            <a:avLst/>
          </a:prstGeom>
        </p:spPr>
      </p:pic>
      <p:sp>
        <p:nvSpPr>
          <p:cNvPr id="11" name="object 3">
            <a:extLst>
              <a:ext uri="{FF2B5EF4-FFF2-40B4-BE49-F238E27FC236}">
                <a16:creationId xmlns:a16="http://schemas.microsoft.com/office/drawing/2014/main" id="{B06E15FA-5C1D-C240-7C21-4E36CDC573A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id="{831CB624-FFEE-B144-9A09-D14EBBB8A99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5">
            <a:extLst>
              <a:ext uri="{FF2B5EF4-FFF2-40B4-BE49-F238E27FC236}">
                <a16:creationId xmlns:a16="http://schemas.microsoft.com/office/drawing/2014/main" id="{23FCE044-B341-890B-3B48-C8E84014E04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5" name="object 7">
            <a:extLst>
              <a:ext uri="{FF2B5EF4-FFF2-40B4-BE49-F238E27FC236}">
                <a16:creationId xmlns:a16="http://schemas.microsoft.com/office/drawing/2014/main" id="{3A5CFC71-1CC7-B768-8DE3-C395DB1046FE}"/>
              </a:ext>
            </a:extLst>
          </p:cNvPr>
          <p:cNvPicPr/>
          <p:nvPr/>
        </p:nvPicPr>
        <p:blipFill>
          <a:blip r:embed="rId3" cstate="print"/>
          <a:stretch>
            <a:fillRect/>
          </a:stretch>
        </p:blipFill>
        <p:spPr>
          <a:xfrm>
            <a:off x="676275" y="6467475"/>
            <a:ext cx="2143125" cy="200025"/>
          </a:xfrm>
          <a:prstGeom prst="rect">
            <a:avLst/>
          </a:prstGeom>
        </p:spPr>
      </p:pic>
      <p:sp>
        <p:nvSpPr>
          <p:cNvPr id="16" name="object 8">
            <a:extLst>
              <a:ext uri="{FF2B5EF4-FFF2-40B4-BE49-F238E27FC236}">
                <a16:creationId xmlns:a16="http://schemas.microsoft.com/office/drawing/2014/main" id="{E2EA9B49-8127-FAA1-877E-7E762DD2918C}"/>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7" name="object 9">
            <a:extLst>
              <a:ext uri="{FF2B5EF4-FFF2-40B4-BE49-F238E27FC236}">
                <a16:creationId xmlns:a16="http://schemas.microsoft.com/office/drawing/2014/main" id="{50CE3E41-7295-8C22-7705-A1EC4947A9E0}"/>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8" name="TextBox 17">
            <a:extLst>
              <a:ext uri="{FF2B5EF4-FFF2-40B4-BE49-F238E27FC236}">
                <a16:creationId xmlns:a16="http://schemas.microsoft.com/office/drawing/2014/main" id="{060980F8-3518-BA98-61C1-604850F3A9FD}"/>
              </a:ext>
            </a:extLst>
          </p:cNvPr>
          <p:cNvSpPr txBox="1"/>
          <p:nvPr/>
        </p:nvSpPr>
        <p:spPr>
          <a:xfrm>
            <a:off x="2819400" y="1239212"/>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9" name="TextBox 18">
            <a:extLst>
              <a:ext uri="{FF2B5EF4-FFF2-40B4-BE49-F238E27FC236}">
                <a16:creationId xmlns:a16="http://schemas.microsoft.com/office/drawing/2014/main" id="{DB7564FD-8016-C399-8DD3-4D4EB9F7C500}"/>
              </a:ext>
            </a:extLst>
          </p:cNvPr>
          <p:cNvSpPr txBox="1"/>
          <p:nvPr/>
        </p:nvSpPr>
        <p:spPr>
          <a:xfrm>
            <a:off x="2807208" y="2362200"/>
            <a:ext cx="6099048"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 By building a machine learning model, businesses can predict which customers are likely to churn, allowing them to proactively implement retention strategies.</a:t>
            </a:r>
          </a:p>
          <a:p>
            <a:pPr marL="285750" indent="-285750">
              <a:buFont typeface="Arial" panose="020B0604020202020204" pitchFamily="34" charset="0"/>
              <a:buChar char="•"/>
            </a:pPr>
            <a:r>
              <a:rPr lang="en-US" dirty="0">
                <a:latin typeface="Trebuchet MS" panose="020B0603020202020204" pitchFamily="34" charset="0"/>
              </a:rPr>
              <a:t> Through the use of explainable AI techniques, businesses gain insights into the factors driving customer churn, enabling them to make informed decisions about customer retention strategies.</a:t>
            </a:r>
          </a:p>
          <a:p>
            <a:pPr marL="285750" indent="-285750">
              <a:buFont typeface="Arial" panose="020B0604020202020204" pitchFamily="34" charset="0"/>
              <a:buChar char="•"/>
            </a:pPr>
            <a:r>
              <a:rPr lang="en-US" dirty="0">
                <a:latin typeface="Trebuchet MS" panose="020B0603020202020204" pitchFamily="34" charset="0"/>
              </a:rPr>
              <a:t> Acquiring new customers is more costly than retaining existing ones. By reducing churn rates, businesses can save on customer acquisition costs and increase overall profitability.</a:t>
            </a:r>
          </a:p>
          <a:p>
            <a:pPr marL="285750" indent="-285750">
              <a:buFont typeface="Arial" panose="020B0604020202020204" pitchFamily="34" charset="0"/>
              <a:buChar char="•"/>
            </a:pPr>
            <a:r>
              <a:rPr lang="en-US" dirty="0">
                <a:latin typeface="Trebuchet MS" panose="020B0603020202020204" pitchFamily="34" charset="0"/>
              </a:rPr>
              <a:t> By understanding customer behavior and preferences, businesses can tailor their products and services to better meet customer needs, leading to higher customer satisfaction and loyalty.</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1153</Words>
  <Application>Microsoft Office PowerPoint</Application>
  <PresentationFormat>Widescreen</PresentationFormat>
  <Paragraphs>129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AGENDA</vt:lpstr>
      <vt:lpstr>PROJECT TITLE: DocGenius: Revolutionizing PDFs with AI </vt:lpstr>
      <vt:lpstr>PROBLEM STATEMENT</vt:lpstr>
      <vt:lpstr>PROJECT OVERVIEW</vt:lpstr>
      <vt:lpstr>WHO ARE THE END USERS?</vt:lpstr>
      <vt:lpstr>PowerPoint Presentation</vt:lpstr>
      <vt:lpstr>MY SOLUTION AND ITS VALUE PROPOSITION </vt:lpstr>
      <vt:lpstr>THE WOW IN MY SOLUTION </vt:lpstr>
      <vt:lpstr>THE WOW IN MY SOLUTION </vt:lpstr>
      <vt:lpstr>MODELLING</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Surya P</cp:lastModifiedBy>
  <cp:revision>8</cp:revision>
  <dcterms:created xsi:type="dcterms:W3CDTF">2024-04-02T15:31:25Z</dcterms:created>
  <dcterms:modified xsi:type="dcterms:W3CDTF">2024-04-05T05:41:15Z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