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omic Sans" charset="1" panose="03000702030302020204"/>
      <p:regular r:id="rId10"/>
    </p:embeddedFont>
    <p:embeddedFont>
      <p:font typeface="Comic Sans Bold" charset="1" panose="03000902030302020204"/>
      <p:regular r:id="rId11"/>
    </p:embeddedFont>
    <p:embeddedFont>
      <p:font typeface="Comic Sans Italics" charset="1" panose="03000702030302060204"/>
      <p:regular r:id="rId12"/>
    </p:embeddedFont>
    <p:embeddedFont>
      <p:font typeface="Comic Sans Bold Italics" charset="1" panose="03000902030302060204"/>
      <p:regular r:id="rId13"/>
    </p:embeddedFont>
    <p:embeddedFont>
      <p:font typeface="Agrandir Wide" charset="1" panose="00000505000000000000"/>
      <p:regular r:id="rId14"/>
    </p:embeddedFont>
    <p:embeddedFont>
      <p:font typeface="Agrandir Wide Bold" charset="1" panose="00000805000000000000"/>
      <p:regular r:id="rId15"/>
    </p:embeddedFont>
    <p:embeddedFont>
      <p:font typeface="Agrandir Wide Italics" charset="1" panose="00000505000000000000"/>
      <p:regular r:id="rId16"/>
    </p:embeddedFont>
    <p:embeddedFont>
      <p:font typeface="Agrandir Wide Bold Italics" charset="1" panose="00000805000000000000"/>
      <p:regular r:id="rId17"/>
    </p:embeddedFont>
    <p:embeddedFont>
      <p:font typeface="Agrandir Wide Thin" charset="1" panose="00000205000000000000"/>
      <p:regular r:id="rId18"/>
    </p:embeddedFont>
    <p:embeddedFont>
      <p:font typeface="Agrandir Wide Thin Italics" charset="1" panose="00000205000000000000"/>
      <p:regular r:id="rId19"/>
    </p:embeddedFont>
    <p:embeddedFont>
      <p:font typeface="Agrandir Wide Medium" charset="1" panose="00000605000000000000"/>
      <p:regular r:id="rId20"/>
    </p:embeddedFont>
    <p:embeddedFont>
      <p:font typeface="Agrandir Wide Medium Italics" charset="1" panose="00000605000000000000"/>
      <p:regular r:id="rId21"/>
    </p:embeddedFont>
    <p:embeddedFont>
      <p:font typeface="Agrandir Wide Ultra-Bold" charset="1" panose="00000905000000000000"/>
      <p:regular r:id="rId22"/>
    </p:embeddedFont>
    <p:embeddedFont>
      <p:font typeface="Agrandir Wide Ultra-Bold Italics" charset="1" panose="00000905000000000000"/>
      <p:regular r:id="rId23"/>
    </p:embeddedFont>
    <p:embeddedFont>
      <p:font typeface="Agrandir Wide Heavy" charset="1" panose="00000A05000000000000"/>
      <p:regular r:id="rId24"/>
    </p:embeddedFont>
    <p:embeddedFont>
      <p:font typeface="Agrandir Wide Heavy Italics" charset="1" panose="00000A05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1.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7.svg" Type="http://schemas.openxmlformats.org/officeDocument/2006/relationships/image"/><Relationship Id="rId4" Target="../media/image13.png" Type="http://schemas.openxmlformats.org/officeDocument/2006/relationships/image"/><Relationship Id="rId5" Target="../media/image1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jpe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svg" Type="http://schemas.openxmlformats.org/officeDocument/2006/relationships/image"/><Relationship Id="rId8" Target="../media/image38.svg" Type="http://schemas.openxmlformats.org/officeDocument/2006/relationships/image"/><Relationship Id="rId9" Target="../media/image39.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6.png" Type="http://schemas.openxmlformats.org/officeDocument/2006/relationships/image"/><Relationship Id="rId12" Target="../media/image47.svg" Type="http://schemas.openxmlformats.org/officeDocument/2006/relationships/image"/><Relationship Id="rId2" Target="../media/image35.png" Type="http://schemas.openxmlformats.org/officeDocument/2006/relationships/image"/><Relationship Id="rId3" Target="../media/image40.svg" Type="http://schemas.openxmlformats.org/officeDocument/2006/relationships/image"/><Relationship Id="rId4" Target="../media/image41.svg" Type="http://schemas.openxmlformats.org/officeDocument/2006/relationships/image"/><Relationship Id="rId5" Target="../media/image42.svg" Type="http://schemas.openxmlformats.org/officeDocument/2006/relationships/image"/><Relationship Id="rId6" Target="../media/image43.svg" Type="http://schemas.openxmlformats.org/officeDocument/2006/relationships/image"/><Relationship Id="rId7" Target="../media/image4.png" Type="http://schemas.openxmlformats.org/officeDocument/2006/relationships/image"/><Relationship Id="rId8" Target="../media/image44.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0086194" y="3569532"/>
            <a:ext cx="7498690" cy="6767093"/>
          </a:xfrm>
          <a:custGeom>
            <a:avLst/>
            <a:gdLst/>
            <a:ahLst/>
            <a:cxnLst/>
            <a:rect r="r" b="b" t="t" l="l"/>
            <a:pathLst>
              <a:path h="6767093" w="7498690">
                <a:moveTo>
                  <a:pt x="0" y="0"/>
                </a:moveTo>
                <a:lnTo>
                  <a:pt x="7498690" y="0"/>
                </a:lnTo>
                <a:lnTo>
                  <a:pt x="7498690" y="6767093"/>
                </a:lnTo>
                <a:lnTo>
                  <a:pt x="0" y="6767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52260" y="3404645"/>
            <a:ext cx="8153400" cy="6772275"/>
          </a:xfrm>
          <a:custGeom>
            <a:avLst/>
            <a:gdLst/>
            <a:ahLst/>
            <a:cxnLst/>
            <a:rect r="r" b="b" t="t" l="l"/>
            <a:pathLst>
              <a:path h="6772275" w="8153400">
                <a:moveTo>
                  <a:pt x="0" y="0"/>
                </a:moveTo>
                <a:lnTo>
                  <a:pt x="8153400" y="0"/>
                </a:lnTo>
                <a:lnTo>
                  <a:pt x="8153400" y="6772275"/>
                </a:lnTo>
                <a:lnTo>
                  <a:pt x="0" y="6772275"/>
                </a:lnTo>
                <a:lnTo>
                  <a:pt x="0" y="0"/>
                </a:lnTo>
                <a:close/>
              </a:path>
            </a:pathLst>
          </a:custGeom>
          <a:blipFill>
            <a:blip r:embed="rId4"/>
            <a:stretch>
              <a:fillRect l="-12331" t="0" r="-12317" b="0"/>
            </a:stretch>
          </a:blipFill>
        </p:spPr>
      </p:sp>
      <p:sp>
        <p:nvSpPr>
          <p:cNvPr name="TextBox 4" id="4"/>
          <p:cNvSpPr txBox="true"/>
          <p:nvPr/>
        </p:nvSpPr>
        <p:spPr>
          <a:xfrm rot="0">
            <a:off x="484441" y="270720"/>
            <a:ext cx="9406709" cy="5185705"/>
          </a:xfrm>
          <a:prstGeom prst="rect">
            <a:avLst/>
          </a:prstGeom>
        </p:spPr>
        <p:txBody>
          <a:bodyPr anchor="t" rtlCol="false" tIns="0" lIns="0" bIns="0" rIns="0">
            <a:spAutoFit/>
          </a:bodyPr>
          <a:lstStyle/>
          <a:p>
            <a:pPr algn="l">
              <a:lnSpc>
                <a:spcPts val="12555"/>
              </a:lnSpc>
            </a:pPr>
            <a:r>
              <a:rPr lang="en-US" sz="13286">
                <a:solidFill>
                  <a:srgbClr val="000000"/>
                </a:solidFill>
                <a:latin typeface="Agrandir Wide"/>
              </a:rPr>
              <a:t>PRODUCT SALES ANALYSIS</a:t>
            </a:r>
          </a:p>
        </p:txBody>
      </p:sp>
      <p:sp>
        <p:nvSpPr>
          <p:cNvPr name="TextBox 5" id="5"/>
          <p:cNvSpPr txBox="true"/>
          <p:nvPr/>
        </p:nvSpPr>
        <p:spPr>
          <a:xfrm rot="0">
            <a:off x="484441" y="5924483"/>
            <a:ext cx="7894482" cy="1935480"/>
          </a:xfrm>
          <a:prstGeom prst="rect">
            <a:avLst/>
          </a:prstGeom>
        </p:spPr>
        <p:txBody>
          <a:bodyPr anchor="t" rtlCol="false" tIns="0" lIns="0" bIns="0" rIns="0">
            <a:spAutoFit/>
          </a:bodyPr>
          <a:lstStyle/>
          <a:p>
            <a:pPr algn="just">
              <a:lnSpc>
                <a:spcPts val="6945"/>
              </a:lnSpc>
            </a:pPr>
            <a:r>
              <a:rPr lang="en-US" sz="6366">
                <a:solidFill>
                  <a:srgbClr val="E0CA27"/>
                </a:solidFill>
                <a:latin typeface="Agrandir Wide"/>
              </a:rPr>
              <a:t>Principles and tips on data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9593189" y="2641149"/>
            <a:ext cx="8353454" cy="7356472"/>
          </a:xfrm>
          <a:custGeom>
            <a:avLst/>
            <a:gdLst/>
            <a:ahLst/>
            <a:cxnLst/>
            <a:rect r="r" b="b" t="t" l="l"/>
            <a:pathLst>
              <a:path h="7356472" w="8353454">
                <a:moveTo>
                  <a:pt x="0" y="0"/>
                </a:moveTo>
                <a:lnTo>
                  <a:pt x="8353454" y="0"/>
                </a:lnTo>
                <a:lnTo>
                  <a:pt x="8353454" y="7356472"/>
                </a:lnTo>
                <a:lnTo>
                  <a:pt x="0" y="7356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35798" y="0"/>
            <a:ext cx="8848725" cy="10287000"/>
          </a:xfrm>
          <a:custGeom>
            <a:avLst/>
            <a:gdLst/>
            <a:ahLst/>
            <a:cxnLst/>
            <a:rect r="r" b="b" t="t" l="l"/>
            <a:pathLst>
              <a:path h="10287000" w="8848725">
                <a:moveTo>
                  <a:pt x="0" y="0"/>
                </a:moveTo>
                <a:lnTo>
                  <a:pt x="8848725" y="0"/>
                </a:lnTo>
                <a:lnTo>
                  <a:pt x="8848725" y="10287000"/>
                </a:lnTo>
                <a:lnTo>
                  <a:pt x="0" y="10287000"/>
                </a:lnTo>
                <a:lnTo>
                  <a:pt x="0" y="0"/>
                </a:lnTo>
                <a:close/>
              </a:path>
            </a:pathLst>
          </a:custGeom>
          <a:blipFill>
            <a:blip r:embed="rId4"/>
            <a:stretch>
              <a:fillRect l="-39425" t="0" r="-35063" b="0"/>
            </a:stretch>
          </a:blipFill>
        </p:spPr>
      </p:sp>
      <p:sp>
        <p:nvSpPr>
          <p:cNvPr name="TextBox 4" id="4"/>
          <p:cNvSpPr txBox="true"/>
          <p:nvPr/>
        </p:nvSpPr>
        <p:spPr>
          <a:xfrm rot="0">
            <a:off x="484442" y="219723"/>
            <a:ext cx="7637726" cy="4704132"/>
          </a:xfrm>
          <a:prstGeom prst="rect">
            <a:avLst/>
          </a:prstGeom>
        </p:spPr>
        <p:txBody>
          <a:bodyPr anchor="t" rtlCol="false" tIns="0" lIns="0" bIns="0" rIns="0">
            <a:spAutoFit/>
          </a:bodyPr>
          <a:lstStyle/>
          <a:p>
            <a:pPr algn="just">
              <a:lnSpc>
                <a:spcPts val="16237"/>
              </a:lnSpc>
            </a:pPr>
            <a:r>
              <a:rPr lang="en-US" sz="16585">
                <a:solidFill>
                  <a:srgbClr val="000000"/>
                </a:solidFill>
                <a:latin typeface="Agrandir Wide"/>
              </a:rPr>
              <a:t>ThanK You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2561253" y="1596409"/>
            <a:ext cx="13163550" cy="8686800"/>
          </a:xfrm>
          <a:custGeom>
            <a:avLst/>
            <a:gdLst/>
            <a:ahLst/>
            <a:cxnLst/>
            <a:rect r="r" b="b" t="t" l="l"/>
            <a:pathLst>
              <a:path h="8686800" w="13163550">
                <a:moveTo>
                  <a:pt x="0" y="0"/>
                </a:moveTo>
                <a:lnTo>
                  <a:pt x="13163550" y="0"/>
                </a:lnTo>
                <a:lnTo>
                  <a:pt x="13163550" y="8686800"/>
                </a:lnTo>
                <a:lnTo>
                  <a:pt x="0" y="8686800"/>
                </a:lnTo>
                <a:lnTo>
                  <a:pt x="0" y="0"/>
                </a:lnTo>
                <a:close/>
              </a:path>
            </a:pathLst>
          </a:custGeom>
          <a:blipFill>
            <a:blip r:embed="rId2"/>
            <a:stretch>
              <a:fillRect l="0" t="-9957" r="-2966" b="-7038"/>
            </a:stretch>
          </a:blipFill>
        </p:spPr>
      </p:sp>
      <p:sp>
        <p:nvSpPr>
          <p:cNvPr name="Freeform 3" id="3"/>
          <p:cNvSpPr/>
          <p:nvPr/>
        </p:nvSpPr>
        <p:spPr>
          <a:xfrm flipH="false" flipV="false" rot="0">
            <a:off x="6482905" y="381248"/>
            <a:ext cx="4520403" cy="647452"/>
          </a:xfrm>
          <a:custGeom>
            <a:avLst/>
            <a:gdLst/>
            <a:ahLst/>
            <a:cxnLst/>
            <a:rect r="r" b="b" t="t" l="l"/>
            <a:pathLst>
              <a:path h="647452" w="4520403">
                <a:moveTo>
                  <a:pt x="0" y="0"/>
                </a:moveTo>
                <a:lnTo>
                  <a:pt x="4520403" y="0"/>
                </a:lnTo>
                <a:lnTo>
                  <a:pt x="4520403" y="647452"/>
                </a:lnTo>
                <a:lnTo>
                  <a:pt x="0" y="6474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354101" y="7328764"/>
            <a:ext cx="3085729" cy="1047750"/>
          </a:xfrm>
          <a:custGeom>
            <a:avLst/>
            <a:gdLst/>
            <a:ahLst/>
            <a:cxnLst/>
            <a:rect r="r" b="b" t="t" l="l"/>
            <a:pathLst>
              <a:path h="1047750" w="3085729">
                <a:moveTo>
                  <a:pt x="0" y="0"/>
                </a:moveTo>
                <a:lnTo>
                  <a:pt x="3085729" y="0"/>
                </a:lnTo>
                <a:lnTo>
                  <a:pt x="3085729" y="1047750"/>
                </a:lnTo>
                <a:lnTo>
                  <a:pt x="0" y="10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40230" y="8734587"/>
            <a:ext cx="4371565" cy="1047750"/>
          </a:xfrm>
          <a:custGeom>
            <a:avLst/>
            <a:gdLst/>
            <a:ahLst/>
            <a:cxnLst/>
            <a:rect r="r" b="b" t="t" l="l"/>
            <a:pathLst>
              <a:path h="1047750" w="4371565">
                <a:moveTo>
                  <a:pt x="0" y="0"/>
                </a:moveTo>
                <a:lnTo>
                  <a:pt x="4371565" y="0"/>
                </a:lnTo>
                <a:lnTo>
                  <a:pt x="4371565" y="1047750"/>
                </a:lnTo>
                <a:lnTo>
                  <a:pt x="0" y="1047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61379" y="609810"/>
            <a:ext cx="4945647" cy="9169746"/>
          </a:xfrm>
          <a:custGeom>
            <a:avLst/>
            <a:gdLst/>
            <a:ahLst/>
            <a:cxnLst/>
            <a:rect r="r" b="b" t="t" l="l"/>
            <a:pathLst>
              <a:path h="9169746" w="4945647">
                <a:moveTo>
                  <a:pt x="0" y="0"/>
                </a:moveTo>
                <a:lnTo>
                  <a:pt x="4945647" y="0"/>
                </a:lnTo>
                <a:lnTo>
                  <a:pt x="4945647" y="9169746"/>
                </a:lnTo>
                <a:lnTo>
                  <a:pt x="0" y="91697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281381" y="0"/>
            <a:ext cx="7006619" cy="10182225"/>
          </a:xfrm>
          <a:custGeom>
            <a:avLst/>
            <a:gdLst/>
            <a:ahLst/>
            <a:cxnLst/>
            <a:rect r="r" b="b" t="t" l="l"/>
            <a:pathLst>
              <a:path h="10182225" w="7006619">
                <a:moveTo>
                  <a:pt x="0" y="0"/>
                </a:moveTo>
                <a:lnTo>
                  <a:pt x="7006619" y="0"/>
                </a:lnTo>
                <a:lnTo>
                  <a:pt x="7006619" y="10182225"/>
                </a:lnTo>
                <a:lnTo>
                  <a:pt x="0" y="10182225"/>
                </a:lnTo>
                <a:lnTo>
                  <a:pt x="0" y="0"/>
                </a:lnTo>
                <a:close/>
              </a:path>
            </a:pathLst>
          </a:custGeom>
          <a:blipFill>
            <a:blip r:embed="rId8"/>
            <a:stretch>
              <a:fillRect l="-15563" t="0" r="-29759" b="0"/>
            </a:stretch>
          </a:blipFill>
        </p:spPr>
      </p:sp>
      <p:sp>
        <p:nvSpPr>
          <p:cNvPr name="TextBox 6" id="6"/>
          <p:cNvSpPr txBox="true"/>
          <p:nvPr/>
        </p:nvSpPr>
        <p:spPr>
          <a:xfrm rot="0">
            <a:off x="814692" y="7388352"/>
            <a:ext cx="2164518" cy="735892"/>
          </a:xfrm>
          <a:prstGeom prst="rect">
            <a:avLst/>
          </a:prstGeom>
        </p:spPr>
        <p:txBody>
          <a:bodyPr anchor="t" rtlCol="false" tIns="0" lIns="0" bIns="0" rIns="0">
            <a:spAutoFit/>
          </a:bodyPr>
          <a:lstStyle/>
          <a:p>
            <a:pPr algn="l">
              <a:lnSpc>
                <a:spcPts val="5319"/>
              </a:lnSpc>
            </a:pPr>
            <a:r>
              <a:rPr lang="en-US" sz="3799">
                <a:solidFill>
                  <a:srgbClr val="2145B2"/>
                </a:solidFill>
                <a:latin typeface="Agrandir Wide"/>
              </a:rPr>
              <a:t>Product</a:t>
            </a:r>
          </a:p>
        </p:txBody>
      </p:sp>
      <p:sp>
        <p:nvSpPr>
          <p:cNvPr name="TextBox 7" id="7"/>
          <p:cNvSpPr txBox="true"/>
          <p:nvPr/>
        </p:nvSpPr>
        <p:spPr>
          <a:xfrm rot="0">
            <a:off x="4803438" y="8711422"/>
            <a:ext cx="1647806" cy="866670"/>
          </a:xfrm>
          <a:prstGeom prst="rect">
            <a:avLst/>
          </a:prstGeom>
        </p:spPr>
        <p:txBody>
          <a:bodyPr anchor="t" rtlCol="false" tIns="0" lIns="0" bIns="0" rIns="0">
            <a:spAutoFit/>
          </a:bodyPr>
          <a:lstStyle/>
          <a:p>
            <a:pPr algn="l">
              <a:lnSpc>
                <a:spcPts val="6298"/>
              </a:lnSpc>
            </a:pPr>
            <a:r>
              <a:rPr lang="en-US" sz="4499">
                <a:solidFill>
                  <a:srgbClr val="E0CA27"/>
                </a:solidFill>
                <a:latin typeface="Agrandir Wide"/>
              </a:rPr>
              <a:t>Sales</a:t>
            </a:r>
          </a:p>
        </p:txBody>
      </p:sp>
      <p:sp>
        <p:nvSpPr>
          <p:cNvPr name="TextBox 8" id="8"/>
          <p:cNvSpPr txBox="true"/>
          <p:nvPr/>
        </p:nvSpPr>
        <p:spPr>
          <a:xfrm rot="0">
            <a:off x="353920" y="1018299"/>
            <a:ext cx="8653291" cy="1070191"/>
          </a:xfrm>
          <a:prstGeom prst="rect">
            <a:avLst/>
          </a:prstGeom>
        </p:spPr>
        <p:txBody>
          <a:bodyPr anchor="t" rtlCol="false" tIns="0" lIns="0" bIns="0" rIns="0">
            <a:spAutoFit/>
          </a:bodyPr>
          <a:lstStyle/>
          <a:p>
            <a:pPr algn="l">
              <a:lnSpc>
                <a:spcPts val="7702"/>
              </a:lnSpc>
            </a:pPr>
            <a:r>
              <a:rPr lang="en-US" sz="5501">
                <a:solidFill>
                  <a:srgbClr val="000000"/>
                </a:solidFill>
                <a:latin typeface="Agrandir Wide"/>
              </a:rPr>
              <a:t>01 - Problem Definition</a:t>
            </a:r>
          </a:p>
        </p:txBody>
      </p:sp>
      <p:sp>
        <p:nvSpPr>
          <p:cNvPr name="TextBox 9" id="9"/>
          <p:cNvSpPr txBox="true"/>
          <p:nvPr/>
        </p:nvSpPr>
        <p:spPr>
          <a:xfrm rot="0">
            <a:off x="353920" y="2518324"/>
            <a:ext cx="8496805" cy="1093032"/>
          </a:xfrm>
          <a:prstGeom prst="rect">
            <a:avLst/>
          </a:prstGeom>
        </p:spPr>
        <p:txBody>
          <a:bodyPr anchor="t" rtlCol="false" tIns="0" lIns="0" bIns="0" rIns="0">
            <a:spAutoFit/>
          </a:bodyPr>
          <a:lstStyle/>
          <a:p>
            <a:pPr algn="l">
              <a:lnSpc>
                <a:spcPts val="7829"/>
              </a:lnSpc>
            </a:pPr>
            <a:r>
              <a:rPr lang="en-US" sz="5592">
                <a:solidFill>
                  <a:srgbClr val="000000"/>
                </a:solidFill>
                <a:latin typeface="Agrandir Wide"/>
              </a:rPr>
              <a:t>02 - Project Definition</a:t>
            </a:r>
          </a:p>
        </p:txBody>
      </p:sp>
      <p:sp>
        <p:nvSpPr>
          <p:cNvPr name="TextBox 10" id="10"/>
          <p:cNvSpPr txBox="true"/>
          <p:nvPr/>
        </p:nvSpPr>
        <p:spPr>
          <a:xfrm rot="0">
            <a:off x="353920" y="4021722"/>
            <a:ext cx="7791583" cy="1112863"/>
          </a:xfrm>
          <a:prstGeom prst="rect">
            <a:avLst/>
          </a:prstGeom>
        </p:spPr>
        <p:txBody>
          <a:bodyPr anchor="t" rtlCol="false" tIns="0" lIns="0" bIns="0" rIns="0">
            <a:spAutoFit/>
          </a:bodyPr>
          <a:lstStyle/>
          <a:p>
            <a:pPr algn="l">
              <a:lnSpc>
                <a:spcPts val="8019"/>
              </a:lnSpc>
            </a:pPr>
            <a:r>
              <a:rPr lang="en-US" sz="5728">
                <a:solidFill>
                  <a:srgbClr val="000000"/>
                </a:solidFill>
                <a:latin typeface="Agrandir Wide"/>
              </a:rPr>
              <a:t>03 - Design Thinking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541820" y="7048500"/>
            <a:ext cx="9648273" cy="2209800"/>
          </a:xfrm>
          <a:custGeom>
            <a:avLst/>
            <a:gdLst/>
            <a:ahLst/>
            <a:cxnLst/>
            <a:rect r="r" b="b" t="t" l="l"/>
            <a:pathLst>
              <a:path h="2209800" w="9648273">
                <a:moveTo>
                  <a:pt x="0" y="0"/>
                </a:moveTo>
                <a:lnTo>
                  <a:pt x="9648273" y="0"/>
                </a:lnTo>
                <a:lnTo>
                  <a:pt x="9648273" y="2209800"/>
                </a:lnTo>
                <a:lnTo>
                  <a:pt x="0" y="2209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43130" y="8738021"/>
            <a:ext cx="4371670" cy="1152525"/>
          </a:xfrm>
          <a:custGeom>
            <a:avLst/>
            <a:gdLst/>
            <a:ahLst/>
            <a:cxnLst/>
            <a:rect r="r" b="b" t="t" l="l"/>
            <a:pathLst>
              <a:path h="1152525" w="4371670">
                <a:moveTo>
                  <a:pt x="0" y="0"/>
                </a:moveTo>
                <a:lnTo>
                  <a:pt x="4371670" y="0"/>
                </a:lnTo>
                <a:lnTo>
                  <a:pt x="4371670" y="1152525"/>
                </a:lnTo>
                <a:lnTo>
                  <a:pt x="0" y="1152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01692" y="6909140"/>
            <a:ext cx="3371498" cy="1333500"/>
          </a:xfrm>
          <a:custGeom>
            <a:avLst/>
            <a:gdLst/>
            <a:ahLst/>
            <a:cxnLst/>
            <a:rect r="r" b="b" t="t" l="l"/>
            <a:pathLst>
              <a:path h="1333500" w="3371498">
                <a:moveTo>
                  <a:pt x="0" y="0"/>
                </a:moveTo>
                <a:lnTo>
                  <a:pt x="3371498" y="0"/>
                </a:lnTo>
                <a:lnTo>
                  <a:pt x="3371498" y="1333500"/>
                </a:lnTo>
                <a:lnTo>
                  <a:pt x="0" y="1333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41820" y="1787671"/>
            <a:ext cx="11430733" cy="4633703"/>
          </a:xfrm>
          <a:prstGeom prst="rect">
            <a:avLst/>
          </a:prstGeom>
        </p:spPr>
        <p:txBody>
          <a:bodyPr anchor="t" rtlCol="false" tIns="0" lIns="0" bIns="0" rIns="0">
            <a:spAutoFit/>
          </a:bodyPr>
          <a:lstStyle/>
          <a:p>
            <a:pPr algn="l">
              <a:lnSpc>
                <a:spcPts val="4508"/>
              </a:lnSpc>
            </a:pPr>
            <a:r>
              <a:rPr lang="en-US" sz="3243">
                <a:solidFill>
                  <a:srgbClr val="000000"/>
                </a:solidFill>
                <a:latin typeface="Agrandir Wide"/>
              </a:rPr>
              <a:t> To analyze and improve product sales performance, this project aims to gather, process, and interpret sales data to gain insights into key metrics such as revenue, profit margins, product popularity, and customer behavior. The objective is to identify trends, opportunities, and areas for optimization in order to enhance overall product sales and profitability.</a:t>
            </a:r>
          </a:p>
        </p:txBody>
      </p:sp>
      <p:sp>
        <p:nvSpPr>
          <p:cNvPr name="TextBox 6" id="6"/>
          <p:cNvSpPr txBox="true"/>
          <p:nvPr/>
        </p:nvSpPr>
        <p:spPr>
          <a:xfrm rot="0">
            <a:off x="289217" y="132759"/>
            <a:ext cx="10763155" cy="1200493"/>
          </a:xfrm>
          <a:prstGeom prst="rect">
            <a:avLst/>
          </a:prstGeom>
        </p:spPr>
        <p:txBody>
          <a:bodyPr anchor="t" rtlCol="false" tIns="0" lIns="0" bIns="0" rIns="0">
            <a:spAutoFit/>
          </a:bodyPr>
          <a:lstStyle/>
          <a:p>
            <a:pPr algn="l">
              <a:lnSpc>
                <a:spcPts val="8677"/>
              </a:lnSpc>
            </a:pPr>
            <a:r>
              <a:rPr lang="en-US" sz="6197">
                <a:solidFill>
                  <a:srgbClr val="000000"/>
                </a:solidFill>
                <a:latin typeface="Agrandir Wide"/>
              </a:rPr>
              <a:t>01 -PROBLEM DEFINITION</a:t>
            </a:r>
          </a:p>
        </p:txBody>
      </p:sp>
      <p:sp>
        <p:nvSpPr>
          <p:cNvPr name="TextBox 7" id="7"/>
          <p:cNvSpPr txBox="true"/>
          <p:nvPr/>
        </p:nvSpPr>
        <p:spPr>
          <a:xfrm rot="0">
            <a:off x="1313069" y="7092691"/>
            <a:ext cx="8047406" cy="1744418"/>
          </a:xfrm>
          <a:prstGeom prst="rect">
            <a:avLst/>
          </a:prstGeom>
        </p:spPr>
        <p:txBody>
          <a:bodyPr anchor="t" rtlCol="false" tIns="0" lIns="0" bIns="0" rIns="0">
            <a:spAutoFit/>
          </a:bodyPr>
          <a:lstStyle/>
          <a:p>
            <a:pPr algn="l">
              <a:lnSpc>
                <a:spcPts val="4407"/>
              </a:lnSpc>
            </a:pPr>
            <a:r>
              <a:rPr lang="en-US" sz="3170">
                <a:solidFill>
                  <a:srgbClr val="2145B2"/>
                </a:solidFill>
                <a:latin typeface="Agrandir Wide"/>
              </a:rPr>
              <a:t> The primary goal is to understand how well each product is performing in terms of sales.</a:t>
            </a:r>
          </a:p>
        </p:txBody>
      </p:sp>
      <p:sp>
        <p:nvSpPr>
          <p:cNvPr name="TextBox 8" id="8"/>
          <p:cNvSpPr txBox="true"/>
          <p:nvPr/>
        </p:nvSpPr>
        <p:spPr>
          <a:xfrm rot="0">
            <a:off x="11955799" y="291484"/>
            <a:ext cx="5894365" cy="2365800"/>
          </a:xfrm>
          <a:prstGeom prst="rect">
            <a:avLst/>
          </a:prstGeom>
        </p:spPr>
        <p:txBody>
          <a:bodyPr anchor="t" rtlCol="false" tIns="0" lIns="0" bIns="0" rIns="0">
            <a:spAutoFit/>
          </a:bodyPr>
          <a:lstStyle/>
          <a:p>
            <a:pPr algn="r">
              <a:lnSpc>
                <a:spcPts val="5851"/>
              </a:lnSpc>
            </a:pPr>
            <a:r>
              <a:rPr lang="en-US" sz="5178">
                <a:solidFill>
                  <a:srgbClr val="E0CA27"/>
                </a:solidFill>
                <a:latin typeface="Agrandir Wide Italics"/>
              </a:rPr>
              <a:t>Analyzing data enables informed decision-making</a:t>
            </a:r>
          </a:p>
        </p:txBody>
      </p:sp>
      <p:sp>
        <p:nvSpPr>
          <p:cNvPr name="TextBox 9" id="9"/>
          <p:cNvSpPr txBox="true"/>
          <p:nvPr/>
        </p:nvSpPr>
        <p:spPr>
          <a:xfrm rot="0">
            <a:off x="13156397" y="7035541"/>
            <a:ext cx="2506351" cy="861622"/>
          </a:xfrm>
          <a:prstGeom prst="rect">
            <a:avLst/>
          </a:prstGeom>
        </p:spPr>
        <p:txBody>
          <a:bodyPr anchor="t" rtlCol="false" tIns="0" lIns="0" bIns="0" rIns="0">
            <a:spAutoFit/>
          </a:bodyPr>
          <a:lstStyle/>
          <a:p>
            <a:pPr algn="l">
              <a:lnSpc>
                <a:spcPts val="6159"/>
              </a:lnSpc>
            </a:pPr>
            <a:r>
              <a:rPr lang="en-US" sz="4399">
                <a:solidFill>
                  <a:srgbClr val="2145B2"/>
                </a:solidFill>
                <a:latin typeface="Agrandir Wide"/>
              </a:rPr>
              <a:t>Product</a:t>
            </a:r>
          </a:p>
        </p:txBody>
      </p:sp>
      <p:sp>
        <p:nvSpPr>
          <p:cNvPr name="TextBox 10" id="10"/>
          <p:cNvSpPr txBox="true"/>
          <p:nvPr/>
        </p:nvSpPr>
        <p:spPr>
          <a:xfrm rot="0">
            <a:off x="13795181" y="8638275"/>
            <a:ext cx="1867567" cy="992400"/>
          </a:xfrm>
          <a:prstGeom prst="rect">
            <a:avLst/>
          </a:prstGeom>
        </p:spPr>
        <p:txBody>
          <a:bodyPr anchor="t" rtlCol="false" tIns="0" lIns="0" bIns="0" rIns="0">
            <a:spAutoFit/>
          </a:bodyPr>
          <a:lstStyle/>
          <a:p>
            <a:pPr algn="l">
              <a:lnSpc>
                <a:spcPts val="7138"/>
              </a:lnSpc>
            </a:pPr>
            <a:r>
              <a:rPr lang="en-US" sz="5099">
                <a:solidFill>
                  <a:srgbClr val="E0CA27"/>
                </a:solidFill>
                <a:latin typeface="Agrandir Wide"/>
              </a:rPr>
              <a:t>Sales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512493" y="6950774"/>
            <a:ext cx="3085729" cy="1047750"/>
          </a:xfrm>
          <a:custGeom>
            <a:avLst/>
            <a:gdLst/>
            <a:ahLst/>
            <a:cxnLst/>
            <a:rect r="r" b="b" t="t" l="l"/>
            <a:pathLst>
              <a:path h="1047750" w="3085729">
                <a:moveTo>
                  <a:pt x="0" y="0"/>
                </a:moveTo>
                <a:lnTo>
                  <a:pt x="3085728" y="0"/>
                </a:lnTo>
                <a:lnTo>
                  <a:pt x="3085728" y="1047750"/>
                </a:lnTo>
                <a:lnTo>
                  <a:pt x="0" y="10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2518" y="8242568"/>
            <a:ext cx="4371670" cy="1152525"/>
          </a:xfrm>
          <a:custGeom>
            <a:avLst/>
            <a:gdLst/>
            <a:ahLst/>
            <a:cxnLst/>
            <a:rect r="r" b="b" t="t" l="l"/>
            <a:pathLst>
              <a:path h="1152525" w="4371670">
                <a:moveTo>
                  <a:pt x="0" y="0"/>
                </a:moveTo>
                <a:lnTo>
                  <a:pt x="4371671" y="0"/>
                </a:lnTo>
                <a:lnTo>
                  <a:pt x="4371671" y="1152525"/>
                </a:lnTo>
                <a:lnTo>
                  <a:pt x="0" y="1152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30561" y="6951107"/>
            <a:ext cx="2449592" cy="837533"/>
          </a:xfrm>
          <a:prstGeom prst="rect">
            <a:avLst/>
          </a:prstGeom>
        </p:spPr>
        <p:txBody>
          <a:bodyPr anchor="t" rtlCol="false" tIns="0" lIns="0" bIns="0" rIns="0">
            <a:spAutoFit/>
          </a:bodyPr>
          <a:lstStyle/>
          <a:p>
            <a:pPr algn="l">
              <a:lnSpc>
                <a:spcPts val="6019"/>
              </a:lnSpc>
            </a:pPr>
            <a:r>
              <a:rPr lang="en-US" sz="4299">
                <a:solidFill>
                  <a:srgbClr val="2145B2"/>
                </a:solidFill>
                <a:latin typeface="Agrandir Wide"/>
              </a:rPr>
              <a:t>Product</a:t>
            </a:r>
          </a:p>
        </p:txBody>
      </p:sp>
      <p:sp>
        <p:nvSpPr>
          <p:cNvPr name="TextBox 5" id="5"/>
          <p:cNvSpPr txBox="true"/>
          <p:nvPr/>
        </p:nvSpPr>
        <p:spPr>
          <a:xfrm rot="0">
            <a:off x="2960432" y="8265900"/>
            <a:ext cx="1867567" cy="992400"/>
          </a:xfrm>
          <a:prstGeom prst="rect">
            <a:avLst/>
          </a:prstGeom>
        </p:spPr>
        <p:txBody>
          <a:bodyPr anchor="t" rtlCol="false" tIns="0" lIns="0" bIns="0" rIns="0">
            <a:spAutoFit/>
          </a:bodyPr>
          <a:lstStyle/>
          <a:p>
            <a:pPr algn="l">
              <a:lnSpc>
                <a:spcPts val="7138"/>
              </a:lnSpc>
            </a:pPr>
            <a:r>
              <a:rPr lang="en-US" sz="5099">
                <a:solidFill>
                  <a:srgbClr val="E0CA27"/>
                </a:solidFill>
                <a:latin typeface="Agrandir Wide"/>
              </a:rPr>
              <a:t>Sales</a:t>
            </a:r>
          </a:p>
        </p:txBody>
      </p:sp>
      <p:sp>
        <p:nvSpPr>
          <p:cNvPr name="TextBox 6" id="6"/>
          <p:cNvSpPr txBox="true"/>
          <p:nvPr/>
        </p:nvSpPr>
        <p:spPr>
          <a:xfrm rot="0">
            <a:off x="512359" y="125016"/>
            <a:ext cx="13301310" cy="1447476"/>
          </a:xfrm>
          <a:prstGeom prst="rect">
            <a:avLst/>
          </a:prstGeom>
        </p:spPr>
        <p:txBody>
          <a:bodyPr anchor="t" rtlCol="false" tIns="0" lIns="0" bIns="0" rIns="0">
            <a:spAutoFit/>
          </a:bodyPr>
          <a:lstStyle/>
          <a:p>
            <a:pPr algn="l">
              <a:lnSpc>
                <a:spcPts val="10496"/>
              </a:lnSpc>
            </a:pPr>
            <a:r>
              <a:rPr lang="en-US" sz="7497">
                <a:solidFill>
                  <a:srgbClr val="000000"/>
                </a:solidFill>
                <a:latin typeface="Agrandir Wide"/>
              </a:rPr>
              <a:t>01 - PROBLEM DEFINITION</a:t>
            </a:r>
          </a:p>
        </p:txBody>
      </p:sp>
      <p:sp>
        <p:nvSpPr>
          <p:cNvPr name="TextBox 7" id="7"/>
          <p:cNvSpPr txBox="true"/>
          <p:nvPr/>
        </p:nvSpPr>
        <p:spPr>
          <a:xfrm rot="0">
            <a:off x="4885944" y="4808077"/>
            <a:ext cx="12931159" cy="3548282"/>
          </a:xfrm>
          <a:prstGeom prst="rect">
            <a:avLst/>
          </a:prstGeom>
        </p:spPr>
        <p:txBody>
          <a:bodyPr anchor="t" rtlCol="false" tIns="0" lIns="0" bIns="0" rIns="0">
            <a:spAutoFit/>
          </a:bodyPr>
          <a:lstStyle/>
          <a:p>
            <a:pPr algn="r">
              <a:lnSpc>
                <a:spcPts val="4589"/>
              </a:lnSpc>
            </a:pPr>
            <a:r>
              <a:rPr lang="en-US" sz="3290">
                <a:solidFill>
                  <a:srgbClr val="000000"/>
                </a:solidFill>
                <a:latin typeface="Agrandir Wide"/>
              </a:rPr>
              <a:t>The company [Company Name] is seeking to analyze its product sales data to make informed decisions anddrive business growth. The primary goal is to understandhow well each product is performing in terms of sales,</a:t>
            </a:r>
          </a:p>
          <a:p>
            <a:pPr algn="r">
              <a:lnSpc>
                <a:spcPts val="4589"/>
              </a:lnSpc>
            </a:pPr>
            <a:r>
              <a:rPr lang="en-US" sz="3290">
                <a:solidFill>
                  <a:srgbClr val="000000"/>
                </a:solidFill>
                <a:latin typeface="Agrandir Wide"/>
              </a:rPr>
              <a:t>identify factors influencing sales, and develop strategies to increase revenue and profitability.</a:t>
            </a:r>
          </a:p>
        </p:txBody>
      </p:sp>
      <p:sp>
        <p:nvSpPr>
          <p:cNvPr name="TextBox 8" id="8"/>
          <p:cNvSpPr txBox="true"/>
          <p:nvPr/>
        </p:nvSpPr>
        <p:spPr>
          <a:xfrm rot="0">
            <a:off x="512359" y="2482072"/>
            <a:ext cx="8631279" cy="1450334"/>
          </a:xfrm>
          <a:prstGeom prst="rect">
            <a:avLst/>
          </a:prstGeom>
        </p:spPr>
        <p:txBody>
          <a:bodyPr anchor="t" rtlCol="false" tIns="0" lIns="0" bIns="0" rIns="0">
            <a:spAutoFit/>
          </a:bodyPr>
          <a:lstStyle/>
          <a:p>
            <a:pPr algn="l">
              <a:lnSpc>
                <a:spcPts val="5251"/>
              </a:lnSpc>
            </a:pPr>
            <a:r>
              <a:rPr lang="en-US" sz="4647">
                <a:solidFill>
                  <a:srgbClr val="2145B2"/>
                </a:solidFill>
                <a:latin typeface="Agrandir Wide"/>
              </a:rPr>
              <a:t>Problem definition play a crucial role in data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2279954" y="722109"/>
            <a:ext cx="5509146" cy="9180300"/>
          </a:xfrm>
          <a:custGeom>
            <a:avLst/>
            <a:gdLst/>
            <a:ahLst/>
            <a:cxnLst/>
            <a:rect r="r" b="b" t="t" l="l"/>
            <a:pathLst>
              <a:path h="9180300" w="5509146">
                <a:moveTo>
                  <a:pt x="0" y="0"/>
                </a:moveTo>
                <a:lnTo>
                  <a:pt x="5509146" y="0"/>
                </a:lnTo>
                <a:lnTo>
                  <a:pt x="5509146" y="9180300"/>
                </a:lnTo>
                <a:lnTo>
                  <a:pt x="0" y="9180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63228" y="414852"/>
            <a:ext cx="6024772" cy="9872148"/>
          </a:xfrm>
          <a:custGeom>
            <a:avLst/>
            <a:gdLst/>
            <a:ahLst/>
            <a:cxnLst/>
            <a:rect r="r" b="b" t="t" l="l"/>
            <a:pathLst>
              <a:path h="9872148" w="6024772">
                <a:moveTo>
                  <a:pt x="0" y="0"/>
                </a:moveTo>
                <a:lnTo>
                  <a:pt x="6024772" y="0"/>
                </a:lnTo>
                <a:lnTo>
                  <a:pt x="6024772" y="9872148"/>
                </a:lnTo>
                <a:lnTo>
                  <a:pt x="0" y="9872148"/>
                </a:lnTo>
                <a:lnTo>
                  <a:pt x="0" y="0"/>
                </a:lnTo>
                <a:close/>
              </a:path>
            </a:pathLst>
          </a:custGeom>
          <a:blipFill>
            <a:blip r:embed="rId4"/>
            <a:stretch>
              <a:fillRect l="-35372" t="0" r="-35372" b="-4202"/>
            </a:stretch>
          </a:blipFill>
        </p:spPr>
      </p:sp>
      <p:sp>
        <p:nvSpPr>
          <p:cNvPr name="TextBox 4" id="4"/>
          <p:cNvSpPr txBox="true"/>
          <p:nvPr/>
        </p:nvSpPr>
        <p:spPr>
          <a:xfrm rot="0">
            <a:off x="646252" y="125016"/>
            <a:ext cx="13215614" cy="1447476"/>
          </a:xfrm>
          <a:prstGeom prst="rect">
            <a:avLst/>
          </a:prstGeom>
        </p:spPr>
        <p:txBody>
          <a:bodyPr anchor="t" rtlCol="false" tIns="0" lIns="0" bIns="0" rIns="0">
            <a:spAutoFit/>
          </a:bodyPr>
          <a:lstStyle/>
          <a:p>
            <a:pPr algn="l">
              <a:lnSpc>
                <a:spcPts val="10496"/>
              </a:lnSpc>
            </a:pPr>
            <a:r>
              <a:rPr lang="en-US" sz="7497">
                <a:solidFill>
                  <a:srgbClr val="000000"/>
                </a:solidFill>
                <a:latin typeface="Agrandir Wide"/>
              </a:rPr>
              <a:t>02 - PROJECT DEFINITION</a:t>
            </a:r>
          </a:p>
        </p:txBody>
      </p:sp>
      <p:sp>
        <p:nvSpPr>
          <p:cNvPr name="TextBox 5" id="5"/>
          <p:cNvSpPr txBox="true"/>
          <p:nvPr/>
        </p:nvSpPr>
        <p:spPr>
          <a:xfrm rot="0">
            <a:off x="512359" y="2791644"/>
            <a:ext cx="10619784" cy="6781600"/>
          </a:xfrm>
          <a:prstGeom prst="rect">
            <a:avLst/>
          </a:prstGeom>
        </p:spPr>
        <p:txBody>
          <a:bodyPr anchor="t" rtlCol="false" tIns="0" lIns="0" bIns="0" rIns="0">
            <a:spAutoFit/>
          </a:bodyPr>
          <a:lstStyle/>
          <a:p>
            <a:pPr algn="l">
              <a:lnSpc>
                <a:spcPts val="4407"/>
              </a:lnSpc>
            </a:pPr>
            <a:r>
              <a:rPr lang="en-US" sz="3170">
                <a:solidFill>
                  <a:srgbClr val="000000"/>
                </a:solidFill>
                <a:latin typeface="Agrandir Wide"/>
              </a:rPr>
              <a:t> The product sales analysis project aims to comprehensively assess and analyze the sales performance of a company's product portfolio over a specific period. This analysis will involve collecting, organizing, and interpreting sales data to provide actionable insights and recommendations for optimizing product sales strategies, identifying top-performing products, and addressing areas of improvement. Ultimately, the project's goal is to enhance revenue generation and maximize profitability through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237963" y="2142630"/>
            <a:ext cx="7037137" cy="4981813"/>
          </a:xfrm>
          <a:custGeom>
            <a:avLst/>
            <a:gdLst/>
            <a:ahLst/>
            <a:cxnLst/>
            <a:rect r="r" b="b" t="t" l="l"/>
            <a:pathLst>
              <a:path h="4981813" w="7037137">
                <a:moveTo>
                  <a:pt x="0" y="0"/>
                </a:moveTo>
                <a:lnTo>
                  <a:pt x="7037137" y="0"/>
                </a:lnTo>
                <a:lnTo>
                  <a:pt x="7037137" y="4981813"/>
                </a:lnTo>
                <a:lnTo>
                  <a:pt x="0" y="4981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84744" y="7207491"/>
            <a:ext cx="2838221" cy="1133475"/>
          </a:xfrm>
          <a:custGeom>
            <a:avLst/>
            <a:gdLst/>
            <a:ahLst/>
            <a:cxnLst/>
            <a:rect r="r" b="b" t="t" l="l"/>
            <a:pathLst>
              <a:path h="1133475" w="2838221">
                <a:moveTo>
                  <a:pt x="0" y="0"/>
                </a:moveTo>
                <a:lnTo>
                  <a:pt x="2838221" y="0"/>
                </a:lnTo>
                <a:lnTo>
                  <a:pt x="2838221" y="1133475"/>
                </a:lnTo>
                <a:lnTo>
                  <a:pt x="0" y="11334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58825" y="8340966"/>
            <a:ext cx="3800475" cy="1133465"/>
          </a:xfrm>
          <a:custGeom>
            <a:avLst/>
            <a:gdLst/>
            <a:ahLst/>
            <a:cxnLst/>
            <a:rect r="r" b="b" t="t" l="l"/>
            <a:pathLst>
              <a:path h="1133465" w="3800475">
                <a:moveTo>
                  <a:pt x="0" y="0"/>
                </a:moveTo>
                <a:lnTo>
                  <a:pt x="3800475" y="0"/>
                </a:lnTo>
                <a:lnTo>
                  <a:pt x="3800475" y="1133466"/>
                </a:lnTo>
                <a:lnTo>
                  <a:pt x="0" y="11334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1466" y="1841068"/>
            <a:ext cx="7200900" cy="5191125"/>
          </a:xfrm>
          <a:custGeom>
            <a:avLst/>
            <a:gdLst/>
            <a:ahLst/>
            <a:cxnLst/>
            <a:rect r="r" b="b" t="t" l="l"/>
            <a:pathLst>
              <a:path h="5191125" w="7200900">
                <a:moveTo>
                  <a:pt x="0" y="0"/>
                </a:moveTo>
                <a:lnTo>
                  <a:pt x="7200900" y="0"/>
                </a:lnTo>
                <a:lnTo>
                  <a:pt x="7200900" y="5191125"/>
                </a:lnTo>
                <a:lnTo>
                  <a:pt x="0" y="5191125"/>
                </a:lnTo>
                <a:lnTo>
                  <a:pt x="0" y="0"/>
                </a:lnTo>
                <a:close/>
              </a:path>
            </a:pathLst>
          </a:custGeom>
          <a:blipFill>
            <a:blip r:embed="rId8"/>
            <a:stretch>
              <a:fillRect l="0" t="-2097" r="0" b="-2122"/>
            </a:stretch>
          </a:blipFill>
        </p:spPr>
      </p:sp>
      <p:sp>
        <p:nvSpPr>
          <p:cNvPr name="TextBox 6" id="6"/>
          <p:cNvSpPr txBox="true"/>
          <p:nvPr/>
        </p:nvSpPr>
        <p:spPr>
          <a:xfrm rot="0">
            <a:off x="743455" y="7092877"/>
            <a:ext cx="8589188" cy="2893876"/>
          </a:xfrm>
          <a:prstGeom prst="rect">
            <a:avLst/>
          </a:prstGeom>
        </p:spPr>
        <p:txBody>
          <a:bodyPr anchor="t" rtlCol="false" tIns="0" lIns="0" bIns="0" rIns="0">
            <a:spAutoFit/>
          </a:bodyPr>
          <a:lstStyle/>
          <a:p>
            <a:pPr algn="l">
              <a:lnSpc>
                <a:spcPts val="5474"/>
              </a:lnSpc>
            </a:pPr>
            <a:r>
              <a:rPr lang="en-US" sz="4879">
                <a:solidFill>
                  <a:srgbClr val="E0CA27"/>
                </a:solidFill>
                <a:latin typeface="Agrandir Wide Italics"/>
              </a:rPr>
              <a:t>Develop sales forecasts for various products to aid in production planning and inventory management.</a:t>
            </a:r>
          </a:p>
        </p:txBody>
      </p:sp>
      <p:sp>
        <p:nvSpPr>
          <p:cNvPr name="TextBox 7" id="7"/>
          <p:cNvSpPr txBox="true"/>
          <p:nvPr/>
        </p:nvSpPr>
        <p:spPr>
          <a:xfrm rot="0">
            <a:off x="11494846" y="7274838"/>
            <a:ext cx="2335435" cy="798757"/>
          </a:xfrm>
          <a:prstGeom prst="rect">
            <a:avLst/>
          </a:prstGeom>
        </p:spPr>
        <p:txBody>
          <a:bodyPr anchor="t" rtlCol="false" tIns="0" lIns="0" bIns="0" rIns="0">
            <a:spAutoFit/>
          </a:bodyPr>
          <a:lstStyle/>
          <a:p>
            <a:pPr algn="l">
              <a:lnSpc>
                <a:spcPts val="5739"/>
              </a:lnSpc>
            </a:pPr>
            <a:r>
              <a:rPr lang="en-US" sz="4099">
                <a:solidFill>
                  <a:srgbClr val="2145B2"/>
                </a:solidFill>
                <a:latin typeface="Agrandir Wide"/>
              </a:rPr>
              <a:t>Product</a:t>
            </a:r>
          </a:p>
        </p:txBody>
      </p:sp>
      <p:sp>
        <p:nvSpPr>
          <p:cNvPr name="TextBox 8" id="8"/>
          <p:cNvSpPr txBox="true"/>
          <p:nvPr/>
        </p:nvSpPr>
        <p:spPr>
          <a:xfrm rot="0">
            <a:off x="14297503" y="8299523"/>
            <a:ext cx="1831076" cy="958777"/>
          </a:xfrm>
          <a:prstGeom prst="rect">
            <a:avLst/>
          </a:prstGeom>
        </p:spPr>
        <p:txBody>
          <a:bodyPr anchor="t" rtlCol="false" tIns="0" lIns="0" bIns="0" rIns="0">
            <a:spAutoFit/>
          </a:bodyPr>
          <a:lstStyle/>
          <a:p>
            <a:pPr algn="l">
              <a:lnSpc>
                <a:spcPts val="6999"/>
              </a:lnSpc>
            </a:pPr>
            <a:r>
              <a:rPr lang="en-US" sz="4999">
                <a:solidFill>
                  <a:srgbClr val="E0CA27"/>
                </a:solidFill>
                <a:latin typeface="Agrandir Wide"/>
              </a:rPr>
              <a:t>Sales</a:t>
            </a:r>
          </a:p>
        </p:txBody>
      </p:sp>
      <p:sp>
        <p:nvSpPr>
          <p:cNvPr name="TextBox 9" id="9"/>
          <p:cNvSpPr txBox="true"/>
          <p:nvPr/>
        </p:nvSpPr>
        <p:spPr>
          <a:xfrm rot="0">
            <a:off x="512359" y="77895"/>
            <a:ext cx="13215614" cy="1447476"/>
          </a:xfrm>
          <a:prstGeom prst="rect">
            <a:avLst/>
          </a:prstGeom>
        </p:spPr>
        <p:txBody>
          <a:bodyPr anchor="t" rtlCol="false" tIns="0" lIns="0" bIns="0" rIns="0">
            <a:spAutoFit/>
          </a:bodyPr>
          <a:lstStyle/>
          <a:p>
            <a:pPr algn="l">
              <a:lnSpc>
                <a:spcPts val="10496"/>
              </a:lnSpc>
            </a:pPr>
            <a:r>
              <a:rPr lang="en-US" sz="7497">
                <a:solidFill>
                  <a:srgbClr val="000000"/>
                </a:solidFill>
                <a:latin typeface="Agrandir Wide"/>
              </a:rPr>
              <a:t>02 - PROJECT DEFINITION</a:t>
            </a:r>
          </a:p>
        </p:txBody>
      </p:sp>
      <p:sp>
        <p:nvSpPr>
          <p:cNvPr name="TextBox 10" id="10"/>
          <p:cNvSpPr txBox="true"/>
          <p:nvPr/>
        </p:nvSpPr>
        <p:spPr>
          <a:xfrm rot="0">
            <a:off x="9751886" y="2062439"/>
            <a:ext cx="8156791" cy="4459253"/>
          </a:xfrm>
          <a:prstGeom prst="rect">
            <a:avLst/>
          </a:prstGeom>
        </p:spPr>
        <p:txBody>
          <a:bodyPr anchor="t" rtlCol="false" tIns="0" lIns="0" bIns="0" rIns="0">
            <a:spAutoFit/>
          </a:bodyPr>
          <a:lstStyle/>
          <a:p>
            <a:pPr algn="r">
              <a:lnSpc>
                <a:spcPts val="4332"/>
              </a:lnSpc>
            </a:pPr>
            <a:r>
              <a:rPr lang="en-US" sz="3106">
                <a:solidFill>
                  <a:srgbClr val="000000"/>
                </a:solidFill>
                <a:latin typeface="Agrandir Wide"/>
              </a:rPr>
              <a:t>The Product Sales Analysis project is aimed at gaining valuable insights into a company's sales performance by examining and analyzing the sales data for its products. This analysis will help the organization make informed decisions, optimize sales strategies, and identify opportunities for growth.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1300841" y="2364676"/>
            <a:ext cx="4999653" cy="4999653"/>
          </a:xfrm>
          <a:custGeom>
            <a:avLst/>
            <a:gdLst/>
            <a:ahLst/>
            <a:cxnLst/>
            <a:rect r="r" b="b" t="t" l="l"/>
            <a:pathLst>
              <a:path h="4999653" w="4999653">
                <a:moveTo>
                  <a:pt x="0" y="0"/>
                </a:moveTo>
                <a:lnTo>
                  <a:pt x="4999653" y="0"/>
                </a:lnTo>
                <a:lnTo>
                  <a:pt x="4999653" y="4999654"/>
                </a:lnTo>
                <a:lnTo>
                  <a:pt x="0" y="4999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81042" y="1968151"/>
            <a:ext cx="8505825" cy="6115050"/>
          </a:xfrm>
          <a:custGeom>
            <a:avLst/>
            <a:gdLst/>
            <a:ahLst/>
            <a:cxnLst/>
            <a:rect r="r" b="b" t="t" l="l"/>
            <a:pathLst>
              <a:path h="6115050" w="8505825">
                <a:moveTo>
                  <a:pt x="0" y="0"/>
                </a:moveTo>
                <a:lnTo>
                  <a:pt x="8505825" y="0"/>
                </a:lnTo>
                <a:lnTo>
                  <a:pt x="8505825" y="6115050"/>
                </a:lnTo>
                <a:lnTo>
                  <a:pt x="0" y="6115050"/>
                </a:lnTo>
                <a:lnTo>
                  <a:pt x="0" y="0"/>
                </a:lnTo>
                <a:close/>
              </a:path>
            </a:pathLst>
          </a:custGeom>
          <a:blipFill>
            <a:blip r:embed="rId4"/>
            <a:stretch>
              <a:fillRect l="-9632" t="0" r="-1565" b="-3115"/>
            </a:stretch>
          </a:blipFill>
        </p:spPr>
      </p:sp>
      <p:sp>
        <p:nvSpPr>
          <p:cNvPr name="TextBox 4" id="4"/>
          <p:cNvSpPr txBox="true"/>
          <p:nvPr/>
        </p:nvSpPr>
        <p:spPr>
          <a:xfrm rot="0">
            <a:off x="216379" y="3109084"/>
            <a:ext cx="9229068" cy="5670699"/>
          </a:xfrm>
          <a:prstGeom prst="rect">
            <a:avLst/>
          </a:prstGeom>
        </p:spPr>
        <p:txBody>
          <a:bodyPr anchor="t" rtlCol="false" tIns="0" lIns="0" bIns="0" rIns="0">
            <a:spAutoFit/>
          </a:bodyPr>
          <a:lstStyle/>
          <a:p>
            <a:pPr algn="l">
              <a:lnSpc>
                <a:spcPts val="4413"/>
              </a:lnSpc>
            </a:pPr>
            <a:r>
              <a:rPr lang="en-US" sz="3164">
                <a:solidFill>
                  <a:srgbClr val="000000"/>
                </a:solidFill>
                <a:latin typeface="Agrandir Wide"/>
              </a:rPr>
              <a:t>Design thinking is a problem-solving approach that emphasizes empathy, creativity, and iterative prototyping to develop innovative solutions. When applied to product sales analysis, it can help you gain a deep understanding of your customers and identify opportunities for improving your sales processes. Here's a step-by-step guide on how to apply design thinking to product sales analysis:</a:t>
            </a:r>
          </a:p>
        </p:txBody>
      </p:sp>
      <p:sp>
        <p:nvSpPr>
          <p:cNvPr name="TextBox 5" id="5"/>
          <p:cNvSpPr txBox="true"/>
          <p:nvPr/>
        </p:nvSpPr>
        <p:spPr>
          <a:xfrm rot="0">
            <a:off x="9781222" y="5388931"/>
            <a:ext cx="1240488" cy="670341"/>
          </a:xfrm>
          <a:prstGeom prst="rect">
            <a:avLst/>
          </a:prstGeom>
        </p:spPr>
        <p:txBody>
          <a:bodyPr anchor="t" rtlCol="false" tIns="0" lIns="0" bIns="0" rIns="0">
            <a:spAutoFit/>
          </a:bodyPr>
          <a:lstStyle/>
          <a:p>
            <a:pPr algn="ctr">
              <a:lnSpc>
                <a:spcPts val="2509"/>
              </a:lnSpc>
            </a:pPr>
            <a:r>
              <a:rPr lang="en-US" sz="1819">
                <a:solidFill>
                  <a:srgbClr val="2145B2"/>
                </a:solidFill>
                <a:latin typeface="Agrandir Wide"/>
              </a:rPr>
              <a:t>Element 4 20%</a:t>
            </a:r>
          </a:p>
        </p:txBody>
      </p:sp>
      <p:sp>
        <p:nvSpPr>
          <p:cNvPr name="TextBox 6" id="6"/>
          <p:cNvSpPr txBox="true"/>
          <p:nvPr/>
        </p:nvSpPr>
        <p:spPr>
          <a:xfrm rot="0">
            <a:off x="10838840" y="2122341"/>
            <a:ext cx="1244184" cy="670341"/>
          </a:xfrm>
          <a:prstGeom prst="rect">
            <a:avLst/>
          </a:prstGeom>
        </p:spPr>
        <p:txBody>
          <a:bodyPr anchor="t" rtlCol="false" tIns="0" lIns="0" bIns="0" rIns="0">
            <a:spAutoFit/>
          </a:bodyPr>
          <a:lstStyle/>
          <a:p>
            <a:pPr algn="ctr">
              <a:lnSpc>
                <a:spcPts val="2509"/>
              </a:lnSpc>
            </a:pPr>
            <a:r>
              <a:rPr lang="en-US" sz="1819">
                <a:solidFill>
                  <a:srgbClr val="2145B2"/>
                </a:solidFill>
                <a:latin typeface="Agrandir Wide"/>
              </a:rPr>
              <a:t>Element 5 20%</a:t>
            </a:r>
          </a:p>
        </p:txBody>
      </p:sp>
      <p:sp>
        <p:nvSpPr>
          <p:cNvPr name="TextBox 7" id="7"/>
          <p:cNvSpPr txBox="true"/>
          <p:nvPr/>
        </p:nvSpPr>
        <p:spPr>
          <a:xfrm rot="0">
            <a:off x="13175990" y="7407793"/>
            <a:ext cx="1249270" cy="670341"/>
          </a:xfrm>
          <a:prstGeom prst="rect">
            <a:avLst/>
          </a:prstGeom>
        </p:spPr>
        <p:txBody>
          <a:bodyPr anchor="t" rtlCol="false" tIns="0" lIns="0" bIns="0" rIns="0">
            <a:spAutoFit/>
          </a:bodyPr>
          <a:lstStyle/>
          <a:p>
            <a:pPr algn="ctr">
              <a:lnSpc>
                <a:spcPts val="2509"/>
              </a:lnSpc>
            </a:pPr>
            <a:r>
              <a:rPr lang="en-US" sz="1819">
                <a:solidFill>
                  <a:srgbClr val="2145B2"/>
                </a:solidFill>
                <a:latin typeface="Agrandir Wide"/>
              </a:rPr>
              <a:t>Element 3 20%</a:t>
            </a:r>
          </a:p>
        </p:txBody>
      </p:sp>
      <p:sp>
        <p:nvSpPr>
          <p:cNvPr name="TextBox 8" id="8"/>
          <p:cNvSpPr txBox="true"/>
          <p:nvPr/>
        </p:nvSpPr>
        <p:spPr>
          <a:xfrm rot="0">
            <a:off x="15518206" y="2122341"/>
            <a:ext cx="1224077" cy="670341"/>
          </a:xfrm>
          <a:prstGeom prst="rect">
            <a:avLst/>
          </a:prstGeom>
        </p:spPr>
        <p:txBody>
          <a:bodyPr anchor="t" rtlCol="false" tIns="0" lIns="0" bIns="0" rIns="0">
            <a:spAutoFit/>
          </a:bodyPr>
          <a:lstStyle/>
          <a:p>
            <a:pPr algn="ctr">
              <a:lnSpc>
                <a:spcPts val="2509"/>
              </a:lnSpc>
            </a:pPr>
            <a:r>
              <a:rPr lang="en-US" sz="1819">
                <a:solidFill>
                  <a:srgbClr val="2145B2"/>
                </a:solidFill>
                <a:latin typeface="Agrandir Wide"/>
              </a:rPr>
              <a:t>Element 1 20%</a:t>
            </a:r>
          </a:p>
        </p:txBody>
      </p:sp>
      <p:sp>
        <p:nvSpPr>
          <p:cNvPr name="TextBox 9" id="9"/>
          <p:cNvSpPr txBox="true"/>
          <p:nvPr/>
        </p:nvSpPr>
        <p:spPr>
          <a:xfrm rot="0">
            <a:off x="16579577" y="5388931"/>
            <a:ext cx="1241412" cy="670341"/>
          </a:xfrm>
          <a:prstGeom prst="rect">
            <a:avLst/>
          </a:prstGeom>
        </p:spPr>
        <p:txBody>
          <a:bodyPr anchor="t" rtlCol="false" tIns="0" lIns="0" bIns="0" rIns="0">
            <a:spAutoFit/>
          </a:bodyPr>
          <a:lstStyle/>
          <a:p>
            <a:pPr algn="ctr">
              <a:lnSpc>
                <a:spcPts val="2509"/>
              </a:lnSpc>
            </a:pPr>
            <a:r>
              <a:rPr lang="en-US" sz="1819">
                <a:solidFill>
                  <a:srgbClr val="2145B2"/>
                </a:solidFill>
                <a:latin typeface="Agrandir Wide"/>
              </a:rPr>
              <a:t>Element 2 20%</a:t>
            </a:r>
          </a:p>
        </p:txBody>
      </p:sp>
      <p:sp>
        <p:nvSpPr>
          <p:cNvPr name="TextBox 10" id="10"/>
          <p:cNvSpPr txBox="true"/>
          <p:nvPr/>
        </p:nvSpPr>
        <p:spPr>
          <a:xfrm rot="0">
            <a:off x="5429679" y="-145256"/>
            <a:ext cx="11318834" cy="1447476"/>
          </a:xfrm>
          <a:prstGeom prst="rect">
            <a:avLst/>
          </a:prstGeom>
        </p:spPr>
        <p:txBody>
          <a:bodyPr anchor="t" rtlCol="false" tIns="0" lIns="0" bIns="0" rIns="0">
            <a:spAutoFit/>
          </a:bodyPr>
          <a:lstStyle/>
          <a:p>
            <a:pPr algn="l">
              <a:lnSpc>
                <a:spcPts val="10496"/>
              </a:lnSpc>
            </a:pPr>
            <a:r>
              <a:rPr lang="en-US" sz="7497">
                <a:solidFill>
                  <a:srgbClr val="000000"/>
                </a:solidFill>
                <a:latin typeface="Agrandir Wide"/>
              </a:rPr>
              <a:t>03 - DESIGN THINKING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11730428" y="290579"/>
            <a:ext cx="6136662" cy="6038383"/>
          </a:xfrm>
          <a:custGeom>
            <a:avLst/>
            <a:gdLst/>
            <a:ahLst/>
            <a:cxnLst/>
            <a:rect r="r" b="b" t="t" l="l"/>
            <a:pathLst>
              <a:path h="6038383" w="6136662">
                <a:moveTo>
                  <a:pt x="0" y="0"/>
                </a:moveTo>
                <a:lnTo>
                  <a:pt x="6136662" y="0"/>
                </a:lnTo>
                <a:lnTo>
                  <a:pt x="6136662" y="6038383"/>
                </a:lnTo>
                <a:lnTo>
                  <a:pt x="0" y="60383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18948" y="0"/>
            <a:ext cx="10169052" cy="7681103"/>
          </a:xfrm>
          <a:custGeom>
            <a:avLst/>
            <a:gdLst/>
            <a:ahLst/>
            <a:cxnLst/>
            <a:rect r="r" b="b" t="t" l="l"/>
            <a:pathLst>
              <a:path h="7681103" w="10169052">
                <a:moveTo>
                  <a:pt x="0" y="0"/>
                </a:moveTo>
                <a:lnTo>
                  <a:pt x="10169052" y="0"/>
                </a:lnTo>
                <a:lnTo>
                  <a:pt x="10169052" y="7681103"/>
                </a:lnTo>
                <a:lnTo>
                  <a:pt x="0" y="7681103"/>
                </a:lnTo>
                <a:lnTo>
                  <a:pt x="0" y="0"/>
                </a:lnTo>
                <a:close/>
              </a:path>
            </a:pathLst>
          </a:custGeom>
          <a:blipFill>
            <a:blip r:embed="rId4"/>
            <a:stretch>
              <a:fillRect l="-10450" t="-2180" r="-26208" b="-7564"/>
            </a:stretch>
          </a:blipFill>
        </p:spPr>
      </p:sp>
      <p:sp>
        <p:nvSpPr>
          <p:cNvPr name="Freeform 4" id="4"/>
          <p:cNvSpPr/>
          <p:nvPr/>
        </p:nvSpPr>
        <p:spPr>
          <a:xfrm flipH="false" flipV="false" rot="0">
            <a:off x="1083859" y="1069638"/>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46277" y="2412397"/>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5">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146277" y="3746535"/>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5">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46277" y="5080673"/>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5">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12359" y="8354616"/>
            <a:ext cx="11318834" cy="1447476"/>
          </a:xfrm>
          <a:prstGeom prst="rect">
            <a:avLst/>
          </a:prstGeom>
        </p:spPr>
        <p:txBody>
          <a:bodyPr anchor="t" rtlCol="false" tIns="0" lIns="0" bIns="0" rIns="0">
            <a:spAutoFit/>
          </a:bodyPr>
          <a:lstStyle/>
          <a:p>
            <a:pPr algn="l">
              <a:lnSpc>
                <a:spcPts val="10496"/>
              </a:lnSpc>
            </a:pPr>
            <a:r>
              <a:rPr lang="en-US" sz="7497">
                <a:solidFill>
                  <a:srgbClr val="000000"/>
                </a:solidFill>
                <a:latin typeface="Agrandir Wide"/>
              </a:rPr>
              <a:t>03 - DESIGN THINKING</a:t>
            </a:r>
          </a:p>
        </p:txBody>
      </p:sp>
      <p:sp>
        <p:nvSpPr>
          <p:cNvPr name="TextBox 9" id="9"/>
          <p:cNvSpPr txBox="true"/>
          <p:nvPr/>
        </p:nvSpPr>
        <p:spPr>
          <a:xfrm rot="0">
            <a:off x="1412777" y="633174"/>
            <a:ext cx="5678386" cy="809168"/>
          </a:xfrm>
          <a:prstGeom prst="rect">
            <a:avLst/>
          </a:prstGeom>
        </p:spPr>
        <p:txBody>
          <a:bodyPr anchor="t" rtlCol="false" tIns="0" lIns="0" bIns="0" rIns="0">
            <a:spAutoFit/>
          </a:bodyPr>
          <a:lstStyle/>
          <a:p>
            <a:pPr algn="l">
              <a:lnSpc>
                <a:spcPts val="5839"/>
              </a:lnSpc>
            </a:pPr>
            <a:r>
              <a:rPr lang="en-US" sz="4170">
                <a:solidFill>
                  <a:srgbClr val="000000"/>
                </a:solidFill>
                <a:latin typeface="Agrandir Wide"/>
              </a:rPr>
              <a:t>Analysis Objectives</a:t>
            </a:r>
          </a:p>
        </p:txBody>
      </p:sp>
      <p:sp>
        <p:nvSpPr>
          <p:cNvPr name="TextBox 10" id="10"/>
          <p:cNvSpPr txBox="true"/>
          <p:nvPr/>
        </p:nvSpPr>
        <p:spPr>
          <a:xfrm rot="0">
            <a:off x="1469679" y="1545241"/>
            <a:ext cx="6238532" cy="3895658"/>
          </a:xfrm>
          <a:prstGeom prst="rect">
            <a:avLst/>
          </a:prstGeom>
        </p:spPr>
        <p:txBody>
          <a:bodyPr anchor="t" rtlCol="false" tIns="0" lIns="0" bIns="0" rIns="0">
            <a:spAutoFit/>
          </a:bodyPr>
          <a:lstStyle/>
          <a:p>
            <a:pPr algn="l">
              <a:lnSpc>
                <a:spcPts val="10248"/>
              </a:lnSpc>
            </a:pPr>
            <a:r>
              <a:rPr lang="en-US" sz="4099">
                <a:solidFill>
                  <a:srgbClr val="000000"/>
                </a:solidFill>
                <a:latin typeface="Agrandir Wide"/>
              </a:rPr>
              <a:t>Data Collection Visualization Strategy Actionable Insights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0E9"/>
        </a:solidFill>
      </p:bgPr>
    </p:bg>
    <p:spTree>
      <p:nvGrpSpPr>
        <p:cNvPr id="1" name=""/>
        <p:cNvGrpSpPr/>
        <p:nvPr/>
      </p:nvGrpSpPr>
      <p:grpSpPr>
        <a:xfrm>
          <a:off x="0" y="0"/>
          <a:ext cx="0" cy="0"/>
          <a:chOff x="0" y="0"/>
          <a:chExt cx="0" cy="0"/>
        </a:xfrm>
      </p:grpSpPr>
      <p:sp>
        <p:nvSpPr>
          <p:cNvPr name="Freeform 2" id="2"/>
          <p:cNvSpPr/>
          <p:nvPr/>
        </p:nvSpPr>
        <p:spPr>
          <a:xfrm flipH="false" flipV="false" rot="0">
            <a:off x="724300" y="652148"/>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4300" y="2644521"/>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24300" y="4635884"/>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2">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41800" y="6490535"/>
            <a:ext cx="133350" cy="133350"/>
          </a:xfrm>
          <a:custGeom>
            <a:avLst/>
            <a:gdLst/>
            <a:ahLst/>
            <a:cxnLst/>
            <a:rect r="r" b="b" t="t" l="l"/>
            <a:pathLst>
              <a:path h="133350" w="133350">
                <a:moveTo>
                  <a:pt x="0" y="0"/>
                </a:moveTo>
                <a:lnTo>
                  <a:pt x="133350" y="0"/>
                </a:lnTo>
                <a:lnTo>
                  <a:pt x="133350" y="133350"/>
                </a:lnTo>
                <a:lnTo>
                  <a:pt x="0" y="133350"/>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47855" y="7922847"/>
            <a:ext cx="3085729" cy="1047750"/>
          </a:xfrm>
          <a:custGeom>
            <a:avLst/>
            <a:gdLst/>
            <a:ahLst/>
            <a:cxnLst/>
            <a:rect r="r" b="b" t="t" l="l"/>
            <a:pathLst>
              <a:path h="1047750" w="3085729">
                <a:moveTo>
                  <a:pt x="0" y="0"/>
                </a:moveTo>
                <a:lnTo>
                  <a:pt x="3085728" y="0"/>
                </a:lnTo>
                <a:lnTo>
                  <a:pt x="3085728" y="1047750"/>
                </a:lnTo>
                <a:lnTo>
                  <a:pt x="0" y="10477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291460" y="8479127"/>
            <a:ext cx="4371565" cy="1047750"/>
          </a:xfrm>
          <a:custGeom>
            <a:avLst/>
            <a:gdLst/>
            <a:ahLst/>
            <a:cxnLst/>
            <a:rect r="r" b="b" t="t" l="l"/>
            <a:pathLst>
              <a:path h="1047750" w="4371565">
                <a:moveTo>
                  <a:pt x="0" y="0"/>
                </a:moveTo>
                <a:lnTo>
                  <a:pt x="4371566" y="0"/>
                </a:lnTo>
                <a:lnTo>
                  <a:pt x="4371566" y="1047750"/>
                </a:lnTo>
                <a:lnTo>
                  <a:pt x="0" y="104775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193172" y="7790440"/>
            <a:ext cx="6581565" cy="1609725"/>
          </a:xfrm>
          <a:custGeom>
            <a:avLst/>
            <a:gdLst/>
            <a:ahLst/>
            <a:cxnLst/>
            <a:rect r="r" b="b" t="t" l="l"/>
            <a:pathLst>
              <a:path h="1609725" w="6581565">
                <a:moveTo>
                  <a:pt x="0" y="0"/>
                </a:moveTo>
                <a:lnTo>
                  <a:pt x="6581566" y="0"/>
                </a:lnTo>
                <a:lnTo>
                  <a:pt x="6581566" y="1609725"/>
                </a:lnTo>
                <a:lnTo>
                  <a:pt x="0" y="160972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1399866" y="8065381"/>
            <a:ext cx="5859434" cy="779867"/>
          </a:xfrm>
          <a:prstGeom prst="rect">
            <a:avLst/>
          </a:prstGeom>
        </p:spPr>
        <p:txBody>
          <a:bodyPr anchor="t" rtlCol="false" tIns="0" lIns="0" bIns="0" rIns="0">
            <a:spAutoFit/>
          </a:bodyPr>
          <a:lstStyle/>
          <a:p>
            <a:pPr algn="r">
              <a:lnSpc>
                <a:spcPts val="2793"/>
              </a:lnSpc>
            </a:pPr>
            <a:r>
              <a:rPr lang="en-US" sz="2507">
                <a:solidFill>
                  <a:srgbClr val="2145B2"/>
                </a:solidFill>
                <a:latin typeface="Agrandir Wide Italics"/>
              </a:rPr>
              <a:t>Data analysis facilitates predictive modeling and forecasting</a:t>
            </a:r>
          </a:p>
        </p:txBody>
      </p:sp>
      <p:sp>
        <p:nvSpPr>
          <p:cNvPr name="TextBox 10" id="10"/>
          <p:cNvSpPr txBox="true"/>
          <p:nvPr/>
        </p:nvSpPr>
        <p:spPr>
          <a:xfrm rot="0">
            <a:off x="1508460" y="8136869"/>
            <a:ext cx="2164518" cy="735892"/>
          </a:xfrm>
          <a:prstGeom prst="rect">
            <a:avLst/>
          </a:prstGeom>
        </p:spPr>
        <p:txBody>
          <a:bodyPr anchor="t" rtlCol="false" tIns="0" lIns="0" bIns="0" rIns="0">
            <a:spAutoFit/>
          </a:bodyPr>
          <a:lstStyle/>
          <a:p>
            <a:pPr algn="l">
              <a:lnSpc>
                <a:spcPts val="5319"/>
              </a:lnSpc>
            </a:pPr>
            <a:r>
              <a:rPr lang="en-US" sz="3799">
                <a:solidFill>
                  <a:srgbClr val="2145B2"/>
                </a:solidFill>
                <a:latin typeface="Agrandir Wide"/>
              </a:rPr>
              <a:t>Product</a:t>
            </a:r>
          </a:p>
        </p:txBody>
      </p:sp>
      <p:sp>
        <p:nvSpPr>
          <p:cNvPr name="TextBox 11" id="11"/>
          <p:cNvSpPr txBox="true"/>
          <p:nvPr/>
        </p:nvSpPr>
        <p:spPr>
          <a:xfrm rot="0">
            <a:off x="5781465" y="8544569"/>
            <a:ext cx="1391555" cy="735892"/>
          </a:xfrm>
          <a:prstGeom prst="rect">
            <a:avLst/>
          </a:prstGeom>
        </p:spPr>
        <p:txBody>
          <a:bodyPr anchor="t" rtlCol="false" tIns="0" lIns="0" bIns="0" rIns="0">
            <a:spAutoFit/>
          </a:bodyPr>
          <a:lstStyle/>
          <a:p>
            <a:pPr algn="l">
              <a:lnSpc>
                <a:spcPts val="5319"/>
              </a:lnSpc>
            </a:pPr>
            <a:r>
              <a:rPr lang="en-US" sz="3799">
                <a:solidFill>
                  <a:srgbClr val="E0CA27"/>
                </a:solidFill>
                <a:latin typeface="Agrandir Wide"/>
              </a:rPr>
              <a:t>Sales</a:t>
            </a:r>
          </a:p>
        </p:txBody>
      </p:sp>
      <p:sp>
        <p:nvSpPr>
          <p:cNvPr name="TextBox 12" id="12"/>
          <p:cNvSpPr txBox="true"/>
          <p:nvPr/>
        </p:nvSpPr>
        <p:spPr>
          <a:xfrm rot="0">
            <a:off x="1047712" y="2205990"/>
            <a:ext cx="4652620" cy="798757"/>
          </a:xfrm>
          <a:prstGeom prst="rect">
            <a:avLst/>
          </a:prstGeom>
        </p:spPr>
        <p:txBody>
          <a:bodyPr anchor="t" rtlCol="false" tIns="0" lIns="0" bIns="0" rIns="0">
            <a:spAutoFit/>
          </a:bodyPr>
          <a:lstStyle/>
          <a:p>
            <a:pPr algn="l">
              <a:lnSpc>
                <a:spcPts val="5739"/>
              </a:lnSpc>
            </a:pPr>
            <a:r>
              <a:rPr lang="en-US" sz="4099">
                <a:solidFill>
                  <a:srgbClr val="000000"/>
                </a:solidFill>
                <a:latin typeface="Agrandir Wide"/>
              </a:rPr>
              <a:t>Data Collection :</a:t>
            </a:r>
          </a:p>
        </p:txBody>
      </p:sp>
      <p:sp>
        <p:nvSpPr>
          <p:cNvPr name="TextBox 13" id="13"/>
          <p:cNvSpPr txBox="true"/>
          <p:nvPr/>
        </p:nvSpPr>
        <p:spPr>
          <a:xfrm rot="0">
            <a:off x="1165203" y="6052004"/>
            <a:ext cx="5551170" cy="798757"/>
          </a:xfrm>
          <a:prstGeom prst="rect">
            <a:avLst/>
          </a:prstGeom>
        </p:spPr>
        <p:txBody>
          <a:bodyPr anchor="t" rtlCol="false" tIns="0" lIns="0" bIns="0" rIns="0">
            <a:spAutoFit/>
          </a:bodyPr>
          <a:lstStyle/>
          <a:p>
            <a:pPr algn="l">
              <a:lnSpc>
                <a:spcPts val="5739"/>
              </a:lnSpc>
            </a:pPr>
            <a:r>
              <a:rPr lang="en-US" sz="4099">
                <a:solidFill>
                  <a:srgbClr val="000000"/>
                </a:solidFill>
                <a:latin typeface="Agrandir Wide"/>
              </a:rPr>
              <a:t>Actionable Insights :</a:t>
            </a:r>
          </a:p>
        </p:txBody>
      </p:sp>
      <p:sp>
        <p:nvSpPr>
          <p:cNvPr name="TextBox 14" id="14"/>
          <p:cNvSpPr txBox="true"/>
          <p:nvPr/>
        </p:nvSpPr>
        <p:spPr>
          <a:xfrm rot="0">
            <a:off x="1047855" y="4197353"/>
            <a:ext cx="6487211" cy="798757"/>
          </a:xfrm>
          <a:prstGeom prst="rect">
            <a:avLst/>
          </a:prstGeom>
        </p:spPr>
        <p:txBody>
          <a:bodyPr anchor="t" rtlCol="false" tIns="0" lIns="0" bIns="0" rIns="0">
            <a:spAutoFit/>
          </a:bodyPr>
          <a:lstStyle/>
          <a:p>
            <a:pPr algn="l">
              <a:lnSpc>
                <a:spcPts val="5739"/>
              </a:lnSpc>
            </a:pPr>
            <a:r>
              <a:rPr lang="en-US" sz="4099">
                <a:solidFill>
                  <a:srgbClr val="000000"/>
                </a:solidFill>
                <a:latin typeface="Agrandir Wide"/>
              </a:rPr>
              <a:t>Visualization Strategy :</a:t>
            </a:r>
          </a:p>
        </p:txBody>
      </p:sp>
      <p:sp>
        <p:nvSpPr>
          <p:cNvPr name="TextBox 15" id="15"/>
          <p:cNvSpPr txBox="true"/>
          <p:nvPr/>
        </p:nvSpPr>
        <p:spPr>
          <a:xfrm rot="0">
            <a:off x="1047855" y="213617"/>
            <a:ext cx="7660329" cy="798757"/>
          </a:xfrm>
          <a:prstGeom prst="rect">
            <a:avLst/>
          </a:prstGeom>
        </p:spPr>
        <p:txBody>
          <a:bodyPr anchor="t" rtlCol="false" tIns="0" lIns="0" bIns="0" rIns="0">
            <a:spAutoFit/>
          </a:bodyPr>
          <a:lstStyle/>
          <a:p>
            <a:pPr algn="l">
              <a:lnSpc>
                <a:spcPts val="5739"/>
              </a:lnSpc>
            </a:pPr>
            <a:r>
              <a:rPr lang="en-US" sz="4099">
                <a:solidFill>
                  <a:srgbClr val="000000"/>
                </a:solidFill>
                <a:latin typeface="Agrandir Wide"/>
              </a:rPr>
              <a:t>Analysis Objectives : </a:t>
            </a:r>
          </a:p>
        </p:txBody>
      </p:sp>
      <p:sp>
        <p:nvSpPr>
          <p:cNvPr name="TextBox 16" id="16"/>
          <p:cNvSpPr txBox="true"/>
          <p:nvPr/>
        </p:nvSpPr>
        <p:spPr>
          <a:xfrm rot="0">
            <a:off x="1565281" y="1109072"/>
            <a:ext cx="16027565" cy="873290"/>
          </a:xfrm>
          <a:prstGeom prst="rect">
            <a:avLst/>
          </a:prstGeom>
        </p:spPr>
        <p:txBody>
          <a:bodyPr anchor="t" rtlCol="false" tIns="0" lIns="0" bIns="0" rIns="0">
            <a:spAutoFit/>
          </a:bodyPr>
          <a:lstStyle/>
          <a:p>
            <a:pPr algn="ctr">
              <a:lnSpc>
                <a:spcPts val="3450"/>
              </a:lnSpc>
            </a:pPr>
            <a:r>
              <a:rPr lang="en-US" sz="2504">
                <a:solidFill>
                  <a:srgbClr val="000000"/>
                </a:solidFill>
                <a:latin typeface="Comic Sans"/>
              </a:rPr>
              <a:t> Define the specific insights you want to extract from the sale data, such as identifying top-selling products, analyzing sales trends, and understanding customer preferences</a:t>
            </a:r>
          </a:p>
        </p:txBody>
      </p:sp>
      <p:sp>
        <p:nvSpPr>
          <p:cNvPr name="TextBox 17" id="17"/>
          <p:cNvSpPr txBox="true"/>
          <p:nvPr/>
        </p:nvSpPr>
        <p:spPr>
          <a:xfrm rot="0">
            <a:off x="3084757" y="3235976"/>
            <a:ext cx="11712311" cy="872576"/>
          </a:xfrm>
          <a:prstGeom prst="rect">
            <a:avLst/>
          </a:prstGeom>
        </p:spPr>
        <p:txBody>
          <a:bodyPr anchor="t" rtlCol="false" tIns="0" lIns="0" bIns="0" rIns="0">
            <a:spAutoFit/>
          </a:bodyPr>
          <a:lstStyle/>
          <a:p>
            <a:pPr algn="ctr">
              <a:lnSpc>
                <a:spcPts val="3449"/>
              </a:lnSpc>
            </a:pPr>
            <a:r>
              <a:rPr lang="en-US" sz="2499">
                <a:solidFill>
                  <a:srgbClr val="000000"/>
                </a:solidFill>
                <a:latin typeface="Comic Sans"/>
              </a:rPr>
              <a:t> Determine the sources and methods for collecting sales data, including transaction records,product information ,and customer demographics</a:t>
            </a:r>
          </a:p>
        </p:txBody>
      </p:sp>
      <p:sp>
        <p:nvSpPr>
          <p:cNvPr name="TextBox 18" id="18"/>
          <p:cNvSpPr txBox="true"/>
          <p:nvPr/>
        </p:nvSpPr>
        <p:spPr>
          <a:xfrm rot="0">
            <a:off x="2708519" y="5258991"/>
            <a:ext cx="13740870" cy="872576"/>
          </a:xfrm>
          <a:prstGeom prst="rect">
            <a:avLst/>
          </a:prstGeom>
        </p:spPr>
        <p:txBody>
          <a:bodyPr anchor="t" rtlCol="false" tIns="0" lIns="0" bIns="0" rIns="0">
            <a:spAutoFit/>
          </a:bodyPr>
          <a:lstStyle/>
          <a:p>
            <a:pPr algn="ctr">
              <a:lnSpc>
                <a:spcPts val="3449"/>
              </a:lnSpc>
            </a:pPr>
            <a:r>
              <a:rPr lang="en-US" sz="2499">
                <a:solidFill>
                  <a:srgbClr val="000000"/>
                </a:solidFill>
                <a:latin typeface="Comic Sans"/>
              </a:rPr>
              <a:t> Plan how to visualize the insights using IBM cognos to create interactive dashboards and reports</a:t>
            </a:r>
          </a:p>
        </p:txBody>
      </p:sp>
      <p:sp>
        <p:nvSpPr>
          <p:cNvPr name="TextBox 19" id="19"/>
          <p:cNvSpPr txBox="true"/>
          <p:nvPr/>
        </p:nvSpPr>
        <p:spPr>
          <a:xfrm rot="0">
            <a:off x="1904028" y="7154951"/>
            <a:ext cx="14981006" cy="434426"/>
          </a:xfrm>
          <a:prstGeom prst="rect">
            <a:avLst/>
          </a:prstGeom>
        </p:spPr>
        <p:txBody>
          <a:bodyPr anchor="t" rtlCol="false" tIns="0" lIns="0" bIns="0" rIns="0">
            <a:spAutoFit/>
          </a:bodyPr>
          <a:lstStyle/>
          <a:p>
            <a:pPr algn="l">
              <a:lnSpc>
                <a:spcPts val="3499"/>
              </a:lnSpc>
            </a:pPr>
            <a:r>
              <a:rPr lang="en-US" sz="2499">
                <a:solidFill>
                  <a:srgbClr val="000000"/>
                </a:solidFill>
                <a:latin typeface="Comic Sans"/>
              </a:rPr>
              <a:t> Identify how the derived insights can guide inventory management and marketing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DAFvkpibmro</dc:identifier>
  <dcterms:modified xsi:type="dcterms:W3CDTF">2011-08-01T06:04:30Z</dcterms:modified>
  <cp:revision>1</cp:revision>
  <dc:title>Ibm proj.pdf</dc:title>
</cp:coreProperties>
</file>