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8F2B-DE63-43E6-BA50-3458F5A152BF}" v="156" dt="2025-08-31T17:36:29.109"/>
    <p1510:client id="{8BDFB37B-F980-410A-BDFD-93D0990CAE95}" v="5" dt="2025-09-01T13:53:44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gnik Roy" userId="b77717b65e67a0f0" providerId="LiveId" clId="{D6A7BFCF-3691-48A4-BDEB-EA4D4AFED0E3}"/>
    <pc:docChg chg="custSel modSld">
      <pc:chgData name="Suryagnik Roy" userId="b77717b65e67a0f0" providerId="LiveId" clId="{D6A7BFCF-3691-48A4-BDEB-EA4D4AFED0E3}" dt="2025-09-01T13:53:57.978" v="57" actId="20577"/>
      <pc:docMkLst>
        <pc:docMk/>
      </pc:docMkLst>
      <pc:sldChg chg="addSp delSp modSp mod">
        <pc:chgData name="Suryagnik Roy" userId="b77717b65e67a0f0" providerId="LiveId" clId="{D6A7BFCF-3691-48A4-BDEB-EA4D4AFED0E3}" dt="2025-09-01T12:25:44.550" v="3" actId="1076"/>
        <pc:sldMkLst>
          <pc:docMk/>
          <pc:sldMk cId="555176725" sldId="260"/>
        </pc:sldMkLst>
        <pc:picChg chg="del">
          <ac:chgData name="Suryagnik Roy" userId="b77717b65e67a0f0" providerId="LiveId" clId="{D6A7BFCF-3691-48A4-BDEB-EA4D4AFED0E3}" dt="2025-09-01T12:25:38.375" v="1" actId="478"/>
          <ac:picMkLst>
            <pc:docMk/>
            <pc:sldMk cId="555176725" sldId="260"/>
            <ac:picMk id="3" creationId="{59DE4351-4A1B-63C4-E33D-D16B2CE267C0}"/>
          </ac:picMkLst>
        </pc:picChg>
        <pc:picChg chg="add mod">
          <ac:chgData name="Suryagnik Roy" userId="b77717b65e67a0f0" providerId="LiveId" clId="{D6A7BFCF-3691-48A4-BDEB-EA4D4AFED0E3}" dt="2025-09-01T12:25:44.550" v="3" actId="1076"/>
          <ac:picMkLst>
            <pc:docMk/>
            <pc:sldMk cId="555176725" sldId="260"/>
            <ac:picMk id="6" creationId="{2B144822-6D0C-B04E-C74A-0C65CEC2FFE9}"/>
          </ac:picMkLst>
        </pc:picChg>
      </pc:sldChg>
      <pc:sldChg chg="addSp delSp modSp mod">
        <pc:chgData name="Suryagnik Roy" userId="b77717b65e67a0f0" providerId="LiveId" clId="{D6A7BFCF-3691-48A4-BDEB-EA4D4AFED0E3}" dt="2025-09-01T12:33:39.760" v="8" actId="14100"/>
        <pc:sldMkLst>
          <pc:docMk/>
          <pc:sldMk cId="2560949696" sldId="261"/>
        </pc:sldMkLst>
        <pc:picChg chg="del">
          <ac:chgData name="Suryagnik Roy" userId="b77717b65e67a0f0" providerId="LiveId" clId="{D6A7BFCF-3691-48A4-BDEB-EA4D4AFED0E3}" dt="2025-09-01T12:33:31.582" v="4" actId="478"/>
          <ac:picMkLst>
            <pc:docMk/>
            <pc:sldMk cId="2560949696" sldId="261"/>
            <ac:picMk id="3" creationId="{9DBE77F3-57ED-3F9F-EF38-5CD48F609115}"/>
          </ac:picMkLst>
        </pc:picChg>
        <pc:picChg chg="add mod">
          <ac:chgData name="Suryagnik Roy" userId="b77717b65e67a0f0" providerId="LiveId" clId="{D6A7BFCF-3691-48A4-BDEB-EA4D4AFED0E3}" dt="2025-09-01T12:33:39.760" v="8" actId="14100"/>
          <ac:picMkLst>
            <pc:docMk/>
            <pc:sldMk cId="2560949696" sldId="261"/>
            <ac:picMk id="6" creationId="{DB8FC688-873D-4593-EEA8-67D0A8101DB5}"/>
          </ac:picMkLst>
        </pc:picChg>
      </pc:sldChg>
      <pc:sldChg chg="modSp mod">
        <pc:chgData name="Suryagnik Roy" userId="b77717b65e67a0f0" providerId="LiveId" clId="{D6A7BFCF-3691-48A4-BDEB-EA4D4AFED0E3}" dt="2025-09-01T13:53:57.978" v="57" actId="20577"/>
        <pc:sldMkLst>
          <pc:docMk/>
          <pc:sldMk cId="1133120857" sldId="264"/>
        </pc:sldMkLst>
        <pc:spChg chg="mod">
          <ac:chgData name="Suryagnik Roy" userId="b77717b65e67a0f0" providerId="LiveId" clId="{D6A7BFCF-3691-48A4-BDEB-EA4D4AFED0E3}" dt="2025-09-01T13:53:57.978" v="57" actId="20577"/>
          <ac:spMkLst>
            <pc:docMk/>
            <pc:sldMk cId="1133120857" sldId="264"/>
            <ac:spMk id="6" creationId="{F06109FE-A42D-4CE2-82D1-C085099EE3EE}"/>
          </ac:spMkLst>
        </pc:spChg>
      </pc:sldChg>
      <pc:sldChg chg="modSp mod">
        <pc:chgData name="Suryagnik Roy" userId="b77717b65e67a0f0" providerId="LiveId" clId="{D6A7BFCF-3691-48A4-BDEB-EA4D4AFED0E3}" dt="2025-09-01T12:09:36.123" v="0" actId="20577"/>
        <pc:sldMkLst>
          <pc:docMk/>
          <pc:sldMk cId="1206727633" sldId="265"/>
        </pc:sldMkLst>
        <pc:spChg chg="mod">
          <ac:chgData name="Suryagnik Roy" userId="b77717b65e67a0f0" providerId="LiveId" clId="{D6A7BFCF-3691-48A4-BDEB-EA4D4AFED0E3}" dt="2025-09-01T12:09:36.123" v="0" actId="20577"/>
          <ac:spMkLst>
            <pc:docMk/>
            <pc:sldMk cId="1206727633" sldId="265"/>
            <ac:spMk id="4" creationId="{2E823B35-3FDC-8CC6-CE56-C225F796D1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58B1-6AB4-4CB7-BA59-23AFE91B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A976-6032-4E61-9225-1292A3FF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47AD-EB23-4A10-9A11-CC0C8F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CF84-F752-4397-B149-0656966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CE7-09CD-473C-844E-77F59BE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A71B-465A-45E7-B6D5-397E911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BBCA-D780-41AD-A9CD-D0BF96F6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B2B8-D7ED-4E8C-8736-7C0F317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223-3E29-488A-93F4-ED57358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434-4E85-42AC-9D14-44B1A72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42A5-3E55-4E1D-93DE-5B4491B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8156-0DF3-4963-9E14-8F7E39F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3143-5963-473C-B47C-CDFA539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D69-23E0-4A2E-B380-2C45F0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F3F7-ED07-49BA-BFEB-46C0712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E6F-65C0-408A-9E76-6E07754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3D2B-4A88-454D-9F52-07CD2ECC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E17-0494-4C24-9957-1852282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6F3A-F645-475D-9304-FF820807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72DE-D51B-4B29-83F6-54B9731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A0F-E68E-419B-B875-0AE9FA3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1F5E-3E3A-402C-B630-1084C49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D9F2-8037-4165-9E98-5EAB8A1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D4E-9C69-4B21-9FC7-63C2DC9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98E-64F3-436B-AE9F-34AD8A2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0D7-D38F-4229-993B-98D32D9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893-BA89-49C6-BB69-6C992E3E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664-BF13-4A8C-AA3E-3A608F7D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FEF6-A5DF-4C07-8BF0-7FEF9F4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61C0-6BAE-4FDA-B803-A63EB66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327F-5AA4-4ED0-B447-9C47FF3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151-B61D-42E0-A08A-53DADD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9F8E-81A9-4CC7-B99C-ACEAEC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C95-ED77-472F-A488-EFEE6C23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AC0BE-99ED-4FA8-B780-9F5494E91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C91D-C16D-4DF6-B2D5-2DB54FDA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639DD-D8B1-4A0D-B250-D511DDE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027C6-1AAB-4FBC-84C7-760B67F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9863-0E55-4F08-8676-CDF98708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AAD-3875-4A27-B1F7-0D5FDD9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0820-3B6D-45D4-A197-21A04E15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6156-892B-441D-960A-459F15C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0085-E124-4049-B5B4-629F28E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FDAE-F6F2-4402-8613-95DC356F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7D9F-D169-42D7-91D7-74A4A9C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CB9B-154E-407C-9ECC-579699D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571-2C4B-47D6-9A23-46DD2C2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2AAA-6959-4289-858A-7BCC656A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1DB-1EFF-4509-A99C-C4DE6579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D9B8-4549-442A-9CC0-83B12061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BCB1-88FF-4179-B9A4-E7F26D1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1966-6AEE-42D8-A492-73368B08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621-E12B-4211-880D-454707D1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3ECA-C3E2-4D88-BDC2-0E8288CB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DC78-C6F3-4425-B3F6-3D600E25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90D0-7649-4177-89BE-623D8A0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DFF-8F9E-4069-9390-355FAAD5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1BE-8EEE-45E6-B0A3-90D82C5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1E3-F229-454B-8D8A-B3F94A98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91F2-BDA6-465B-84F7-6CBD4616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F1A-A8FF-4F46-81E7-848CD7AC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49B-102F-4862-B76D-C3C396F5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7CE2-6901-4728-AD14-5D1E17AF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yagnik414/evision-ev-diagnostic-to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okwi.com/projects/4408946296087961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F8F1EC-072C-4AE5-AE83-24A39166914C}"/>
              </a:ext>
            </a:extLst>
          </p:cNvPr>
          <p:cNvGrpSpPr/>
          <p:nvPr/>
        </p:nvGrpSpPr>
        <p:grpSpPr>
          <a:xfrm>
            <a:off x="5631170" y="3258980"/>
            <a:ext cx="6187545" cy="748066"/>
            <a:chOff x="5560285" y="310809"/>
            <a:chExt cx="6326455" cy="764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A530F9-D5AF-420A-977B-974CCE6B966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10" name="TextBox 18">
                <a:extLst>
                  <a:ext uri="{FF2B5EF4-FFF2-40B4-BE49-F238E27FC236}">
                    <a16:creationId xmlns:a16="http://schemas.microsoft.com/office/drawing/2014/main" id="{403FEBF2-F7A9-4751-88E5-E9DCC966D5C0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F9FFB-1A31-4909-A981-B1C4BBC1DE3C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SURYAGNIK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7A87D-3A42-467E-A453-0FE458C87BFA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371FD9-5B33-4642-89F8-1B4F76226C8E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F459E4-FF20-4570-AD83-175D280C3100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18608-4174-4B2A-93FB-E40EE820DCA0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B96152-8C02-454E-A854-45E1FDA40E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89E98-F1B2-4EB1-BD46-00FA7CA02B2F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77CBAF-69B8-4EE0-B26B-2762DFD98155}"/>
              </a:ext>
            </a:extLst>
          </p:cNvPr>
          <p:cNvGrpSpPr/>
          <p:nvPr/>
        </p:nvGrpSpPr>
        <p:grpSpPr>
          <a:xfrm>
            <a:off x="5571860" y="1077823"/>
            <a:ext cx="6218433" cy="770702"/>
            <a:chOff x="5560285" y="310809"/>
            <a:chExt cx="6358036" cy="78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6A776F-DAA3-42CC-BF8F-B3C62930194F}"/>
                </a:ext>
              </a:extLst>
            </p:cNvPr>
            <p:cNvGrpSpPr/>
            <p:nvPr/>
          </p:nvGrpSpPr>
          <p:grpSpPr>
            <a:xfrm>
              <a:off x="5560285" y="310809"/>
              <a:ext cx="3722218" cy="788005"/>
              <a:chOff x="356072" y="3969700"/>
              <a:chExt cx="3722218" cy="788005"/>
            </a:xfrm>
          </p:grpSpPr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6F0A4435-1841-4179-82A9-870C21E6495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EE4823-3F89-48A9-9286-870682E7344D}"/>
                  </a:ext>
                </a:extLst>
              </p:cNvPr>
              <p:cNvSpPr/>
              <p:nvPr/>
            </p:nvSpPr>
            <p:spPr>
              <a:xfrm>
                <a:off x="416713" y="4269844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KINJOL DAS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1E7A9-B55F-4D5C-80BC-667E65E0E29C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09BBA4-5888-4C4E-A179-5F6EA8C4EF5B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EBAC8A-B828-4F4A-8253-D70FA9CFE059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72FBF5-859B-4279-AF54-45F267BC3BC2}"/>
                </a:ext>
              </a:extLst>
            </p:cNvPr>
            <p:cNvGrpSpPr/>
            <p:nvPr/>
          </p:nvGrpSpPr>
          <p:grpSpPr>
            <a:xfrm>
              <a:off x="10707165" y="310809"/>
              <a:ext cx="1211156" cy="776728"/>
              <a:chOff x="356072" y="3969700"/>
              <a:chExt cx="1211156" cy="7767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116D2-F707-4B8D-8F4D-FED8F7212A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851F5C-CA75-4313-865F-D4A4C1F8CD4D}"/>
                  </a:ext>
                </a:extLst>
              </p:cNvPr>
              <p:cNvSpPr/>
              <p:nvPr/>
            </p:nvSpPr>
            <p:spPr>
              <a:xfrm>
                <a:off x="387652" y="4258567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70CFFA-4003-4C6E-99FB-BD2DDD26E7CD}"/>
              </a:ext>
            </a:extLst>
          </p:cNvPr>
          <p:cNvGrpSpPr/>
          <p:nvPr/>
        </p:nvGrpSpPr>
        <p:grpSpPr>
          <a:xfrm>
            <a:off x="5617342" y="1787597"/>
            <a:ext cx="6187545" cy="824650"/>
            <a:chOff x="5560285" y="310809"/>
            <a:chExt cx="6326455" cy="84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3AA9B5-3A30-4817-8229-C6F8CA424017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843163"/>
              <a:chOff x="356072" y="3969700"/>
              <a:chExt cx="3661577" cy="843163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81F4CB05-A495-4CDC-951C-4BE47164542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50C0F4-AC15-429B-BE9D-FBE8230CD311}"/>
                  </a:ext>
                </a:extLst>
              </p:cNvPr>
              <p:cNvSpPr/>
              <p:nvPr/>
            </p:nvSpPr>
            <p:spPr>
              <a:xfrm>
                <a:off x="356072" y="4325002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MAHARSHI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EBCFDF-0A53-4405-9D26-18A79E88D482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77252-9546-44D6-A516-FB5508B747B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EE8646-C72F-49F5-8DD6-8FC8402E4AD4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80D957-D408-4570-9D4F-F56F80DA4155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24DED-8EE1-4606-9410-27420280ACA2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700EA8-2963-4564-9908-828436ECCE38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776FF-24AC-4D74-8A3A-1227BF34DA37}"/>
              </a:ext>
            </a:extLst>
          </p:cNvPr>
          <p:cNvGrpSpPr/>
          <p:nvPr/>
        </p:nvGrpSpPr>
        <p:grpSpPr>
          <a:xfrm>
            <a:off x="5617342" y="2497621"/>
            <a:ext cx="6187545" cy="748066"/>
            <a:chOff x="5560285" y="310809"/>
            <a:chExt cx="6326455" cy="7648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A6F9FC-DFC5-4D98-A791-A03DC9EFDA4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C67245C8-0DA8-4A45-B531-794EB191A85D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01EC10-2A03-46C6-96FD-890A838E3945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SWASTIKA GHOSH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58C9B6-B45E-46B2-A294-F49ACD82C7E1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7F39F-B017-460C-81CF-12F8D469AD6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E634E-935C-4A0A-990A-203590822B5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C62990-4C17-4EC2-BFD9-9C2C434B105B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FDB43-70CE-4E77-9626-0EDDDD7253A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201295-9278-4945-B21B-201327D3532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39CED8C-5462-403B-AF3B-A43D63457511}"/>
              </a:ext>
            </a:extLst>
          </p:cNvPr>
          <p:cNvSpPr txBox="1"/>
          <p:nvPr/>
        </p:nvSpPr>
        <p:spPr>
          <a:xfrm>
            <a:off x="666712" y="5778878"/>
            <a:ext cx="67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RED HOUSE | 10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2C47FF-CA4E-46B6-B693-C18E37B87876}"/>
              </a:ext>
            </a:extLst>
          </p:cNvPr>
          <p:cNvSpPr txBox="1"/>
          <p:nvPr/>
        </p:nvSpPr>
        <p:spPr>
          <a:xfrm>
            <a:off x="2408464" y="1929284"/>
            <a:ext cx="251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FORCE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5EDDBC2-3879-49F7-8E0C-2CE1EE22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3" y="437105"/>
            <a:ext cx="1735778" cy="35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3B35-3FDC-8CC6-CE56-C225F796D144}"/>
              </a:ext>
            </a:extLst>
          </p:cNvPr>
          <p:cNvSpPr txBox="1"/>
          <p:nvPr/>
        </p:nvSpPr>
        <p:spPr>
          <a:xfrm>
            <a:off x="666712" y="4793405"/>
            <a:ext cx="62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 </a:t>
            </a:r>
            <a:r>
              <a:rPr lang="en-IN" sz="3200" dirty="0" err="1">
                <a:solidFill>
                  <a:schemeClr val="bg1"/>
                </a:solidFill>
              </a:rPr>
              <a:t>ision</a:t>
            </a:r>
            <a:r>
              <a:rPr lang="en-IN" sz="3200" dirty="0">
                <a:solidFill>
                  <a:schemeClr val="bg1"/>
                </a:solidFill>
              </a:rPr>
              <a:t>  – Smarter Diagnostics for Smarter Mobility</a:t>
            </a:r>
          </a:p>
        </p:txBody>
      </p:sp>
    </p:spTree>
    <p:extLst>
      <p:ext uri="{BB962C8B-B14F-4D97-AF65-F5344CB8AC3E}">
        <p14:creationId xmlns:p14="http://schemas.microsoft.com/office/powerpoint/2010/main" val="1206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1" y="654423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REFERENCES &amp; PROJECT LINKS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914688" y="1300754"/>
            <a:ext cx="9920460" cy="503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References: 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Roy, P. K., Shahjalal, M., Shams, T., Fly, A., &amp; Stoyanov, S.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Huhman, B. M. (2017).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sv-SE" dirty="0">
                <a:solidFill>
                  <a:schemeClr val="bg1"/>
                </a:solidFill>
              </a:rPr>
              <a:t>Pech, M., Vrchota, J., &amp; Bednář, J. (2021).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Bourechak</a:t>
            </a:r>
            <a:r>
              <a:rPr lang="en-IN" dirty="0">
                <a:solidFill>
                  <a:schemeClr val="bg1"/>
                </a:solidFill>
              </a:rPr>
              <a:t>, A., </a:t>
            </a:r>
            <a:r>
              <a:rPr lang="en-IN" dirty="0" err="1">
                <a:solidFill>
                  <a:schemeClr val="bg1"/>
                </a:solidFill>
              </a:rPr>
              <a:t>Zedadra</a:t>
            </a:r>
            <a:r>
              <a:rPr lang="en-IN" dirty="0">
                <a:solidFill>
                  <a:schemeClr val="bg1"/>
                </a:solidFill>
              </a:rPr>
              <a:t>, O., </a:t>
            </a:r>
            <a:r>
              <a:rPr lang="en-IN" dirty="0" err="1">
                <a:solidFill>
                  <a:schemeClr val="bg1"/>
                </a:solidFill>
              </a:rPr>
              <a:t>Kouahla</a:t>
            </a:r>
            <a:r>
              <a:rPr lang="en-IN" dirty="0">
                <a:solidFill>
                  <a:schemeClr val="bg1"/>
                </a:solidFill>
              </a:rPr>
              <a:t>, M. N., &amp; Guerrieri, A.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Duan, Z., Zhang, L., Feng, L., Yu, S., Jiang, Z., Xu, X., &amp; Hong, J. (2021).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Links: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GitHub repo : 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https://github.com/Suryagnik414/evision-ev-diagnostic-tool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Prototype : 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https://wokwi.com/projects/440894629608796161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video : shared on </a:t>
            </a:r>
            <a:r>
              <a:rPr lang="en-IN" dirty="0" err="1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8FF4-4863-4F95-8095-8ECAE96D4FC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Where We Got Help</a:t>
            </a:r>
          </a:p>
        </p:txBody>
      </p:sp>
    </p:spTree>
    <p:extLst>
      <p:ext uri="{BB962C8B-B14F-4D97-AF65-F5344CB8AC3E}">
        <p14:creationId xmlns:p14="http://schemas.microsoft.com/office/powerpoint/2010/main" val="113312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PROBLEM STATEMENT &amp; OBJECTIVE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806538"/>
            <a:ext cx="8310282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Electric Vehicle Diagnostic Tool(House: RED; Problem Statement No.:10)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aim of this project is to design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real-time, low-cost EV diagnostic system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that monitors voltage, current, temperature, and driving behavior,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about faults, unsafe driving, or battery health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 This ensures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driver safety, longer battery life, and reliable EV performance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ED542-5C6F-4ED2-A9D8-BFFFF6BDC7F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What's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2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430305" y="342648"/>
            <a:ext cx="9856374" cy="600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WHY THIS PROBLEM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EVs are growing fast, but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users face battery failures,  charging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without warning which leads to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Driving style impacts battery and motor health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yet drivers get no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Mechanics depend on costly diagnostic tools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making quick, affordable service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Fleet owners and drivers want simple, low-cost, real-time monitoring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to prevent breakdowns and extend battery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portable EV diagnostic tool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bridges this gap, improving safety, reliability, and trust in EVs.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Why it Matters?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low-cost diagnostic tool bridges the gap 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complex EV systems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everyday users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 helps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preventive maintenance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avoids sudden breakdowns, and builds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trust in EV technology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4538-719E-4989-9E93-2516C9F79E1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1545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362391" y="331257"/>
            <a:ext cx="78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THE IDEA!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1BD8-4F4A-47C0-AC56-6B5DF0D515C1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Our Big Idea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A531D5-DB9B-5C94-1738-5065E60F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" y="1032931"/>
            <a:ext cx="134614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Battery Health Monitoring by Cycle: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Tracks battery condition based on charge–discharge cycles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for accurate diagnostics.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Humidity Sensor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Monitors environmental humidity to prevent moisture-related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battery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 Miniature Circuits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Avoids delicate circuits that can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easily get damaged,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increasing system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Smart Alerts &amp;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Reduces false alarms and predicts maintenance needs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using real-time and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User-Friendly Interface: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Provides clear, actionable insights via a display.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Unique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Combines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cycle-based battery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environmental sensing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safely, unlike conventional EV diagnostic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Due to this Battery Health Monitoring, there is lot more of reduction in E-waste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642898" y="270701"/>
            <a:ext cx="753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WHAT MAKES OUR SYSTEM USEFUL OR UNIQUE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3AD2D-5BA0-483E-ADC7-39152D84AC7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It’s Cool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304-E266-FB0B-55CE-88CCED3A3A5A}"/>
              </a:ext>
            </a:extLst>
          </p:cNvPr>
          <p:cNvSpPr txBox="1"/>
          <p:nvPr/>
        </p:nvSpPr>
        <p:spPr>
          <a:xfrm>
            <a:off x="729545" y="1764313"/>
            <a:ext cx="9448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Accurate Battery Health: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Cycle-based monitoring gives precise insights, not just random readings.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Prevents Damage: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Humidity sensing reduces risk of moisture-related failures.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Higher Reliability: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No miniature circuits → more durable and less prone to failure.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 Convenience: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Easy-to-read interface saves time and improves decision-making.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Cost Saving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491570" y="328594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THE CIRCUIT DIAGRAM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6C09-0170-4E07-8ED0-0CCB05FB108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Wiring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4822-6D0C-B04E-C74A-0C65CEC2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9" y="1040533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37709" y="546268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FLOWCHART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E5C0-D8DA-4CB8-9AF6-4E33F6BC9A5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How It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FC688-873D-4593-EEA8-67D0A810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9" y="1002890"/>
            <a:ext cx="3633019" cy="5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331257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TECHNOLOGY STACK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07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835390"/>
            <a:ext cx="851647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Hardware: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DHT22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 ILI9341(TFT DISPLAY):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TFT1 → shows real-time parameters (V, A, SOC, Temp, Humidity,   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Battery Cycles, Health).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TFT2 → shows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(low voltage, overheating, high humidity).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POTENTIOMETER(2)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:ONE USED FOR VOLTAGE SOURCE AND OTHER FOR DEMONSTRATION PURPOSE.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Software: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WOKWI SIMULATOR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ARDUINO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BF87-E58D-4318-A376-12277DACA27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Tech Stuff</a:t>
            </a:r>
          </a:p>
        </p:txBody>
      </p:sp>
    </p:spTree>
    <p:extLst>
      <p:ext uri="{BB962C8B-B14F-4D97-AF65-F5344CB8AC3E}">
        <p14:creationId xmlns:p14="http://schemas.microsoft.com/office/powerpoint/2010/main" val="181175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229880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CHALLENGES &amp; SOLUTIONS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08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E8EF-7A4A-446B-82BF-508BB27385E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Hurdles &amp; Fixes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45841-7961-0D7E-2613-862D7F91FC48}"/>
              </a:ext>
            </a:extLst>
          </p:cNvPr>
          <p:cNvCxnSpPr>
            <a:cxnSpLocks/>
          </p:cNvCxnSpPr>
          <p:nvPr/>
        </p:nvCxnSpPr>
        <p:spPr>
          <a:xfrm>
            <a:off x="5372100" y="876211"/>
            <a:ext cx="0" cy="598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46E95-9B54-97D8-DBDC-1CD1DC5AC378}"/>
              </a:ext>
            </a:extLst>
          </p:cNvPr>
          <p:cNvSpPr txBox="1"/>
          <p:nvPr/>
        </p:nvSpPr>
        <p:spPr>
          <a:xfrm>
            <a:off x="491570" y="1008841"/>
            <a:ext cx="2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107B0-8273-88C0-44AF-F58DDC274201}"/>
              </a:ext>
            </a:extLst>
          </p:cNvPr>
          <p:cNvSpPr txBox="1"/>
          <p:nvPr/>
        </p:nvSpPr>
        <p:spPr>
          <a:xfrm>
            <a:off x="6713084" y="10088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2177B-B813-723A-E38F-FFB9F2DAF62B}"/>
              </a:ext>
            </a:extLst>
          </p:cNvPr>
          <p:cNvSpPr txBox="1"/>
          <p:nvPr/>
        </p:nvSpPr>
        <p:spPr>
          <a:xfrm>
            <a:off x="1151164" y="175206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FE0A7-3D57-19D4-CBEB-DD434E7F84FF}"/>
              </a:ext>
            </a:extLst>
          </p:cNvPr>
          <p:cNvSpPr txBox="1"/>
          <p:nvPr/>
        </p:nvSpPr>
        <p:spPr>
          <a:xfrm>
            <a:off x="428625" y="1432498"/>
            <a:ext cx="4506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Basic sensors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(potentiometers, DHT22, ESP32 ADC):Limited accuracy, cannot capture real EV battery behavior.</a:t>
            </a:r>
            <a:r>
              <a:rPr lang="en-IN" sz="1400" dirty="0">
                <a:solidFill>
                  <a:schemeClr val="bg1"/>
                </a:solidFill>
              </a:rPr>
              <a:t> Low cost , need for calibration for modern EV system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 remote monitoring: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Data only on TFT, no cloud or app. Increases cost due to modules &amp; connectivity.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3.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EEPROM logging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Limited write cycles, small memory. SD card module adds slight extra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Voltage-based SOC estimation: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Simple linear mapping is inaccurate in real EVs. Requires additional circuitry → medium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5.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Scalability to real EV battery packs: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Prototype monitors single source → not suitable for multi-cell packs.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Higher cost (BMS chips).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8884F-1371-BA38-CE17-8981835931E6}"/>
              </a:ext>
            </a:extLst>
          </p:cNvPr>
          <p:cNvSpPr txBox="1"/>
          <p:nvPr/>
        </p:nvSpPr>
        <p:spPr>
          <a:xfrm>
            <a:off x="5514367" y="1402666"/>
            <a:ext cx="500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dedicated current/voltage sensors (INA219, ACS712)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better temp sensors (thermistor/DS18B20).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IN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WiFi</a:t>
            </a:r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(MQTT) / GSM for alerts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FRAM / SD card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for data history for battery usage pattern monitoring to improvements.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Coulomb counting / BMS algorithms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multi-cell monitor ICs / CAN bus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882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Sadhukhan</dc:creator>
  <cp:lastModifiedBy>Suryagnik Roy</cp:lastModifiedBy>
  <cp:revision>20</cp:revision>
  <dcterms:created xsi:type="dcterms:W3CDTF">2025-08-29T23:47:19Z</dcterms:created>
  <dcterms:modified xsi:type="dcterms:W3CDTF">2025-09-01T13:54:00Z</dcterms:modified>
</cp:coreProperties>
</file>