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ED8F2B-DE63-43E6-BA50-3458F5A152BF}" v="156" dt="2025-08-31T17:36:29.109"/>
    <p1510:client id="{8BDFB37B-F980-410A-BDFD-93D0990CAE95}" v="7" dt="2025-09-01T14:08:00.9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78" d="100"/>
          <a:sy n="78" d="100"/>
        </p:scale>
        <p:origin x="71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yagnik Roy" userId="b77717b65e67a0f0" providerId="LiveId" clId="{D6A7BFCF-3691-48A4-BDEB-EA4D4AFED0E3}"/>
    <pc:docChg chg="custSel modSld">
      <pc:chgData name="Suryagnik Roy" userId="b77717b65e67a0f0" providerId="LiveId" clId="{D6A7BFCF-3691-48A4-BDEB-EA4D4AFED0E3}" dt="2025-09-01T14:08:33.147" v="131" actId="20577"/>
      <pc:docMkLst>
        <pc:docMk/>
      </pc:docMkLst>
      <pc:sldChg chg="addSp delSp modSp mod">
        <pc:chgData name="Suryagnik Roy" userId="b77717b65e67a0f0" providerId="LiveId" clId="{D6A7BFCF-3691-48A4-BDEB-EA4D4AFED0E3}" dt="2025-09-01T12:25:44.550" v="3" actId="1076"/>
        <pc:sldMkLst>
          <pc:docMk/>
          <pc:sldMk cId="555176725" sldId="260"/>
        </pc:sldMkLst>
        <pc:picChg chg="del">
          <ac:chgData name="Suryagnik Roy" userId="b77717b65e67a0f0" providerId="LiveId" clId="{D6A7BFCF-3691-48A4-BDEB-EA4D4AFED0E3}" dt="2025-09-01T12:25:38.375" v="1" actId="478"/>
          <ac:picMkLst>
            <pc:docMk/>
            <pc:sldMk cId="555176725" sldId="260"/>
            <ac:picMk id="3" creationId="{59DE4351-4A1B-63C4-E33D-D16B2CE267C0}"/>
          </ac:picMkLst>
        </pc:picChg>
        <pc:picChg chg="add mod">
          <ac:chgData name="Suryagnik Roy" userId="b77717b65e67a0f0" providerId="LiveId" clId="{D6A7BFCF-3691-48A4-BDEB-EA4D4AFED0E3}" dt="2025-09-01T12:25:44.550" v="3" actId="1076"/>
          <ac:picMkLst>
            <pc:docMk/>
            <pc:sldMk cId="555176725" sldId="260"/>
            <ac:picMk id="6" creationId="{2B144822-6D0C-B04E-C74A-0C65CEC2FFE9}"/>
          </ac:picMkLst>
        </pc:picChg>
      </pc:sldChg>
      <pc:sldChg chg="addSp delSp modSp mod">
        <pc:chgData name="Suryagnik Roy" userId="b77717b65e67a0f0" providerId="LiveId" clId="{D6A7BFCF-3691-48A4-BDEB-EA4D4AFED0E3}" dt="2025-09-01T12:33:39.760" v="8" actId="14100"/>
        <pc:sldMkLst>
          <pc:docMk/>
          <pc:sldMk cId="2560949696" sldId="261"/>
        </pc:sldMkLst>
        <pc:picChg chg="del">
          <ac:chgData name="Suryagnik Roy" userId="b77717b65e67a0f0" providerId="LiveId" clId="{D6A7BFCF-3691-48A4-BDEB-EA4D4AFED0E3}" dt="2025-09-01T12:33:31.582" v="4" actId="478"/>
          <ac:picMkLst>
            <pc:docMk/>
            <pc:sldMk cId="2560949696" sldId="261"/>
            <ac:picMk id="3" creationId="{9DBE77F3-57ED-3F9F-EF38-5CD48F609115}"/>
          </ac:picMkLst>
        </pc:picChg>
        <pc:picChg chg="add mod">
          <ac:chgData name="Suryagnik Roy" userId="b77717b65e67a0f0" providerId="LiveId" clId="{D6A7BFCF-3691-48A4-BDEB-EA4D4AFED0E3}" dt="2025-09-01T12:33:39.760" v="8" actId="14100"/>
          <ac:picMkLst>
            <pc:docMk/>
            <pc:sldMk cId="2560949696" sldId="261"/>
            <ac:picMk id="6" creationId="{DB8FC688-873D-4593-EEA8-67D0A8101DB5}"/>
          </ac:picMkLst>
        </pc:picChg>
      </pc:sldChg>
      <pc:sldChg chg="modSp mod">
        <pc:chgData name="Suryagnik Roy" userId="b77717b65e67a0f0" providerId="LiveId" clId="{D6A7BFCF-3691-48A4-BDEB-EA4D4AFED0E3}" dt="2025-09-01T14:08:33.147" v="131" actId="20577"/>
        <pc:sldMkLst>
          <pc:docMk/>
          <pc:sldMk cId="1133120857" sldId="264"/>
        </pc:sldMkLst>
        <pc:spChg chg="mod">
          <ac:chgData name="Suryagnik Roy" userId="b77717b65e67a0f0" providerId="LiveId" clId="{D6A7BFCF-3691-48A4-BDEB-EA4D4AFED0E3}" dt="2025-09-01T14:08:33.147" v="131" actId="20577"/>
          <ac:spMkLst>
            <pc:docMk/>
            <pc:sldMk cId="1133120857" sldId="264"/>
            <ac:spMk id="6" creationId="{F06109FE-A42D-4CE2-82D1-C085099EE3EE}"/>
          </ac:spMkLst>
        </pc:spChg>
      </pc:sldChg>
      <pc:sldChg chg="modSp mod">
        <pc:chgData name="Suryagnik Roy" userId="b77717b65e67a0f0" providerId="LiveId" clId="{D6A7BFCF-3691-48A4-BDEB-EA4D4AFED0E3}" dt="2025-09-01T12:09:36.123" v="0" actId="20577"/>
        <pc:sldMkLst>
          <pc:docMk/>
          <pc:sldMk cId="1206727633" sldId="265"/>
        </pc:sldMkLst>
        <pc:spChg chg="mod">
          <ac:chgData name="Suryagnik Roy" userId="b77717b65e67a0f0" providerId="LiveId" clId="{D6A7BFCF-3691-48A4-BDEB-EA4D4AFED0E3}" dt="2025-09-01T12:09:36.123" v="0" actId="20577"/>
          <ac:spMkLst>
            <pc:docMk/>
            <pc:sldMk cId="1206727633" sldId="265"/>
            <ac:spMk id="4" creationId="{2E823B35-3FDC-8CC6-CE56-C225F796D14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858B1-6AB4-4CB7-BA59-23AFE91B9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7FA976-6032-4E61-9225-1292A3FF1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D47AD-EB23-4A10-9A11-CC0C8F2A3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0228-1E9F-472B-9E8A-41E9A175ABC3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5CF84-F752-4397-B149-06569663F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82CE7-09CD-473C-844E-77F59BE56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4E91-84D7-4874-AB43-45334E593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300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AA71B-465A-45E7-B6D5-397E911AE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EDBBCA-D780-41AD-A9CD-D0BF96F60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DB2B8-D7ED-4E8C-8736-7C0F317D1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0228-1E9F-472B-9E8A-41E9A175ABC3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C4223-3E29-488A-93F4-ED57358E2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20434-4E85-42AC-9D14-44B1A72FC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4E91-84D7-4874-AB43-45334E593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136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9F42A5-3E55-4E1D-93DE-5B4491B05A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518156-0DF3-4963-9E14-8F7E39F38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A3143-5963-473C-B47C-CDFA539C4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0228-1E9F-472B-9E8A-41E9A175ABC3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32D69-23E0-4A2E-B380-2C45F052D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2F3F7-ED07-49BA-BFEB-46C0712C8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4E91-84D7-4874-AB43-45334E593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38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BE6F-65C0-408A-9E76-6E077541C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D3D2B-4A88-454D-9F52-07CD2ECC3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0BE17-0494-4C24-9957-18522829E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0228-1E9F-472B-9E8A-41E9A175ABC3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26F3A-F645-475D-9304-FF8208079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672DE-D51B-4B29-83F6-54B9731FC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4E91-84D7-4874-AB43-45334E593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841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6AA0F-E68E-419B-B875-0AE9FA3B1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11F5E-3E3A-402C-B630-1084C49EF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6D9F2-8037-4165-9E98-5EAB8A1B6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0228-1E9F-472B-9E8A-41E9A175ABC3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5CD4E-9C69-4B21-9FC7-63C2DC9A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3D98E-64F3-436B-AE9F-34AD8A2D6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4E91-84D7-4874-AB43-45334E593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423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2B0D7-D38F-4229-993B-98D32D918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1E893-BA89-49C6-BB69-6C992E3EE2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461664-BF13-4A8C-AA3E-3A608F7D6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6FEF6-A5DF-4C07-8BF0-7FEF9F466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0228-1E9F-472B-9E8A-41E9A175ABC3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B61C0-6BAE-4FDA-B803-A63EB66DB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4327F-5AA4-4ED0-B447-9C47FF328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4E91-84D7-4874-AB43-45334E593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545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42151-B61D-42E0-A08A-53DADDAB5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89F8E-81A9-4CC7-B99C-ACEAEC9A2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7AC95-ED77-472F-A488-EFEE6C238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6AC0BE-99ED-4FA8-B780-9F5494E91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CC91D-C16D-4DF6-B2D5-2DB54FDA83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E639DD-D8B1-4A0D-B250-D511DDEA3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0228-1E9F-472B-9E8A-41E9A175ABC3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1027C6-1AAB-4FBC-84C7-760B67F31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F89863-0E55-4F08-8676-CDF98708F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4E91-84D7-4874-AB43-45334E593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9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89AAD-3875-4A27-B1F7-0D5FDD96E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2F0820-3B6D-45D4-A197-21A04E154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0228-1E9F-472B-9E8A-41E9A175ABC3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D66156-892B-441D-960A-459F15CE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4B0085-E124-4049-B5B4-629F28E8A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4E91-84D7-4874-AB43-45334E593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995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1DFDAE-F6F2-4402-8613-95DC356FD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0228-1E9F-472B-9E8A-41E9A175ABC3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5A7D9F-D169-42D7-91D7-74A4A9CD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6CB9B-154E-407C-9ECC-579699DE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4E91-84D7-4874-AB43-45334E593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51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75571-2C4B-47D6-9A23-46DD2C2CD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92AAA-6959-4289-858A-7BCC656A4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4E51DB-1EFF-4509-A99C-C4DE6579E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ED9B8-4549-442A-9CC0-83B12061A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0228-1E9F-472B-9E8A-41E9A175ABC3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3BCB1-88FF-4179-B9A4-E7F26D1BD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E1966-6AEE-42D8-A492-73368B08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4E91-84D7-4874-AB43-45334E593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236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05621-E12B-4211-880D-454707D16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963ECA-C3E2-4D88-BDC2-0E8288CB8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2DC78-C6F3-4425-B3F6-3D600E258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E90D0-7649-4177-89BE-623D8A078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0228-1E9F-472B-9E8A-41E9A175ABC3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9DDFF-8F9E-4069-9390-355FAAD51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8E1BE-8EEE-45E6-B0A3-90D82C5E7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4E91-84D7-4874-AB43-45334E593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493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CCB1E3-F229-454B-8D8A-B3F94A987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691F2-BDA6-465B-84F7-6CBD46160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56F1A-A8FF-4F46-81E7-848CD7ACC2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10228-1E9F-472B-9E8A-41E9A175ABC3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F649B-102F-4862-B76D-C3C396F5C9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E7CE2-6901-4728-AD14-5D1E17AF6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34E91-84D7-4874-AB43-45334E593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119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ryagnik414/evision-ev-diagnostic-too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youtu.be/JreFqKJ2MZE?si=ttxcJ0dFnNfuFVFQ" TargetMode="External"/><Relationship Id="rId4" Type="http://schemas.openxmlformats.org/officeDocument/2006/relationships/hyperlink" Target="https://wokwi.com/projects/44089462960879616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5F8F1EC-072C-4AE5-AE83-24A39166914C}"/>
              </a:ext>
            </a:extLst>
          </p:cNvPr>
          <p:cNvGrpSpPr/>
          <p:nvPr/>
        </p:nvGrpSpPr>
        <p:grpSpPr>
          <a:xfrm>
            <a:off x="5631170" y="3258980"/>
            <a:ext cx="6187545" cy="748066"/>
            <a:chOff x="5560285" y="310809"/>
            <a:chExt cx="6326455" cy="76486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7A530F9-D5AF-420A-977B-974CCE6B966B}"/>
                </a:ext>
              </a:extLst>
            </p:cNvPr>
            <p:cNvGrpSpPr/>
            <p:nvPr/>
          </p:nvGrpSpPr>
          <p:grpSpPr>
            <a:xfrm>
              <a:off x="5560285" y="310809"/>
              <a:ext cx="3661577" cy="764860"/>
              <a:chOff x="356072" y="3969700"/>
              <a:chExt cx="3661577" cy="764860"/>
            </a:xfrm>
          </p:grpSpPr>
          <p:sp>
            <p:nvSpPr>
              <p:cNvPr id="10" name="TextBox 18">
                <a:extLst>
                  <a:ext uri="{FF2B5EF4-FFF2-40B4-BE49-F238E27FC236}">
                    <a16:creationId xmlns:a16="http://schemas.microsoft.com/office/drawing/2014/main" id="{403FEBF2-F7A9-4751-88E5-E9DCC966D5C0}"/>
                  </a:ext>
                </a:extLst>
              </p:cNvPr>
              <p:cNvSpPr txBox="1"/>
              <p:nvPr/>
            </p:nvSpPr>
            <p:spPr>
              <a:xfrm>
                <a:off x="356072" y="3969700"/>
                <a:ext cx="693701" cy="283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Name</a:t>
                </a:r>
                <a:endParaRPr lang="en-IN" sz="12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CCF9FFB-1A31-4909-A981-B1C4BBC1DE3C}"/>
                  </a:ext>
                </a:extLst>
              </p:cNvPr>
              <p:cNvSpPr/>
              <p:nvPr/>
            </p:nvSpPr>
            <p:spPr>
              <a:xfrm>
                <a:off x="356072" y="4246699"/>
                <a:ext cx="3661577" cy="487861"/>
              </a:xfrm>
              <a:prstGeom prst="rect">
                <a:avLst/>
              </a:prstGeom>
              <a:solidFill>
                <a:srgbClr val="222222"/>
              </a:solidFill>
              <a:ln w="19050">
                <a:solidFill>
                  <a:srgbClr val="121213"/>
                </a:solidFill>
              </a:ln>
              <a:effectLst>
                <a:outerShdw dist="50800" dir="2700000" algn="tl" rotWithShape="0">
                  <a:srgbClr val="222222">
                    <a:alpha val="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SURYAGNIK ROY</a:t>
                </a:r>
                <a:endParaRPr lang="en-IN" sz="14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A37A87D-3A42-467E-A453-0FE458C87BFA}"/>
                </a:ext>
              </a:extLst>
            </p:cNvPr>
            <p:cNvGrpSpPr/>
            <p:nvPr/>
          </p:nvGrpSpPr>
          <p:grpSpPr>
            <a:xfrm>
              <a:off x="9374725" y="310809"/>
              <a:ext cx="1179576" cy="764860"/>
              <a:chOff x="356071" y="3969700"/>
              <a:chExt cx="1179576" cy="764860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371FD9-5B33-4642-89F8-1B4F76226C8E}"/>
                  </a:ext>
                </a:extLst>
              </p:cNvPr>
              <p:cNvSpPr txBox="1"/>
              <p:nvPr/>
            </p:nvSpPr>
            <p:spPr>
              <a:xfrm>
                <a:off x="356072" y="3969700"/>
                <a:ext cx="11479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Department</a:t>
                </a:r>
                <a:endParaRPr lang="en-IN" sz="12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DF459E4-FF20-4570-AD83-175D280C3100}"/>
                  </a:ext>
                </a:extLst>
              </p:cNvPr>
              <p:cNvSpPr/>
              <p:nvPr/>
            </p:nvSpPr>
            <p:spPr>
              <a:xfrm>
                <a:off x="356071" y="4246699"/>
                <a:ext cx="1179576" cy="487861"/>
              </a:xfrm>
              <a:prstGeom prst="rect">
                <a:avLst/>
              </a:prstGeom>
              <a:solidFill>
                <a:srgbClr val="222222"/>
              </a:solidFill>
              <a:ln w="19050">
                <a:solidFill>
                  <a:srgbClr val="121213"/>
                </a:solidFill>
              </a:ln>
              <a:effectLst>
                <a:outerShdw dist="50800" dir="2700000" algn="tl" rotWithShape="0">
                  <a:srgbClr val="222222">
                    <a:alpha val="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ECE</a:t>
                </a:r>
                <a:endParaRPr lang="en-IN" sz="14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4B18608-4174-4B2A-93FB-E40EE820DCA0}"/>
                </a:ext>
              </a:extLst>
            </p:cNvPr>
            <p:cNvGrpSpPr/>
            <p:nvPr/>
          </p:nvGrpSpPr>
          <p:grpSpPr>
            <a:xfrm>
              <a:off x="10707164" y="310809"/>
              <a:ext cx="1179576" cy="764860"/>
              <a:chOff x="356071" y="3969700"/>
              <a:chExt cx="1179576" cy="764860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3B96152-8C02-454E-A854-45E1FDA40EE6}"/>
                  </a:ext>
                </a:extLst>
              </p:cNvPr>
              <p:cNvSpPr txBox="1"/>
              <p:nvPr/>
            </p:nvSpPr>
            <p:spPr>
              <a:xfrm>
                <a:off x="356072" y="3969700"/>
                <a:ext cx="11479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Semester</a:t>
                </a:r>
                <a:endParaRPr lang="en-IN" sz="12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D289E98-F1B2-4EB1-BD46-00FA7CA02B2F}"/>
                  </a:ext>
                </a:extLst>
              </p:cNvPr>
              <p:cNvSpPr/>
              <p:nvPr/>
            </p:nvSpPr>
            <p:spPr>
              <a:xfrm>
                <a:off x="356071" y="4246699"/>
                <a:ext cx="1179576" cy="487861"/>
              </a:xfrm>
              <a:prstGeom prst="rect">
                <a:avLst/>
              </a:prstGeom>
              <a:solidFill>
                <a:srgbClr val="222222"/>
              </a:solidFill>
              <a:ln w="19050">
                <a:solidFill>
                  <a:srgbClr val="121213"/>
                </a:solidFill>
              </a:ln>
              <a:effectLst>
                <a:outerShdw dist="50800" dir="2700000" algn="tl" rotWithShape="0">
                  <a:srgbClr val="222222">
                    <a:alpha val="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5th</a:t>
                </a:r>
                <a:endParaRPr lang="en-IN" sz="14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C77CBAF-69B8-4EE0-B26B-2762DFD98155}"/>
              </a:ext>
            </a:extLst>
          </p:cNvPr>
          <p:cNvGrpSpPr/>
          <p:nvPr/>
        </p:nvGrpSpPr>
        <p:grpSpPr>
          <a:xfrm>
            <a:off x="5571860" y="1077823"/>
            <a:ext cx="6218433" cy="770702"/>
            <a:chOff x="5560285" y="310809"/>
            <a:chExt cx="6358036" cy="78800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26A776F-DAA3-42CC-BF8F-B3C62930194F}"/>
                </a:ext>
              </a:extLst>
            </p:cNvPr>
            <p:cNvGrpSpPr/>
            <p:nvPr/>
          </p:nvGrpSpPr>
          <p:grpSpPr>
            <a:xfrm>
              <a:off x="5560285" y="310809"/>
              <a:ext cx="3722218" cy="788005"/>
              <a:chOff x="356072" y="3969700"/>
              <a:chExt cx="3722218" cy="788005"/>
            </a:xfrm>
          </p:grpSpPr>
          <p:sp>
            <p:nvSpPr>
              <p:cNvPr id="32" name="TextBox 18">
                <a:extLst>
                  <a:ext uri="{FF2B5EF4-FFF2-40B4-BE49-F238E27FC236}">
                    <a16:creationId xmlns:a16="http://schemas.microsoft.com/office/drawing/2014/main" id="{6F0A4435-1841-4179-82A9-870C21E64954}"/>
                  </a:ext>
                </a:extLst>
              </p:cNvPr>
              <p:cNvSpPr txBox="1"/>
              <p:nvPr/>
            </p:nvSpPr>
            <p:spPr>
              <a:xfrm>
                <a:off x="356072" y="3969700"/>
                <a:ext cx="693701" cy="283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Name</a:t>
                </a:r>
                <a:endParaRPr lang="en-IN" sz="12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FEE4823-3F89-48A9-9286-870682E7344D}"/>
                  </a:ext>
                </a:extLst>
              </p:cNvPr>
              <p:cNvSpPr/>
              <p:nvPr/>
            </p:nvSpPr>
            <p:spPr>
              <a:xfrm>
                <a:off x="416713" y="4269844"/>
                <a:ext cx="3661577" cy="487861"/>
              </a:xfrm>
              <a:prstGeom prst="rect">
                <a:avLst/>
              </a:prstGeom>
              <a:solidFill>
                <a:srgbClr val="222222"/>
              </a:solidFill>
              <a:ln w="19050">
                <a:solidFill>
                  <a:srgbClr val="121213"/>
                </a:solidFill>
              </a:ln>
              <a:effectLst>
                <a:outerShdw dist="50800" dir="2700000" algn="tl" rotWithShape="0">
                  <a:srgbClr val="222222">
                    <a:alpha val="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KINJOL DAS</a:t>
                </a:r>
                <a:endParaRPr lang="en-IN" sz="14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271E7A9-B55F-4D5C-80BC-667E65E0E29C}"/>
                </a:ext>
              </a:extLst>
            </p:cNvPr>
            <p:cNvGrpSpPr/>
            <p:nvPr/>
          </p:nvGrpSpPr>
          <p:grpSpPr>
            <a:xfrm>
              <a:off x="9374725" y="310809"/>
              <a:ext cx="1179576" cy="764860"/>
              <a:chOff x="356071" y="3969700"/>
              <a:chExt cx="1179576" cy="764860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D09BBA4-5888-4C4E-A179-5F6EA8C4EF5B}"/>
                  </a:ext>
                </a:extLst>
              </p:cNvPr>
              <p:cNvSpPr txBox="1"/>
              <p:nvPr/>
            </p:nvSpPr>
            <p:spPr>
              <a:xfrm>
                <a:off x="356072" y="3969700"/>
                <a:ext cx="11479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Department</a:t>
                </a:r>
                <a:endParaRPr lang="en-IN" sz="12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2EBAC8A-B828-4F4A-8253-D70FA9CFE059}"/>
                  </a:ext>
                </a:extLst>
              </p:cNvPr>
              <p:cNvSpPr/>
              <p:nvPr/>
            </p:nvSpPr>
            <p:spPr>
              <a:xfrm>
                <a:off x="356071" y="4246699"/>
                <a:ext cx="1179576" cy="487861"/>
              </a:xfrm>
              <a:prstGeom prst="rect">
                <a:avLst/>
              </a:prstGeom>
              <a:solidFill>
                <a:srgbClr val="222222"/>
              </a:solidFill>
              <a:ln w="19050">
                <a:solidFill>
                  <a:srgbClr val="121213"/>
                </a:solidFill>
              </a:ln>
              <a:effectLst>
                <a:outerShdw dist="50800" dir="2700000" algn="tl" rotWithShape="0">
                  <a:srgbClr val="222222">
                    <a:alpha val="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ECE</a:t>
                </a:r>
                <a:endParaRPr lang="en-IN" sz="14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572FBF5-859B-4279-AF54-45F267BC3BC2}"/>
                </a:ext>
              </a:extLst>
            </p:cNvPr>
            <p:cNvGrpSpPr/>
            <p:nvPr/>
          </p:nvGrpSpPr>
          <p:grpSpPr>
            <a:xfrm>
              <a:off x="10707165" y="310809"/>
              <a:ext cx="1211156" cy="776728"/>
              <a:chOff x="356072" y="3969700"/>
              <a:chExt cx="1211156" cy="776728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86116D2-F707-4B8D-8F4D-FED8F7212AE6}"/>
                  </a:ext>
                </a:extLst>
              </p:cNvPr>
              <p:cNvSpPr txBox="1"/>
              <p:nvPr/>
            </p:nvSpPr>
            <p:spPr>
              <a:xfrm>
                <a:off x="356072" y="3969700"/>
                <a:ext cx="11479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Semester</a:t>
                </a:r>
                <a:endParaRPr lang="en-IN" sz="12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8851F5C-CA75-4313-865F-D4A4C1F8CD4D}"/>
                  </a:ext>
                </a:extLst>
              </p:cNvPr>
              <p:cNvSpPr/>
              <p:nvPr/>
            </p:nvSpPr>
            <p:spPr>
              <a:xfrm>
                <a:off x="387652" y="4258567"/>
                <a:ext cx="1179576" cy="487861"/>
              </a:xfrm>
              <a:prstGeom prst="rect">
                <a:avLst/>
              </a:prstGeom>
              <a:solidFill>
                <a:srgbClr val="222222"/>
              </a:solidFill>
              <a:ln w="19050">
                <a:solidFill>
                  <a:srgbClr val="121213"/>
                </a:solidFill>
              </a:ln>
              <a:effectLst>
                <a:outerShdw dist="50800" dir="2700000" algn="tl" rotWithShape="0">
                  <a:srgbClr val="222222">
                    <a:alpha val="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5th</a:t>
                </a:r>
                <a:endParaRPr lang="en-IN" sz="14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070CFFA-4003-4C6E-99FB-BD2DDD26E7CD}"/>
              </a:ext>
            </a:extLst>
          </p:cNvPr>
          <p:cNvGrpSpPr/>
          <p:nvPr/>
        </p:nvGrpSpPr>
        <p:grpSpPr>
          <a:xfrm>
            <a:off x="5617342" y="1787597"/>
            <a:ext cx="6187545" cy="824650"/>
            <a:chOff x="5560285" y="310809"/>
            <a:chExt cx="6326455" cy="843163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83AA9B5-3A30-4817-8229-C6F8CA424017}"/>
                </a:ext>
              </a:extLst>
            </p:cNvPr>
            <p:cNvGrpSpPr/>
            <p:nvPr/>
          </p:nvGrpSpPr>
          <p:grpSpPr>
            <a:xfrm>
              <a:off x="5560285" y="310809"/>
              <a:ext cx="3661577" cy="843163"/>
              <a:chOff x="356072" y="3969700"/>
              <a:chExt cx="3661577" cy="843163"/>
            </a:xfrm>
          </p:grpSpPr>
          <p:sp>
            <p:nvSpPr>
              <p:cNvPr id="42" name="TextBox 18">
                <a:extLst>
                  <a:ext uri="{FF2B5EF4-FFF2-40B4-BE49-F238E27FC236}">
                    <a16:creationId xmlns:a16="http://schemas.microsoft.com/office/drawing/2014/main" id="{81F4CB05-A495-4CDC-951C-4BE471645426}"/>
                  </a:ext>
                </a:extLst>
              </p:cNvPr>
              <p:cNvSpPr txBox="1"/>
              <p:nvPr/>
            </p:nvSpPr>
            <p:spPr>
              <a:xfrm>
                <a:off x="356072" y="3969700"/>
                <a:ext cx="693701" cy="283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Name</a:t>
                </a:r>
                <a:endParaRPr lang="en-IN" sz="12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650C0F4-AC15-429B-BE9D-FBE8230CD311}"/>
                  </a:ext>
                </a:extLst>
              </p:cNvPr>
              <p:cNvSpPr/>
              <p:nvPr/>
            </p:nvSpPr>
            <p:spPr>
              <a:xfrm>
                <a:off x="356072" y="4325002"/>
                <a:ext cx="3661577" cy="487861"/>
              </a:xfrm>
              <a:prstGeom prst="rect">
                <a:avLst/>
              </a:prstGeom>
              <a:solidFill>
                <a:srgbClr val="222222"/>
              </a:solidFill>
              <a:ln w="19050">
                <a:solidFill>
                  <a:srgbClr val="121213"/>
                </a:solidFill>
              </a:ln>
              <a:effectLst>
                <a:outerShdw dist="50800" dir="2700000" algn="tl" rotWithShape="0">
                  <a:srgbClr val="222222">
                    <a:alpha val="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MAHARSHI ROY</a:t>
                </a:r>
                <a:endParaRPr lang="en-IN" sz="14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5EBCFDF-0A53-4405-9D26-18A79E88D482}"/>
                </a:ext>
              </a:extLst>
            </p:cNvPr>
            <p:cNvGrpSpPr/>
            <p:nvPr/>
          </p:nvGrpSpPr>
          <p:grpSpPr>
            <a:xfrm>
              <a:off x="9374725" y="310809"/>
              <a:ext cx="1179576" cy="764860"/>
              <a:chOff x="356071" y="3969700"/>
              <a:chExt cx="1179576" cy="764860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4577252-9546-44D6-A516-FB5508B747B6}"/>
                  </a:ext>
                </a:extLst>
              </p:cNvPr>
              <p:cNvSpPr txBox="1"/>
              <p:nvPr/>
            </p:nvSpPr>
            <p:spPr>
              <a:xfrm>
                <a:off x="356072" y="3969700"/>
                <a:ext cx="11479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Department</a:t>
                </a:r>
                <a:endParaRPr lang="en-IN" sz="12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EEE8646-C72F-49F5-8DD6-8FC8402E4AD4}"/>
                  </a:ext>
                </a:extLst>
              </p:cNvPr>
              <p:cNvSpPr/>
              <p:nvPr/>
            </p:nvSpPr>
            <p:spPr>
              <a:xfrm>
                <a:off x="356071" y="4246699"/>
                <a:ext cx="1179576" cy="487861"/>
              </a:xfrm>
              <a:prstGeom prst="rect">
                <a:avLst/>
              </a:prstGeom>
              <a:solidFill>
                <a:srgbClr val="222222"/>
              </a:solidFill>
              <a:ln w="19050">
                <a:solidFill>
                  <a:srgbClr val="121213"/>
                </a:solidFill>
              </a:ln>
              <a:effectLst>
                <a:outerShdw dist="50800" dir="2700000" algn="tl" rotWithShape="0">
                  <a:srgbClr val="222222">
                    <a:alpha val="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ECE</a:t>
                </a:r>
                <a:endParaRPr lang="en-IN" sz="14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680D957-D408-4570-9D4F-F56F80DA4155}"/>
                </a:ext>
              </a:extLst>
            </p:cNvPr>
            <p:cNvGrpSpPr/>
            <p:nvPr/>
          </p:nvGrpSpPr>
          <p:grpSpPr>
            <a:xfrm>
              <a:off x="10707164" y="310809"/>
              <a:ext cx="1179576" cy="764860"/>
              <a:chOff x="356071" y="3969700"/>
              <a:chExt cx="1179576" cy="764860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2D24DED-8EE1-4606-9410-27420280ACA2}"/>
                  </a:ext>
                </a:extLst>
              </p:cNvPr>
              <p:cNvSpPr txBox="1"/>
              <p:nvPr/>
            </p:nvSpPr>
            <p:spPr>
              <a:xfrm>
                <a:off x="356072" y="3969700"/>
                <a:ext cx="11479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Semester</a:t>
                </a:r>
                <a:endParaRPr lang="en-IN" sz="12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F700EA8-2963-4564-9908-828436ECCE38}"/>
                  </a:ext>
                </a:extLst>
              </p:cNvPr>
              <p:cNvSpPr/>
              <p:nvPr/>
            </p:nvSpPr>
            <p:spPr>
              <a:xfrm>
                <a:off x="356071" y="4246699"/>
                <a:ext cx="1179576" cy="487861"/>
              </a:xfrm>
              <a:prstGeom prst="rect">
                <a:avLst/>
              </a:prstGeom>
              <a:solidFill>
                <a:srgbClr val="222222"/>
              </a:solidFill>
              <a:ln w="19050">
                <a:solidFill>
                  <a:srgbClr val="121213"/>
                </a:solidFill>
              </a:ln>
              <a:effectLst>
                <a:outerShdw dist="50800" dir="2700000" algn="tl" rotWithShape="0">
                  <a:srgbClr val="222222">
                    <a:alpha val="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5th</a:t>
                </a:r>
                <a:endParaRPr lang="en-IN" sz="14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90776FF-24AC-4D74-8A3A-1227BF34DA37}"/>
              </a:ext>
            </a:extLst>
          </p:cNvPr>
          <p:cNvGrpSpPr/>
          <p:nvPr/>
        </p:nvGrpSpPr>
        <p:grpSpPr>
          <a:xfrm>
            <a:off x="5617342" y="2497621"/>
            <a:ext cx="6187545" cy="748066"/>
            <a:chOff x="5560285" y="310809"/>
            <a:chExt cx="6326455" cy="76486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2A6F9FC-DFC5-4D98-A791-A03DC9EFDA4B}"/>
                </a:ext>
              </a:extLst>
            </p:cNvPr>
            <p:cNvGrpSpPr/>
            <p:nvPr/>
          </p:nvGrpSpPr>
          <p:grpSpPr>
            <a:xfrm>
              <a:off x="5560285" y="310809"/>
              <a:ext cx="3661577" cy="764860"/>
              <a:chOff x="356072" y="3969700"/>
              <a:chExt cx="3661577" cy="764860"/>
            </a:xfrm>
          </p:grpSpPr>
          <p:sp>
            <p:nvSpPr>
              <p:cNvPr id="52" name="TextBox 18">
                <a:extLst>
                  <a:ext uri="{FF2B5EF4-FFF2-40B4-BE49-F238E27FC236}">
                    <a16:creationId xmlns:a16="http://schemas.microsoft.com/office/drawing/2014/main" id="{C67245C8-0DA8-4A45-B531-794EB191A85D}"/>
                  </a:ext>
                </a:extLst>
              </p:cNvPr>
              <p:cNvSpPr txBox="1"/>
              <p:nvPr/>
            </p:nvSpPr>
            <p:spPr>
              <a:xfrm>
                <a:off x="356072" y="3969700"/>
                <a:ext cx="693701" cy="283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Name</a:t>
                </a:r>
                <a:endParaRPr lang="en-IN" sz="12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501EC10-2A03-46C6-96FD-890A838E3945}"/>
                  </a:ext>
                </a:extLst>
              </p:cNvPr>
              <p:cNvSpPr/>
              <p:nvPr/>
            </p:nvSpPr>
            <p:spPr>
              <a:xfrm>
                <a:off x="356072" y="4246699"/>
                <a:ext cx="3661577" cy="487861"/>
              </a:xfrm>
              <a:prstGeom prst="rect">
                <a:avLst/>
              </a:prstGeom>
              <a:solidFill>
                <a:srgbClr val="222222"/>
              </a:solidFill>
              <a:ln w="19050">
                <a:solidFill>
                  <a:srgbClr val="121213"/>
                </a:solidFill>
              </a:ln>
              <a:effectLst>
                <a:outerShdw dist="50800" dir="2700000" algn="tl" rotWithShape="0">
                  <a:srgbClr val="222222">
                    <a:alpha val="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SWASTIKA GHOSH</a:t>
                </a:r>
                <a:endParaRPr lang="en-IN" sz="14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458C9B6-B45E-46B2-A294-F49ACD82C7E1}"/>
                </a:ext>
              </a:extLst>
            </p:cNvPr>
            <p:cNvGrpSpPr/>
            <p:nvPr/>
          </p:nvGrpSpPr>
          <p:grpSpPr>
            <a:xfrm>
              <a:off x="9374725" y="310809"/>
              <a:ext cx="1179576" cy="764860"/>
              <a:chOff x="356071" y="3969700"/>
              <a:chExt cx="1179576" cy="764860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157F39F-B017-460C-81CF-12F8D469AD66}"/>
                  </a:ext>
                </a:extLst>
              </p:cNvPr>
              <p:cNvSpPr txBox="1"/>
              <p:nvPr/>
            </p:nvSpPr>
            <p:spPr>
              <a:xfrm>
                <a:off x="356072" y="3969700"/>
                <a:ext cx="11479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Department</a:t>
                </a:r>
                <a:endParaRPr lang="en-IN" sz="12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56E634E-935C-4A0A-990A-203590822B51}"/>
                  </a:ext>
                </a:extLst>
              </p:cNvPr>
              <p:cNvSpPr/>
              <p:nvPr/>
            </p:nvSpPr>
            <p:spPr>
              <a:xfrm>
                <a:off x="356071" y="4246699"/>
                <a:ext cx="1179576" cy="487861"/>
              </a:xfrm>
              <a:prstGeom prst="rect">
                <a:avLst/>
              </a:prstGeom>
              <a:solidFill>
                <a:srgbClr val="222222"/>
              </a:solidFill>
              <a:ln w="19050">
                <a:solidFill>
                  <a:srgbClr val="121213"/>
                </a:solidFill>
              </a:ln>
              <a:effectLst>
                <a:outerShdw dist="50800" dir="2700000" algn="tl" rotWithShape="0">
                  <a:srgbClr val="222222">
                    <a:alpha val="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ECE</a:t>
                </a:r>
                <a:endParaRPr lang="en-IN" sz="14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4C62990-4C17-4EC2-BFD9-9C2C434B105B}"/>
                </a:ext>
              </a:extLst>
            </p:cNvPr>
            <p:cNvGrpSpPr/>
            <p:nvPr/>
          </p:nvGrpSpPr>
          <p:grpSpPr>
            <a:xfrm>
              <a:off x="10707164" y="310809"/>
              <a:ext cx="1179576" cy="764860"/>
              <a:chOff x="356071" y="3969700"/>
              <a:chExt cx="1179576" cy="764860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E3FDB43-70CE-4E77-9626-0EDDDD7253A4}"/>
                  </a:ext>
                </a:extLst>
              </p:cNvPr>
              <p:cNvSpPr txBox="1"/>
              <p:nvPr/>
            </p:nvSpPr>
            <p:spPr>
              <a:xfrm>
                <a:off x="356072" y="3969700"/>
                <a:ext cx="11479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Semester</a:t>
                </a:r>
                <a:endParaRPr lang="en-IN" sz="12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9201295-9278-4945-B21B-201327D35321}"/>
                  </a:ext>
                </a:extLst>
              </p:cNvPr>
              <p:cNvSpPr/>
              <p:nvPr/>
            </p:nvSpPr>
            <p:spPr>
              <a:xfrm>
                <a:off x="356071" y="4246699"/>
                <a:ext cx="1179576" cy="487861"/>
              </a:xfrm>
              <a:prstGeom prst="rect">
                <a:avLst/>
              </a:prstGeom>
              <a:solidFill>
                <a:srgbClr val="222222"/>
              </a:solidFill>
              <a:ln w="19050">
                <a:solidFill>
                  <a:srgbClr val="121213"/>
                </a:solidFill>
              </a:ln>
              <a:effectLst>
                <a:outerShdw dist="50800" dir="2700000" algn="tl" rotWithShape="0">
                  <a:srgbClr val="222222">
                    <a:alpha val="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5th</a:t>
                </a:r>
                <a:endParaRPr lang="en-IN" sz="14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639CED8C-5462-403B-AF3B-A43D63457511}"/>
              </a:ext>
            </a:extLst>
          </p:cNvPr>
          <p:cNvSpPr txBox="1"/>
          <p:nvPr/>
        </p:nvSpPr>
        <p:spPr>
          <a:xfrm>
            <a:off x="666712" y="5778878"/>
            <a:ext cx="6756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RED HOUSE | 10</a:t>
            </a:r>
            <a:endParaRPr lang="en-IN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72C47FF-CA4E-46B6-B693-C18E37B87876}"/>
              </a:ext>
            </a:extLst>
          </p:cNvPr>
          <p:cNvSpPr txBox="1"/>
          <p:nvPr/>
        </p:nvSpPr>
        <p:spPr>
          <a:xfrm>
            <a:off x="2408464" y="1929284"/>
            <a:ext cx="25150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</a:rPr>
              <a:t>BYTE</a:t>
            </a:r>
          </a:p>
          <a:p>
            <a:pPr algn="r"/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</a:rPr>
              <a:t>FORCE 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A5EDDBC2-3879-49F7-8E0C-2CE1EE22FC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73" y="437105"/>
            <a:ext cx="1735778" cy="3574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823B35-3FDC-8CC6-CE56-C225F796D144}"/>
              </a:ext>
            </a:extLst>
          </p:cNvPr>
          <p:cNvSpPr txBox="1"/>
          <p:nvPr/>
        </p:nvSpPr>
        <p:spPr>
          <a:xfrm>
            <a:off x="666712" y="4793405"/>
            <a:ext cx="62566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Ev </a:t>
            </a:r>
            <a:r>
              <a:rPr lang="en-IN" sz="3200" dirty="0" err="1">
                <a:solidFill>
                  <a:schemeClr val="bg1"/>
                </a:solidFill>
              </a:rPr>
              <a:t>ision</a:t>
            </a:r>
            <a:r>
              <a:rPr lang="en-IN" sz="3200" dirty="0">
                <a:solidFill>
                  <a:schemeClr val="bg1"/>
                </a:solidFill>
              </a:rPr>
              <a:t>  – Smarter Diagnostics for Smarter Mobility</a:t>
            </a:r>
          </a:p>
        </p:txBody>
      </p:sp>
    </p:spTree>
    <p:extLst>
      <p:ext uri="{BB962C8B-B14F-4D97-AF65-F5344CB8AC3E}">
        <p14:creationId xmlns:p14="http://schemas.microsoft.com/office/powerpoint/2010/main" val="120672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FB124B-BFB6-4E08-8BA3-4A783CF57492}"/>
              </a:ext>
            </a:extLst>
          </p:cNvPr>
          <p:cNvSpPr txBox="1"/>
          <p:nvPr/>
        </p:nvSpPr>
        <p:spPr>
          <a:xfrm>
            <a:off x="708211" y="654423"/>
            <a:ext cx="9646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REFERENCES &amp; PROJECT LINKS</a:t>
            </a:r>
            <a:endParaRPr lang="en-IN" sz="3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01CC4E-A8CA-42DE-8614-BCE26CD6A2D7}"/>
              </a:ext>
            </a:extLst>
          </p:cNvPr>
          <p:cNvSpPr txBox="1"/>
          <p:nvPr/>
        </p:nvSpPr>
        <p:spPr>
          <a:xfrm>
            <a:off x="11331389" y="6176681"/>
            <a:ext cx="430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09</a:t>
            </a:r>
            <a:endParaRPr lang="en-IN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6109FE-A42D-4CE2-82D1-C085099EE3EE}"/>
              </a:ext>
            </a:extLst>
          </p:cNvPr>
          <p:cNvSpPr txBox="1"/>
          <p:nvPr/>
        </p:nvSpPr>
        <p:spPr>
          <a:xfrm>
            <a:off x="914688" y="1300754"/>
            <a:ext cx="9920460" cy="5449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SzPct val="70000"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References: </a:t>
            </a:r>
          </a:p>
          <a:p>
            <a:pPr marL="342900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1"/>
                </a:solidFill>
              </a:rPr>
              <a:t>Roy, P. K., Shahjalal, M., Shams, T., Fly, A., &amp; Stoyanov, S. (2023).</a:t>
            </a:r>
          </a:p>
          <a:p>
            <a:pPr marL="342900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/>
                </a:solidFill>
              </a:rPr>
              <a:t>Huhman, B. M. (2017).</a:t>
            </a:r>
          </a:p>
          <a:p>
            <a:pPr marL="342900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sv-SE" dirty="0">
                <a:solidFill>
                  <a:schemeClr val="bg1"/>
                </a:solidFill>
              </a:rPr>
              <a:t>Pech, M., Vrchota, J., &amp; Bednář, J. (2021).</a:t>
            </a:r>
          </a:p>
          <a:p>
            <a:pPr marL="342900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IN" dirty="0" err="1">
                <a:solidFill>
                  <a:schemeClr val="bg1"/>
                </a:solidFill>
              </a:rPr>
              <a:t>Bourechak</a:t>
            </a:r>
            <a:r>
              <a:rPr lang="en-IN" dirty="0">
                <a:solidFill>
                  <a:schemeClr val="bg1"/>
                </a:solidFill>
              </a:rPr>
              <a:t>, A., </a:t>
            </a:r>
            <a:r>
              <a:rPr lang="en-IN" dirty="0" err="1">
                <a:solidFill>
                  <a:schemeClr val="bg1"/>
                </a:solidFill>
              </a:rPr>
              <a:t>Zedadra</a:t>
            </a:r>
            <a:r>
              <a:rPr lang="en-IN" dirty="0">
                <a:solidFill>
                  <a:schemeClr val="bg1"/>
                </a:solidFill>
              </a:rPr>
              <a:t>, O., </a:t>
            </a:r>
            <a:r>
              <a:rPr lang="en-IN" dirty="0" err="1">
                <a:solidFill>
                  <a:schemeClr val="bg1"/>
                </a:solidFill>
              </a:rPr>
              <a:t>Kouahla</a:t>
            </a:r>
            <a:r>
              <a:rPr lang="en-IN" dirty="0">
                <a:solidFill>
                  <a:schemeClr val="bg1"/>
                </a:solidFill>
              </a:rPr>
              <a:t>, M. N., &amp; Guerrieri, A. (2023).</a:t>
            </a:r>
          </a:p>
          <a:p>
            <a:pPr marL="342900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/>
                </a:solidFill>
              </a:rPr>
              <a:t>Duan, Z., Zhang, L., Feng, L., Yu, S., Jiang, Z., Xu, X., &amp; Hong, J. (2021).</a:t>
            </a:r>
            <a:br>
              <a:rPr lang="en-US" dirty="0">
                <a:solidFill>
                  <a:schemeClr val="bg1"/>
                </a:solidFill>
              </a:rPr>
            </a:br>
            <a:endParaRPr lang="en-US" i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Project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Links:</a:t>
            </a:r>
          </a:p>
          <a:p>
            <a:pPr marL="285750" indent="-285750">
              <a:lnSpc>
                <a:spcPct val="150000"/>
              </a:lnSpc>
              <a:buSzPct val="70000"/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GitHub repo : </a:t>
            </a:r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  <a:hlinkClick r:id="rId3"/>
              </a:rPr>
              <a:t>https://github.com/Suryagnik414/evision-ev-diagnostic-tool</a:t>
            </a:r>
            <a:endParaRPr lang="en-IN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SzPct val="70000"/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Prototype : </a:t>
            </a:r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  <a:hlinkClick r:id="rId4"/>
              </a:rPr>
              <a:t>https://wokwi.com/projects/440894629608796161</a:t>
            </a:r>
            <a:endParaRPr lang="en-IN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SzPct val="70000"/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Demo video on prototype : </a:t>
            </a:r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  <a:hlinkClick r:id="rId5"/>
              </a:rPr>
              <a:t>https://youtu.be/JreFqKJ2MZE?si=ttxcJ0dFnNfuFVFQ</a:t>
            </a:r>
            <a:endParaRPr lang="en-IN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SzPct val="70000"/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Demo video on ppt : shared on </a:t>
            </a:r>
            <a:r>
              <a:rPr lang="en-IN">
                <a:solidFill>
                  <a:schemeClr val="bg1"/>
                </a:solidFill>
                <a:latin typeface="Consolas" panose="020B0609020204030204" pitchFamily="49" charset="0"/>
              </a:rPr>
              <a:t>github</a:t>
            </a:r>
            <a:endParaRPr lang="en-IN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798FF4-4863-4F95-8095-8ECAE96D4FCF}"/>
              </a:ext>
            </a:extLst>
          </p:cNvPr>
          <p:cNvSpPr txBox="1"/>
          <p:nvPr/>
        </p:nvSpPr>
        <p:spPr>
          <a:xfrm rot="16200000">
            <a:off x="10436651" y="1610425"/>
            <a:ext cx="22197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Where We Got Help</a:t>
            </a:r>
          </a:p>
        </p:txBody>
      </p:sp>
    </p:spTree>
    <p:extLst>
      <p:ext uri="{BB962C8B-B14F-4D97-AF65-F5344CB8AC3E}">
        <p14:creationId xmlns:p14="http://schemas.microsoft.com/office/powerpoint/2010/main" val="11331208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FB124B-BFB6-4E08-8BA3-4A783CF57492}"/>
              </a:ext>
            </a:extLst>
          </p:cNvPr>
          <p:cNvSpPr txBox="1"/>
          <p:nvPr/>
        </p:nvSpPr>
        <p:spPr>
          <a:xfrm>
            <a:off x="708212" y="654423"/>
            <a:ext cx="7530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PROBLEM STATEMENT &amp; OBJECTIVE</a:t>
            </a:r>
            <a:endParaRPr lang="en-IN" sz="3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01CC4E-A8CA-42DE-8614-BCE26CD6A2D7}"/>
              </a:ext>
            </a:extLst>
          </p:cNvPr>
          <p:cNvSpPr txBox="1"/>
          <p:nvPr/>
        </p:nvSpPr>
        <p:spPr>
          <a:xfrm>
            <a:off x="11331389" y="6176681"/>
            <a:ext cx="430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01</a:t>
            </a:r>
            <a:endParaRPr lang="en-IN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6109FE-A42D-4CE2-82D1-C085099EE3EE}"/>
              </a:ext>
            </a:extLst>
          </p:cNvPr>
          <p:cNvSpPr txBox="1"/>
          <p:nvPr/>
        </p:nvSpPr>
        <p:spPr>
          <a:xfrm>
            <a:off x="708212" y="1806538"/>
            <a:ext cx="8310282" cy="3371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Electric Vehicle Diagnostic Tool(House: RED; Problem Statement No.:10)</a:t>
            </a:r>
          </a:p>
          <a:p>
            <a:pPr>
              <a:lnSpc>
                <a:spcPct val="150000"/>
              </a:lnSpc>
              <a:buSzPct val="70000"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The aim of this project is to design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real-time, low-cost EV diagnostic system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that monitors voltage, current, temperature, and driving behavior, and then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alerts about faults, unsafe driving, or battery health issues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. This ensures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driver safety, longer battery life, and reliable EV performance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EED542-5C6F-4ED2-A9D8-BFFFF6BDC7F9}"/>
              </a:ext>
            </a:extLst>
          </p:cNvPr>
          <p:cNvSpPr txBox="1"/>
          <p:nvPr/>
        </p:nvSpPr>
        <p:spPr>
          <a:xfrm rot="16200000">
            <a:off x="10436651" y="1610425"/>
            <a:ext cx="22197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What's the Problem?</a:t>
            </a:r>
          </a:p>
        </p:txBody>
      </p:sp>
    </p:spTree>
    <p:extLst>
      <p:ext uri="{BB962C8B-B14F-4D97-AF65-F5344CB8AC3E}">
        <p14:creationId xmlns:p14="http://schemas.microsoft.com/office/powerpoint/2010/main" val="30295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01CC4E-A8CA-42DE-8614-BCE26CD6A2D7}"/>
              </a:ext>
            </a:extLst>
          </p:cNvPr>
          <p:cNvSpPr txBox="1"/>
          <p:nvPr/>
        </p:nvSpPr>
        <p:spPr>
          <a:xfrm>
            <a:off x="11331389" y="6176681"/>
            <a:ext cx="430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02</a:t>
            </a:r>
            <a:endParaRPr lang="en-IN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6109FE-A42D-4CE2-82D1-C085099EE3EE}"/>
              </a:ext>
            </a:extLst>
          </p:cNvPr>
          <p:cNvSpPr txBox="1"/>
          <p:nvPr/>
        </p:nvSpPr>
        <p:spPr>
          <a:xfrm>
            <a:off x="430305" y="342648"/>
            <a:ext cx="9856374" cy="600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WHY THIS PROBLEM MATTERS?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EVs are growing fast, but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users face battery failures,  charging issues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without warning which leads to accidents.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Driving style impacts battery and motor health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, yet drivers get no real-time feedback.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Mechanics depend on costly diagnostic tools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, making quick, affordable service difficult.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Fleet owners and drivers want simple, low-cost, real-time monitoring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to prevent breakdowns and extend battery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portable EV diagnostic tool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bridges this gap, improving safety, reliability, and trust in EVs.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Why it Matters?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A low-cost diagnostic tool bridges the gap between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complex EV systems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everyday users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It helps in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preventive maintenance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, avoids sudden breakdowns, and builds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trust in EV technology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  <a:buSzPct val="70000"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544538-719E-4989-9E93-2516C9F79E17}"/>
              </a:ext>
            </a:extLst>
          </p:cNvPr>
          <p:cNvSpPr txBox="1"/>
          <p:nvPr/>
        </p:nvSpPr>
        <p:spPr>
          <a:xfrm rot="16200000">
            <a:off x="10436651" y="1610425"/>
            <a:ext cx="22197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Why It Matters</a:t>
            </a:r>
          </a:p>
        </p:txBody>
      </p:sp>
    </p:spTree>
    <p:extLst>
      <p:ext uri="{BB962C8B-B14F-4D97-AF65-F5344CB8AC3E}">
        <p14:creationId xmlns:p14="http://schemas.microsoft.com/office/powerpoint/2010/main" val="31154535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FB124B-BFB6-4E08-8BA3-4A783CF57492}"/>
              </a:ext>
            </a:extLst>
          </p:cNvPr>
          <p:cNvSpPr txBox="1"/>
          <p:nvPr/>
        </p:nvSpPr>
        <p:spPr>
          <a:xfrm>
            <a:off x="362391" y="331257"/>
            <a:ext cx="784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Consolas" panose="020B0609020204030204" pitchFamily="49" charset="0"/>
              </a:rPr>
              <a:t>THE IDEA!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01CC4E-A8CA-42DE-8614-BCE26CD6A2D7}"/>
              </a:ext>
            </a:extLst>
          </p:cNvPr>
          <p:cNvSpPr txBox="1"/>
          <p:nvPr/>
        </p:nvSpPr>
        <p:spPr>
          <a:xfrm>
            <a:off x="11331389" y="6176681"/>
            <a:ext cx="430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03</a:t>
            </a:r>
            <a:endParaRPr lang="en-IN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B81BD8-4F4A-47C0-AC56-6B5DF0D515C1}"/>
              </a:ext>
            </a:extLst>
          </p:cNvPr>
          <p:cNvSpPr txBox="1"/>
          <p:nvPr/>
        </p:nvSpPr>
        <p:spPr>
          <a:xfrm rot="16200000">
            <a:off x="10436651" y="1610425"/>
            <a:ext cx="22197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Our Big Idea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2A531D5-DB9B-5C94-1738-5065E60FA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432" y="1032931"/>
            <a:ext cx="13461413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Battery Health Monitoring by Cycle: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Tracks battery condition based on charge–discharge cycles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for accurate diagnostics.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Humidity Sensor Integration: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Monitors environmental humidity to prevent moisture-related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battery issues.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No Miniature Circuits Used: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Avoids delicate circuits that can</a:t>
            </a:r>
            <a:r>
              <a:rPr lang="en-US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easily get damaged,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increasing system reliability.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Smart Alerts &amp; Predictions: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Reduces false alarms and predicts maintenance needs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using real-time and historical data.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User-Friendly Interface: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Provides clear, actionable insights via a display.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Unique Advantage: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Combines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cycle-based battery monitoring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environmental sensing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safely, unlike conventional EV diagnostic tools.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Due to this Battery Health Monitoring, there is lot more of reduction in E-waste</a:t>
            </a:r>
            <a:r>
              <a:rPr lang="en-US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.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27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FB124B-BFB6-4E08-8BA3-4A783CF57492}"/>
              </a:ext>
            </a:extLst>
          </p:cNvPr>
          <p:cNvSpPr txBox="1"/>
          <p:nvPr/>
        </p:nvSpPr>
        <p:spPr>
          <a:xfrm>
            <a:off x="642898" y="270701"/>
            <a:ext cx="7530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WHAT MAKES OUR SYSTEM USEFUL OR UNIQUE</a:t>
            </a:r>
            <a:endParaRPr lang="en-IN" sz="3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01CC4E-A8CA-42DE-8614-BCE26CD6A2D7}"/>
              </a:ext>
            </a:extLst>
          </p:cNvPr>
          <p:cNvSpPr txBox="1"/>
          <p:nvPr/>
        </p:nvSpPr>
        <p:spPr>
          <a:xfrm>
            <a:off x="11331389" y="6176681"/>
            <a:ext cx="430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04</a:t>
            </a:r>
            <a:endParaRPr lang="en-IN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23AD2D-5BA0-483E-ADC7-39152D84AC77}"/>
              </a:ext>
            </a:extLst>
          </p:cNvPr>
          <p:cNvSpPr txBox="1"/>
          <p:nvPr/>
        </p:nvSpPr>
        <p:spPr>
          <a:xfrm rot="16200000">
            <a:off x="10436651" y="1610425"/>
            <a:ext cx="22197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Why It’s Cool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5D5304-E266-FB0B-55CE-88CCED3A3A5A}"/>
              </a:ext>
            </a:extLst>
          </p:cNvPr>
          <p:cNvSpPr txBox="1"/>
          <p:nvPr/>
        </p:nvSpPr>
        <p:spPr>
          <a:xfrm>
            <a:off x="729545" y="1764313"/>
            <a:ext cx="944815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Accurate Battery Health: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Cycle-based monitoring gives precise insights, not just random readings.</a:t>
            </a:r>
          </a:p>
          <a:p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Prevents Damage: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Humidity sensing reduces risk of moisture-related failures.</a:t>
            </a:r>
          </a:p>
          <a:p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Higher Reliability: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No miniature circuits → more durable and less prone to failure.</a:t>
            </a:r>
          </a:p>
          <a:p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User Convenience: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Easy-to-read interface saves time and improves decision-making.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Cost Saving</a:t>
            </a:r>
            <a:endParaRPr lang="en-IN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73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FB124B-BFB6-4E08-8BA3-4A783CF57492}"/>
              </a:ext>
            </a:extLst>
          </p:cNvPr>
          <p:cNvSpPr txBox="1"/>
          <p:nvPr/>
        </p:nvSpPr>
        <p:spPr>
          <a:xfrm>
            <a:off x="491570" y="328594"/>
            <a:ext cx="7530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 THE CIRCUIT DIAGRAM</a:t>
            </a:r>
            <a:endParaRPr lang="en-IN" sz="3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01CC4E-A8CA-42DE-8614-BCE26CD6A2D7}"/>
              </a:ext>
            </a:extLst>
          </p:cNvPr>
          <p:cNvSpPr txBox="1"/>
          <p:nvPr/>
        </p:nvSpPr>
        <p:spPr>
          <a:xfrm>
            <a:off x="11331389" y="6176681"/>
            <a:ext cx="430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05</a:t>
            </a:r>
            <a:endParaRPr lang="en-IN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FF6C09-0170-4E07-8ED0-0CCB05FB1089}"/>
              </a:ext>
            </a:extLst>
          </p:cNvPr>
          <p:cNvSpPr txBox="1"/>
          <p:nvPr/>
        </p:nvSpPr>
        <p:spPr>
          <a:xfrm rot="16200000">
            <a:off x="10436651" y="1610425"/>
            <a:ext cx="22197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Wiring Up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144822-6D0C-B04E-C74A-0C65CEC2FF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59" y="1040533"/>
            <a:ext cx="824865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17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FB124B-BFB6-4E08-8BA3-4A783CF57492}"/>
              </a:ext>
            </a:extLst>
          </p:cNvPr>
          <p:cNvSpPr txBox="1"/>
          <p:nvPr/>
        </p:nvSpPr>
        <p:spPr>
          <a:xfrm>
            <a:off x="737709" y="546268"/>
            <a:ext cx="7530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FLOWCHART</a:t>
            </a:r>
            <a:endParaRPr lang="en-IN" sz="3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01CC4E-A8CA-42DE-8614-BCE26CD6A2D7}"/>
              </a:ext>
            </a:extLst>
          </p:cNvPr>
          <p:cNvSpPr txBox="1"/>
          <p:nvPr/>
        </p:nvSpPr>
        <p:spPr>
          <a:xfrm>
            <a:off x="11331389" y="6176681"/>
            <a:ext cx="430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06</a:t>
            </a:r>
            <a:endParaRPr lang="en-IN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DBE5C0-D8DA-4CB8-9AF6-4E33F6BC9A5E}"/>
              </a:ext>
            </a:extLst>
          </p:cNvPr>
          <p:cNvSpPr txBox="1"/>
          <p:nvPr/>
        </p:nvSpPr>
        <p:spPr>
          <a:xfrm rot="16200000">
            <a:off x="10436651" y="1610425"/>
            <a:ext cx="22197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How It Works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8FC688-873D-4593-EEA8-67D0A810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529" y="1002890"/>
            <a:ext cx="3633019" cy="544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94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FB124B-BFB6-4E08-8BA3-4A783CF57492}"/>
              </a:ext>
            </a:extLst>
          </p:cNvPr>
          <p:cNvSpPr txBox="1"/>
          <p:nvPr/>
        </p:nvSpPr>
        <p:spPr>
          <a:xfrm>
            <a:off x="708212" y="331257"/>
            <a:ext cx="7530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TECHNOLOGY STACK</a:t>
            </a:r>
            <a:endParaRPr lang="en-IN" sz="3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01CC4E-A8CA-42DE-8614-BCE26CD6A2D7}"/>
              </a:ext>
            </a:extLst>
          </p:cNvPr>
          <p:cNvSpPr txBox="1"/>
          <p:nvPr/>
        </p:nvSpPr>
        <p:spPr>
          <a:xfrm>
            <a:off x="11331389" y="6176681"/>
            <a:ext cx="430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07</a:t>
            </a:r>
            <a:endParaRPr lang="en-IN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6109FE-A42D-4CE2-82D1-C085099EE3EE}"/>
              </a:ext>
            </a:extLst>
          </p:cNvPr>
          <p:cNvSpPr txBox="1"/>
          <p:nvPr/>
        </p:nvSpPr>
        <p:spPr>
          <a:xfrm>
            <a:off x="708212" y="835390"/>
            <a:ext cx="8516470" cy="5864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Hardware:</a:t>
            </a:r>
          </a:p>
          <a:p>
            <a:pPr marL="342900" indent="-342900">
              <a:lnSpc>
                <a:spcPct val="150000"/>
              </a:lnSpc>
              <a:buSzPct val="7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ESP32</a:t>
            </a:r>
          </a:p>
          <a:p>
            <a:pPr marL="342900" indent="-342900">
              <a:lnSpc>
                <a:spcPct val="150000"/>
              </a:lnSpc>
              <a:buSzPct val="7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DHT22</a:t>
            </a:r>
          </a:p>
          <a:p>
            <a:pPr marL="342900" indent="-342900">
              <a:lnSpc>
                <a:spcPct val="150000"/>
              </a:lnSpc>
              <a:buSzPct val="7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2 ILI9341(TFT DISPLAY):</a:t>
            </a:r>
          </a:p>
          <a:p>
            <a:pPr>
              <a:lnSpc>
                <a:spcPct val="150000"/>
              </a:lnSpc>
              <a:buSzPct val="70000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TFT1 → shows real-time parameters (V, A, SOC, Temp, Humidity,    </a:t>
            </a:r>
          </a:p>
          <a:p>
            <a:pPr>
              <a:lnSpc>
                <a:spcPct val="150000"/>
              </a:lnSpc>
              <a:buSzPct val="70000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Battery Cycles, Health).</a:t>
            </a:r>
          </a:p>
          <a:p>
            <a:pPr>
              <a:lnSpc>
                <a:spcPct val="150000"/>
              </a:lnSpc>
              <a:buSzPct val="70000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TFT2 → shows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alerts only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(low voltage, overheating, high humidity).</a:t>
            </a:r>
          </a:p>
          <a:p>
            <a:pPr>
              <a:lnSpc>
                <a:spcPct val="150000"/>
              </a:lnSpc>
              <a:buSzPct val="70000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4.</a:t>
            </a:r>
            <a:r>
              <a:rPr lang="en-US" i="1" dirty="0">
                <a:solidFill>
                  <a:schemeClr val="bg1"/>
                </a:solidFill>
                <a:latin typeface="Consolas" panose="020B0609020204030204" pitchFamily="49" charset="0"/>
              </a:rPr>
              <a:t>POTENTIOMETER(2)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:ONE USED FOR VOLTAGE SOURCE AND OTHER FOR DEMONSTRATION PURPOSE.</a:t>
            </a:r>
          </a:p>
          <a:p>
            <a:pPr>
              <a:lnSpc>
                <a:spcPct val="150000"/>
              </a:lnSpc>
              <a:buSzPct val="70000"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Software:</a:t>
            </a:r>
          </a:p>
          <a:p>
            <a:pPr marL="342900" indent="-342900">
              <a:lnSpc>
                <a:spcPct val="150000"/>
              </a:lnSpc>
              <a:buSzPct val="7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WOKWI SIMULATOR</a:t>
            </a:r>
          </a:p>
          <a:p>
            <a:pPr marL="342900" indent="-342900">
              <a:lnSpc>
                <a:spcPct val="150000"/>
              </a:lnSpc>
              <a:buSzPct val="7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ARDUINO 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2BBF87-E58D-4318-A376-12277DACA27F}"/>
              </a:ext>
            </a:extLst>
          </p:cNvPr>
          <p:cNvSpPr txBox="1"/>
          <p:nvPr/>
        </p:nvSpPr>
        <p:spPr>
          <a:xfrm rot="16200000">
            <a:off x="10436651" y="1610425"/>
            <a:ext cx="22197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Tech Stuff</a:t>
            </a:r>
          </a:p>
        </p:txBody>
      </p:sp>
    </p:spTree>
    <p:extLst>
      <p:ext uri="{BB962C8B-B14F-4D97-AF65-F5344CB8AC3E}">
        <p14:creationId xmlns:p14="http://schemas.microsoft.com/office/powerpoint/2010/main" val="18117594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FB124B-BFB6-4E08-8BA3-4A783CF57492}"/>
              </a:ext>
            </a:extLst>
          </p:cNvPr>
          <p:cNvSpPr txBox="1"/>
          <p:nvPr/>
        </p:nvSpPr>
        <p:spPr>
          <a:xfrm>
            <a:off x="708212" y="229880"/>
            <a:ext cx="7530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CHALLENGES &amp; SOLUTIONS</a:t>
            </a:r>
            <a:endParaRPr lang="en-IN" sz="3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01CC4E-A8CA-42DE-8614-BCE26CD6A2D7}"/>
              </a:ext>
            </a:extLst>
          </p:cNvPr>
          <p:cNvSpPr txBox="1"/>
          <p:nvPr/>
        </p:nvSpPr>
        <p:spPr>
          <a:xfrm>
            <a:off x="11331389" y="6176681"/>
            <a:ext cx="430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08</a:t>
            </a:r>
            <a:endParaRPr lang="en-IN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4CE8EF-7A4A-446B-82BF-508BB27385EE}"/>
              </a:ext>
            </a:extLst>
          </p:cNvPr>
          <p:cNvSpPr txBox="1"/>
          <p:nvPr/>
        </p:nvSpPr>
        <p:spPr>
          <a:xfrm rot="16200000">
            <a:off x="10436651" y="1610425"/>
            <a:ext cx="22197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Hurdles &amp; Fixes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4F45841-7961-0D7E-2613-862D7F91FC48}"/>
              </a:ext>
            </a:extLst>
          </p:cNvPr>
          <p:cNvCxnSpPr>
            <a:cxnSpLocks/>
          </p:cNvCxnSpPr>
          <p:nvPr/>
        </p:nvCxnSpPr>
        <p:spPr>
          <a:xfrm>
            <a:off x="5372100" y="876211"/>
            <a:ext cx="0" cy="59817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BC46E95-9B54-97D8-DBDC-1CD1DC5AC378}"/>
              </a:ext>
            </a:extLst>
          </p:cNvPr>
          <p:cNvSpPr txBox="1"/>
          <p:nvPr/>
        </p:nvSpPr>
        <p:spPr>
          <a:xfrm>
            <a:off x="491570" y="1008841"/>
            <a:ext cx="2667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CHALLENGES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4107B0-8273-88C0-44AF-F58DDC274201}"/>
              </a:ext>
            </a:extLst>
          </p:cNvPr>
          <p:cNvSpPr txBox="1"/>
          <p:nvPr/>
        </p:nvSpPr>
        <p:spPr>
          <a:xfrm>
            <a:off x="6713084" y="1008841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SOLUTIONS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42177B-B813-723A-E38F-FFB9F2DAF62B}"/>
              </a:ext>
            </a:extLst>
          </p:cNvPr>
          <p:cNvSpPr txBox="1"/>
          <p:nvPr/>
        </p:nvSpPr>
        <p:spPr>
          <a:xfrm>
            <a:off x="1151164" y="1752066"/>
            <a:ext cx="3347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EFE0A7-3D57-19D4-CBEB-DD434E7F84FF}"/>
              </a:ext>
            </a:extLst>
          </p:cNvPr>
          <p:cNvSpPr txBox="1"/>
          <p:nvPr/>
        </p:nvSpPr>
        <p:spPr>
          <a:xfrm>
            <a:off x="428625" y="1432498"/>
            <a:ext cx="450668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1400" b="1" u="sng" dirty="0">
                <a:solidFill>
                  <a:schemeClr val="bg1"/>
                </a:solidFill>
                <a:latin typeface="Consolas" panose="020B0609020204030204" pitchFamily="49" charset="0"/>
              </a:rPr>
              <a:t>Basic sensors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(potentiometers, DHT22, ESP32 ADC):Limited accuracy, cannot capture real EV battery behavior.</a:t>
            </a:r>
            <a:r>
              <a:rPr lang="en-IN" sz="1400" dirty="0">
                <a:solidFill>
                  <a:schemeClr val="bg1"/>
                </a:solidFill>
              </a:rPr>
              <a:t> Low cost , need for calibration for modern EV system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chemeClr val="bg1"/>
                </a:solidFill>
                <a:latin typeface="Consolas" panose="020B0609020204030204" pitchFamily="49" charset="0"/>
              </a:rPr>
              <a:t>2.</a:t>
            </a:r>
            <a:r>
              <a:rPr lang="en-IN" sz="1400" b="1" u="sng" dirty="0">
                <a:solidFill>
                  <a:schemeClr val="bg1"/>
                </a:solidFill>
                <a:latin typeface="Consolas" panose="020B0609020204030204" pitchFamily="49" charset="0"/>
              </a:rPr>
              <a:t>No remote monitoring: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Data only on TFT, no cloud or app. Increases cost due to modules &amp; connectivity.</a:t>
            </a:r>
          </a:p>
          <a:p>
            <a:endParaRPr lang="en-IN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chemeClr val="bg1"/>
                </a:solidFill>
                <a:latin typeface="Consolas" panose="020B0609020204030204" pitchFamily="49" charset="0"/>
              </a:rPr>
              <a:t>3.</a:t>
            </a:r>
            <a:r>
              <a:rPr lang="en-IN" sz="1400" b="1" u="sng" dirty="0">
                <a:solidFill>
                  <a:schemeClr val="bg1"/>
                </a:solidFill>
                <a:latin typeface="Consolas" panose="020B0609020204030204" pitchFamily="49" charset="0"/>
              </a:rPr>
              <a:t>EEPROM logging</a:t>
            </a:r>
            <a:r>
              <a:rPr lang="en-IN" sz="14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Limited write cycles, small memory. SD card module adds slight extra cost.</a:t>
            </a:r>
          </a:p>
          <a:p>
            <a:endParaRPr lang="en-IN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chemeClr val="bg1"/>
                </a:solidFill>
                <a:latin typeface="Consolas" panose="020B0609020204030204" pitchFamily="49" charset="0"/>
              </a:rPr>
              <a:t>4.</a:t>
            </a:r>
            <a:r>
              <a:rPr lang="en-IN" sz="1400" b="1" u="sng" dirty="0">
                <a:solidFill>
                  <a:schemeClr val="bg1"/>
                </a:solidFill>
                <a:latin typeface="Consolas" panose="020B0609020204030204" pitchFamily="49" charset="0"/>
              </a:rPr>
              <a:t>Voltage-based SOC estimation: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Simple linear mapping is inaccurate in real EVs. Requires additional circuitry → medium cost.</a:t>
            </a:r>
          </a:p>
          <a:p>
            <a:endParaRPr lang="en-IN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5.</a:t>
            </a:r>
            <a:r>
              <a:rPr lang="en-US" sz="1400" b="1" u="sng" dirty="0">
                <a:solidFill>
                  <a:schemeClr val="bg1"/>
                </a:solidFill>
                <a:latin typeface="Consolas" panose="020B0609020204030204" pitchFamily="49" charset="0"/>
              </a:rPr>
              <a:t>Scalability to real EV battery packs: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Prototype monitors single source → not suitable for multi-cell packs.</a:t>
            </a:r>
            <a:r>
              <a:rPr lang="en-IN" sz="1400" dirty="0">
                <a:solidFill>
                  <a:schemeClr val="bg1"/>
                </a:solidFill>
                <a:latin typeface="Consolas" panose="020B0609020204030204" pitchFamily="49" charset="0"/>
              </a:rPr>
              <a:t> Higher cost (BMS chips).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98884F-1371-BA38-CE17-8981835931E6}"/>
              </a:ext>
            </a:extLst>
          </p:cNvPr>
          <p:cNvSpPr txBox="1"/>
          <p:nvPr/>
        </p:nvSpPr>
        <p:spPr>
          <a:xfrm>
            <a:off x="5514367" y="1402666"/>
            <a:ext cx="50047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Use 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dedicated current/voltage sensors (INA219, ACS712)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and better temp sensors (thermistor/DS18B20).</a:t>
            </a:r>
          </a:p>
          <a:p>
            <a:pPr marL="342900" indent="-342900">
              <a:buAutoNum type="arabicPeriod"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IN" sz="1400" dirty="0">
                <a:solidFill>
                  <a:schemeClr val="bg1"/>
                </a:solidFill>
                <a:latin typeface="Consolas" panose="020B0609020204030204" pitchFamily="49" charset="0"/>
              </a:rPr>
              <a:t>Add </a:t>
            </a:r>
            <a:r>
              <a:rPr lang="en-IN" sz="1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WiFi</a:t>
            </a:r>
            <a:r>
              <a:rPr lang="en-IN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 (MQTT) / GSM for alerts</a:t>
            </a:r>
            <a:r>
              <a:rPr lang="en-IN" sz="14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 marL="342900" indent="-342900">
              <a:buAutoNum type="arabicPeriod"/>
            </a:pPr>
            <a:endParaRPr lang="en-IN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endParaRPr lang="en-IN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Use 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FRAM / SD card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for data history for battery usage pattern monitoring to improvements.</a:t>
            </a:r>
          </a:p>
          <a:p>
            <a:pPr marL="342900" indent="-342900">
              <a:buAutoNum type="arabicPeriod"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Add 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Coulomb counting / BMS algorithms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 marL="342900" indent="-342900">
              <a:buAutoNum type="arabicPeriod"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Add 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multi-cell monitor ICs / CAN bus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endParaRPr lang="en-IN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2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900</Words>
  <Application>Microsoft Office PowerPoint</Application>
  <PresentationFormat>Widescreen</PresentationFormat>
  <Paragraphs>147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Abhinandan Sadhukhan</dc:creator>
  <cp:lastModifiedBy>Suryagnik Roy</cp:lastModifiedBy>
  <cp:revision>20</cp:revision>
  <dcterms:created xsi:type="dcterms:W3CDTF">2025-08-29T23:47:19Z</dcterms:created>
  <dcterms:modified xsi:type="dcterms:W3CDTF">2025-09-01T14:08:34Z</dcterms:modified>
</cp:coreProperties>
</file>