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</p:sldMasterIdLst>
  <p:notesMasterIdLst>
    <p:notesMasterId r:id="rId24"/>
  </p:notesMasterIdLst>
  <p:sldIdLst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B8C89-3444-4A24-9F69-E909C393E72B}" type="datetimeFigureOut">
              <a:rPr lang="en-IN" smtClean="0"/>
              <a:t>25-12-22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A0D-6239-4B07-AAE9-4D439C39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8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900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879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66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078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43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4738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467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076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08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99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-45360" y="689760"/>
            <a:ext cx="623160" cy="687960"/>
          </a:xfrm>
          <a:custGeom>
            <a:avLst/>
            <a:gdLst/>
            <a:ahLst/>
            <a:cxn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" name="Group 2"/>
          <p:cNvGrpSpPr/>
          <p:nvPr/>
        </p:nvGrpSpPr>
        <p:grpSpPr>
          <a:xfrm>
            <a:off x="6320880" y="360"/>
            <a:ext cx="3630240" cy="5142600"/>
            <a:chOff x="6320880" y="360"/>
            <a:chExt cx="3630240" cy="5142600"/>
          </a:xfrm>
        </p:grpSpPr>
        <p:sp>
          <p:nvSpPr>
            <p:cNvPr id="60" name="CustomShape 3"/>
            <p:cNvSpPr/>
            <p:nvPr/>
          </p:nvSpPr>
          <p:spPr>
            <a:xfrm>
              <a:off x="6320880" y="4115880"/>
              <a:ext cx="1402920" cy="1027080"/>
            </a:xfrm>
            <a:custGeom>
              <a:avLst/>
              <a:gdLst/>
              <a:ahLst/>
              <a:cxn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4"/>
            <p:cNvSpPr/>
            <p:nvPr/>
          </p:nvSpPr>
          <p:spPr>
            <a:xfrm>
              <a:off x="7806600" y="4115880"/>
              <a:ext cx="1402920" cy="1027080"/>
            </a:xfrm>
            <a:custGeom>
              <a:avLst/>
              <a:gdLst/>
              <a:ahLst/>
              <a:cxn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5"/>
            <p:cNvSpPr/>
            <p:nvPr/>
          </p:nvSpPr>
          <p:spPr>
            <a:xfrm>
              <a:off x="8548200" y="261000"/>
              <a:ext cx="1402920" cy="154872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6"/>
            <p:cNvSpPr/>
            <p:nvPr/>
          </p:nvSpPr>
          <p:spPr>
            <a:xfrm rot="10800000">
              <a:off x="7806960" y="0"/>
              <a:ext cx="1404000" cy="514800"/>
            </a:xfrm>
            <a:custGeom>
              <a:avLst/>
              <a:gdLst/>
              <a:ahLst/>
              <a:cxn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7"/>
            <p:cNvSpPr/>
            <p:nvPr/>
          </p:nvSpPr>
          <p:spPr>
            <a:xfrm>
              <a:off x="7806600" y="1543680"/>
              <a:ext cx="1402920" cy="154872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8"/>
            <p:cNvSpPr/>
            <p:nvPr/>
          </p:nvSpPr>
          <p:spPr>
            <a:xfrm>
              <a:off x="7065000" y="261000"/>
              <a:ext cx="1402920" cy="154872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9"/>
            <p:cNvSpPr/>
            <p:nvPr/>
          </p:nvSpPr>
          <p:spPr>
            <a:xfrm>
              <a:off x="8745480" y="1335240"/>
              <a:ext cx="834840" cy="92160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10"/>
            <p:cNvSpPr/>
            <p:nvPr/>
          </p:nvSpPr>
          <p:spPr>
            <a:xfrm>
              <a:off x="7133760" y="3941640"/>
              <a:ext cx="506880" cy="5594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11"/>
            <p:cNvSpPr/>
            <p:nvPr/>
          </p:nvSpPr>
          <p:spPr>
            <a:xfrm rot="10800000">
              <a:off x="7407360" y="0"/>
              <a:ext cx="720000" cy="527040"/>
            </a:xfrm>
            <a:custGeom>
              <a:avLst/>
              <a:gdLst/>
              <a:ahLst/>
              <a:cxn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2"/>
            <p:cNvSpPr/>
            <p:nvPr/>
          </p:nvSpPr>
          <p:spPr>
            <a:xfrm>
              <a:off x="7331760" y="2181960"/>
              <a:ext cx="961200" cy="106128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3"/>
            <p:cNvSpPr/>
            <p:nvPr/>
          </p:nvSpPr>
          <p:spPr>
            <a:xfrm>
              <a:off x="8548200" y="2833200"/>
              <a:ext cx="1402920" cy="154872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" name="PlaceHolder 1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5D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-981000" y="-78120"/>
            <a:ext cx="11515680" cy="5220720"/>
            <a:chOff x="-981000" y="-78120"/>
            <a:chExt cx="11515680" cy="5220720"/>
          </a:xfrm>
        </p:grpSpPr>
        <p:sp>
          <p:nvSpPr>
            <p:cNvPr id="110" name="CustomShape 2"/>
            <p:cNvSpPr/>
            <p:nvPr/>
          </p:nvSpPr>
          <p:spPr>
            <a:xfrm rot="10800000">
              <a:off x="4304880" y="0"/>
              <a:ext cx="2001960" cy="734040"/>
            </a:xfrm>
            <a:custGeom>
              <a:avLst/>
              <a:gdLst/>
              <a:ahLst/>
              <a:cxn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CustomShape 3"/>
            <p:cNvSpPr/>
            <p:nvPr/>
          </p:nvSpPr>
          <p:spPr>
            <a:xfrm rot="10800000">
              <a:off x="6419880" y="0"/>
              <a:ext cx="2001960" cy="734040"/>
            </a:xfrm>
            <a:custGeom>
              <a:avLst/>
              <a:gdLst/>
              <a:ahLst/>
              <a:cxn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 rot="10800000">
              <a:off x="2190600" y="0"/>
              <a:ext cx="2001960" cy="734040"/>
            </a:xfrm>
            <a:custGeom>
              <a:avLst/>
              <a:gdLst/>
              <a:ahLst/>
              <a:cxnLst/>
              <a:rect l="l" t="t" r="r" b="b"/>
              <a:pathLst>
                <a:path w="21600" h="21175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1133280" y="4039200"/>
              <a:ext cx="2000520" cy="1103400"/>
            </a:xfrm>
            <a:custGeom>
              <a:avLst/>
              <a:gdLst/>
              <a:ahLst/>
              <a:cxn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3247920" y="4039200"/>
              <a:ext cx="2000520" cy="1103400"/>
            </a:xfrm>
            <a:custGeom>
              <a:avLst/>
              <a:gdLst/>
              <a:ahLst/>
              <a:cxn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7476840" y="4039200"/>
              <a:ext cx="2000520" cy="1103400"/>
            </a:xfrm>
            <a:custGeom>
              <a:avLst/>
              <a:gdLst/>
              <a:ahLst/>
              <a:cxnLst/>
              <a:rect l="l" t="t" r="r" b="b"/>
              <a:pathLst>
                <a:path w="21600" h="21315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76320" y="2201040"/>
              <a:ext cx="2000520" cy="22082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2190600" y="2201040"/>
              <a:ext cx="2000520" cy="22082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6419520" y="2201040"/>
              <a:ext cx="2000520" cy="22082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8534160" y="2201040"/>
              <a:ext cx="2000520" cy="22082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CustomShape 12"/>
            <p:cNvSpPr/>
            <p:nvPr/>
          </p:nvSpPr>
          <p:spPr>
            <a:xfrm>
              <a:off x="-981000" y="372240"/>
              <a:ext cx="2000520" cy="22082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CustomShape 13"/>
            <p:cNvSpPr/>
            <p:nvPr/>
          </p:nvSpPr>
          <p:spPr>
            <a:xfrm>
              <a:off x="3247920" y="372240"/>
              <a:ext cx="2000520" cy="22082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CustomShape 14"/>
            <p:cNvSpPr/>
            <p:nvPr/>
          </p:nvSpPr>
          <p:spPr>
            <a:xfrm>
              <a:off x="5362200" y="372240"/>
              <a:ext cx="2000520" cy="22082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15"/>
            <p:cNvSpPr/>
            <p:nvPr/>
          </p:nvSpPr>
          <p:spPr>
            <a:xfrm>
              <a:off x="7848720" y="1827000"/>
              <a:ext cx="1370880" cy="15134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16"/>
            <p:cNvSpPr/>
            <p:nvPr/>
          </p:nvSpPr>
          <p:spPr>
            <a:xfrm>
              <a:off x="1448280" y="-78120"/>
              <a:ext cx="1370880" cy="15134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17"/>
            <p:cNvSpPr/>
            <p:nvPr/>
          </p:nvSpPr>
          <p:spPr>
            <a:xfrm>
              <a:off x="-581040" y="3340800"/>
              <a:ext cx="1370880" cy="151344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18"/>
            <p:cNvSpPr/>
            <p:nvPr/>
          </p:nvSpPr>
          <p:spPr>
            <a:xfrm>
              <a:off x="1152360" y="1313640"/>
              <a:ext cx="722880" cy="79776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19"/>
            <p:cNvSpPr/>
            <p:nvPr/>
          </p:nvSpPr>
          <p:spPr>
            <a:xfrm>
              <a:off x="7496280" y="3161520"/>
              <a:ext cx="722880" cy="797760"/>
            </a:xfrm>
            <a:custGeom>
              <a:avLst/>
              <a:gdLst/>
              <a:ahLst/>
              <a:cxnLst/>
              <a:rect l="l" t="t" r="r" b="b"/>
              <a:pathLst>
                <a:path w="21598" h="21315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20"/>
            <p:cNvSpPr/>
            <p:nvPr/>
          </p:nvSpPr>
          <p:spPr>
            <a:xfrm rot="10800000">
              <a:off x="7745040" y="0"/>
              <a:ext cx="1027080" cy="751680"/>
            </a:xfrm>
            <a:custGeom>
              <a:avLst/>
              <a:gdLst/>
              <a:ahLst/>
              <a:cxnLst/>
              <a:rect l="l" t="t" r="r" b="b"/>
              <a:pathLst>
                <a:path w="21600" h="21385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9" name="PlaceHolder 2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0" name="PlaceHolder 2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6524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900" y="2438914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800" b="1" strike="noStrike" spc="-1" dirty="0">
                <a:solidFill>
                  <a:srgbClr val="FFFFFF"/>
                </a:solidFill>
                <a:latin typeface="Catamaran"/>
                <a:ea typeface="Catamaran"/>
              </a:rPr>
              <a:t>MEDIXPERT</a:t>
            </a:r>
            <a:endParaRPr dirty="0"/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9ACF7495-64F1-772C-46B3-46F131CC630A}"/>
              </a:ext>
            </a:extLst>
          </p:cNvPr>
          <p:cNvSpPr/>
          <p:nvPr/>
        </p:nvSpPr>
        <p:spPr>
          <a:xfrm>
            <a:off x="652170" y="3598714"/>
            <a:ext cx="226361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4F3F8"/>
                </a:solidFill>
                <a:latin typeface="Bahnschrift" panose="020B0502040204020203" pitchFamily="34" charset="0"/>
                <a:ea typeface="Arial"/>
              </a:rPr>
              <a:t>Team Number : 02</a:t>
            </a:r>
            <a:endParaRPr lang="en-IN" sz="2000" b="0" strike="noStrike" spc="-1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779040" y="1503720"/>
            <a:ext cx="6009840" cy="453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Table Name: </a:t>
            </a:r>
            <a:r>
              <a:rPr lang="en-IN" sz="1400" b="0" strike="noStrike" spc="-1" dirty="0" err="1">
                <a:solidFill>
                  <a:srgbClr val="210635"/>
                </a:solidFill>
                <a:latin typeface="Catamaran Thin"/>
                <a:ea typeface="Catamaran Thin"/>
              </a:rPr>
              <a:t>Lab_assistant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9" name="Table 4"/>
          <p:cNvGraphicFramePr/>
          <p:nvPr/>
        </p:nvGraphicFramePr>
        <p:xfrm>
          <a:off x="1419120" y="2254320"/>
          <a:ext cx="6305040" cy="1890240"/>
        </p:xfrm>
        <a:graphic>
          <a:graphicData uri="http://schemas.openxmlformats.org/drawingml/2006/table">
            <a:tbl>
              <a:tblPr/>
              <a:tblGrid>
                <a:gridCol w="210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ATTRIBUTE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SIZE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Int(Primary Key)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full_name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email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password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role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779040" y="860400"/>
            <a:ext cx="600984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Table Name: Appointment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3" name="Table 4"/>
          <p:cNvGraphicFramePr/>
          <p:nvPr/>
        </p:nvGraphicFramePr>
        <p:xfrm>
          <a:off x="1570320" y="1397160"/>
          <a:ext cx="5657400" cy="3578640"/>
        </p:xfrm>
        <a:graphic>
          <a:graphicData uri="http://schemas.openxmlformats.org/drawingml/2006/table">
            <a:tbl>
              <a:tblPr/>
              <a:tblGrid>
                <a:gridCol w="185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ATTRIBUTE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SIZE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 (Primary Key)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u_id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Int(Foriegn Key)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d_id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Int(Foriegn Key)  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bdate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Date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btime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gender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60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status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refer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07" name="Table 4"/>
          <p:cNvGraphicFramePr/>
          <p:nvPr/>
        </p:nvGraphicFramePr>
        <p:xfrm>
          <a:off x="1399320" y="633960"/>
          <a:ext cx="5657400" cy="4998720"/>
        </p:xfrm>
        <a:graphic>
          <a:graphicData uri="http://schemas.openxmlformats.org/drawingml/2006/table">
            <a:tbl>
              <a:tblPr/>
              <a:tblGrid>
                <a:gridCol w="185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ATTRIBUTE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SIZE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 (Primary Key)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u_id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Int(Foriegn Key)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gender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60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bloodp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chol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fasting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ecg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heart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cpain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cpain_type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status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b_id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Int(Foriegn Key)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CustomShape 2">
            <a:extLst>
              <a:ext uri="{FF2B5EF4-FFF2-40B4-BE49-F238E27FC236}">
                <a16:creationId xmlns:a16="http://schemas.microsoft.com/office/drawing/2014/main" id="{913A4CC4-6782-802F-CC3F-B1EE5F05E1BA}"/>
              </a:ext>
            </a:extLst>
          </p:cNvPr>
          <p:cNvSpPr/>
          <p:nvPr/>
        </p:nvSpPr>
        <p:spPr>
          <a:xfrm>
            <a:off x="493290" y="262800"/>
            <a:ext cx="6009840" cy="37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Table Name: </a:t>
            </a:r>
            <a:r>
              <a:rPr lang="en-IN" sz="1400" b="0" strike="noStrike" spc="-1" dirty="0" err="1">
                <a:solidFill>
                  <a:srgbClr val="210635"/>
                </a:solidFill>
                <a:latin typeface="Catamaran Thin"/>
                <a:ea typeface="Catamaran Thin"/>
              </a:rPr>
              <a:t>Test_results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MODULES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79040" y="1432800"/>
            <a:ext cx="6009840" cy="36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ADMIN MODULE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Add/Edit/Delete Doctor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Add/Edit/Delete Lab  Technician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Delete Users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View Feedback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PATIENT MODULE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Register as a patient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Book Appointment 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View Appointment History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Send Feedback to Admin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"/>
          <p:cNvSpPr/>
          <p:nvPr/>
        </p:nvSpPr>
        <p:spPr>
          <a:xfrm>
            <a:off x="864000" y="792000"/>
            <a:ext cx="6009840" cy="362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DOCTOR MODULE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Refer to Lab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View Lab Report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Predict the stage with ML Algorithm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View Patient History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LAB MODULE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Create Lab Reports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Upload it Back To Doctor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758160" y="18036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 dirty="0">
                <a:solidFill>
                  <a:srgbClr val="725DCF"/>
                </a:solidFill>
                <a:latin typeface="Catamaran"/>
                <a:ea typeface="Catamaran"/>
              </a:rPr>
              <a:t>ALGORITHMS USED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58160" y="396000"/>
            <a:ext cx="6009480" cy="36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70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Logistic Regression</a:t>
            </a:r>
            <a:endParaRPr lang="en-IN" sz="18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3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Logistic regression estimates the probability of an event occurring, such as voted or didn't vote, based on a given dataset of independent variables. Since the outcome is a probability, the dependent variable is bounded between 0 and 1.</a:t>
            </a:r>
            <a:endParaRPr lang="en-IN" sz="13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Support Vector Machines</a:t>
            </a:r>
            <a:endParaRPr lang="en-IN" sz="18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3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Support Vector Machine(SVM) is a supervised machine learning algorithm used for both classification and regression. Though we say regression problems as well its best suited for classification.</a:t>
            </a:r>
            <a:endParaRPr lang="en-IN" sz="13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1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Random Forest</a:t>
            </a:r>
            <a:endParaRPr lang="en-IN" sz="1800" b="1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3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Random forest is an ensemble learning method that constructs a set of decision trees and combines their predictions to make a final decision. It is often used for classification tasks and is known for its ability to handle large datasets and high-dimensional data.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endParaRPr lang="en-IN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endParaRPr lang="en-IN" sz="13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endParaRPr lang="en-IN" sz="1300" b="0" strike="noStrike" spc="-1" dirty="0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92000" y="432000"/>
            <a:ext cx="7521840" cy="5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Analysis of Different Algorithm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9" name="Picture 218"/>
          <p:cNvPicPr/>
          <p:nvPr/>
        </p:nvPicPr>
        <p:blipFill>
          <a:blip r:embed="rId2"/>
          <a:stretch/>
        </p:blipFill>
        <p:spPr>
          <a:xfrm>
            <a:off x="936000" y="1445400"/>
            <a:ext cx="6768000" cy="3378600"/>
          </a:xfrm>
          <a:prstGeom prst="rect">
            <a:avLst/>
          </a:prstGeom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6EF46C-54E5-A588-D928-131BD5D70555}"/>
              </a:ext>
            </a:extLst>
          </p:cNvPr>
          <p:cNvSpPr/>
          <p:nvPr/>
        </p:nvSpPr>
        <p:spPr>
          <a:xfrm>
            <a:off x="1814513" y="2007394"/>
            <a:ext cx="721518" cy="250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15D06-6C83-C7B1-CC8E-C05A2E47765D}"/>
              </a:ext>
            </a:extLst>
          </p:cNvPr>
          <p:cNvSpPr/>
          <p:nvPr/>
        </p:nvSpPr>
        <p:spPr>
          <a:xfrm>
            <a:off x="5238751" y="1971675"/>
            <a:ext cx="721518" cy="250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3F351-BAD9-6B5F-5BF6-02D5D791058F}"/>
              </a:ext>
            </a:extLst>
          </p:cNvPr>
          <p:cNvSpPr/>
          <p:nvPr/>
        </p:nvSpPr>
        <p:spPr>
          <a:xfrm>
            <a:off x="3047137" y="2096691"/>
            <a:ext cx="721518" cy="250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8A31B52F-1591-1987-A76F-8267E9A14C05}"/>
              </a:ext>
            </a:extLst>
          </p:cNvPr>
          <p:cNvSpPr/>
          <p:nvPr/>
        </p:nvSpPr>
        <p:spPr>
          <a:xfrm>
            <a:off x="1532369" y="2368650"/>
            <a:ext cx="0" cy="37332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11D3C136-D50C-4774-B514-50C9482E1905}"/>
              </a:ext>
            </a:extLst>
          </p:cNvPr>
          <p:cNvSpPr/>
          <p:nvPr/>
        </p:nvSpPr>
        <p:spPr>
          <a:xfrm>
            <a:off x="1532153" y="3176820"/>
            <a:ext cx="0" cy="37368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STATUS OF THE PROJECT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575490" y="1836143"/>
            <a:ext cx="2016853" cy="564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127080" algn="ctr">
              <a:lnSpc>
                <a:spcPts val="2001"/>
              </a:lnSpc>
            </a:pPr>
            <a:r>
              <a:rPr lang="en-IN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SYSTEM DESIGN</a:t>
            </a:r>
            <a:r>
              <a:rPr lang="en-US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 ON THE SUBJECT (</a:t>
            </a:r>
            <a:r>
              <a:rPr lang="en-IN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1 WEEKS)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5"/>
          <p:cNvSpPr/>
          <p:nvPr/>
        </p:nvSpPr>
        <p:spPr>
          <a:xfrm>
            <a:off x="3576449" y="2381400"/>
            <a:ext cx="0" cy="37332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6"/>
          <p:cNvSpPr/>
          <p:nvPr/>
        </p:nvSpPr>
        <p:spPr>
          <a:xfrm>
            <a:off x="5685149" y="3122280"/>
            <a:ext cx="0" cy="37368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7"/>
          <p:cNvSpPr/>
          <p:nvPr/>
        </p:nvSpPr>
        <p:spPr>
          <a:xfrm>
            <a:off x="7750985" y="2337473"/>
            <a:ext cx="1644" cy="493207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9"/>
          <p:cNvSpPr/>
          <p:nvPr/>
        </p:nvSpPr>
        <p:spPr>
          <a:xfrm>
            <a:off x="6614309" y="2832120"/>
            <a:ext cx="2051640" cy="22716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0"/>
          <p:cNvSpPr/>
          <p:nvPr/>
        </p:nvSpPr>
        <p:spPr>
          <a:xfrm>
            <a:off x="4546829" y="2832120"/>
            <a:ext cx="2051640" cy="227160"/>
          </a:xfrm>
          <a:prstGeom prst="roundRect">
            <a:avLst>
              <a:gd name="adj" fmla="val 50000"/>
            </a:avLst>
          </a:prstGeom>
          <a:solidFill>
            <a:srgbClr val="FF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1"/>
          <p:cNvSpPr/>
          <p:nvPr/>
        </p:nvSpPr>
        <p:spPr>
          <a:xfrm>
            <a:off x="2479349" y="2832120"/>
            <a:ext cx="2051640" cy="22716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2"/>
          <p:cNvSpPr/>
          <p:nvPr/>
        </p:nvSpPr>
        <p:spPr>
          <a:xfrm>
            <a:off x="411509" y="2832120"/>
            <a:ext cx="2051640" cy="227160"/>
          </a:xfrm>
          <a:prstGeom prst="roundRect">
            <a:avLst>
              <a:gd name="adj" fmla="val 50000"/>
            </a:avLst>
          </a:prstGeom>
          <a:solidFill>
            <a:srgbClr val="1C81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3"/>
          <p:cNvSpPr/>
          <p:nvPr/>
        </p:nvSpPr>
        <p:spPr>
          <a:xfrm>
            <a:off x="1373069" y="2768760"/>
            <a:ext cx="318600" cy="35280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4"/>
          <p:cNvSpPr/>
          <p:nvPr/>
        </p:nvSpPr>
        <p:spPr>
          <a:xfrm>
            <a:off x="3417149" y="2772360"/>
            <a:ext cx="318600" cy="35280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FFBE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5"/>
          <p:cNvSpPr/>
          <p:nvPr/>
        </p:nvSpPr>
        <p:spPr>
          <a:xfrm>
            <a:off x="5508029" y="2768760"/>
            <a:ext cx="318600" cy="35280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6"/>
          <p:cNvSpPr/>
          <p:nvPr/>
        </p:nvSpPr>
        <p:spPr>
          <a:xfrm>
            <a:off x="8303429" y="2772360"/>
            <a:ext cx="318600" cy="35280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BFBFB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8"/>
          <p:cNvSpPr/>
          <p:nvPr/>
        </p:nvSpPr>
        <p:spPr>
          <a:xfrm>
            <a:off x="1075349" y="3526456"/>
            <a:ext cx="916920" cy="909360"/>
          </a:xfrm>
          <a:prstGeom prst="ellipse">
            <a:avLst/>
          </a:prstGeom>
          <a:solidFill>
            <a:schemeClr val="bg1"/>
          </a:solidFill>
          <a:ln w="12708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9"/>
          <p:cNvSpPr/>
          <p:nvPr/>
        </p:nvSpPr>
        <p:spPr>
          <a:xfrm>
            <a:off x="5226117" y="3497040"/>
            <a:ext cx="916920" cy="951480"/>
          </a:xfrm>
          <a:prstGeom prst="ellipse">
            <a:avLst/>
          </a:prstGeom>
          <a:solidFill>
            <a:schemeClr val="bg1"/>
          </a:solidFill>
          <a:ln w="127080">
            <a:solidFill>
              <a:srgbClr val="1C819E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1"/>
          <p:cNvSpPr/>
          <p:nvPr/>
        </p:nvSpPr>
        <p:spPr>
          <a:xfrm>
            <a:off x="554458" y="1838478"/>
            <a:ext cx="1952640" cy="4894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IN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 SYSTEM</a:t>
            </a:r>
            <a:r>
              <a:rPr lang="en-US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 STUDY ON THE SUBJECT</a:t>
            </a:r>
            <a:r>
              <a:rPr lang="en-IN" sz="1200" spc="-1" dirty="0">
                <a:latin typeface="Catamaran Thin"/>
              </a:rPr>
              <a:t> </a:t>
            </a:r>
            <a:r>
              <a:rPr lang="en-US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(</a:t>
            </a:r>
            <a:r>
              <a:rPr lang="en-IN" sz="1200" b="1" spc="46" dirty="0">
                <a:solidFill>
                  <a:srgbClr val="60119A"/>
                </a:solidFill>
                <a:latin typeface="Catamaran Thin"/>
                <a:ea typeface="Ebrima"/>
              </a:rPr>
              <a:t>1</a:t>
            </a:r>
            <a:r>
              <a:rPr lang="en-IN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 WEEKS)</a:t>
            </a:r>
            <a:endParaRPr lang="en-IN" sz="1200" b="0" strike="noStrike" spc="-1" dirty="0">
              <a:latin typeface="Catamaran Thin"/>
            </a:endParaRPr>
          </a:p>
        </p:txBody>
      </p:sp>
      <p:grpSp>
        <p:nvGrpSpPr>
          <p:cNvPr id="241" name="Group 22"/>
          <p:cNvGrpSpPr/>
          <p:nvPr/>
        </p:nvGrpSpPr>
        <p:grpSpPr>
          <a:xfrm>
            <a:off x="1317629" y="3742600"/>
            <a:ext cx="439560" cy="501480"/>
            <a:chOff x="1596240" y="3885480"/>
            <a:chExt cx="439560" cy="501480"/>
          </a:xfrm>
        </p:grpSpPr>
        <p:sp>
          <p:nvSpPr>
            <p:cNvPr id="242" name="CustomShape 23"/>
            <p:cNvSpPr/>
            <p:nvPr/>
          </p:nvSpPr>
          <p:spPr>
            <a:xfrm>
              <a:off x="1775880" y="3885480"/>
              <a:ext cx="259920" cy="282600"/>
            </a:xfrm>
            <a:custGeom>
              <a:avLst/>
              <a:gdLst/>
              <a:ahLst/>
              <a:cxnLst/>
              <a:rect l="l" t="t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24"/>
            <p:cNvSpPr/>
            <p:nvPr/>
          </p:nvSpPr>
          <p:spPr>
            <a:xfrm>
              <a:off x="1596240" y="4101480"/>
              <a:ext cx="257400" cy="285480"/>
            </a:xfrm>
            <a:custGeom>
              <a:avLst/>
              <a:gdLst/>
              <a:ahLst/>
              <a:cxnLst/>
              <a:rect l="l" t="t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4" name="Group 25"/>
          <p:cNvGrpSpPr/>
          <p:nvPr/>
        </p:nvGrpSpPr>
        <p:grpSpPr>
          <a:xfrm>
            <a:off x="5517165" y="3788088"/>
            <a:ext cx="354240" cy="392760"/>
            <a:chOff x="5767200" y="3809520"/>
            <a:chExt cx="354240" cy="392760"/>
          </a:xfrm>
        </p:grpSpPr>
        <p:sp>
          <p:nvSpPr>
            <p:cNvPr id="245" name="CustomShape 26"/>
            <p:cNvSpPr/>
            <p:nvPr/>
          </p:nvSpPr>
          <p:spPr>
            <a:xfrm>
              <a:off x="5767200" y="3939840"/>
              <a:ext cx="354240" cy="262440"/>
            </a:xfrm>
            <a:custGeom>
              <a:avLst/>
              <a:gdLst/>
              <a:ahLst/>
              <a:cxnLst/>
              <a:rect l="l" t="t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27"/>
            <p:cNvSpPr/>
            <p:nvPr/>
          </p:nvSpPr>
          <p:spPr>
            <a:xfrm>
              <a:off x="5790600" y="3809520"/>
              <a:ext cx="311040" cy="214560"/>
            </a:xfrm>
            <a:custGeom>
              <a:avLst/>
              <a:gdLst/>
              <a:ahLst/>
              <a:cxnLst/>
              <a:rect l="l" t="t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1C819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8" name="CustomShape 29"/>
          <p:cNvSpPr/>
          <p:nvPr/>
        </p:nvSpPr>
        <p:spPr>
          <a:xfrm>
            <a:off x="4799998" y="1821878"/>
            <a:ext cx="1742871" cy="4894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US" sz="1200" b="1" strike="noStrike" spc="46" dirty="0">
                <a:solidFill>
                  <a:srgbClr val="1C819E"/>
                </a:solidFill>
                <a:latin typeface="Catamaran Thin"/>
                <a:ea typeface="Ebrima"/>
              </a:rPr>
              <a:t>DEVELOPMENT </a:t>
            </a:r>
          </a:p>
          <a:p>
            <a:pPr algn="ctr">
              <a:lnSpc>
                <a:spcPts val="2001"/>
              </a:lnSpc>
            </a:pPr>
            <a:r>
              <a:rPr lang="en-US" sz="1200" b="1" strike="noStrike" spc="46" dirty="0">
                <a:solidFill>
                  <a:srgbClr val="1C819E"/>
                </a:solidFill>
                <a:latin typeface="Catamaran Thin"/>
                <a:ea typeface="Ebrima"/>
              </a:rPr>
              <a:t>PHASE 2 (2 WEEKS)</a:t>
            </a:r>
            <a:endParaRPr lang="en-IN" sz="1200" b="0" strike="noStrike" spc="-1" dirty="0">
              <a:latin typeface="Catamaran Thin"/>
            </a:endParaRPr>
          </a:p>
        </p:txBody>
      </p:sp>
      <p:sp>
        <p:nvSpPr>
          <p:cNvPr id="249" name="CustomShape 30"/>
          <p:cNvSpPr/>
          <p:nvPr/>
        </p:nvSpPr>
        <p:spPr>
          <a:xfrm>
            <a:off x="7496787" y="3587512"/>
            <a:ext cx="1952640" cy="4894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IN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FINAL </a:t>
            </a:r>
            <a:endParaRPr lang="en-IN" sz="1200" b="0" strike="noStrike" spc="-1" dirty="0">
              <a:latin typeface="Catamaran Thin"/>
            </a:endParaRPr>
          </a:p>
          <a:p>
            <a:pPr algn="ctr">
              <a:lnSpc>
                <a:spcPts val="2001"/>
              </a:lnSpc>
            </a:pPr>
            <a:r>
              <a:rPr lang="en-IN" sz="1200" b="1" strike="noStrike" spc="46" dirty="0">
                <a:solidFill>
                  <a:srgbClr val="60119A"/>
                </a:solidFill>
                <a:latin typeface="Catamaran Thin"/>
                <a:ea typeface="Ebrima"/>
              </a:rPr>
              <a:t>SUBMISSION</a:t>
            </a:r>
            <a:endParaRPr lang="en-IN" sz="1200" b="0" strike="noStrike" spc="-1" dirty="0">
              <a:latin typeface="Catamaran Thin"/>
            </a:endParaRPr>
          </a:p>
        </p:txBody>
      </p:sp>
      <p:sp>
        <p:nvSpPr>
          <p:cNvPr id="250" name="CustomShape 31"/>
          <p:cNvSpPr/>
          <p:nvPr/>
        </p:nvSpPr>
        <p:spPr>
          <a:xfrm>
            <a:off x="7032627" y="1757101"/>
            <a:ext cx="1436717" cy="580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ts val="2001"/>
              </a:lnSpc>
            </a:pPr>
            <a:r>
              <a:rPr lang="en-US" sz="1200" b="1" strike="noStrike" spc="46" dirty="0">
                <a:solidFill>
                  <a:srgbClr val="1C819E"/>
                </a:solidFill>
                <a:latin typeface="Catamaran Thin"/>
                <a:ea typeface="Ebrima"/>
              </a:rPr>
              <a:t>DEVELOPMENT</a:t>
            </a:r>
            <a:endParaRPr lang="en-IN" sz="1200" b="0" strike="noStrike" spc="-1" dirty="0">
              <a:latin typeface="Catamaran Thin"/>
            </a:endParaRPr>
          </a:p>
          <a:p>
            <a:pPr algn="ctr">
              <a:lnSpc>
                <a:spcPts val="2001"/>
              </a:lnSpc>
            </a:pPr>
            <a:r>
              <a:rPr lang="en-US" sz="1200" b="1" strike="noStrike" spc="46" dirty="0">
                <a:solidFill>
                  <a:srgbClr val="1C819E"/>
                </a:solidFill>
                <a:latin typeface="Catamaran Thin"/>
                <a:ea typeface="Ebrima"/>
              </a:rPr>
              <a:t> PHASE </a:t>
            </a:r>
            <a:r>
              <a:rPr lang="en-IN" sz="1200" b="1" strike="noStrike" spc="46" dirty="0">
                <a:solidFill>
                  <a:srgbClr val="1C819E"/>
                </a:solidFill>
                <a:latin typeface="Catamaran Thin"/>
                <a:ea typeface="Ebrima"/>
              </a:rPr>
              <a:t>3 (Testing)</a:t>
            </a:r>
            <a:endParaRPr lang="en-IN" sz="1200" b="0" strike="noStrike" spc="-1" dirty="0">
              <a:latin typeface="Catamaran Thin"/>
            </a:endParaRPr>
          </a:p>
        </p:txBody>
      </p:sp>
      <p:sp>
        <p:nvSpPr>
          <p:cNvPr id="252" name="Line 33"/>
          <p:cNvSpPr/>
          <p:nvPr/>
        </p:nvSpPr>
        <p:spPr>
          <a:xfrm>
            <a:off x="5663717" y="2337473"/>
            <a:ext cx="0" cy="37332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34"/>
          <p:cNvSpPr/>
          <p:nvPr/>
        </p:nvSpPr>
        <p:spPr>
          <a:xfrm>
            <a:off x="8462729" y="3176820"/>
            <a:ext cx="0" cy="373320"/>
          </a:xfrm>
          <a:prstGeom prst="line">
            <a:avLst/>
          </a:prstGeom>
          <a:ln w="25560"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CONCLUSION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779039" y="1503720"/>
            <a:ext cx="6407573" cy="28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US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This Heart Disease detection system assists a patient based on his/her clinical information of them been diagnosed with a previous heart disease.</a:t>
            </a:r>
            <a:endParaRPr lang="en-IN" sz="1400" b="0" strike="noStrike" spc="-1" dirty="0">
              <a:latin typeface="Arial"/>
            </a:endParaRPr>
          </a:p>
          <a:p>
            <a:pPr marL="127080"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The algorithms used in building the given model are: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Logistic Regression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Support Vector Machines</a:t>
            </a:r>
            <a:endParaRPr lang="en-IN" sz="1400" b="0" strike="noStrike" spc="-1" dirty="0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1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Random Forest</a:t>
            </a:r>
            <a:endParaRPr lang="en-IN" sz="1400" b="1" strike="noStrike" spc="-1" dirty="0">
              <a:latin typeface="Arial"/>
            </a:endParaRPr>
          </a:p>
          <a:p>
            <a:pPr marL="584280">
              <a:lnSpc>
                <a:spcPct val="115000"/>
              </a:lnSpc>
              <a:spcBef>
                <a:spcPts val="799"/>
              </a:spcBef>
            </a:pPr>
            <a:endParaRPr lang="en-IN" sz="14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 It gets 75-80% average binary classification accuracy(</a:t>
            </a:r>
            <a:r>
              <a:rPr lang="en-IN" sz="1400" spc="-1" dirty="0">
                <a:solidFill>
                  <a:srgbClr val="210635"/>
                </a:solidFill>
                <a:latin typeface="Catamaran Thin"/>
                <a:ea typeface="Catamaran Thin"/>
              </a:rPr>
              <a:t>H</a:t>
            </a: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eart failure in 4 stages).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REFFERENCE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79039" y="1503720"/>
            <a:ext cx="6514729" cy="28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https://archive.ics.uci.edu/ml/datasets/heart+Disease</a:t>
            </a:r>
            <a:endParaRPr lang="en-IN" sz="1800" b="0" strike="noStrike" spc="-1" dirty="0">
              <a:latin typeface="Arial"/>
            </a:endParaRPr>
          </a:p>
          <a:p>
            <a:pPr marL="1270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https://www.kaggle.com/datasets/andrewmvd/heart-failure-clinical-data</a:t>
            </a:r>
            <a:endParaRPr lang="en-IN" sz="1800" b="0" strike="noStrike" spc="-1" dirty="0">
              <a:latin typeface="Arial"/>
            </a:endParaRPr>
          </a:p>
          <a:p>
            <a:pPr marL="127080"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https://www.kaggle.com/discussions/general/188285#1035276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 dirty="0">
                <a:solidFill>
                  <a:srgbClr val="725DCF"/>
                </a:solidFill>
                <a:latin typeface="Catamaran"/>
                <a:ea typeface="Catamaran"/>
              </a:rPr>
              <a:t>TEAM</a:t>
            </a:r>
            <a:r>
              <a:rPr lang="en-US" sz="3200" b="1" strike="noStrike" spc="-1" dirty="0">
                <a:solidFill>
                  <a:srgbClr val="725DCF"/>
                </a:solidFill>
                <a:latin typeface="Catamaran"/>
                <a:ea typeface="Catamaran"/>
              </a:rPr>
              <a:t> 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79040" y="1224000"/>
            <a:ext cx="7068600" cy="316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3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Ms. JOSMI MATHEW  (</a:t>
            </a:r>
            <a:r>
              <a:rPr lang="en-IN" sz="1800" b="0" i="1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Project Guide</a:t>
            </a: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)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3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Mr. ALEX JAMES  (</a:t>
            </a:r>
            <a:r>
              <a:rPr lang="en-IN" sz="1800" b="0" i="1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Project Lead</a:t>
            </a: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)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3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Mr. LISON SABU (</a:t>
            </a:r>
            <a:r>
              <a:rPr lang="en-IN" sz="1800" b="0" i="1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Project Backend</a:t>
            </a: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)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3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Ms. SOUMYA MATHEW (</a:t>
            </a:r>
            <a:r>
              <a:rPr lang="en-IN" sz="1800" b="0" i="1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Design &amp; Documentation</a:t>
            </a: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)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3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Mr. SURYAJITH R (</a:t>
            </a:r>
            <a:r>
              <a:rPr lang="en-IN" sz="1800" b="0" i="1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Project Backend</a:t>
            </a: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)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2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504;p34">
            <a:extLst>
              <a:ext uri="{FF2B5EF4-FFF2-40B4-BE49-F238E27FC236}">
                <a16:creationId xmlns:a16="http://schemas.microsoft.com/office/drawing/2014/main" id="{9B4880EE-8E15-FFD9-1F73-899ADDC62DC7}"/>
              </a:ext>
            </a:extLst>
          </p:cNvPr>
          <p:cNvSpPr txBox="1">
            <a:spLocks/>
          </p:cNvSpPr>
          <p:nvPr/>
        </p:nvSpPr>
        <p:spPr>
          <a:xfrm>
            <a:off x="2360850" y="1991850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6000" b="1" dirty="0">
                <a:solidFill>
                  <a:schemeClr val="lt1"/>
                </a:solidFill>
                <a:latin typeface="Bahnschrift" panose="020B0502040204020203" pitchFamily="34" charset="0"/>
                <a:cs typeface="Catamaran" panose="020B0604020202020204" charset="0"/>
              </a:rPr>
              <a:t>THANKS</a:t>
            </a:r>
            <a:r>
              <a:rPr lang="en-IN" sz="6000" b="1" dirty="0">
                <a:solidFill>
                  <a:schemeClr val="lt1"/>
                </a:solidFill>
                <a:latin typeface="Bahnschrift" panose="020B0502040204020203" pitchFamily="34" charset="0"/>
              </a:rPr>
              <a:t>!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CONTENTS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779040" y="1503720"/>
            <a:ext cx="6009840" cy="28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ABSTRACT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INTRODUCTION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SYSTEM DESIGN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MODULES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ALGORITHMS USED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ANALYSIS OF ACCURACY OF DIFFERENT ALGORITHMS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STATUS OF THE PROJECT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CONCLUSION</a:t>
            </a:r>
            <a:endParaRPr lang="en-IN" sz="18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8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REFERENCES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ABSTRACT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79040" y="1503720"/>
            <a:ext cx="6009840" cy="28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 algn="just">
              <a:lnSpc>
                <a:spcPct val="12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US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This is a web application based on Machine </a:t>
            </a:r>
            <a:r>
              <a:rPr lang="en-US" sz="1400" spc="-1" dirty="0">
                <a:solidFill>
                  <a:srgbClr val="210635"/>
                </a:solidFill>
                <a:latin typeface="Catamaran Thin"/>
                <a:ea typeface="Catamaran Thin"/>
              </a:rPr>
              <a:t>L</a:t>
            </a:r>
            <a:r>
              <a:rPr lang="en-US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earning.</a:t>
            </a: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 This system help the users to predict the chance of Congestive Heart Failure with a supervised ML algorithm.  </a:t>
            </a:r>
            <a:endParaRPr lang="en-IN" sz="1400" b="0" strike="noStrike" spc="-1" dirty="0">
              <a:latin typeface="Arial"/>
            </a:endParaRPr>
          </a:p>
          <a:p>
            <a:pPr marL="457200" indent="-329400" algn="just">
              <a:lnSpc>
                <a:spcPct val="12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Another functionality of this website is that it has the capability to analyse the mental health of the user using some questions and answers.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INTRODUCTION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79040" y="1515600"/>
            <a:ext cx="6009840" cy="28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4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US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Roughly 670,000 people are diagnosed with heart failure each year.</a:t>
            </a:r>
            <a:endParaRPr lang="en-IN" sz="1400" b="0" strike="noStrike" spc="-1">
              <a:latin typeface="Arial"/>
            </a:endParaRPr>
          </a:p>
          <a:p>
            <a:pPr marL="457200" indent="-329400">
              <a:lnSpc>
                <a:spcPct val="14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US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Heart failure doesn’t mean the heart has stopped working. Rather, it means that the heart works less efficiently than normal.</a:t>
            </a:r>
            <a:endParaRPr lang="en-IN" sz="1400" b="0" strike="noStrike" spc="-1">
              <a:latin typeface="Arial"/>
            </a:endParaRPr>
          </a:p>
          <a:p>
            <a:pPr marL="457200" indent="-329400">
              <a:lnSpc>
                <a:spcPct val="14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US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Due to various possible causes, blood moves through the heart and body at a slower rate, and pressure in the heart increases.</a:t>
            </a:r>
            <a:endParaRPr lang="en-IN" sz="1400" b="0" strike="noStrike" spc="-1">
              <a:latin typeface="Arial"/>
            </a:endParaRPr>
          </a:p>
          <a:p>
            <a:pPr marL="457200" indent="-329400">
              <a:lnSpc>
                <a:spcPct val="14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US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As a result, the heart can’t  pump enough oxygen and nutrients to meet the body's needs.</a:t>
            </a:r>
            <a:endParaRPr lang="en-IN" sz="1400" b="0" strike="noStrike" spc="-1">
              <a:latin typeface="Arial"/>
            </a:endParaRPr>
          </a:p>
          <a:p>
            <a:pPr marL="127080">
              <a:lnSpc>
                <a:spcPct val="145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779040" y="1503720"/>
            <a:ext cx="6009840" cy="28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7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Main issue regarding this Congestive Heart Failure is that the person did’t know wheather he/she is affected .</a:t>
            </a:r>
            <a:endParaRPr lang="en-IN" sz="1400" b="0" strike="noStrike" spc="-1">
              <a:latin typeface="Arial"/>
            </a:endParaRPr>
          </a:p>
          <a:p>
            <a:pPr marL="457200" indent="-329400">
              <a:lnSpc>
                <a:spcPct val="17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To solve this, our system is designed such a way that whether there is a chance of congestive heart failure.</a:t>
            </a:r>
            <a:endParaRPr lang="en-IN" sz="1400" b="0" strike="noStrike" spc="-1">
              <a:latin typeface="Arial"/>
            </a:endParaRPr>
          </a:p>
          <a:p>
            <a:pPr marL="457200" indent="-329400">
              <a:lnSpc>
                <a:spcPct val="17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Otherthan this our system has an additional funtionality to analyze the mental health of the users.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SYSTEM DESIGN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79040" y="1503720"/>
            <a:ext cx="6009840" cy="288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As per the current status we have completed the database design and the UI designs (Form Designs).</a:t>
            </a:r>
            <a:endParaRPr lang="en-IN" sz="1400" b="0" strike="noStrike" spc="-1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As per the project for the basic functionality we use sqlite database.</a:t>
            </a:r>
            <a:endParaRPr lang="en-IN" sz="1400" b="0" strike="noStrike" spc="-1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The project consist of  5 Tables , They are as follows: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Patient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Doctor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Lab_assistant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Appointments</a:t>
            </a: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r>
              <a:rPr lang="en-IN" sz="1400" b="0" strike="noStrike" spc="-1">
                <a:solidFill>
                  <a:srgbClr val="210635"/>
                </a:solidFill>
                <a:latin typeface="Catamaran Thin"/>
                <a:ea typeface="Catamaran Thin"/>
              </a:rPr>
              <a:t>Test Results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endParaRPr lang="en-IN" sz="1400" b="0" strike="noStrike" spc="-1">
              <a:latin typeface="Arial"/>
            </a:endParaRPr>
          </a:p>
          <a:p>
            <a:pPr marL="914400" lvl="1" indent="-329400">
              <a:lnSpc>
                <a:spcPct val="115000"/>
              </a:lnSpc>
              <a:spcBef>
                <a:spcPts val="799"/>
              </a:spcBef>
              <a:buClr>
                <a:srgbClr val="9D91EE"/>
              </a:buClr>
              <a:buFont typeface="Catamaran Thin"/>
              <a:buChar char="⬡"/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>
                <a:solidFill>
                  <a:srgbClr val="725DCF"/>
                </a:solidFill>
                <a:latin typeface="Catamaran"/>
                <a:ea typeface="Catamaran"/>
              </a:rPr>
              <a:t>SCHEMA DESIGN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79040" y="1503720"/>
            <a:ext cx="6009840" cy="575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Database : SQLite3</a:t>
            </a:r>
            <a:endParaRPr lang="en-IN" sz="1400" b="0" strike="noStrike" spc="-1" dirty="0">
              <a:latin typeface="Arial"/>
            </a:endParaRPr>
          </a:p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Table Name: Patient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1" name="Table 4"/>
          <p:cNvGraphicFramePr/>
          <p:nvPr/>
        </p:nvGraphicFramePr>
        <p:xfrm>
          <a:off x="1944000" y="2202120"/>
          <a:ext cx="5878800" cy="2621880"/>
        </p:xfrm>
        <a:graphic>
          <a:graphicData uri="http://schemas.openxmlformats.org/drawingml/2006/table">
            <a:tbl>
              <a:tblPr/>
              <a:tblGrid>
                <a:gridCol w="192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ATTRIBUTE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SIZE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 (Primary Key)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email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password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role 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username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150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phone_num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79040" y="8359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79040" y="1503720"/>
            <a:ext cx="600984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7200" indent="-329400">
              <a:lnSpc>
                <a:spcPct val="115000"/>
              </a:lnSpc>
              <a:buClr>
                <a:srgbClr val="9D91EE"/>
              </a:buClr>
              <a:buFont typeface="Catamaran Thin"/>
              <a:buChar char="⬢"/>
            </a:pPr>
            <a:r>
              <a:rPr lang="en-IN" sz="1400" b="0" strike="noStrike" spc="-1" dirty="0">
                <a:solidFill>
                  <a:srgbClr val="210635"/>
                </a:solidFill>
                <a:latin typeface="Catamaran Thin"/>
                <a:ea typeface="Catamaran Thin"/>
              </a:rPr>
              <a:t>Table Name: Doctor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48052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5" name="Table 4"/>
          <p:cNvGraphicFramePr/>
          <p:nvPr/>
        </p:nvGraphicFramePr>
        <p:xfrm>
          <a:off x="1419120" y="2254320"/>
          <a:ext cx="6305040" cy="2194560"/>
        </p:xfrm>
        <a:graphic>
          <a:graphicData uri="http://schemas.openxmlformats.org/drawingml/2006/table">
            <a:tbl>
              <a:tblPr/>
              <a:tblGrid>
                <a:gridCol w="210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ATTRIBUTE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TYPE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SIZE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5D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Int(Primary Key)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full_name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designation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email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300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password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250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1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role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Varchar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400" b="0" strike="noStrike" spc="-1">
                          <a:solidFill>
                            <a:srgbClr val="210635"/>
                          </a:solidFill>
                          <a:latin typeface="Arial"/>
                          <a:ea typeface="Arial"/>
                        </a:rPr>
                        <a:t>50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842</Words>
  <Application>Microsoft Office PowerPoint</Application>
  <PresentationFormat>On-screen Show (16:9)</PresentationFormat>
  <Paragraphs>212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Bahnschrift</vt:lpstr>
      <vt:lpstr>Calibri</vt:lpstr>
      <vt:lpstr>Catamaran</vt:lpstr>
      <vt:lpstr>Catamaran Thin</vt:lpstr>
      <vt:lpstr>Symbol</vt:lpstr>
      <vt:lpstr>Wingdings</vt:lpstr>
      <vt:lpstr>Office Theme</vt:lpstr>
      <vt:lpstr>Office Theme</vt:lpstr>
      <vt:lpstr>Dauphin template</vt:lpstr>
      <vt:lpstr>MEDIXPERT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MEDIXPERT</dc:title>
  <dc:subject/>
  <dc:creator>Suryajith R</dc:creator>
  <dc:description/>
  <cp:lastModifiedBy>Suryajith R</cp:lastModifiedBy>
  <cp:revision>51</cp:revision>
  <dcterms:created xsi:type="dcterms:W3CDTF">2022-11-01T13:37:00Z</dcterms:created>
  <dcterms:modified xsi:type="dcterms:W3CDTF">2022-12-25T15:37:29Z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C4894D447F53441483812FB052F094A5</vt:lpwstr>
  </property>
  <property fmtid="{D5CDD505-2E9C-101B-9397-08002B2CF9AE}" pid="6" name="KSOProductBuildVer">
    <vt:lpwstr>1033-11.2.0.11214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20</vt:i4>
  </property>
</Properties>
</file>