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9" r:id="rId5"/>
    <p:sldId id="295" r:id="rId6"/>
    <p:sldId id="296" r:id="rId7"/>
    <p:sldId id="307" r:id="rId8"/>
    <p:sldId id="314" r:id="rId9"/>
    <p:sldId id="306" r:id="rId10"/>
    <p:sldId id="308" r:id="rId11"/>
    <p:sldId id="315" r:id="rId12"/>
    <p:sldId id="316" r:id="rId13"/>
    <p:sldId id="317" r:id="rId14"/>
    <p:sldId id="318" r:id="rId15"/>
    <p:sldId id="319" r:id="rId16"/>
    <p:sldId id="297" r:id="rId17"/>
    <p:sldId id="298" r:id="rId18"/>
    <p:sldId id="300" r:id="rId19"/>
    <p:sldId id="310" r:id="rId20"/>
    <p:sldId id="311" r:id="rId21"/>
    <p:sldId id="313" r:id="rId22"/>
    <p:sldId id="278" r:id="rId23"/>
  </p:sldIdLst>
  <p:sldSz cx="9144000" cy="5143500" type="screen16x9"/>
  <p:notesSz cx="6858000" cy="9144000"/>
  <p:embeddedFontLst>
    <p:embeddedFont>
      <p:font typeface="Catamaran"/>
      <p:regular r:id="rId27"/>
    </p:embeddedFont>
    <p:embeddedFont>
      <p:font typeface="Catamaran Thin"/>
      <p:regular r:id="rId28"/>
    </p:embeddedFont>
    <p:embeddedFont>
      <p:font typeface="Calibri" panose="020F0502020204030204"/>
      <p:regular r:id="rId29"/>
    </p:embeddedFont>
    <p:embeddedFont>
      <p:font typeface="Catamaran Thin" charset="0"/>
      <p:regular r:id="rId30"/>
    </p:embeddedFont>
    <p:embeddedFont>
      <p:font typeface="Ebrima" panose="02000000000000000000" pitchFamily="2" charset="0"/>
      <p:regular r:id="rId31"/>
      <p:bold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1"/>
          <a:srcRect l="20843" t="3474" r="20837"/>
          <a:stretch>
            <a:fillRect/>
          </a:stretch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2744556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MEDIXPERT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400">
                <a:sym typeface="+mn-ea"/>
              </a:rPr>
              <a:t>Table Name: User</a:t>
            </a:r>
            <a:endParaRPr lang="en-IN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419225" y="2254250"/>
          <a:ext cx="630555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/>
                <a:gridCol w="2101850"/>
                <a:gridCol w="210185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ATTRIBUTE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SIZE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user_id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Int(Primary Key)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user_name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250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age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email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300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password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250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 (Foriegn Key)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status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400">
                <a:sym typeface="+mn-ea"/>
              </a:rPr>
              <a:t>Table Name: Records</a:t>
            </a:r>
            <a:endParaRPr lang="en-IN" altLang="en-US" sz="1400"/>
          </a:p>
          <a:p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419225" y="2254250"/>
          <a:ext cx="63055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/>
                <a:gridCol w="2101850"/>
                <a:gridCol w="210185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ATTRIBUTE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SIZE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rec_id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Int(Primary Key)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250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rec_file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300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user_id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 (Foriegn Key)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250</a:t>
                      </a:r>
                      <a:endParaRPr lang="en-I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status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400">
                <a:sym typeface="+mn-ea"/>
              </a:rPr>
              <a:t>Table Name: Feedback</a:t>
            </a:r>
            <a:endParaRPr lang="en-IN" altLang="en-US" sz="1400">
              <a:sym typeface="+mn-ea"/>
            </a:endParaRPr>
          </a:p>
          <a:p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384300" y="1969770"/>
          <a:ext cx="6375400" cy="223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/>
                <a:gridCol w="2145030"/>
                <a:gridCol w="2144395"/>
              </a:tblGrid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ATTRIBUTE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SIZE</a:t>
                      </a:r>
                      <a:endParaRPr lang="en-IN" alt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fed_id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 (Primary Key)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message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450</a:t>
                      </a:r>
                      <a:endParaRPr lang="en-IN" alt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user_id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Int(Foriegn Key)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status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Entity Relationship Diagram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45" y="1503680"/>
            <a:ext cx="6800850" cy="3134995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503680"/>
            <a:ext cx="5597525" cy="31349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432799"/>
            <a:ext cx="6010500" cy="3628801"/>
          </a:xfrm>
        </p:spPr>
        <p:txBody>
          <a:bodyPr/>
          <a:lstStyle/>
          <a:p>
            <a:r>
              <a:rPr lang="en-IN" sz="1400" dirty="0"/>
              <a:t>ADMIN MODULE</a:t>
            </a:r>
            <a:endParaRPr lang="en-IN" sz="1400" dirty="0"/>
          </a:p>
          <a:p>
            <a:pPr lvl="1"/>
            <a:r>
              <a:rPr lang="en-IN" sz="1400" dirty="0"/>
              <a:t>Add/Edit/Delete Doctor</a:t>
            </a:r>
            <a:endParaRPr lang="en-IN" sz="1400" dirty="0"/>
          </a:p>
          <a:p>
            <a:pPr lvl="1"/>
            <a:r>
              <a:rPr lang="en-IN" sz="1400" dirty="0"/>
              <a:t>Add/Edit/Delete Lab  Technician</a:t>
            </a:r>
            <a:endParaRPr lang="en-IN" sz="1400" dirty="0"/>
          </a:p>
          <a:p>
            <a:pPr lvl="1"/>
            <a:r>
              <a:rPr lang="en-IN" sz="1400" dirty="0"/>
              <a:t>Delete Users</a:t>
            </a:r>
            <a:endParaRPr lang="en-IN" sz="1400" dirty="0"/>
          </a:p>
          <a:p>
            <a:pPr lvl="1"/>
            <a:r>
              <a:rPr lang="en-IN" sz="1400" dirty="0"/>
              <a:t>View Feedback</a:t>
            </a:r>
            <a:endParaRPr lang="en-IN" sz="1400" dirty="0"/>
          </a:p>
          <a:p>
            <a:pPr lvl="1"/>
            <a:endParaRPr lang="en-IN" sz="1400" dirty="0"/>
          </a:p>
          <a:p>
            <a:r>
              <a:rPr lang="en-IN" sz="1400" dirty="0"/>
              <a:t>USER MODULE</a:t>
            </a:r>
            <a:endParaRPr lang="en-IN" sz="1400" dirty="0"/>
          </a:p>
          <a:p>
            <a:pPr lvl="1"/>
            <a:r>
              <a:rPr lang="en-IN" sz="1400" dirty="0"/>
              <a:t>Register as a user</a:t>
            </a:r>
            <a:endParaRPr lang="en-IN" sz="1400" dirty="0"/>
          </a:p>
          <a:p>
            <a:pPr lvl="1"/>
            <a:r>
              <a:rPr lang="en-IN" sz="1400" dirty="0"/>
              <a:t>Insert Medical Records</a:t>
            </a:r>
            <a:endParaRPr lang="en-IN" sz="1400" dirty="0"/>
          </a:p>
          <a:p>
            <a:pPr lvl="1"/>
            <a:r>
              <a:rPr lang="en-IN" sz="1400" dirty="0"/>
              <a:t>Send Feedback to Admin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00" y="823935"/>
            <a:ext cx="6010500" cy="396300"/>
          </a:xfrm>
        </p:spPr>
        <p:txBody>
          <a:bodyPr/>
          <a:lstStyle/>
          <a:p>
            <a:r>
              <a:rPr lang="en-IN" dirty="0"/>
              <a:t>ALGORITHM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45" y="1220470"/>
            <a:ext cx="6010275" cy="3636645"/>
          </a:xfrm>
        </p:spPr>
        <p:txBody>
          <a:bodyPr/>
          <a:lstStyle/>
          <a:p>
            <a:pPr marL="127000" indent="0">
              <a:buNone/>
            </a:pPr>
            <a:endParaRPr lang="en-US" sz="1400" dirty="0">
              <a:solidFill>
                <a:srgbClr val="404040"/>
              </a:solidFill>
              <a:latin typeface="gt-regular"/>
            </a:endParaRPr>
          </a:p>
          <a:p>
            <a:r>
              <a:rPr lang="en-IN" altLang="en-US" sz="1800" dirty="0">
                <a:solidFill>
                  <a:schemeClr val="tx1"/>
                </a:solidFill>
                <a:latin typeface="Catamaran Thin" charset="0"/>
                <a:cs typeface="Catamaran Thin" charset="0"/>
              </a:rPr>
              <a:t>Logistic Regression</a:t>
            </a:r>
            <a:endParaRPr lang="en-IN" altLang="en-US" sz="1800" dirty="0">
              <a:solidFill>
                <a:schemeClr val="tx1"/>
              </a:solidFill>
              <a:latin typeface="Catamaran Thin" charset="0"/>
              <a:cs typeface="Catamaran Thin" charset="0"/>
            </a:endParaRPr>
          </a:p>
          <a:p>
            <a:pPr lvl="1"/>
            <a:r>
              <a:rPr lang="en-IN" altLang="en-US" sz="1300" dirty="0">
                <a:solidFill>
                  <a:schemeClr val="tx1"/>
                </a:solidFill>
                <a:latin typeface="Catamaran Thin" charset="0"/>
                <a:cs typeface="Catamaran Thin" charset="0"/>
              </a:rPr>
              <a:t>Logistic regression estimates the probability of an event occurring, such as voted or didn't vote, based on a given dataset of independent variables. Since the outcome is a probability, the dependent variable is bounded between 0 and 1.</a:t>
            </a:r>
            <a:endParaRPr lang="en-IN" altLang="en-US" sz="1300" dirty="0">
              <a:solidFill>
                <a:schemeClr val="tx1"/>
              </a:solidFill>
              <a:latin typeface="Catamaran Thin" charset="0"/>
              <a:cs typeface="Catamaran Thin" charset="0"/>
            </a:endParaRPr>
          </a:p>
          <a:p>
            <a:pPr marL="584200" lvl="1" indent="0">
              <a:buNone/>
            </a:pPr>
            <a:endParaRPr lang="en-IN" altLang="en-US" sz="1300" dirty="0">
              <a:solidFill>
                <a:schemeClr val="tx1"/>
              </a:solidFill>
              <a:latin typeface="Catamaran Thin" charset="0"/>
              <a:cs typeface="Catamaran Thin" charset="0"/>
            </a:endParaRPr>
          </a:p>
          <a:p>
            <a:r>
              <a:rPr lang="en-IN" altLang="en-US" sz="1800" dirty="0">
                <a:solidFill>
                  <a:schemeClr val="tx1"/>
                </a:solidFill>
                <a:latin typeface="Catamaran Thin" charset="0"/>
                <a:cs typeface="Catamaran Thin" charset="0"/>
              </a:rPr>
              <a:t>Support Vector Machines</a:t>
            </a:r>
            <a:endParaRPr lang="en-IN" altLang="en-US" sz="1800" dirty="0">
              <a:solidFill>
                <a:schemeClr val="tx1"/>
              </a:solidFill>
              <a:latin typeface="Catamaran Thin" charset="0"/>
              <a:cs typeface="Catamaran Thin" charset="0"/>
            </a:endParaRPr>
          </a:p>
          <a:p>
            <a:pPr lvl="1"/>
            <a:r>
              <a:rPr lang="en-IN" altLang="en-US" sz="1300" dirty="0">
                <a:solidFill>
                  <a:schemeClr val="tx1"/>
                </a:solidFill>
                <a:latin typeface="Catamaran Thin" charset="0"/>
                <a:cs typeface="Catamaran Thin" charset="0"/>
              </a:rPr>
              <a:t>Support Vector Machine(SVM) is a supervised machine learning algorithm used for both classification and regression. Though we say regression problems as well its best suited for classification. The objective of SVM algorithm is to find a hyperplane in an N-dimensional space that distinctly classifies the data points.</a:t>
            </a:r>
            <a:endParaRPr lang="en-IN" altLang="en-US" sz="1300" dirty="0">
              <a:solidFill>
                <a:schemeClr val="tx1"/>
              </a:solidFill>
              <a:latin typeface="Catamaran Thin" charset="0"/>
              <a:cs typeface="Catamaran Thin" charset="0"/>
            </a:endParaRPr>
          </a:p>
          <a:p>
            <a:pPr lvl="1"/>
            <a:endParaRPr lang="en-IN" altLang="en-US" sz="1300" dirty="0">
              <a:solidFill>
                <a:schemeClr val="tx1"/>
              </a:solidFill>
              <a:latin typeface="Catamaran Thin" charset="0"/>
              <a:cs typeface="Catamaran Thi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468800"/>
            <a:ext cx="6010500" cy="2918950"/>
          </a:xfrm>
        </p:spPr>
        <p:txBody>
          <a:bodyPr/>
          <a:lstStyle/>
          <a:p>
            <a:r>
              <a:rPr lang="en-IN" sz="1400" dirty="0">
                <a:latin typeface="Catamaran Thin" charset="0"/>
                <a:cs typeface="Catamaran Thin" charset="0"/>
              </a:rPr>
              <a:t>Heart Disease Data Set:</a:t>
            </a:r>
            <a:endParaRPr lang="en-IN" sz="1400" dirty="0">
              <a:latin typeface="Catamaran Thin" charset="0"/>
              <a:cs typeface="Catamaran Thin" charset="0"/>
            </a:endParaRPr>
          </a:p>
          <a:p>
            <a:pPr lvl="1"/>
            <a:r>
              <a:rPr lang="en-IN" sz="1400" dirty="0">
                <a:latin typeface="Catamaran Thin" charset="0"/>
                <a:cs typeface="Catamaran Thin" charset="0"/>
              </a:rPr>
              <a:t>The Heart disease data set consists of patient data from Cleveland, Hungary, Long Beach and Switzerland. The combined dataset consists of 14 features and 916 samples with many missing values. </a:t>
            </a:r>
            <a:endParaRPr lang="en-IN" sz="1400" dirty="0">
              <a:latin typeface="Catamaran Thin" charset="0"/>
              <a:cs typeface="Catamaran Thi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</p:spPr>
        <p:txBody>
          <a:bodyPr/>
          <a:lstStyle/>
          <a:p>
            <a:r>
              <a:rPr lang="en-IN" dirty="0"/>
              <a:t>DATASET </a:t>
            </a:r>
            <a:endParaRPr lang="en-IN" dirty="0"/>
          </a:p>
        </p:txBody>
      </p:sp>
      <p:pic>
        <p:nvPicPr>
          <p:cNvPr id="2" name="Picture 1" descr="WhatsApp Image 2022-11-01 at 22.34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2632075"/>
            <a:ext cx="5768975" cy="23279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STATUS OF THE PROJECT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>
              <a:lnSpc>
                <a:spcPts val="2000"/>
              </a:lnSpc>
            </a:pPr>
            <a:endParaRPr lang="en-IN" altLang="en-US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127000" indent="0" algn="ctr">
              <a:lnSpc>
                <a:spcPts val="2000"/>
              </a:lnSpc>
              <a:buNone/>
            </a:pPr>
            <a:r>
              <a:rPr lang="en-IN" alt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       System Design</a:t>
            </a:r>
            <a:r>
              <a:rPr 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 on the Subject</a:t>
            </a:r>
            <a:endParaRPr lang="en-US" sz="1300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127000" indent="0" algn="ctr">
              <a:lnSpc>
                <a:spcPts val="2000"/>
              </a:lnSpc>
              <a:buNone/>
            </a:pPr>
            <a:r>
              <a:rPr lang="en-IN" alt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   </a:t>
            </a:r>
            <a:r>
              <a:rPr 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(</a:t>
            </a:r>
            <a:r>
              <a:rPr lang="en-IN" alt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3 WEEKS)</a:t>
            </a:r>
            <a:endParaRPr lang="en-IN" altLang="en-US" sz="1300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811655" y="3122295"/>
            <a:ext cx="1270" cy="48260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896264" y="2394582"/>
            <a:ext cx="0" cy="37338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963920" y="3122591"/>
            <a:ext cx="0" cy="37338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031575" y="2457530"/>
            <a:ext cx="0" cy="37338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099232" y="3122591"/>
            <a:ext cx="0" cy="37338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892925" y="2832100"/>
            <a:ext cx="2052320" cy="227965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825365" y="2832100"/>
            <a:ext cx="2052320" cy="227965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757805" y="2832100"/>
            <a:ext cx="2052320" cy="227965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0245" y="2832100"/>
            <a:ext cx="2052320" cy="227965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51635" y="2768600"/>
            <a:ext cx="319405" cy="35369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695700" y="2772410"/>
            <a:ext cx="319405" cy="35369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786755" y="2768600"/>
            <a:ext cx="319405" cy="35369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582025" y="2772410"/>
            <a:ext cx="319405" cy="35369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922510" y="2768600"/>
            <a:ext cx="319405" cy="35369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53820" y="3604895"/>
            <a:ext cx="917575" cy="101790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454650" y="3496945"/>
            <a:ext cx="917575" cy="101790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590405" y="3496945"/>
            <a:ext cx="917575" cy="101790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62610" y="1821815"/>
            <a:ext cx="1953260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ts val="2000"/>
              </a:lnSpc>
            </a:pPr>
            <a:r>
              <a:rPr lang="en-IN" alt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IN" alt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System</a:t>
            </a:r>
            <a:r>
              <a:rPr 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Study on the Subject</a:t>
            </a:r>
            <a:endParaRPr lang="en-US" sz="1300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IN" altLang="en-US" sz="13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3 WEEKS)</a:t>
            </a:r>
            <a:endParaRPr lang="en-IN" altLang="en-US" sz="1300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596390" y="3885565"/>
            <a:ext cx="440055" cy="502285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67070" y="3809365"/>
            <a:ext cx="354965" cy="393700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/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58" name="Freeform 373"/>
            <p:cNvSpPr/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9993630" y="3743960"/>
            <a:ext cx="191135" cy="523875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20005" y="1793240"/>
            <a:ext cx="1953260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ts val="2000"/>
              </a:lnSpc>
            </a:pPr>
            <a:r>
              <a:rPr lang="en-US" sz="1300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DEVELOPMENT PHASE 2</a:t>
            </a:r>
            <a:endParaRPr lang="en-US" sz="1300" b="1" spc="50" dirty="0">
              <a:solidFill>
                <a:srgbClr val="1C819E"/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algn="ctr">
              <a:lnSpc>
                <a:spcPts val="2000"/>
              </a:lnSpc>
            </a:pPr>
            <a:endParaRPr lang="en-US" sz="1300" b="1" spc="50" dirty="0">
              <a:solidFill>
                <a:srgbClr val="1C819E"/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93990" y="3359785"/>
            <a:ext cx="1953260" cy="512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ts val="2000"/>
              </a:lnSpc>
            </a:pPr>
            <a:r>
              <a:rPr lang="en-IN" alt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FINAL </a:t>
            </a:r>
            <a:endParaRPr lang="en-IN" altLang="en-US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alt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SUBMISSION</a:t>
            </a:r>
            <a:endParaRPr lang="en-IN" altLang="en-US" b="1" spc="50" dirty="0">
              <a:solidFill>
                <a:schemeClr val="tx1">
                  <a:lumMod val="75000"/>
                  <a:lumOff val="2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7276783" y="1621790"/>
            <a:ext cx="1508760" cy="8604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ts val="2000"/>
              </a:lnSpc>
            </a:pPr>
            <a:r>
              <a:rPr lang="en-US" sz="1300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DEVELOPMENT</a:t>
            </a:r>
            <a:endParaRPr lang="en-US" sz="1300" b="1" spc="50" dirty="0">
              <a:solidFill>
                <a:srgbClr val="1C819E"/>
              </a:solidFill>
              <a:ea typeface="Ebrima" panose="02000000000000000000" pitchFamily="2" charset="0"/>
              <a:cs typeface="Segoe UI" panose="020B0502040204020203" pitchFamily="34" charset="0"/>
              <a:sym typeface="+mn-ea"/>
            </a:endParaRPr>
          </a:p>
          <a:p>
            <a:pPr algn="ctr">
              <a:lnSpc>
                <a:spcPts val="2000"/>
              </a:lnSpc>
            </a:pPr>
            <a:r>
              <a:rPr lang="en-US" sz="1300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 PHASE </a:t>
            </a:r>
            <a:r>
              <a:rPr lang="en-IN" altLang="en-US" sz="1300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3</a:t>
            </a:r>
            <a:endParaRPr lang="en-IN" altLang="en-US" sz="1300" b="1" spc="50" dirty="0">
              <a:solidFill>
                <a:srgbClr val="1C819E"/>
              </a:solidFill>
              <a:ea typeface="Ebrima" panose="02000000000000000000" pitchFamily="2" charset="0"/>
              <a:cs typeface="Segoe UI" panose="020B0502040204020203" pitchFamily="34" charset="0"/>
              <a:sym typeface="+mn-ea"/>
            </a:endParaRPr>
          </a:p>
          <a:p>
            <a:pPr algn="ctr">
              <a:lnSpc>
                <a:spcPts val="2000"/>
              </a:lnSpc>
            </a:pPr>
            <a:r>
              <a:rPr lang="en-IN" altLang="en-US" sz="1300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  <a:sym typeface="+mn-ea"/>
              </a:rPr>
              <a:t>(Testing)</a:t>
            </a:r>
            <a:endParaRPr lang="en-IN" altLang="en-US" sz="1300" b="1" spc="50" dirty="0">
              <a:solidFill>
                <a:srgbClr val="1C819E"/>
              </a:solidFill>
              <a:ea typeface="Ebrima" panose="02000000000000000000" pitchFamily="2" charset="0"/>
              <a:cs typeface="Segoe UI" panose="020B0502040204020203" pitchFamily="34" charset="0"/>
              <a:sym typeface="+mn-ea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64015" y="2334340"/>
            <a:ext cx="0" cy="37338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1400"/>
              <a:t>This Heart Disease detection system assists a patient based on his/her clinical information of them been diagnosed with a previous heart disease.</a:t>
            </a:r>
            <a:endParaRPr lang="en-US" sz="1400"/>
          </a:p>
          <a:p>
            <a:pPr marL="127000" indent="0">
              <a:buNone/>
            </a:pPr>
            <a:endParaRPr lang="en-US" sz="1400"/>
          </a:p>
          <a:p>
            <a:r>
              <a:rPr lang="en-IN" altLang="en-US" sz="1400"/>
              <a:t>The algorithms used in building the given model are:</a:t>
            </a:r>
            <a:endParaRPr lang="en-IN" altLang="en-US" sz="1400"/>
          </a:p>
          <a:p>
            <a:pPr lvl="1"/>
            <a:r>
              <a:rPr lang="en-IN" altLang="en-US" sz="1400" dirty="0">
                <a:solidFill>
                  <a:schemeClr val="tx1"/>
                </a:solidFill>
                <a:latin typeface="Catamaran Thin" charset="0"/>
                <a:cs typeface="Catamaran Thin" charset="0"/>
                <a:sym typeface="+mn-ea"/>
              </a:rPr>
              <a:t>Logistic Regression</a:t>
            </a:r>
            <a:endParaRPr lang="en-IN" altLang="en-US" sz="1400" dirty="0">
              <a:solidFill>
                <a:schemeClr val="tx1"/>
              </a:solidFill>
              <a:latin typeface="Catamaran Thin" charset="0"/>
              <a:cs typeface="Catamaran Thin" charset="0"/>
            </a:endParaRPr>
          </a:p>
          <a:p>
            <a:pPr lvl="1"/>
            <a:r>
              <a:rPr lang="en-IN" altLang="en-US" sz="1400" dirty="0">
                <a:solidFill>
                  <a:schemeClr val="tx1"/>
                </a:solidFill>
                <a:latin typeface="Catamaran Thin" charset="0"/>
                <a:cs typeface="Catamaran Thin" charset="0"/>
                <a:sym typeface="+mn-ea"/>
              </a:rPr>
              <a:t>Support Vector Machines</a:t>
            </a:r>
            <a:endParaRPr lang="en-IN" altLang="en-US" sz="1400" dirty="0">
              <a:solidFill>
                <a:schemeClr val="tx1"/>
              </a:solidFill>
              <a:latin typeface="Catamaran Thin" charset="0"/>
              <a:cs typeface="Catamaran Thin" charset="0"/>
              <a:sym typeface="+mn-ea"/>
            </a:endParaRPr>
          </a:p>
          <a:p>
            <a:pPr marL="584200" lvl="1" indent="0">
              <a:buNone/>
            </a:pPr>
            <a:endParaRPr lang="en-IN" altLang="en-US" sz="1400"/>
          </a:p>
          <a:p>
            <a:r>
              <a:rPr lang="en-IN" altLang="en-US" sz="1400"/>
              <a:t> It gets 75-80% average binary classification accuracy(heart disease or no heart disease).</a:t>
            </a:r>
            <a:endParaRPr lang="en-IN" altLang="en-US" sz="1400"/>
          </a:p>
          <a:p>
            <a:endParaRPr lang="en-IN" altLang="en-US" sz="1400"/>
          </a:p>
          <a:p>
            <a:endParaRPr lang="en-IN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REFFERENCE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800"/>
              <a:t>https://archive.ics.uci.edu/ml/datasets/heart+Disease</a:t>
            </a:r>
            <a:endParaRPr lang="en-IN" altLang="en-US" sz="1800"/>
          </a:p>
          <a:p>
            <a:pPr marL="127000" indent="0">
              <a:buNone/>
            </a:pPr>
            <a:endParaRPr lang="en-IN" altLang="en-US" sz="1800"/>
          </a:p>
          <a:p>
            <a:r>
              <a:rPr lang="en-IN" altLang="en-US" sz="1800"/>
              <a:t>https://www.kaggle.com/datasets/andrewmvd/heart-failure-clinical-data</a:t>
            </a:r>
            <a:endParaRPr lang="en-IN" altLang="en-US" sz="1800"/>
          </a:p>
          <a:p>
            <a:pPr marL="127000" indent="0">
              <a:buNone/>
            </a:pPr>
            <a:endParaRPr lang="en-IN" altLang="en-US" sz="1800"/>
          </a:p>
          <a:p>
            <a:r>
              <a:rPr lang="en-IN" altLang="en-US" sz="1800"/>
              <a:t>https://www.kaggle.com/discussions/general/188285#1035276</a:t>
            </a:r>
            <a:endParaRPr lang="en-IN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800" dirty="0"/>
          </a:p>
          <a:p>
            <a:pPr>
              <a:lnSpc>
                <a:spcPct val="135000"/>
              </a:lnSpc>
            </a:pPr>
            <a:r>
              <a:rPr lang="en-IN" sz="1800" dirty="0"/>
              <a:t>Ms. JOSMI MATHEW  (PROJECT GUIDE)</a:t>
            </a:r>
            <a:endParaRPr lang="en-IN" sz="1800" dirty="0"/>
          </a:p>
          <a:p>
            <a:pPr>
              <a:lnSpc>
                <a:spcPct val="135000"/>
              </a:lnSpc>
            </a:pPr>
            <a:r>
              <a:rPr lang="en-IN" sz="1800" dirty="0"/>
              <a:t>Mr. ALEX JAMES  (PROJECT LEAD)</a:t>
            </a:r>
            <a:endParaRPr lang="en-IN" sz="1800" dirty="0"/>
          </a:p>
          <a:p>
            <a:pPr>
              <a:lnSpc>
                <a:spcPct val="135000"/>
              </a:lnSpc>
            </a:pPr>
            <a:r>
              <a:rPr lang="en-IN" sz="1800" dirty="0"/>
              <a:t>Mr. LISON SABU (PROJECT BACKEND)</a:t>
            </a:r>
            <a:endParaRPr lang="en-IN" sz="1800" dirty="0"/>
          </a:p>
          <a:p>
            <a:pPr>
              <a:lnSpc>
                <a:spcPct val="135000"/>
              </a:lnSpc>
            </a:pPr>
            <a:r>
              <a:rPr lang="en-IN" sz="1800"/>
              <a:t>Ms. SOUMYA </a:t>
            </a:r>
            <a:r>
              <a:rPr lang="en-IN" sz="1800" dirty="0"/>
              <a:t>MATHEW (DESIGN &amp; DOCUMENTATION)</a:t>
            </a:r>
            <a:endParaRPr lang="en-IN" sz="1800" dirty="0"/>
          </a:p>
          <a:p>
            <a:pPr>
              <a:lnSpc>
                <a:spcPct val="135000"/>
              </a:lnSpc>
            </a:pPr>
            <a:r>
              <a:rPr lang="en-IN" sz="1800" dirty="0"/>
              <a:t>Mr. SURYAJITH R (PROJECT BACKEND)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2589195" y="1991850"/>
            <a:ext cx="396560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lt1"/>
                </a:solidFill>
              </a:rPr>
              <a:t>THANKS!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/>
              <a:t>ABSTRACT</a:t>
            </a:r>
            <a:endParaRPr lang="en-IN" sz="1800" dirty="0"/>
          </a:p>
          <a:p>
            <a:r>
              <a:rPr lang="en-IN" sz="1800" dirty="0"/>
              <a:t>INTRODUCTION</a:t>
            </a:r>
            <a:endParaRPr lang="en-IN" sz="1800" dirty="0"/>
          </a:p>
          <a:p>
            <a:r>
              <a:rPr lang="en-IN" sz="1800" dirty="0"/>
              <a:t>SYSTEM STUDY</a:t>
            </a:r>
            <a:endParaRPr lang="en-IN" sz="1800" dirty="0"/>
          </a:p>
          <a:p>
            <a:r>
              <a:rPr lang="en-IN" sz="1800" dirty="0"/>
              <a:t>SYSTEM DESIGN</a:t>
            </a:r>
            <a:endParaRPr lang="en-IN" sz="1800" dirty="0"/>
          </a:p>
          <a:p>
            <a:r>
              <a:rPr lang="en-IN" sz="1800" dirty="0"/>
              <a:t>MODULES</a:t>
            </a:r>
            <a:endParaRPr lang="en-IN" sz="1800" dirty="0"/>
          </a:p>
          <a:p>
            <a:r>
              <a:rPr lang="en-IN" sz="1800" dirty="0"/>
              <a:t>ALGORITHM USED</a:t>
            </a:r>
            <a:endParaRPr lang="en-IN" sz="1800" dirty="0"/>
          </a:p>
          <a:p>
            <a:r>
              <a:rPr lang="en-IN" sz="1800" dirty="0"/>
              <a:t>DATASET</a:t>
            </a:r>
            <a:endParaRPr lang="en-IN" sz="1800" dirty="0"/>
          </a:p>
          <a:p>
            <a:r>
              <a:rPr lang="en-IN" sz="1800" dirty="0"/>
              <a:t>STATUS OF THE PROJECT</a:t>
            </a:r>
            <a:endParaRPr lang="en-IN" sz="1800" dirty="0"/>
          </a:p>
          <a:p>
            <a:r>
              <a:rPr lang="en-IN" sz="1800" dirty="0"/>
              <a:t>CONCLUSION</a:t>
            </a:r>
            <a:endParaRPr lang="en-IN" sz="1800" dirty="0"/>
          </a:p>
          <a:p>
            <a:r>
              <a:rPr lang="en-IN" sz="1800" dirty="0"/>
              <a:t>REFFERENCES</a:t>
            </a:r>
            <a:endParaRPr lang="en-IN" sz="18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25000"/>
              </a:lnSpc>
            </a:pPr>
            <a:r>
              <a:rPr lang="en-US" sz="1400" dirty="0"/>
              <a:t>This is a web application based </a:t>
            </a:r>
            <a:r>
              <a:rPr lang="en-US" sz="1400" dirty="0" smtClean="0"/>
              <a:t>on </a:t>
            </a:r>
            <a:r>
              <a:rPr lang="en-US" sz="1400" dirty="0"/>
              <a:t>ML </a:t>
            </a:r>
            <a:r>
              <a:rPr lang="en-US" sz="1400" dirty="0" smtClean="0"/>
              <a:t>algorithm.</a:t>
            </a:r>
            <a:r>
              <a:rPr lang="en-IN" altLang="en-US" sz="1400" dirty="0" smtClean="0"/>
              <a:t> This system help the users to predict the chance o</a:t>
            </a:r>
            <a:r>
              <a:rPr lang="en-IN" altLang="en-US" sz="1400" dirty="0" smtClean="0"/>
              <a:t>f Congestive Heart Failure with a supervised ML algorithm.  </a:t>
            </a:r>
            <a:endParaRPr lang="en-IN" altLang="en-US" sz="1400" dirty="0" smtClean="0"/>
          </a:p>
          <a:p>
            <a:pPr algn="l">
              <a:lnSpc>
                <a:spcPct val="125000"/>
              </a:lnSpc>
            </a:pPr>
            <a:r>
              <a:rPr lang="en-IN" altLang="en-US" sz="1400" dirty="0" smtClean="0"/>
              <a:t>Another functionality of this website is that it has the capability to analyze the mental health of the user using some questions and answers.</a:t>
            </a:r>
            <a:endParaRPr lang="en-IN" altLang="en-US" sz="1400" dirty="0" smtClean="0"/>
          </a:p>
          <a:p>
            <a:pPr algn="l">
              <a:lnSpc>
                <a:spcPct val="115000"/>
              </a:lnSpc>
            </a:pPr>
            <a:endParaRPr lang="en-IN" alt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515615"/>
            <a:ext cx="6010500" cy="2884200"/>
          </a:xfrm>
        </p:spPr>
        <p:txBody>
          <a:bodyPr/>
          <a:p>
            <a:pPr>
              <a:lnSpc>
                <a:spcPct val="145000"/>
              </a:lnSpc>
            </a:pPr>
            <a:r>
              <a:rPr lang="en-US" sz="1400"/>
              <a:t>Roughly 670,000 people are diagnosed with heart failure each year.</a:t>
            </a:r>
            <a:endParaRPr lang="en-US" sz="1400"/>
          </a:p>
          <a:p>
            <a:pPr>
              <a:lnSpc>
                <a:spcPct val="145000"/>
              </a:lnSpc>
            </a:pPr>
            <a:r>
              <a:rPr lang="en-US" sz="1400"/>
              <a:t>Heart failure doesn’t mean the heart has stopped working. Rather, it means that the heart works less efficiently than normal.</a:t>
            </a:r>
            <a:endParaRPr lang="en-US" sz="1400"/>
          </a:p>
          <a:p>
            <a:pPr>
              <a:lnSpc>
                <a:spcPct val="145000"/>
              </a:lnSpc>
            </a:pPr>
            <a:r>
              <a:rPr lang="en-US" sz="1400"/>
              <a:t>Due to various possible causes, blood moves through the heart and body at a slower rate, and pressure in the heart increases.</a:t>
            </a:r>
            <a:endParaRPr lang="en-US" sz="1400"/>
          </a:p>
          <a:p>
            <a:pPr>
              <a:lnSpc>
                <a:spcPct val="145000"/>
              </a:lnSpc>
            </a:pPr>
            <a:r>
              <a:rPr lang="en-US" sz="1400"/>
              <a:t>As a result, the heart can’t  pump enough oxygen and nutrients to meet the body's needs.</a:t>
            </a:r>
            <a:endParaRPr lang="en-US" sz="1400"/>
          </a:p>
          <a:p>
            <a:pPr marL="127000" indent="0">
              <a:lnSpc>
                <a:spcPct val="145000"/>
              </a:lnSpc>
              <a:buNone/>
            </a:pP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75000"/>
              </a:lnSpc>
            </a:pPr>
            <a:r>
              <a:rPr lang="en-IN" altLang="en-US" sz="1400">
                <a:sym typeface="+mn-ea"/>
              </a:rPr>
              <a:t>Main issue regarding this </a:t>
            </a:r>
            <a:r>
              <a:rPr lang="en-IN" altLang="en-US" sz="1400" dirty="0" smtClean="0">
                <a:sym typeface="+mn-ea"/>
              </a:rPr>
              <a:t>Congestive Heart Failure is that the person did’t know wheather he/she is affected .</a:t>
            </a:r>
            <a:endParaRPr lang="en-IN" altLang="en-US" sz="1400" dirty="0" smtClean="0">
              <a:sym typeface="+mn-ea"/>
            </a:endParaRPr>
          </a:p>
          <a:p>
            <a:pPr>
              <a:lnSpc>
                <a:spcPct val="175000"/>
              </a:lnSpc>
            </a:pPr>
            <a:r>
              <a:rPr lang="en-IN" altLang="en-US" sz="1400" dirty="0" smtClean="0">
                <a:sym typeface="+mn-ea"/>
              </a:rPr>
              <a:t>To solve this, our system is designed such a way that whether there is a chance of congestive heart failure.</a:t>
            </a:r>
            <a:endParaRPr lang="en-IN" altLang="en-US" sz="1400" dirty="0" smtClean="0">
              <a:sym typeface="+mn-ea"/>
            </a:endParaRPr>
          </a:p>
          <a:p>
            <a:pPr>
              <a:lnSpc>
                <a:spcPct val="175000"/>
              </a:lnSpc>
            </a:pPr>
            <a:r>
              <a:rPr lang="en-IN" altLang="en-US" sz="1400" dirty="0" smtClean="0">
                <a:sym typeface="+mn-ea"/>
              </a:rPr>
              <a:t>Otherthan this our system has an additional funtionality to analyze the mental health of the users.</a:t>
            </a:r>
            <a:endParaRPr lang="en-US" sz="1400"/>
          </a:p>
          <a:p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SYSTEM STUDY 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500"/>
              <a:t>Hardware Specifications:</a:t>
            </a:r>
            <a:endParaRPr lang="en-IN" altLang="en-US" sz="1500"/>
          </a:p>
          <a:p>
            <a:pPr lvl="1"/>
            <a:r>
              <a:rPr lang="en-IN" altLang="en-US" sz="1400"/>
              <a:t>Processor Minimum i3 or AMD 3</a:t>
            </a:r>
            <a:endParaRPr lang="en-IN" altLang="en-US" sz="1400"/>
          </a:p>
          <a:p>
            <a:pPr lvl="1"/>
            <a:r>
              <a:rPr lang="en-IN" altLang="en-US" sz="1400"/>
              <a:t>Minimum 250 MB ROM &amp; 2GB RAM</a:t>
            </a:r>
            <a:endParaRPr lang="en-IN" altLang="en-US" sz="1400"/>
          </a:p>
          <a:p>
            <a:endParaRPr lang="en-IN" altLang="en-US" sz="1400"/>
          </a:p>
          <a:p>
            <a:r>
              <a:rPr lang="en-IN" altLang="en-US" sz="1400"/>
              <a:t>Software Specifications:</a:t>
            </a:r>
            <a:endParaRPr lang="en-IN" altLang="en-US" sz="1400"/>
          </a:p>
          <a:p>
            <a:pPr lvl="1"/>
            <a:r>
              <a:rPr lang="en-IN" altLang="en-US" sz="1400"/>
              <a:t>Operating System: Windows 10 or Higher / Linux / Mac</a:t>
            </a:r>
            <a:endParaRPr lang="en-IN" altLang="en-US" sz="1400"/>
          </a:p>
          <a:p>
            <a:pPr lvl="1"/>
            <a:r>
              <a:rPr lang="en-IN" altLang="en-US" sz="1400"/>
              <a:t>Python (Django) : Minimum Version 3.0 or higher</a:t>
            </a:r>
            <a:endParaRPr lang="en-IN" altLang="en-US" sz="1400"/>
          </a:p>
          <a:p>
            <a:pPr lvl="1"/>
            <a:r>
              <a:rPr lang="en-IN" altLang="en-US" sz="1400"/>
              <a:t>Xamp / Wamp / Mamp /MySQL/Sqlite</a:t>
            </a:r>
            <a:endParaRPr lang="en-IN" altLang="en-US" sz="1400"/>
          </a:p>
          <a:p>
            <a:pPr lvl="1"/>
            <a:r>
              <a:rPr lang="en-IN" altLang="en-US" sz="1400"/>
              <a:t>Bootstrap 5 , Html , CSS , JS</a:t>
            </a:r>
            <a:endParaRPr lang="en-IN" altLang="en-US" sz="1400"/>
          </a:p>
          <a:p>
            <a:pPr lvl="1"/>
            <a:r>
              <a:rPr lang="en-IN" altLang="en-US" sz="1400"/>
              <a:t>Visual Studio Code</a:t>
            </a:r>
            <a:endParaRPr lang="en-IN" altLang="en-US" sz="1400"/>
          </a:p>
          <a:p>
            <a:pPr marL="584200" lvl="1" indent="0">
              <a:buNone/>
            </a:pPr>
            <a:endParaRPr lang="en-IN" altLang="en-US" sz="1400"/>
          </a:p>
          <a:p>
            <a:pPr marL="584200" lvl="1" indent="0">
              <a:buNone/>
            </a:pPr>
            <a:endParaRPr lang="en-IN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SYSTEM DESIGN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400"/>
              <a:t>As per the current status we have completed the database design and the partial UI designs (Form Designs).</a:t>
            </a:r>
            <a:endParaRPr lang="en-IN" altLang="en-US" sz="1400"/>
          </a:p>
          <a:p>
            <a:r>
              <a:rPr lang="en-IN" altLang="en-US" sz="1400"/>
              <a:t>As per the project for the basic functionality we use sqlite database.</a:t>
            </a:r>
            <a:endParaRPr lang="en-IN" altLang="en-US" sz="1400"/>
          </a:p>
          <a:p>
            <a:r>
              <a:rPr lang="en-IN" altLang="en-US" sz="1400"/>
              <a:t>The project consist of 4 Tables , They are as follows:</a:t>
            </a:r>
            <a:endParaRPr lang="en-IN" altLang="en-US" sz="1400"/>
          </a:p>
          <a:p>
            <a:pPr lvl="1"/>
            <a:r>
              <a:rPr lang="en-IN" altLang="en-US" sz="1400"/>
              <a:t>User Table</a:t>
            </a:r>
            <a:endParaRPr lang="en-IN" altLang="en-US" sz="1400"/>
          </a:p>
          <a:p>
            <a:pPr lvl="1"/>
            <a:r>
              <a:rPr lang="en-IN" altLang="en-US" sz="1400"/>
              <a:t>User_Type</a:t>
            </a:r>
            <a:endParaRPr lang="en-IN" altLang="en-US" sz="1400"/>
          </a:p>
          <a:p>
            <a:pPr lvl="1"/>
            <a:r>
              <a:rPr lang="en-IN" altLang="en-US" sz="1400"/>
              <a:t>Feedback</a:t>
            </a:r>
            <a:endParaRPr lang="en-IN" altLang="en-US" sz="1400"/>
          </a:p>
          <a:p>
            <a:pPr lvl="1"/>
            <a:r>
              <a:rPr lang="en-IN" altLang="en-US" sz="1400"/>
              <a:t>Records</a:t>
            </a:r>
            <a:endParaRPr lang="en-IN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SCHEMA DESIGN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400"/>
              <a:t>Database Name : mediexpert</a:t>
            </a:r>
            <a:endParaRPr lang="en-IN" altLang="en-US" sz="1400"/>
          </a:p>
          <a:p>
            <a:r>
              <a:rPr lang="en-IN" altLang="en-US" sz="1400"/>
              <a:t>Table Name: User_type</a:t>
            </a:r>
            <a:endParaRPr lang="en-IN" altLang="en-US" sz="1400"/>
          </a:p>
          <a:p>
            <a:endParaRPr lang="en-IN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448435" y="2202180"/>
          <a:ext cx="6375400" cy="17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/>
                <a:gridCol w="2145030"/>
                <a:gridCol w="2144395"/>
              </a:tblGrid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ATTRIBUTE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SIZE</a:t>
                      </a:r>
                      <a:endParaRPr lang="en-IN" alt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 (Primary Key)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100</a:t>
                      </a:r>
                      <a:endParaRPr lang="en-IN" alt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status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4192</Words>
  <Application>WPS Presentation</Application>
  <PresentationFormat>On-screen Show (16:9)</PresentationFormat>
  <Paragraphs>306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Arial</vt:lpstr>
      <vt:lpstr>Catamaran</vt:lpstr>
      <vt:lpstr>Catamaran Thin</vt:lpstr>
      <vt:lpstr>Calibri</vt:lpstr>
      <vt:lpstr>Microsoft YaHei</vt:lpstr>
      <vt:lpstr>Arial Unicode MS</vt:lpstr>
      <vt:lpstr>gt-regular</vt:lpstr>
      <vt:lpstr>Liberation Mono</vt:lpstr>
      <vt:lpstr>Catamaran Thin</vt:lpstr>
      <vt:lpstr>Ebrima</vt:lpstr>
      <vt:lpstr>Segoe UI</vt:lpstr>
      <vt:lpstr>Dauphin template</vt:lpstr>
      <vt:lpstr>MEDIXPERT</vt:lpstr>
      <vt:lpstr>TEAM</vt:lpstr>
      <vt:lpstr>CONTENTS</vt:lpstr>
      <vt:lpstr>ABSTRACT</vt:lpstr>
      <vt:lpstr>INTRODUCTION</vt:lpstr>
      <vt:lpstr>PowerPoint 演示文稿</vt:lpstr>
      <vt:lpstr>SYSTEM STUDY</vt:lpstr>
      <vt:lpstr>SYSTEM DESIGN</vt:lpstr>
      <vt:lpstr>SCHEMA DESIGN</vt:lpstr>
      <vt:lpstr>PowerPoint 演示文稿</vt:lpstr>
      <vt:lpstr>PowerPoint 演示文稿</vt:lpstr>
      <vt:lpstr>PowerPoint 演示文稿</vt:lpstr>
      <vt:lpstr>Entity Relationship Diagram</vt:lpstr>
      <vt:lpstr>MODULES</vt:lpstr>
      <vt:lpstr>TECHNOLOGIES USED</vt:lpstr>
      <vt:lpstr>DATA REPOSITORY</vt:lpstr>
      <vt:lpstr>STATUS OF THE PROJECT</vt:lpstr>
      <vt:lpstr>CONCLUSION</vt:lpstr>
      <vt:lpstr>REFFERENCE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MEDIXPERT</dc:title>
  <dc:creator>Suryajith R</dc:creator>
  <cp:lastModifiedBy>alexj</cp:lastModifiedBy>
  <cp:revision>15</cp:revision>
  <dcterms:created xsi:type="dcterms:W3CDTF">2022-11-01T13:37:00Z</dcterms:created>
  <dcterms:modified xsi:type="dcterms:W3CDTF">2022-11-01T18:53:13Z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C4894D447F53441483812FB052F094A5</vt:lpwstr>
  </property>
  <property fmtid="{D5CDD505-2E9C-101B-9397-08002B2CF9AE}" pid="3" name="KSOProductBuildVer">
    <vt:lpwstr>1033-11.2.0.10451</vt:lpwstr>
  </property>
</Properties>
</file>