
<file path=[Content_Types].xml><?xml version="1.0" encoding="utf-8"?>
<Types xmlns="http://schemas.openxmlformats.org/package/2006/content-types">
  <Default Extension="jfif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7" r:id="rId4"/>
  </p:sldMasterIdLst>
  <p:notesMasterIdLst>
    <p:notesMasterId r:id="rId17"/>
  </p:notesMasterIdLst>
  <p:handoutMasterIdLst>
    <p:handoutMasterId r:id="rId18"/>
  </p:handoutMasterIdLst>
  <p:sldIdLst>
    <p:sldId id="338" r:id="rId5"/>
    <p:sldId id="327" r:id="rId6"/>
    <p:sldId id="315" r:id="rId7"/>
    <p:sldId id="329" r:id="rId8"/>
    <p:sldId id="302" r:id="rId9"/>
    <p:sldId id="339" r:id="rId10"/>
    <p:sldId id="345" r:id="rId11"/>
    <p:sldId id="346" r:id="rId12"/>
    <p:sldId id="344" r:id="rId13"/>
    <p:sldId id="342" r:id="rId14"/>
    <p:sldId id="343" r:id="rId15"/>
    <p:sldId id="30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68" userDrawn="1">
          <p15:clr>
            <a:srgbClr val="A4A3A4"/>
          </p15:clr>
        </p15:guide>
        <p15:guide id="2" pos="408" userDrawn="1">
          <p15:clr>
            <a:srgbClr val="A4A3A4"/>
          </p15:clr>
        </p15:guide>
        <p15:guide id="3" orient="horz" pos="3912" userDrawn="1">
          <p15:clr>
            <a:srgbClr val="A4A3A4"/>
          </p15:clr>
        </p15:guide>
        <p15:guide id="4" pos="7272" userDrawn="1">
          <p15:clr>
            <a:srgbClr val="A4A3A4"/>
          </p15:clr>
        </p15:guide>
        <p15:guide id="5" orient="horz" pos="16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E25E649-3F16-4E02-A733-19D2CDBF48F0}"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85" autoAdjust="0"/>
    <p:restoredTop sz="95033" autoAdjust="0"/>
  </p:normalViewPr>
  <p:slideViewPr>
    <p:cSldViewPr snapToGrid="0">
      <p:cViewPr varScale="1">
        <p:scale>
          <a:sx n="79" d="100"/>
          <a:sy n="79" d="100"/>
        </p:scale>
        <p:origin x="677" y="72"/>
      </p:cViewPr>
      <p:guideLst>
        <p:guide orient="horz" pos="1968"/>
        <p:guide pos="408"/>
        <p:guide orient="horz" pos="3912"/>
        <p:guide pos="7272"/>
        <p:guide orient="horz" pos="1656"/>
      </p:guideLst>
    </p:cSldViewPr>
  </p:slideViewPr>
  <p:outlineViewPr>
    <p:cViewPr>
      <p:scale>
        <a:sx n="33" d="100"/>
        <a:sy n="33" d="100"/>
      </p:scale>
      <p:origin x="0" y="-488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10" d="100"/>
        <a:sy n="110" d="100"/>
      </p:scale>
      <p:origin x="0" y="-965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9EC30E-1A71-4188-9BE7-E2A64929A436}" type="datetimeFigureOut">
              <a:rPr lang="en-US" noProof="0" smtClean="0"/>
              <a:t>10/16/2025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30193B-564F-4854-8A52-728F3FB19C85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38165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30193B-564F-4854-8A52-728F3FB19C85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791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02203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10971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2256312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478255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2625061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61930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2013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19384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FDA3C6F-5F6A-4D64-8BFE-AFFF58B1A0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>
              <a:buNone/>
              <a:defRPr sz="20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Hexagon 14">
            <a:extLst>
              <a:ext uri="{FF2B5EF4-FFF2-40B4-BE49-F238E27FC236}">
                <a16:creationId xmlns:a16="http://schemas.microsoft.com/office/drawing/2014/main" id="{AC159667-7690-4645-986D-BE501438455F}"/>
              </a:ext>
            </a:extLst>
          </p:cNvPr>
          <p:cNvSpPr/>
          <p:nvPr userDrawn="1"/>
        </p:nvSpPr>
        <p:spPr>
          <a:xfrm>
            <a:off x="740309" y="1382809"/>
            <a:ext cx="1229566" cy="1059971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Hexagon 15">
            <a:extLst>
              <a:ext uri="{FF2B5EF4-FFF2-40B4-BE49-F238E27FC236}">
                <a16:creationId xmlns:a16="http://schemas.microsoft.com/office/drawing/2014/main" id="{54667EE4-E77F-453B-BF8B-B1EE2AE80715}"/>
              </a:ext>
            </a:extLst>
          </p:cNvPr>
          <p:cNvSpPr/>
          <p:nvPr userDrawn="1"/>
        </p:nvSpPr>
        <p:spPr>
          <a:xfrm>
            <a:off x="3755031" y="1194620"/>
            <a:ext cx="1666162" cy="1436347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Hexagon 16">
            <a:extLst>
              <a:ext uri="{FF2B5EF4-FFF2-40B4-BE49-F238E27FC236}">
                <a16:creationId xmlns:a16="http://schemas.microsoft.com/office/drawing/2014/main" id="{FC050232-A229-425F-BFC8-D50374F2D171}"/>
              </a:ext>
            </a:extLst>
          </p:cNvPr>
          <p:cNvSpPr/>
          <p:nvPr userDrawn="1"/>
        </p:nvSpPr>
        <p:spPr>
          <a:xfrm>
            <a:off x="3804994" y="5233183"/>
            <a:ext cx="718261" cy="619191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53E4EBC7-340A-43A5-9E23-4B73A6F700B6}"/>
              </a:ext>
            </a:extLst>
          </p:cNvPr>
          <p:cNvSpPr/>
          <p:nvPr userDrawn="1"/>
        </p:nvSpPr>
        <p:spPr>
          <a:xfrm>
            <a:off x="1837838" y="1101306"/>
            <a:ext cx="651613" cy="561736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1ED0E31A-F0A3-481D-8D9C-E3C4531FD21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71515" y="1914044"/>
            <a:ext cx="3993624" cy="3617848"/>
          </a:xfrm>
          <a:custGeom>
            <a:avLst/>
            <a:gdLst>
              <a:gd name="connsiteX0" fmla="*/ 1223161 w 3993624"/>
              <a:gd name="connsiteY0" fmla="*/ 2354088 h 3617848"/>
              <a:gd name="connsiteX1" fmla="*/ 2057242 w 3993624"/>
              <a:gd name="connsiteY1" fmla="*/ 2354088 h 3617848"/>
              <a:gd name="connsiteX2" fmla="*/ 2373182 w 3993624"/>
              <a:gd name="connsiteY2" fmla="*/ 2985968 h 3617848"/>
              <a:gd name="connsiteX3" fmla="*/ 2057242 w 3993624"/>
              <a:gd name="connsiteY3" fmla="*/ 3617848 h 3617848"/>
              <a:gd name="connsiteX4" fmla="*/ 1223161 w 3993624"/>
              <a:gd name="connsiteY4" fmla="*/ 3617848 h 3617848"/>
              <a:gd name="connsiteX5" fmla="*/ 907221 w 3993624"/>
              <a:gd name="connsiteY5" fmla="*/ 2985968 h 3617848"/>
              <a:gd name="connsiteX6" fmla="*/ 2569631 w 3993624"/>
              <a:gd name="connsiteY6" fmla="*/ 1425984 h 3617848"/>
              <a:gd name="connsiteX7" fmla="*/ 3602417 w 3993624"/>
              <a:gd name="connsiteY7" fmla="*/ 1425984 h 3617848"/>
              <a:gd name="connsiteX8" fmla="*/ 3993624 w 3993624"/>
              <a:gd name="connsiteY8" fmla="*/ 2208398 h 3617848"/>
              <a:gd name="connsiteX9" fmla="*/ 3602417 w 3993624"/>
              <a:gd name="connsiteY9" fmla="*/ 2990812 h 3617848"/>
              <a:gd name="connsiteX10" fmla="*/ 2569631 w 3993624"/>
              <a:gd name="connsiteY10" fmla="*/ 2990812 h 3617848"/>
              <a:gd name="connsiteX11" fmla="*/ 2178424 w 3993624"/>
              <a:gd name="connsiteY11" fmla="*/ 2208398 h 3617848"/>
              <a:gd name="connsiteX12" fmla="*/ 551406 w 3993624"/>
              <a:gd name="connsiteY12" fmla="*/ 0 h 3617848"/>
              <a:gd name="connsiteX13" fmla="*/ 2007117 w 3993624"/>
              <a:gd name="connsiteY13" fmla="*/ 0 h 3617848"/>
              <a:gd name="connsiteX14" fmla="*/ 2558523 w 3993624"/>
              <a:gd name="connsiteY14" fmla="*/ 1102811 h 3617848"/>
              <a:gd name="connsiteX15" fmla="*/ 2007117 w 3993624"/>
              <a:gd name="connsiteY15" fmla="*/ 2205622 h 3617848"/>
              <a:gd name="connsiteX16" fmla="*/ 551406 w 3993624"/>
              <a:gd name="connsiteY16" fmla="*/ 2205622 h 3617848"/>
              <a:gd name="connsiteX17" fmla="*/ 0 w 3993624"/>
              <a:gd name="connsiteY17" fmla="*/ 1102811 h 3617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93624" h="3617848">
                <a:moveTo>
                  <a:pt x="1223161" y="2354088"/>
                </a:moveTo>
                <a:lnTo>
                  <a:pt x="2057242" y="2354088"/>
                </a:lnTo>
                <a:lnTo>
                  <a:pt x="2373182" y="2985968"/>
                </a:lnTo>
                <a:lnTo>
                  <a:pt x="2057242" y="3617848"/>
                </a:lnTo>
                <a:lnTo>
                  <a:pt x="1223161" y="3617848"/>
                </a:lnTo>
                <a:lnTo>
                  <a:pt x="907221" y="2985968"/>
                </a:lnTo>
                <a:close/>
                <a:moveTo>
                  <a:pt x="2569631" y="1425984"/>
                </a:moveTo>
                <a:lnTo>
                  <a:pt x="3602417" y="1425984"/>
                </a:lnTo>
                <a:lnTo>
                  <a:pt x="3993624" y="2208398"/>
                </a:lnTo>
                <a:lnTo>
                  <a:pt x="3602417" y="2990812"/>
                </a:lnTo>
                <a:lnTo>
                  <a:pt x="2569631" y="2990812"/>
                </a:lnTo>
                <a:lnTo>
                  <a:pt x="2178424" y="2208398"/>
                </a:lnTo>
                <a:close/>
                <a:moveTo>
                  <a:pt x="551406" y="0"/>
                </a:moveTo>
                <a:lnTo>
                  <a:pt x="2007117" y="0"/>
                </a:lnTo>
                <a:lnTo>
                  <a:pt x="2558523" y="1102811"/>
                </a:lnTo>
                <a:lnTo>
                  <a:pt x="2007117" y="2205622"/>
                </a:lnTo>
                <a:lnTo>
                  <a:pt x="551406" y="2205622"/>
                </a:lnTo>
                <a:lnTo>
                  <a:pt x="0" y="110281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E68100-C56F-4515-A4FD-3F301797E7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09194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7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24FAA9D0-7C9C-4043-9931-A15819ABB9B5}"/>
              </a:ext>
            </a:extLst>
          </p:cNvPr>
          <p:cNvSpPr/>
          <p:nvPr userDrawn="1"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32AB2D-843E-4B5F-8793-6A263DA356BB}"/>
              </a:ext>
            </a:extLst>
          </p:cNvPr>
          <p:cNvSpPr/>
          <p:nvPr userDrawn="1"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A75A12B-C399-4072-BD69-D872D2C2AD1F}"/>
              </a:ext>
            </a:extLst>
          </p:cNvPr>
          <p:cNvSpPr/>
          <p:nvPr userDrawn="1"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423AE48B-50E9-4BEA-B66A-B2D2B9CCFE9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33416" y="624239"/>
            <a:ext cx="5855754" cy="5631571"/>
          </a:xfrm>
          <a:custGeom>
            <a:avLst/>
            <a:gdLst>
              <a:gd name="connsiteX0" fmla="*/ 3433020 w 5855754"/>
              <a:gd name="connsiteY0" fmla="*/ 786103 h 5631571"/>
              <a:gd name="connsiteX1" fmla="*/ 5855754 w 5855754"/>
              <a:gd name="connsiteY1" fmla="*/ 3208837 h 5631571"/>
              <a:gd name="connsiteX2" fmla="*/ 3433020 w 5855754"/>
              <a:gd name="connsiteY2" fmla="*/ 5631571 h 5631571"/>
              <a:gd name="connsiteX3" fmla="*/ 1010286 w 5855754"/>
              <a:gd name="connsiteY3" fmla="*/ 3208837 h 5631571"/>
              <a:gd name="connsiteX4" fmla="*/ 3433020 w 5855754"/>
              <a:gd name="connsiteY4" fmla="*/ 786103 h 5631571"/>
              <a:gd name="connsiteX5" fmla="*/ 828675 w 5855754"/>
              <a:gd name="connsiteY5" fmla="*/ 0 h 5631571"/>
              <a:gd name="connsiteX6" fmla="*/ 1657350 w 5855754"/>
              <a:gd name="connsiteY6" fmla="*/ 828675 h 5631571"/>
              <a:gd name="connsiteX7" fmla="*/ 828675 w 5855754"/>
              <a:gd name="connsiteY7" fmla="*/ 1657350 h 5631571"/>
              <a:gd name="connsiteX8" fmla="*/ 0 w 5855754"/>
              <a:gd name="connsiteY8" fmla="*/ 828675 h 5631571"/>
              <a:gd name="connsiteX9" fmla="*/ 828675 w 5855754"/>
              <a:gd name="connsiteY9" fmla="*/ 0 h 5631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55754" h="5631571">
                <a:moveTo>
                  <a:pt x="3433020" y="786103"/>
                </a:moveTo>
                <a:cubicBezTo>
                  <a:pt x="4771059" y="786103"/>
                  <a:pt x="5855754" y="1870798"/>
                  <a:pt x="5855754" y="3208837"/>
                </a:cubicBezTo>
                <a:cubicBezTo>
                  <a:pt x="5855754" y="4546876"/>
                  <a:pt x="4771059" y="5631571"/>
                  <a:pt x="3433020" y="5631571"/>
                </a:cubicBezTo>
                <a:cubicBezTo>
                  <a:pt x="2094981" y="5631571"/>
                  <a:pt x="1010286" y="4546876"/>
                  <a:pt x="1010286" y="3208837"/>
                </a:cubicBezTo>
                <a:cubicBezTo>
                  <a:pt x="1010286" y="1870798"/>
                  <a:pt x="2094981" y="786103"/>
                  <a:pt x="3433020" y="786103"/>
                </a:cubicBezTo>
                <a:close/>
                <a:moveTo>
                  <a:pt x="828675" y="0"/>
                </a:moveTo>
                <a:cubicBezTo>
                  <a:pt x="1286340" y="0"/>
                  <a:pt x="1657350" y="371010"/>
                  <a:pt x="1657350" y="828675"/>
                </a:cubicBezTo>
                <a:cubicBezTo>
                  <a:pt x="1657350" y="1286340"/>
                  <a:pt x="1286340" y="1657350"/>
                  <a:pt x="828675" y="1657350"/>
                </a:cubicBezTo>
                <a:cubicBezTo>
                  <a:pt x="371010" y="1657350"/>
                  <a:pt x="0" y="1286340"/>
                  <a:pt x="0" y="828675"/>
                </a:cubicBezTo>
                <a:cubicBezTo>
                  <a:pt x="0" y="371010"/>
                  <a:pt x="371010" y="0"/>
                  <a:pt x="828675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82D3E62-6D1A-4E9D-BE54-2EED9BF429A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EB8F0E5-B89F-48AD-87BD-534EA9463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395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4AA38E8C-A334-4183-8ABC-112B8517F48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</p:spPr>
        <p:txBody>
          <a:bodyPr/>
          <a:lstStyle>
            <a:lvl1pPr>
              <a:buClr>
                <a:schemeClr val="accent4"/>
              </a:buClr>
              <a:buFont typeface="Wingdings" panose="05000000000000000000" pitchFamily="2" charset="2"/>
              <a:buChar char="§"/>
              <a:defRPr sz="2000"/>
            </a:lvl1pPr>
            <a:lvl2pPr>
              <a:buClr>
                <a:schemeClr val="accent4"/>
              </a:buClr>
              <a:buFont typeface="Wingdings" panose="05000000000000000000" pitchFamily="2" charset="2"/>
              <a:buChar char="§"/>
              <a:defRPr sz="1800"/>
            </a:lvl2pPr>
            <a:lvl3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3pPr>
            <a:lvl4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4pPr>
            <a:lvl5pPr>
              <a:buClr>
                <a:schemeClr val="accent4"/>
              </a:buClr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80624A4-5116-4AAF-8C31-C25D1DB16FEC}"/>
              </a:ext>
            </a:extLst>
          </p:cNvPr>
          <p:cNvSpPr/>
          <p:nvPr userDrawn="1"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D07EC8A-6024-4DEA-9C4D-AE4228E17854}"/>
              </a:ext>
            </a:extLst>
          </p:cNvPr>
          <p:cNvSpPr/>
          <p:nvPr userDrawn="1"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1C8FAEF-DF78-48CC-AEEF-F9B802055C05}"/>
              </a:ext>
            </a:extLst>
          </p:cNvPr>
          <p:cNvSpPr/>
          <p:nvPr userDrawn="1"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566F72D6-AEEE-4CF3-8136-F6782F1E489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90227" y="786181"/>
            <a:ext cx="4441372" cy="5393036"/>
          </a:xfrm>
          <a:custGeom>
            <a:avLst/>
            <a:gdLst>
              <a:gd name="connsiteX0" fmla="*/ 0 w 4441372"/>
              <a:gd name="connsiteY0" fmla="*/ 3188969 h 5393036"/>
              <a:gd name="connsiteX1" fmla="*/ 2173516 w 4441372"/>
              <a:gd name="connsiteY1" fmla="*/ 3188969 h 5393036"/>
              <a:gd name="connsiteX2" fmla="*/ 2173516 w 4441372"/>
              <a:gd name="connsiteY2" fmla="*/ 5393036 h 5393036"/>
              <a:gd name="connsiteX3" fmla="*/ 0 w 4441372"/>
              <a:gd name="connsiteY3" fmla="*/ 5393036 h 5393036"/>
              <a:gd name="connsiteX4" fmla="*/ 2267856 w 4441372"/>
              <a:gd name="connsiteY4" fmla="*/ 2293018 h 5393036"/>
              <a:gd name="connsiteX5" fmla="*/ 4441372 w 4441372"/>
              <a:gd name="connsiteY5" fmla="*/ 2293018 h 5393036"/>
              <a:gd name="connsiteX6" fmla="*/ 4441372 w 4441372"/>
              <a:gd name="connsiteY6" fmla="*/ 4497085 h 5393036"/>
              <a:gd name="connsiteX7" fmla="*/ 2267856 w 4441372"/>
              <a:gd name="connsiteY7" fmla="*/ 4497085 h 5393036"/>
              <a:gd name="connsiteX8" fmla="*/ 0 w 4441372"/>
              <a:gd name="connsiteY8" fmla="*/ 906837 h 5393036"/>
              <a:gd name="connsiteX9" fmla="*/ 2173516 w 4441372"/>
              <a:gd name="connsiteY9" fmla="*/ 906837 h 5393036"/>
              <a:gd name="connsiteX10" fmla="*/ 2173516 w 4441372"/>
              <a:gd name="connsiteY10" fmla="*/ 3110904 h 5393036"/>
              <a:gd name="connsiteX11" fmla="*/ 0 w 4441372"/>
              <a:gd name="connsiteY11" fmla="*/ 3110904 h 5393036"/>
              <a:gd name="connsiteX12" fmla="*/ 2267856 w 4441372"/>
              <a:gd name="connsiteY12" fmla="*/ 0 h 5393036"/>
              <a:gd name="connsiteX13" fmla="*/ 4441372 w 4441372"/>
              <a:gd name="connsiteY13" fmla="*/ 0 h 5393036"/>
              <a:gd name="connsiteX14" fmla="*/ 4441372 w 4441372"/>
              <a:gd name="connsiteY14" fmla="*/ 2204067 h 5393036"/>
              <a:gd name="connsiteX15" fmla="*/ 2267856 w 4441372"/>
              <a:gd name="connsiteY15" fmla="*/ 2204067 h 53930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441372" h="5393036">
                <a:moveTo>
                  <a:pt x="0" y="3188969"/>
                </a:moveTo>
                <a:lnTo>
                  <a:pt x="2173516" y="3188969"/>
                </a:lnTo>
                <a:lnTo>
                  <a:pt x="2173516" y="5393036"/>
                </a:lnTo>
                <a:lnTo>
                  <a:pt x="0" y="5393036"/>
                </a:lnTo>
                <a:close/>
                <a:moveTo>
                  <a:pt x="2267856" y="2293018"/>
                </a:moveTo>
                <a:lnTo>
                  <a:pt x="4441372" y="2293018"/>
                </a:lnTo>
                <a:lnTo>
                  <a:pt x="4441372" y="4497085"/>
                </a:lnTo>
                <a:lnTo>
                  <a:pt x="2267856" y="4497085"/>
                </a:lnTo>
                <a:close/>
                <a:moveTo>
                  <a:pt x="0" y="906837"/>
                </a:moveTo>
                <a:lnTo>
                  <a:pt x="2173516" y="906837"/>
                </a:lnTo>
                <a:lnTo>
                  <a:pt x="2173516" y="3110904"/>
                </a:lnTo>
                <a:lnTo>
                  <a:pt x="0" y="3110904"/>
                </a:lnTo>
                <a:close/>
                <a:moveTo>
                  <a:pt x="2267856" y="0"/>
                </a:moveTo>
                <a:lnTo>
                  <a:pt x="4441372" y="0"/>
                </a:lnTo>
                <a:lnTo>
                  <a:pt x="4441372" y="2204067"/>
                </a:lnTo>
                <a:lnTo>
                  <a:pt x="2267856" y="2204067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9DADC7-BE21-4434-A6E4-BAF809005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</p:spPr>
        <p:txBody>
          <a:bodyPr/>
          <a:lstStyle>
            <a:lvl1pPr>
              <a:defRPr sz="4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2548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528460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icture Placeholder 38">
            <a:extLst>
              <a:ext uri="{FF2B5EF4-FFF2-40B4-BE49-F238E27FC236}">
                <a16:creationId xmlns:a16="http://schemas.microsoft.com/office/drawing/2014/main" id="{CF421413-161E-4B36-B693-FB38DF14EDA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353508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7">
            <a:extLst>
              <a:ext uri="{FF2B5EF4-FFF2-40B4-BE49-F238E27FC236}">
                <a16:creationId xmlns:a16="http://schemas.microsoft.com/office/drawing/2014/main" id="{B5D207AE-9C9C-410A-9F31-2402BAD6DDFF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11592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DE3344FC-C4DE-481F-9C31-667EDD563C47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02465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Picture Placeholder 40">
            <a:extLst>
              <a:ext uri="{FF2B5EF4-FFF2-40B4-BE49-F238E27FC236}">
                <a16:creationId xmlns:a16="http://schemas.microsoft.com/office/drawing/2014/main" id="{59094D7D-3613-49C1-BB58-A65B41A973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9840051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9FE87B7-32A4-4C7F-9AAF-37688E640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</p:spPr>
        <p:txBody>
          <a:bodyPr anchor="ctr"/>
          <a:lstStyle/>
          <a:p>
            <a:pPr algn="ctr"/>
            <a:r>
              <a:rPr lang="en-US" sz="4800" b="1">
                <a:solidFill>
                  <a:schemeClr val="tx1"/>
                </a:solidFill>
              </a:rPr>
              <a:t>Click to edit Master title style</a:t>
            </a:r>
            <a:endParaRPr lang="en-US" sz="4800" b="1" dirty="0">
              <a:solidFill>
                <a:schemeClr val="tx1"/>
              </a:solidFill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476CA45F-A66A-4AD8-A004-10DB55A5D7B2}"/>
              </a:ext>
            </a:extLst>
          </p:cNvPr>
          <p:cNvSpPr/>
          <p:nvPr userDrawn="1"/>
        </p:nvSpPr>
        <p:spPr>
          <a:xfrm>
            <a:off x="546669" y="3467555"/>
            <a:ext cx="458268" cy="395059"/>
          </a:xfrm>
          <a:prstGeom prst="hexag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7A66A3D-2437-4015-9F5F-380C4D23D83C}"/>
              </a:ext>
            </a:extLst>
          </p:cNvPr>
          <p:cNvSpPr/>
          <p:nvPr userDrawn="1"/>
        </p:nvSpPr>
        <p:spPr>
          <a:xfrm>
            <a:off x="11113337" y="2394722"/>
            <a:ext cx="358391" cy="308958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FFB14F3B-E7EF-4546-8D74-71FFB45C77C0}"/>
              </a:ext>
            </a:extLst>
          </p:cNvPr>
          <p:cNvSpPr/>
          <p:nvPr userDrawn="1"/>
        </p:nvSpPr>
        <p:spPr>
          <a:xfrm>
            <a:off x="10882649" y="2202202"/>
            <a:ext cx="230688" cy="198869"/>
          </a:xfrm>
          <a:prstGeom prst="hexagon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591F943B-ED0D-49A1-844A-E23BA9A487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AC6B9A8-053C-4828-B705-901C6018F3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>
            <a:extLst>
              <a:ext uri="{FF2B5EF4-FFF2-40B4-BE49-F238E27FC236}">
                <a16:creationId xmlns:a16="http://schemas.microsoft.com/office/drawing/2014/main" id="{BBA6FD52-E179-41F8-AE78-9AF3D65F28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2">
            <a:extLst>
              <a:ext uri="{FF2B5EF4-FFF2-40B4-BE49-F238E27FC236}">
                <a16:creationId xmlns:a16="http://schemas.microsoft.com/office/drawing/2014/main" id="{C49A82AB-D328-4DB0-841B-186884119E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>
            <a:extLst>
              <a:ext uri="{FF2B5EF4-FFF2-40B4-BE49-F238E27FC236}">
                <a16:creationId xmlns:a16="http://schemas.microsoft.com/office/drawing/2014/main" id="{84E23D5D-9866-48F9-8E08-DD2DBE4C4E3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2">
            <a:extLst>
              <a:ext uri="{FF2B5EF4-FFF2-40B4-BE49-F238E27FC236}">
                <a16:creationId xmlns:a16="http://schemas.microsoft.com/office/drawing/2014/main" id="{E671C9E6-A1A5-4EE5-8642-94AA7635DB0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2">
            <a:extLst>
              <a:ext uri="{FF2B5EF4-FFF2-40B4-BE49-F238E27FC236}">
                <a16:creationId xmlns:a16="http://schemas.microsoft.com/office/drawing/2014/main" id="{DF6BB5C9-B678-435A-830F-4C10EB1A957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2">
            <a:extLst>
              <a:ext uri="{FF2B5EF4-FFF2-40B4-BE49-F238E27FC236}">
                <a16:creationId xmlns:a16="http://schemas.microsoft.com/office/drawing/2014/main" id="{1861EC87-A9E2-4FC3-B8BC-06C520B8A17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2">
            <a:extLst>
              <a:ext uri="{FF2B5EF4-FFF2-40B4-BE49-F238E27FC236}">
                <a16:creationId xmlns:a16="http://schemas.microsoft.com/office/drawing/2014/main" id="{FC3EDE91-631F-4947-94DC-557685FD23E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2">
            <a:extLst>
              <a:ext uri="{FF2B5EF4-FFF2-40B4-BE49-F238E27FC236}">
                <a16:creationId xmlns:a16="http://schemas.microsoft.com/office/drawing/2014/main" id="{8FDDBEF4-1329-49DF-B043-D51B34F5EE3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FBDB3FD3-4F52-4E28-B639-5F73070E47D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78337" y="2555551"/>
            <a:ext cx="1484985" cy="1280160"/>
          </a:xfrm>
          <a:custGeom>
            <a:avLst/>
            <a:gdLst>
              <a:gd name="connsiteX0" fmla="*/ 320040 w 1484985"/>
              <a:gd name="connsiteY0" fmla="*/ 0 h 1280160"/>
              <a:gd name="connsiteX1" fmla="*/ 1164945 w 1484985"/>
              <a:gd name="connsiteY1" fmla="*/ 0 h 1280160"/>
              <a:gd name="connsiteX2" fmla="*/ 1484985 w 1484985"/>
              <a:gd name="connsiteY2" fmla="*/ 640080 h 1280160"/>
              <a:gd name="connsiteX3" fmla="*/ 1164945 w 1484985"/>
              <a:gd name="connsiteY3" fmla="*/ 1280160 h 1280160"/>
              <a:gd name="connsiteX4" fmla="*/ 320040 w 1484985"/>
              <a:gd name="connsiteY4" fmla="*/ 1280160 h 1280160"/>
              <a:gd name="connsiteX5" fmla="*/ 0 w 1484985"/>
              <a:gd name="connsiteY5" fmla="*/ 640080 h 128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4985" h="1280160">
                <a:moveTo>
                  <a:pt x="320040" y="0"/>
                </a:moveTo>
                <a:lnTo>
                  <a:pt x="1164945" y="0"/>
                </a:lnTo>
                <a:lnTo>
                  <a:pt x="1484985" y="640080"/>
                </a:lnTo>
                <a:lnTo>
                  <a:pt x="1164945" y="1280160"/>
                </a:lnTo>
                <a:lnTo>
                  <a:pt x="320040" y="1280160"/>
                </a:lnTo>
                <a:lnTo>
                  <a:pt x="0" y="640080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84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DFA57703-9E4A-48E0-A123-3A5EDC7647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 descr="Tall office building looking up">
            <a:extLst>
              <a:ext uri="{FF2B5EF4-FFF2-40B4-BE49-F238E27FC236}">
                <a16:creationId xmlns:a16="http://schemas.microsoft.com/office/drawing/2014/main" id="{AF7FA146-2A75-4EA7-A9AD-EBCE6F17FB42}"/>
              </a:ext>
            </a:extLst>
          </p:cNvPr>
          <p:cNvSpPr/>
          <p:nvPr userDrawn="1"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w="603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340C15AA-E296-48AE-857F-0589EEA69DC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</p:spPr>
        <p:txBody>
          <a:bodyPr/>
          <a:lstStyle>
            <a:lvl1pPr algn="r">
              <a:buNone/>
              <a:defRPr lang="en-US" sz="2400" b="1" kern="1200" dirty="0" smtClean="0">
                <a:solidFill>
                  <a:schemeClr val="accent4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/>
              <a:t>Click to edit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62BE5D7-9E35-49F8-A8E4-2093183A6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</p:spPr>
        <p:txBody>
          <a:bodyPr/>
          <a:lstStyle>
            <a:lvl1pPr>
              <a:spcBef>
                <a:spcPts val="1000"/>
              </a:spcBef>
              <a:defRPr sz="4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995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669602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59935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239096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965439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6897335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206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30451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2CD6B789-4B66-4BD0-9623-80E9542A65FE}"/>
              </a:ext>
            </a:extLst>
          </p:cNvPr>
          <p:cNvSpPr txBox="1">
            <a:spLocks/>
          </p:cNvSpPr>
          <p:nvPr userDrawn="1"/>
        </p:nvSpPr>
        <p:spPr>
          <a:xfrm>
            <a:off x="660396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7BD5F78-1C10-49D6-8616-C9F20406C112}" type="datetime1">
              <a:rPr lang="en-US" sz="1100" smtClean="0">
                <a:solidFill>
                  <a:schemeClr val="accent2"/>
                </a:solidFill>
              </a:rPr>
              <a:pPr/>
              <a:t>10/16/2025</a:t>
            </a:fld>
            <a:endParaRPr lang="en-US" sz="1100" dirty="0">
              <a:solidFill>
                <a:schemeClr val="accent2"/>
              </a:solidFill>
            </a:endParaRPr>
          </a:p>
        </p:txBody>
      </p:sp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A3BB5234-44A4-4506-BD19-5808475EBB7F}"/>
              </a:ext>
            </a:extLst>
          </p:cNvPr>
          <p:cNvSpPr txBox="1">
            <a:spLocks/>
          </p:cNvSpPr>
          <p:nvPr userDrawn="1"/>
        </p:nvSpPr>
        <p:spPr>
          <a:xfrm>
            <a:off x="1445526" y="6378906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100" b="1" dirty="0">
                <a:solidFill>
                  <a:schemeClr val="accent2"/>
                </a:solidFill>
              </a:rPr>
              <a:t>Annual Review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8D89618-7EE9-46BF-BEAC-45E6F98ACA1A}"/>
              </a:ext>
            </a:extLst>
          </p:cNvPr>
          <p:cNvSpPr txBox="1">
            <a:spLocks/>
          </p:cNvSpPr>
          <p:nvPr userDrawn="1"/>
        </p:nvSpPr>
        <p:spPr>
          <a:xfrm>
            <a:off x="8805338" y="6378906"/>
            <a:ext cx="27432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C18C1E5-FB55-42F5-BD6D-9CC153FCDBE6}" type="slidenum">
              <a:rPr lang="en-US" sz="1100" smtClean="0">
                <a:solidFill>
                  <a:schemeClr val="accent4"/>
                </a:solidFill>
              </a:rPr>
              <a:pPr algn="r"/>
              <a:t>‹#›</a:t>
            </a:fld>
            <a:endParaRPr lang="en-US" sz="11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425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  <p:sldLayoutId id="2147483764" r:id="rId17"/>
    <p:sldLayoutId id="2147483765" r:id="rId18"/>
    <p:sldLayoutId id="2147483766" r:id="rId19"/>
    <p:sldLayoutId id="2147483769" r:id="rId20"/>
    <p:sldLayoutId id="2147483690" r:id="rId21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abc" TargetMode="External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9.xml"/><Relationship Id="rId4" Type="http://schemas.openxmlformats.org/officeDocument/2006/relationships/hyperlink" Target="https://github.com/Suryakaladangeti/VOIS_AICTE_Oct2025_MajorProject_DangetiSuryakal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01737A-B873-4D1D-8A41-5ABF5184BC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961106" y="4141999"/>
            <a:ext cx="4751855" cy="861497"/>
          </a:xfrm>
        </p:spPr>
        <p:txBody>
          <a:bodyPr>
            <a:noAutofit/>
          </a:bodyPr>
          <a:lstStyle/>
          <a:p>
            <a:pPr algn="r"/>
            <a:r>
              <a:rPr lang="en-US" b="0" dirty="0" err="1">
                <a:solidFill>
                  <a:schemeClr val="tx1"/>
                </a:solidFill>
              </a:rPr>
              <a:t>Dangeti</a:t>
            </a:r>
            <a:r>
              <a:rPr lang="en-US" b="0" dirty="0">
                <a:solidFill>
                  <a:schemeClr val="tx1"/>
                </a:solidFill>
              </a:rPr>
              <a:t> Suryakala</a:t>
            </a:r>
          </a:p>
          <a:p>
            <a:pPr algn="r"/>
            <a:r>
              <a:rPr lang="en-IN" b="0" dirty="0">
                <a:solidFill>
                  <a:schemeClr val="tx1"/>
                </a:solidFill>
              </a:rPr>
              <a:t>INTERNSHIP_172663295366ea53f910591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2056599-CDAA-4367-BEF8-31D6E3251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2555" y="2050553"/>
            <a:ext cx="4998720" cy="743448"/>
          </a:xfrm>
        </p:spPr>
        <p:txBody>
          <a:bodyPr>
            <a:normAutofit fontScale="90000"/>
          </a:bodyPr>
          <a:lstStyle/>
          <a:p>
            <a:r>
              <a:rPr lang="en-US" sz="3200" b="1" spc="-1" dirty="0">
                <a:solidFill>
                  <a:srgbClr val="000000"/>
                </a:solidFill>
              </a:rPr>
              <a:t>NETFLIX DATASET ANALYSIS</a:t>
            </a:r>
            <a:endParaRPr lang="en-IN" sz="3200" b="1" dirty="0"/>
          </a:p>
        </p:txBody>
      </p: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824B8A32-9AB3-457E-82E1-C85D3203CE35}"/>
              </a:ext>
            </a:extLst>
          </p:cNvPr>
          <p:cNvSpPr txBox="1">
            <a:spLocks/>
          </p:cNvSpPr>
          <p:nvPr/>
        </p:nvSpPr>
        <p:spPr>
          <a:xfrm>
            <a:off x="6400800" y="2794001"/>
            <a:ext cx="3312160" cy="861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b="1" kern="120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0DEFF0-8DEE-4B0B-9B30-675FE9E288A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013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FACE-D55E-9B4A-7A75-15654F5D4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61536A-9E87-8208-553B-AFA23F55C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5390BF9-A1B3-D0A5-6FE6-4C64A8B75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Getting started with Basics of Python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0B10ED4-748B-FD2D-3185-4AB559AC710B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81BF57D1-2242-C3F4-D177-EE064D5454A4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323B70-4CF9-F889-00EC-6B915D7C85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294" y="1040860"/>
            <a:ext cx="8067976" cy="57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602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CD52E-39EF-82B8-E116-6B0D9B50E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0214EFD-3FAC-BE9B-CFBB-2D1FCCED01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359B88B-4EF4-AA7A-A15C-4B2147671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10892066" cy="904781"/>
          </a:xfrm>
        </p:spPr>
        <p:txBody>
          <a:bodyPr>
            <a:noAutofit/>
          </a:bodyPr>
          <a:lstStyle/>
          <a:p>
            <a:r>
              <a:rPr lang="en-IN" sz="3600" dirty="0"/>
              <a:t>Data Visualization </a:t>
            </a:r>
            <a:r>
              <a:rPr lang="en-GB" sz="3600" dirty="0"/>
              <a:t>Certificate  </a:t>
            </a:r>
            <a:endParaRPr lang="en-IN" sz="3600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C23E8C61-31F1-4380-CEFB-D75448F856D7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1F0577D1-D5B1-726B-4FAB-B353BDE31B12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321884-2FE4-4D6A-F7DE-6B54FB7B3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472" y="997872"/>
            <a:ext cx="8067976" cy="570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4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8C20CF-C1EE-4092-B52D-FD4AB2AB250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>
            <a:normAutofit fontScale="90000"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97AB1F14-3A1E-4057-A473-9975BA59F0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27865" y="4641925"/>
            <a:ext cx="2139695" cy="1108635"/>
          </a:xfrm>
        </p:spPr>
        <p:txBody>
          <a:bodyPr>
            <a:normAutofit/>
          </a:bodyPr>
          <a:lstStyle/>
          <a:p>
            <a:r>
              <a:rPr lang="en-US" dirty="0"/>
              <a:t>.</a:t>
            </a:r>
          </a:p>
        </p:txBody>
      </p: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E212CE24-374D-44D0-8F39-0F5A36E42ED7}"/>
              </a:ext>
            </a:extLst>
          </p:cNvPr>
          <p:cNvSpPr txBox="1">
            <a:spLocks/>
          </p:cNvSpPr>
          <p:nvPr/>
        </p:nvSpPr>
        <p:spPr>
          <a:xfrm>
            <a:off x="878337" y="4134780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400" dirty="0"/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A09A5BC1-0E62-4E6B-A590-951A87D4B4FE}"/>
              </a:ext>
            </a:extLst>
          </p:cNvPr>
          <p:cNvSpPr txBox="1">
            <a:spLocks/>
          </p:cNvSpPr>
          <p:nvPr/>
        </p:nvSpPr>
        <p:spPr>
          <a:xfrm>
            <a:off x="5353508" y="3962573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9E6B148F-F3B6-4E6B-9B85-645C039858E8}"/>
              </a:ext>
            </a:extLst>
          </p:cNvPr>
          <p:cNvSpPr txBox="1">
            <a:spLocks/>
          </p:cNvSpPr>
          <p:nvPr/>
        </p:nvSpPr>
        <p:spPr>
          <a:xfrm>
            <a:off x="7789163" y="3962572"/>
            <a:ext cx="2596574" cy="453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2000" b="1" kern="1200" dirty="0" smtClean="0">
                <a:solidFill>
                  <a:schemeClr val="accent4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2200" dirty="0"/>
          </a:p>
        </p:txBody>
      </p:sp>
      <p:sp>
        <p:nvSpPr>
          <p:cNvPr id="30" name="Text Placeholder 30">
            <a:extLst>
              <a:ext uri="{FF2B5EF4-FFF2-40B4-BE49-F238E27FC236}">
                <a16:creationId xmlns:a16="http://schemas.microsoft.com/office/drawing/2014/main" id="{D3BF02F6-2753-476A-8046-A85AE3A49748}"/>
              </a:ext>
            </a:extLst>
          </p:cNvPr>
          <p:cNvSpPr txBox="1">
            <a:spLocks/>
          </p:cNvSpPr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id="{B993AB29-3A3A-4473-8AC8-86E859C97321}"/>
              </a:ext>
            </a:extLst>
          </p:cNvPr>
          <p:cNvSpPr txBox="1">
            <a:spLocks/>
          </p:cNvSpPr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D3F9E86-2FB3-4DB3-9343-59D594F350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748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4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1" grpId="0" build="p"/>
      <p:bldP spid="17" grpId="0"/>
      <p:bldP spid="20" grpId="0"/>
      <p:bldP spid="23" grpId="0"/>
      <p:bldP spid="30" grpId="0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6E4DD1-270B-4C80-AFF0-EB26F132AF3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046480" y="1875556"/>
            <a:ext cx="6431280" cy="360798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Netflix has become one of the most prominent global streaming platforms, continuously expanding its library with a mix of original productions and licensed content. However, with growing competition from platforms like Amazon Prime, Disney+, and regional OTT providers, Netflix must strategically analyze its content catalog to identify strengths, gaps, and opportunities.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7CC02B-F7C6-47A8-8C3E-C57C417D9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4602" y="550417"/>
            <a:ext cx="6995604" cy="790111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 STATEMENT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FE02DE-D7B2-433D-BFE4-2F564022AD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5684" y="2930834"/>
            <a:ext cx="2760758" cy="32644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36DEFE3-051A-494A-949C-BB2FF86F9E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54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BF2FBC7-3552-4F01-BB27-8BEEE74F7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400" y="805213"/>
            <a:ext cx="9310452" cy="5264847"/>
          </a:xfrm>
        </p:spPr>
        <p:txBody>
          <a:bodyPr>
            <a:normAutofit/>
          </a:bodyPr>
          <a:lstStyle/>
          <a:p>
            <a:r>
              <a:rPr lang="en-GB" dirty="0"/>
              <a:t>Project Description</a:t>
            </a:r>
            <a:br>
              <a:rPr lang="en-GB" dirty="0"/>
            </a:br>
            <a:br>
              <a:rPr lang="en-GB" sz="2500" b="0" dirty="0"/>
            </a:br>
            <a:r>
              <a:rPr lang="en-US" sz="2400" b="0" i="1" spc="-1" dirty="0">
                <a:solidFill>
                  <a:srgbClr val="000000"/>
                </a:solidFill>
                <a:latin typeface="Arial"/>
                <a:ea typeface="DejaVu Sans"/>
              </a:rPr>
              <a:t>*Dataset: ~7,789 records, 11 columns (2008–2021)</a:t>
            </a:r>
            <a:br>
              <a:rPr lang="en-IN" sz="2400" b="0" spc="-1" dirty="0">
                <a:latin typeface="Arial"/>
              </a:rPr>
            </a:br>
            <a:r>
              <a:rPr lang="en-US" sz="2400" b="0" i="1" spc="-1" dirty="0">
                <a:solidFill>
                  <a:srgbClr val="000000"/>
                </a:solidFill>
                <a:latin typeface="Arial"/>
                <a:ea typeface="DejaVu Sans"/>
              </a:rPr>
              <a:t>*Attributes: Title, Director, Cast, Country, Release Date, Rating, Duration, *Category, Genre</a:t>
            </a:r>
            <a:br>
              <a:rPr lang="en-IN" sz="2400" b="0" spc="-1" dirty="0">
                <a:latin typeface="Arial"/>
              </a:rPr>
            </a:br>
            <a:r>
              <a:rPr lang="en-US" sz="2400" b="0" i="1" spc="-1" dirty="0">
                <a:solidFill>
                  <a:srgbClr val="000000"/>
                </a:solidFill>
                <a:latin typeface="Arial"/>
                <a:ea typeface="DejaVu Sans"/>
              </a:rPr>
              <a:t>*Goal: Analyze trends in Netflix’s content and recommend strategies for future growth.</a:t>
            </a:r>
            <a:br>
              <a:rPr lang="en-IN" sz="2400" b="0" spc="-1" dirty="0">
                <a:latin typeface="Arial"/>
              </a:rPr>
            </a:br>
            <a:br>
              <a:rPr lang="en-IN" sz="2400" b="0" spc="-1" dirty="0">
                <a:latin typeface="Arial"/>
              </a:rPr>
            </a:br>
            <a:endParaRPr lang="en-IN" sz="2200" b="0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D8A2BA-6C1D-4A33-85F2-E44A4FF54A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BED3D6A-DC10-4985-B01B-735F2CBA6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770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4E3B60-2780-459A-8583-F095D5E746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359" y="1991360"/>
            <a:ext cx="7904481" cy="3990023"/>
          </a:xfrm>
        </p:spPr>
        <p:txBody>
          <a:bodyPr>
            <a:normAutofit/>
          </a:bodyPr>
          <a:lstStyle/>
          <a:p>
            <a:r>
              <a:rPr lang="en-US" b="1" dirty="0"/>
              <a:t>Netflix Management &amp; Strategy Teams →</a:t>
            </a:r>
            <a:r>
              <a:rPr lang="en-US" dirty="0"/>
              <a:t> For decision-making on content acquisition</a:t>
            </a:r>
          </a:p>
          <a:p>
            <a:r>
              <a:rPr lang="en-US" b="1" dirty="0"/>
              <a:t>Content Creators &amp; Producers → </a:t>
            </a:r>
            <a:r>
              <a:rPr lang="en-US" dirty="0"/>
              <a:t>To identify popular genres and trends</a:t>
            </a:r>
          </a:p>
          <a:p>
            <a:r>
              <a:rPr lang="en-US" b="1" dirty="0"/>
              <a:t>Market Analysts → </a:t>
            </a:r>
            <a:r>
              <a:rPr lang="en-US" dirty="0"/>
              <a:t>To track OTT competition trends</a:t>
            </a:r>
          </a:p>
          <a:p>
            <a:r>
              <a:rPr lang="en-US" b="1" dirty="0"/>
              <a:t>Students/Researchers </a:t>
            </a:r>
            <a:r>
              <a:rPr lang="en-US" dirty="0"/>
              <a:t>→ For learning data analysis and visualization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A4A072B-83C6-4607-AE6A-5AD61CC72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008" y="876617"/>
            <a:ext cx="10046070" cy="802641"/>
          </a:xfrm>
        </p:spPr>
        <p:txBody>
          <a:bodyPr>
            <a:normAutofit/>
          </a:bodyPr>
          <a:lstStyle/>
          <a:p>
            <a:r>
              <a:rPr lang="en-US" sz="3200" dirty="0"/>
              <a:t>WHO ARE THE END USERS?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B153BB-61B9-403F-8AE5-F75400450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59" y="6176804"/>
            <a:ext cx="2181225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7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7C27C4-3E14-490A-B132-CBBEDA1E90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59" y="6410461"/>
            <a:ext cx="3706253" cy="29609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FC3E39-8C60-4F64-9838-2A683F25B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800" y="3820160"/>
            <a:ext cx="1727200" cy="3010024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21C28F5-3CA3-4B78-B5C9-550C00BB317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452839" y="1318277"/>
            <a:ext cx="9027702" cy="5243448"/>
          </a:xfrm>
        </p:spPr>
        <p:txBody>
          <a:bodyPr>
            <a:normAutofit fontScale="925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Programming Language: </a:t>
            </a:r>
            <a:r>
              <a:rPr lang="en-US" dirty="0">
                <a:solidFill>
                  <a:schemeClr val="tx1"/>
                </a:solidFill>
              </a:rPr>
              <a:t>Python – for data cleaning, analysis, and visualization.</a:t>
            </a:r>
          </a:p>
          <a:p>
            <a:r>
              <a:rPr lang="en-US" b="1" dirty="0">
                <a:solidFill>
                  <a:schemeClr val="tx1"/>
                </a:solidFill>
              </a:rPr>
              <a:t>Data Analysis Libraries: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Pandas</a:t>
            </a:r>
            <a:r>
              <a:rPr lang="en-US" dirty="0">
                <a:solidFill>
                  <a:schemeClr val="tx1"/>
                </a:solidFill>
              </a:rPr>
              <a:t> – for data manipulation and preprocessing.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NumPy</a:t>
            </a:r>
            <a:r>
              <a:rPr lang="en-US" dirty="0">
                <a:solidFill>
                  <a:schemeClr val="tx1"/>
                </a:solidFill>
              </a:rPr>
              <a:t> – for numerical operations and calculations.</a:t>
            </a:r>
          </a:p>
          <a:p>
            <a:r>
              <a:rPr lang="en-US" b="1" dirty="0">
                <a:solidFill>
                  <a:schemeClr val="tx1"/>
                </a:solidFill>
              </a:rPr>
              <a:t>Data Visualization Libraries: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Matplotlib</a:t>
            </a:r>
            <a:r>
              <a:rPr lang="en-US" dirty="0">
                <a:solidFill>
                  <a:schemeClr val="tx1"/>
                </a:solidFill>
              </a:rPr>
              <a:t> – for bar charts, line plots, and regression plots.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Seaborn</a:t>
            </a:r>
            <a:r>
              <a:rPr lang="en-US" dirty="0">
                <a:solidFill>
                  <a:schemeClr val="tx1"/>
                </a:solidFill>
              </a:rPr>
              <a:t> – for advanced statistical visualizations like boxplots and heatmaps.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b="1" dirty="0" err="1">
                <a:solidFill>
                  <a:schemeClr val="tx1"/>
                </a:solidFill>
              </a:rPr>
              <a:t>Plotly</a:t>
            </a:r>
            <a:r>
              <a:rPr lang="en-US" b="1" dirty="0">
                <a:solidFill>
                  <a:schemeClr val="tx1"/>
                </a:solidFill>
              </a:rPr>
              <a:t> Express</a:t>
            </a:r>
            <a:r>
              <a:rPr lang="en-US" dirty="0">
                <a:solidFill>
                  <a:schemeClr val="tx1"/>
                </a:solidFill>
              </a:rPr>
              <a:t> – for interactive visualizations (optional).</a:t>
            </a:r>
          </a:p>
          <a:p>
            <a:r>
              <a:rPr lang="en-US" b="1" dirty="0">
                <a:solidFill>
                  <a:schemeClr val="tx1"/>
                </a:solidFill>
              </a:rPr>
              <a:t>Development Environment: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Jupyter</a:t>
            </a:r>
            <a:r>
              <a:rPr lang="en-US" dirty="0">
                <a:solidFill>
                  <a:schemeClr val="tx1"/>
                </a:solidFill>
              </a:rPr>
              <a:t> Notebook / Google </a:t>
            </a:r>
            <a:r>
              <a:rPr lang="en-US" dirty="0" err="1">
                <a:solidFill>
                  <a:schemeClr val="tx1"/>
                </a:solidFill>
              </a:rPr>
              <a:t>Colab</a:t>
            </a:r>
            <a:r>
              <a:rPr lang="en-US" dirty="0">
                <a:solidFill>
                  <a:schemeClr val="tx1"/>
                </a:solidFill>
              </a:rPr>
              <a:t> – for coding and visualization.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F304F5-32C5-4869-B185-859B5678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399" y="430567"/>
            <a:ext cx="5306291" cy="847817"/>
          </a:xfrm>
        </p:spPr>
        <p:txBody>
          <a:bodyPr>
            <a:normAutofit/>
          </a:bodyPr>
          <a:lstStyle/>
          <a:p>
            <a:r>
              <a:rPr lang="en-US" dirty="0"/>
              <a:t>Technology Used</a:t>
            </a:r>
          </a:p>
        </p:txBody>
      </p:sp>
    </p:spTree>
    <p:extLst>
      <p:ext uri="{BB962C8B-B14F-4D97-AF65-F5344CB8AC3E}">
        <p14:creationId xmlns:p14="http://schemas.microsoft.com/office/powerpoint/2010/main" val="134190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BB0C869-7C5C-4070-BD4D-F3FC2DA8F3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FE3A2AF-177E-45E6-A191-0F8523DB7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RESULTS1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372426BE-BEE7-4A6D-BCD2-059615BBCE25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E61E227A-5883-4C77-B25A-46A22FFDF41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E25373E9-1A26-4A40-9897-E42DE485D8E3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pic>
        <p:nvPicPr>
          <p:cNvPr id="3" name="Picture 2" descr="A graph of a content rating distribution&#10;&#10;AI-generated content may be incorrect.">
            <a:extLst>
              <a:ext uri="{FF2B5EF4-FFF2-40B4-BE49-F238E27FC236}">
                <a16:creationId xmlns:a16="http://schemas.microsoft.com/office/drawing/2014/main" id="{E7E06AF4-B223-0562-C483-22055EBF1460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675957" y="1051284"/>
            <a:ext cx="9703456" cy="5420635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086225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7DE8B-C890-6CC3-599B-D27AE5F4A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07D3668-EE9A-F8DC-9A17-5D6E34C570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1BA6AB9-9175-33F9-5B93-35449CA35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RESULTS2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20980D8A-2ACB-39D3-64F0-C74C84A5169E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D581DFD6-0989-97EF-F33D-0D8998AC267F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8DD9B8AC-ADD3-B6B9-CBC3-4F622439EE2B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pic>
        <p:nvPicPr>
          <p:cNvPr id="2" name="Picture 1" descr="A graph of a number of years&#10;&#10;AI-generated content may be incorrect.">
            <a:extLst>
              <a:ext uri="{FF2B5EF4-FFF2-40B4-BE49-F238E27FC236}">
                <a16:creationId xmlns:a16="http://schemas.microsoft.com/office/drawing/2014/main" id="{9571E82E-6328-2335-3324-ED2CF125A8B2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675957" y="1275371"/>
            <a:ext cx="9624956" cy="5297933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6039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23AF4-F807-AB74-7887-E5362FA28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6C6FFC-399A-EC37-5AAD-1B0256AD007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7A6CB36-D27B-1848-DFBF-E47640C7F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2981643" cy="830997"/>
          </a:xfrm>
        </p:spPr>
        <p:txBody>
          <a:bodyPr>
            <a:normAutofit/>
          </a:bodyPr>
          <a:lstStyle/>
          <a:p>
            <a:r>
              <a:rPr lang="en-GB" dirty="0"/>
              <a:t>RESULTS3 </a:t>
            </a:r>
            <a:endParaRPr lang="en-IN" dirty="0"/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86C433DA-50A3-F1EF-FBAB-169ECB60247E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D615A9B2-097A-4849-7B3F-969020D2D33D}"/>
              </a:ext>
            </a:extLst>
          </p:cNvPr>
          <p:cNvSpPr txBox="1">
            <a:spLocks/>
          </p:cNvSpPr>
          <p:nvPr/>
        </p:nvSpPr>
        <p:spPr>
          <a:xfrm>
            <a:off x="4345694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41462C81-8961-F669-B6B3-DB9B7A2F01DD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pic>
        <p:nvPicPr>
          <p:cNvPr id="6" name="Picture 5" descr="A graph showing a distribution of movies&#10;&#10;AI-generated content may be incorrect.">
            <a:extLst>
              <a:ext uri="{FF2B5EF4-FFF2-40B4-BE49-F238E27FC236}">
                <a16:creationId xmlns:a16="http://schemas.microsoft.com/office/drawing/2014/main" id="{B356DE6D-E03C-E419-A50F-D90FB24EA48E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320982" y="1080853"/>
            <a:ext cx="9575271" cy="5406558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43615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302F3-5B15-F4B3-4FC0-05D49317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314807-9A27-116F-CC98-E5EEF28F08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0845DA-C188-DB03-7162-C74DB64A3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57" y="370589"/>
            <a:ext cx="6115368" cy="878622"/>
          </a:xfrm>
        </p:spPr>
        <p:txBody>
          <a:bodyPr>
            <a:normAutofit/>
          </a:bodyPr>
          <a:lstStyle/>
          <a:p>
            <a:r>
              <a:rPr lang="en-GB" dirty="0"/>
              <a:t>GitHub repository </a:t>
            </a:r>
          </a:p>
        </p:txBody>
      </p:sp>
      <p:sp>
        <p:nvSpPr>
          <p:cNvPr id="7" name="Text Placeholder 30">
            <a:extLst>
              <a:ext uri="{FF2B5EF4-FFF2-40B4-BE49-F238E27FC236}">
                <a16:creationId xmlns:a16="http://schemas.microsoft.com/office/drawing/2014/main" id="{9B11EDF8-3FD7-C9FE-2AA8-09208B3BEFC2}"/>
              </a:ext>
            </a:extLst>
          </p:cNvPr>
          <p:cNvSpPr txBox="1">
            <a:spLocks/>
          </p:cNvSpPr>
          <p:nvPr/>
        </p:nvSpPr>
        <p:spPr>
          <a:xfrm>
            <a:off x="320982" y="1275371"/>
            <a:ext cx="3343561" cy="666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000" dirty="0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4E6ED231-AB91-2C33-0439-AEAC41FE728F}"/>
              </a:ext>
            </a:extLst>
          </p:cNvPr>
          <p:cNvSpPr txBox="1">
            <a:spLocks/>
          </p:cNvSpPr>
          <p:nvPr/>
        </p:nvSpPr>
        <p:spPr>
          <a:xfrm>
            <a:off x="422959" y="5737443"/>
            <a:ext cx="2981643" cy="830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 </a:t>
            </a:r>
            <a:r>
              <a:rPr lang="en-GB" sz="2000" b="0" u="sng" dirty="0">
                <a:solidFill>
                  <a:srgbClr val="0070C0"/>
                </a:solidFill>
                <a:hlinkClick r:id="rId3" action="ppaction://hlinkfile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Demo Link</a:t>
            </a:r>
            <a:endParaRPr lang="en-IN" b="0" u="sng" dirty="0">
              <a:solidFill>
                <a:srgbClr val="0070C0"/>
              </a:solidFill>
            </a:endParaRPr>
          </a:p>
        </p:txBody>
      </p:sp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8935B953-0B74-DF35-9464-45E8CB01D89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5957" y="1285476"/>
            <a:ext cx="8808511" cy="2553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https://github.com/Suryakaladangeti/VOIS_AICTE_Oct2025_MajorProject_DangetiSuryakala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692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DEA9014-ED64-4558-B1E1-D03F0EE32BEB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5D99ABA-76CE-4A8E-B5F0-C051B96628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9EB750-A6DA-4BE8-B87B-FC499FE733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813</TotalTime>
  <Words>314</Words>
  <Application>Microsoft Office PowerPoint</Application>
  <PresentationFormat>Widescreen</PresentationFormat>
  <Paragraphs>31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Trebuchet MS</vt:lpstr>
      <vt:lpstr>Wingdings</vt:lpstr>
      <vt:lpstr>Wingdings 3</vt:lpstr>
      <vt:lpstr>Facet</vt:lpstr>
      <vt:lpstr>NETFLIX DATASET ANALYSIS</vt:lpstr>
      <vt:lpstr>PROBLEM  STATEMENT</vt:lpstr>
      <vt:lpstr>Project Description  *Dataset: ~7,789 records, 11 columns (2008–2021) *Attributes: Title, Director, Cast, Country, Release Date, Rating, Duration, *Category, Genre *Goal: Analyze trends in Netflix’s content and recommend strategies for future growth.  </vt:lpstr>
      <vt:lpstr>WHO ARE THE END USERS?</vt:lpstr>
      <vt:lpstr>Technology Used</vt:lpstr>
      <vt:lpstr>RESULTS1 </vt:lpstr>
      <vt:lpstr>RESULTS2 </vt:lpstr>
      <vt:lpstr>RESULTS3 </vt:lpstr>
      <vt:lpstr>GitHub repository </vt:lpstr>
      <vt:lpstr>Getting started with Basics of Python Certificate  </vt:lpstr>
      <vt:lpstr>Data Visualization Certificate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MASKED HUNTERS</dc:title>
  <dc:creator>Venkataswamy</dc:creator>
  <cp:lastModifiedBy>Mani Sai</cp:lastModifiedBy>
  <cp:revision>113</cp:revision>
  <dcterms:created xsi:type="dcterms:W3CDTF">2021-07-11T13:13:15Z</dcterms:created>
  <dcterms:modified xsi:type="dcterms:W3CDTF">2025-10-16T15:19:49Z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