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89" r:id="rId2"/>
    <p:sldId id="257" r:id="rId3"/>
    <p:sldId id="258" r:id="rId4"/>
    <p:sldId id="281" r:id="rId5"/>
    <p:sldId id="282" r:id="rId6"/>
    <p:sldId id="263" r:id="rId7"/>
    <p:sldId id="293" r:id="rId8"/>
    <p:sldId id="294" r:id="rId9"/>
    <p:sldId id="264" r:id="rId10"/>
    <p:sldId id="283" r:id="rId11"/>
    <p:sldId id="284" r:id="rId12"/>
    <p:sldId id="269" r:id="rId13"/>
    <p:sldId id="295" r:id="rId14"/>
    <p:sldId id="296" r:id="rId15"/>
    <p:sldId id="270" r:id="rId16"/>
    <p:sldId id="285" r:id="rId17"/>
    <p:sldId id="286" r:id="rId18"/>
    <p:sldId id="275" r:id="rId19"/>
    <p:sldId id="297" r:id="rId20"/>
    <p:sldId id="298" r:id="rId21"/>
    <p:sldId id="276" r:id="rId22"/>
    <p:sldId id="290" r:id="rId23"/>
    <p:sldId id="291" r:id="rId24"/>
    <p:sldId id="292" r:id="rId25"/>
    <p:sldId id="29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650"/>
  </p:normalViewPr>
  <p:slideViewPr>
    <p:cSldViewPr>
      <p:cViewPr varScale="1">
        <p:scale>
          <a:sx n="172" d="100"/>
          <a:sy n="172" d="100"/>
        </p:scale>
        <p:origin x="15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4.wmf"/><Relationship Id="rId3"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 Id="rId3"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 Id="rId3"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1827DF-4C5E-4099-BCAE-AD95E8ECF98E}" type="datetimeFigureOut">
              <a:rPr lang="en-US" smtClean="0"/>
              <a:pPr/>
              <a:t>7/24/18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0755-443C-40D8-80B9-3E2A1A2E38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1827DF-4C5E-4099-BCAE-AD95E8ECF98E}" type="datetimeFigureOut">
              <a:rPr lang="en-US" smtClean="0"/>
              <a:pPr/>
              <a:t>7/24/18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0755-443C-40D8-80B9-3E2A1A2E38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1827DF-4C5E-4099-BCAE-AD95E8ECF98E}" type="datetimeFigureOut">
              <a:rPr lang="en-US" smtClean="0"/>
              <a:pPr/>
              <a:t>7/24/18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0755-443C-40D8-80B9-3E2A1A2E38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1827DF-4C5E-4099-BCAE-AD95E8ECF98E}" type="datetimeFigureOut">
              <a:rPr lang="en-US" smtClean="0"/>
              <a:pPr/>
              <a:t>7/24/18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0755-443C-40D8-80B9-3E2A1A2E38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1827DF-4C5E-4099-BCAE-AD95E8ECF98E}" type="datetimeFigureOut">
              <a:rPr lang="en-US" smtClean="0"/>
              <a:pPr/>
              <a:t>7/24/18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0755-443C-40D8-80B9-3E2A1A2E380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1827DF-4C5E-4099-BCAE-AD95E8ECF98E}" type="datetimeFigureOut">
              <a:rPr lang="en-US" smtClean="0"/>
              <a:pPr/>
              <a:t>7/24/18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0755-443C-40D8-80B9-3E2A1A2E38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1827DF-4C5E-4099-BCAE-AD95E8ECF98E}" type="datetimeFigureOut">
              <a:rPr lang="en-US" smtClean="0"/>
              <a:pPr/>
              <a:t>7/24/18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7E0755-443C-40D8-80B9-3E2A1A2E38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1827DF-4C5E-4099-BCAE-AD95E8ECF98E}" type="datetimeFigureOut">
              <a:rPr lang="en-US" smtClean="0"/>
              <a:pPr/>
              <a:t>7/24/18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7E0755-443C-40D8-80B9-3E2A1A2E38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827DF-4C5E-4099-BCAE-AD95E8ECF98E}" type="datetimeFigureOut">
              <a:rPr lang="en-US" smtClean="0"/>
              <a:pPr/>
              <a:t>7/24/18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7E0755-443C-40D8-80B9-3E2A1A2E38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1827DF-4C5E-4099-BCAE-AD95E8ECF98E}" type="datetimeFigureOut">
              <a:rPr lang="en-US" smtClean="0"/>
              <a:pPr/>
              <a:t>7/24/18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0755-443C-40D8-80B9-3E2A1A2E38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1827DF-4C5E-4099-BCAE-AD95E8ECF98E}" type="datetimeFigureOut">
              <a:rPr lang="en-US" smtClean="0"/>
              <a:pPr/>
              <a:t>7/24/18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0755-443C-40D8-80B9-3E2A1A2E380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827DF-4C5E-4099-BCAE-AD95E8ECF98E}" type="datetimeFigureOut">
              <a:rPr lang="en-US" smtClean="0"/>
              <a:pPr/>
              <a:t>7/24/18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E0755-443C-40D8-80B9-3E2A1A2E380D}" type="slidenum">
              <a:rPr lang="en-US" smtClean="0"/>
              <a:pPr/>
              <a:t>‹#›</a:t>
            </a:fld>
            <a:endParaRPr lang="en-US"/>
          </a:p>
        </p:txBody>
      </p:sp>
    </p:spTree>
    <p:extLst>
      <p:ext uri="{BB962C8B-B14F-4D97-AF65-F5344CB8AC3E}">
        <p14:creationId xmlns:p14="http://schemas.microsoft.com/office/powerpoint/2010/main" val="103070301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NUL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NUL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NUL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NUL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5.wmf"/><Relationship Id="rId5" Type="http://schemas.openxmlformats.org/officeDocument/2006/relationships/oleObject" Target="../embeddings/oleObject8.bin"/><Relationship Id="rId6" Type="http://schemas.openxmlformats.org/officeDocument/2006/relationships/image" Target="../media/image6.wmf"/><Relationship Id="rId7" Type="http://schemas.openxmlformats.org/officeDocument/2006/relationships/oleObject" Target="../embeddings/oleObject9.bin"/><Relationship Id="rId8"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5.wmf"/><Relationship Id="rId5" Type="http://schemas.openxmlformats.org/officeDocument/2006/relationships/oleObject" Target="../embeddings/oleObject11.bin"/><Relationship Id="rId6" Type="http://schemas.openxmlformats.org/officeDocument/2006/relationships/image" Target="../media/image6.wmf"/><Relationship Id="rId7" Type="http://schemas.openxmlformats.org/officeDocument/2006/relationships/oleObject" Target="../embeddings/oleObject12.bin"/><Relationship Id="rId8"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NUL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NUL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NUL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NUL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NUL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image" Target="../media/image2.wmf"/><Relationship Id="rId7" Type="http://schemas.openxmlformats.org/officeDocument/2006/relationships/oleObject" Target="../embeddings/oleObject3.bin"/><Relationship Id="rId8"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wmf"/><Relationship Id="rId5" Type="http://schemas.openxmlformats.org/officeDocument/2006/relationships/oleObject" Target="../embeddings/oleObject5.bin"/><Relationship Id="rId6" Type="http://schemas.openxmlformats.org/officeDocument/2006/relationships/image" Target="../media/image4.wmf"/><Relationship Id="rId7" Type="http://schemas.openxmlformats.org/officeDocument/2006/relationships/oleObject" Target="../embeddings/oleObject6.bin"/><Relationship Id="rId8"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981200"/>
          </a:xfrm>
        </p:spPr>
        <p:txBody>
          <a:bodyPr anchor="ctr">
            <a:normAutofit/>
          </a:bodyPr>
          <a:lstStyle/>
          <a:p>
            <a:pPr algn="ctr">
              <a:lnSpc>
                <a:spcPct val="150000"/>
              </a:lnSpc>
            </a:pPr>
            <a:r>
              <a:rPr lang="en-US" sz="2800" dirty="0" smtClean="0"/>
              <a:t>Social Listening for Samsung Galaxy J7</a:t>
            </a:r>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Term Frequency world clouds</a:t>
            </a:r>
            <a:endParaRPr lang="en-US" sz="3200" dirty="0"/>
          </a:p>
        </p:txBody>
      </p:sp>
      <p:sp>
        <p:nvSpPr>
          <p:cNvPr id="3" name="Text Placeholder 2"/>
          <p:cNvSpPr>
            <a:spLocks noGrp="1"/>
          </p:cNvSpPr>
          <p:nvPr>
            <p:ph type="body" idx="1"/>
          </p:nvPr>
        </p:nvSpPr>
        <p:spPr/>
        <p:txBody>
          <a:bodyPr/>
          <a:lstStyle/>
          <a:p>
            <a:r>
              <a:rPr lang="en-US" dirty="0" smtClean="0"/>
              <a:t>TF</a:t>
            </a:r>
            <a:endParaRPr lang="en-US" dirty="0"/>
          </a:p>
        </p:txBody>
      </p:sp>
      <p:pic>
        <p:nvPicPr>
          <p:cNvPr id="10" name="Content Placeholder 5" descr="J7_Twitter_TF.jpeg"/>
          <p:cNvPicPr>
            <a:picLocks noGrp="1" noChangeAspect="1"/>
          </p:cNvPicPr>
          <p:nvPr>
            <p:ph sz="half" idx="2"/>
          </p:nvPr>
        </p:nvPicPr>
        <p:blipFill>
          <a:blip r:embed="rId2"/>
          <a:stretch>
            <a:fillRect/>
          </a:stretch>
        </p:blipFill>
        <p:spPr>
          <a:xfrm>
            <a:off x="722312" y="2505075"/>
            <a:ext cx="3684588" cy="3684588"/>
          </a:xfrm>
        </p:spPr>
      </p:pic>
      <p:sp>
        <p:nvSpPr>
          <p:cNvPr id="4" name="Text Placeholder 3"/>
          <p:cNvSpPr>
            <a:spLocks noGrp="1"/>
          </p:cNvSpPr>
          <p:nvPr>
            <p:ph type="body" sz="quarter" idx="3"/>
          </p:nvPr>
        </p:nvSpPr>
        <p:spPr/>
        <p:txBody>
          <a:bodyPr/>
          <a:lstStyle/>
          <a:p>
            <a:r>
              <a:rPr lang="en-US" dirty="0" smtClean="0"/>
              <a:t>TF-IDF</a:t>
            </a:r>
            <a:endParaRPr lang="en-US" dirty="0"/>
          </a:p>
        </p:txBody>
      </p:sp>
      <p:pic>
        <p:nvPicPr>
          <p:cNvPr id="12" name="Content Placeholder 5" descr="J7_Twitter_TF-IDF.jpeg"/>
          <p:cNvPicPr>
            <a:picLocks noGrp="1" noChangeAspect="1"/>
          </p:cNvPicPr>
          <p:nvPr>
            <p:ph sz="quarter" idx="4"/>
          </p:nvPr>
        </p:nvPicPr>
        <p:blipFill>
          <a:blip r:embed="rId2"/>
          <a:stretch>
            <a:fillRect/>
          </a:stretch>
        </p:blipFill>
        <p:spPr>
          <a:xfrm>
            <a:off x="4730750" y="2505075"/>
            <a:ext cx="3684588" cy="368458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Sentiment Analysis</a:t>
            </a:r>
            <a:endParaRPr lang="en-US" sz="3600" dirty="0"/>
          </a:p>
        </p:txBody>
      </p:sp>
      <p:sp>
        <p:nvSpPr>
          <p:cNvPr id="3" name="Text Placeholder 2"/>
          <p:cNvSpPr>
            <a:spLocks noGrp="1"/>
          </p:cNvSpPr>
          <p:nvPr>
            <p:ph type="body" idx="1"/>
          </p:nvPr>
        </p:nvSpPr>
        <p:spPr/>
        <p:txBody>
          <a:bodyPr/>
          <a:lstStyle/>
          <a:p>
            <a:r>
              <a:rPr lang="en-US" dirty="0" smtClean="0"/>
              <a:t>Positive word cloud</a:t>
            </a:r>
            <a:endParaRPr lang="en-US" dirty="0"/>
          </a:p>
        </p:txBody>
      </p:sp>
      <p:pic>
        <p:nvPicPr>
          <p:cNvPr id="10" name="Content Placeholder 5" descr="J7_Twitter_SA_positive.jpeg"/>
          <p:cNvPicPr>
            <a:picLocks noGrp="1" noChangeAspect="1"/>
          </p:cNvPicPr>
          <p:nvPr>
            <p:ph sz="half" idx="2"/>
          </p:nvPr>
        </p:nvPicPr>
        <p:blipFill>
          <a:blip r:embed="rId2"/>
          <a:stretch>
            <a:fillRect/>
          </a:stretch>
        </p:blipFill>
        <p:spPr>
          <a:xfrm>
            <a:off x="722312" y="2505075"/>
            <a:ext cx="3684588" cy="3684588"/>
          </a:xfrm>
        </p:spPr>
      </p:pic>
      <p:sp>
        <p:nvSpPr>
          <p:cNvPr id="4" name="Text Placeholder 3"/>
          <p:cNvSpPr>
            <a:spLocks noGrp="1"/>
          </p:cNvSpPr>
          <p:nvPr>
            <p:ph type="body" sz="quarter" idx="3"/>
          </p:nvPr>
        </p:nvSpPr>
        <p:spPr/>
        <p:txBody>
          <a:bodyPr/>
          <a:lstStyle/>
          <a:p>
            <a:r>
              <a:rPr lang="en-US" dirty="0" smtClean="0"/>
              <a:t>Negative word cloud</a:t>
            </a:r>
            <a:endParaRPr lang="en-US" dirty="0"/>
          </a:p>
        </p:txBody>
      </p:sp>
      <p:pic>
        <p:nvPicPr>
          <p:cNvPr id="12" name="Content Placeholder 5" descr="J7_Twitter_SA_negative.jpeg"/>
          <p:cNvPicPr>
            <a:picLocks noGrp="1" noChangeAspect="1"/>
          </p:cNvPicPr>
          <p:nvPr>
            <p:ph sz="quarter" idx="4"/>
          </p:nvPr>
        </p:nvPicPr>
        <p:blipFill>
          <a:blip r:embed="rId2"/>
          <a:stretch>
            <a:fillRect/>
          </a:stretch>
        </p:blipFill>
        <p:spPr>
          <a:xfrm>
            <a:off x="4730750" y="2505075"/>
            <a:ext cx="3684588" cy="3684588"/>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2400" dirty="0" smtClean="0"/>
              <a:t>Twitter Sentiment Analysis – Positive </a:t>
            </a:r>
            <a:r>
              <a:rPr lang="en-US" sz="2400" dirty="0" err="1" smtClean="0"/>
              <a:t>vs</a:t>
            </a:r>
            <a:r>
              <a:rPr lang="en-US" sz="2400" dirty="0" smtClean="0"/>
              <a:t> Negative</a:t>
            </a:r>
            <a:endParaRPr lang="en-US" sz="2400" dirty="0"/>
          </a:p>
        </p:txBody>
      </p:sp>
      <p:pic>
        <p:nvPicPr>
          <p:cNvPr id="6" name="Content Placeholder 5" descr="J7_Twitter_SA_PvsN.jpeg"/>
          <p:cNvPicPr>
            <a:picLocks noGrp="1" noChangeAspect="1"/>
          </p:cNvPicPr>
          <p:nvPr>
            <p:ph idx="1"/>
          </p:nvPr>
        </p:nvPicPr>
        <p:blipFill>
          <a:blip r:embed="rId2"/>
          <a:stretch>
            <a:fillRect/>
          </a:stretch>
        </p:blipFill>
        <p:spPr>
          <a:xfrm>
            <a:off x="2396331" y="1825625"/>
            <a:ext cx="4351338" cy="435133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229600" cy="1143000"/>
          </a:xfrm>
        </p:spPr>
        <p:txBody>
          <a:bodyPr>
            <a:normAutofit/>
          </a:bodyPr>
          <a:lstStyle/>
          <a:p>
            <a:pPr algn="ctr"/>
            <a:r>
              <a:rPr lang="en-US" sz="3200" dirty="0" smtClean="0"/>
              <a:t>Speculation on Positive &amp; Negative</a:t>
            </a:r>
            <a:endParaRPr lang="en-US" sz="3200" dirty="0"/>
          </a:p>
        </p:txBody>
      </p:sp>
      <p:graphicFrame>
        <p:nvGraphicFramePr>
          <p:cNvPr id="7" name="Table 6"/>
          <p:cNvGraphicFramePr>
            <a:graphicFrameLocks noGrp="1"/>
          </p:cNvGraphicFramePr>
          <p:nvPr/>
        </p:nvGraphicFramePr>
        <p:xfrm>
          <a:off x="381000" y="1981200"/>
          <a:ext cx="8077201" cy="2895345"/>
        </p:xfrm>
        <a:graphic>
          <a:graphicData uri="http://schemas.openxmlformats.org/drawingml/2006/table">
            <a:tbl>
              <a:tblPr firstRow="1" bandRow="1">
                <a:tableStyleId>{5C22544A-7EE6-4342-B048-85BDC9FD1C3A}</a:tableStyleId>
              </a:tblPr>
              <a:tblGrid>
                <a:gridCol w="1828800"/>
                <a:gridCol w="1752600"/>
                <a:gridCol w="4495801"/>
              </a:tblGrid>
              <a:tr h="813480">
                <a:tc>
                  <a:txBody>
                    <a:bodyPr/>
                    <a:lstStyle/>
                    <a:p>
                      <a:r>
                        <a:rPr lang="en-US" dirty="0" smtClean="0"/>
                        <a:t>Most Positive Document</a:t>
                      </a:r>
                      <a:r>
                        <a:rPr lang="en-US" baseline="0" dirty="0" smtClean="0"/>
                        <a:t> No.</a:t>
                      </a:r>
                      <a:endParaRPr lang="en-US" dirty="0"/>
                    </a:p>
                  </a:txBody>
                  <a:tcPr/>
                </a:tc>
                <a:tc>
                  <a:txBody>
                    <a:bodyPr/>
                    <a:lstStyle/>
                    <a:p>
                      <a:r>
                        <a:rPr lang="en-US" dirty="0" smtClean="0"/>
                        <a:t>Positive Word Count</a:t>
                      </a:r>
                      <a:endParaRPr lang="en-US" dirty="0"/>
                    </a:p>
                  </a:txBody>
                  <a:tcPr/>
                </a:tc>
                <a:tc>
                  <a:txBody>
                    <a:bodyPr/>
                    <a:lstStyle/>
                    <a:p>
                      <a:pPr algn="ctr"/>
                      <a:r>
                        <a:rPr lang="en-US" dirty="0" smtClean="0"/>
                        <a:t>Tweets</a:t>
                      </a:r>
                      <a:endParaRPr lang="en-US" dirty="0"/>
                    </a:p>
                  </a:txBody>
                  <a:tcPr/>
                </a:tc>
              </a:tr>
              <a:tr h="581057">
                <a:tc>
                  <a:txBody>
                    <a:bodyPr/>
                    <a:lstStyle/>
                    <a:p>
                      <a:pPr algn="ctr">
                        <a:lnSpc>
                          <a:spcPct val="150000"/>
                        </a:lnSpc>
                      </a:pPr>
                      <a:r>
                        <a:rPr lang="en-US" sz="1200" dirty="0" smtClean="0"/>
                        <a:t>95</a:t>
                      </a:r>
                      <a:endParaRPr lang="en-US" sz="1200" dirty="0"/>
                    </a:p>
                  </a:txBody>
                  <a:tcPr/>
                </a:tc>
                <a:tc>
                  <a:txBody>
                    <a:bodyPr/>
                    <a:lstStyle/>
                    <a:p>
                      <a:pPr algn="ctr">
                        <a:lnSpc>
                          <a:spcPct val="150000"/>
                        </a:lnSpc>
                      </a:pPr>
                      <a:r>
                        <a:rPr lang="en-US" sz="1200" dirty="0" smtClean="0"/>
                        <a:t>3</a:t>
                      </a:r>
                      <a:endParaRPr lang="en-US" sz="1200" dirty="0"/>
                    </a:p>
                  </a:txBody>
                  <a:tcPr/>
                </a:tc>
                <a:tc>
                  <a:txBody>
                    <a:bodyPr/>
                    <a:lstStyle/>
                    <a:p>
                      <a:pPr algn="l">
                        <a:lnSpc>
                          <a:spcPct val="100000"/>
                        </a:lnSpc>
                      </a:pPr>
                      <a:r>
                        <a:rPr lang="en-US" sz="1200" dirty="0" err="1" smtClean="0"/>
                        <a:t>Ebay</a:t>
                      </a:r>
                      <a:r>
                        <a:rPr lang="en-US" sz="1200" dirty="0" smtClean="0"/>
                        <a:t> Snipe RT  New For Samsung Galaxy J7j Durable Shockproof Armor Protective Hard Case C  Please Favorite</a:t>
                      </a:r>
                      <a:endParaRPr lang="en-US" sz="1200" dirty="0"/>
                    </a:p>
                  </a:txBody>
                  <a:tcPr/>
                </a:tc>
              </a:tr>
              <a:tr h="739063">
                <a:tc>
                  <a:txBody>
                    <a:bodyPr/>
                    <a:lstStyle/>
                    <a:p>
                      <a:pPr algn="ctr">
                        <a:lnSpc>
                          <a:spcPct val="150000"/>
                        </a:lnSpc>
                      </a:pPr>
                      <a:r>
                        <a:rPr lang="en-US" sz="1200" dirty="0" smtClean="0"/>
                        <a:t>178</a:t>
                      </a:r>
                      <a:endParaRPr lang="en-US" sz="1200" dirty="0"/>
                    </a:p>
                  </a:txBody>
                  <a:tcPr/>
                </a:tc>
                <a:tc>
                  <a:txBody>
                    <a:bodyPr/>
                    <a:lstStyle/>
                    <a:p>
                      <a:pPr algn="ctr">
                        <a:lnSpc>
                          <a:spcPct val="150000"/>
                        </a:lnSpc>
                      </a:pPr>
                      <a:r>
                        <a:rPr lang="en-US" sz="1200" dirty="0" smtClean="0"/>
                        <a:t>3</a:t>
                      </a:r>
                      <a:endParaRPr lang="en-US" sz="1200" dirty="0"/>
                    </a:p>
                  </a:txBody>
                  <a:tcPr/>
                </a:tc>
                <a:tc>
                  <a:txBody>
                    <a:bodyPr/>
                    <a:lstStyle/>
                    <a:p>
                      <a:pPr algn="l">
                        <a:lnSpc>
                          <a:spcPct val="150000"/>
                        </a:lnSpc>
                      </a:pPr>
                      <a:r>
                        <a:rPr lang="en-US" sz="1200" dirty="0" smtClean="0"/>
                        <a:t>Go For Samsung Galaxy J7 Awesome Phone Amazing Features And Very Good Camera Go Directly</a:t>
                      </a:r>
                      <a:endParaRPr lang="en-US" sz="1200" dirty="0"/>
                    </a:p>
                  </a:txBody>
                  <a:tcPr/>
                </a:tc>
              </a:tr>
              <a:tr h="761745">
                <a:tc>
                  <a:txBody>
                    <a:bodyPr/>
                    <a:lstStyle/>
                    <a:p>
                      <a:pPr algn="ctr">
                        <a:lnSpc>
                          <a:spcPct val="150000"/>
                        </a:lnSpc>
                      </a:pPr>
                      <a:r>
                        <a:rPr lang="en-US" sz="1200" dirty="0" smtClean="0"/>
                        <a:t>241</a:t>
                      </a:r>
                      <a:endParaRPr lang="en-US" sz="1200" dirty="0"/>
                    </a:p>
                  </a:txBody>
                  <a:tcPr/>
                </a:tc>
                <a:tc>
                  <a:txBody>
                    <a:bodyPr/>
                    <a:lstStyle/>
                    <a:p>
                      <a:pPr algn="ctr">
                        <a:lnSpc>
                          <a:spcPct val="150000"/>
                        </a:lnSpc>
                      </a:pPr>
                      <a:r>
                        <a:rPr lang="en-US" sz="1200" dirty="0" smtClean="0"/>
                        <a:t>3</a:t>
                      </a:r>
                      <a:endParaRPr lang="en-US" sz="1200" dirty="0"/>
                    </a:p>
                  </a:txBody>
                  <a:tcPr/>
                </a:tc>
                <a:tc>
                  <a:txBody>
                    <a:bodyPr/>
                    <a:lstStyle/>
                    <a:p>
                      <a:pPr algn="l">
                        <a:lnSpc>
                          <a:spcPct val="150000"/>
                        </a:lnSpc>
                      </a:pPr>
                      <a:r>
                        <a:rPr lang="en-US" sz="1200" dirty="0" smtClean="0"/>
                        <a:t>Dominate throughout the game  be the last man standing on the incredibly powerful Samsung Galaxy J7 Now</a:t>
                      </a:r>
                      <a:endParaRPr lang="en-US" sz="1200" dirty="0"/>
                    </a:p>
                  </a:txBody>
                  <a:tcPr/>
                </a:tc>
              </a:tr>
            </a:tbl>
          </a:graphicData>
        </a:graphic>
      </p:graphicFrame>
      <p:sp>
        <p:nvSpPr>
          <p:cNvPr id="8" name="TextBox 7"/>
          <p:cNvSpPr txBox="1"/>
          <p:nvPr/>
        </p:nvSpPr>
        <p:spPr>
          <a:xfrm>
            <a:off x="3200400" y="1143000"/>
            <a:ext cx="2362200" cy="461665"/>
          </a:xfrm>
          <a:prstGeom prst="rect">
            <a:avLst/>
          </a:prstGeom>
          <a:noFill/>
        </p:spPr>
        <p:txBody>
          <a:bodyPr wrap="square" rtlCol="0">
            <a:spAutoFit/>
          </a:bodyPr>
          <a:lstStyle/>
          <a:p>
            <a:r>
              <a:rPr lang="en-US" sz="2400" b="1" dirty="0" smtClean="0">
                <a:solidFill>
                  <a:srgbClr val="00B050"/>
                </a:solidFill>
              </a:rPr>
              <a:t>&lt; Positive &gt;</a:t>
            </a:r>
            <a:endParaRPr lang="en-US" sz="2400" b="1" dirty="0">
              <a:solidFill>
                <a:srgbClr val="00B05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229600" cy="1143000"/>
          </a:xfrm>
        </p:spPr>
        <p:txBody>
          <a:bodyPr>
            <a:normAutofit/>
          </a:bodyPr>
          <a:lstStyle/>
          <a:p>
            <a:pPr algn="ctr"/>
            <a:r>
              <a:rPr lang="en-US" sz="3200" dirty="0" smtClean="0"/>
              <a:t>Speculation on Positive &amp; Negative</a:t>
            </a:r>
            <a:endParaRPr lang="en-US" sz="3200" dirty="0"/>
          </a:p>
        </p:txBody>
      </p:sp>
      <p:graphicFrame>
        <p:nvGraphicFramePr>
          <p:cNvPr id="8" name="Table 7"/>
          <p:cNvGraphicFramePr>
            <a:graphicFrameLocks noGrp="1"/>
          </p:cNvGraphicFramePr>
          <p:nvPr/>
        </p:nvGraphicFramePr>
        <p:xfrm>
          <a:off x="457200" y="1981200"/>
          <a:ext cx="8077200" cy="2729290"/>
        </p:xfrm>
        <a:graphic>
          <a:graphicData uri="http://schemas.openxmlformats.org/drawingml/2006/table">
            <a:tbl>
              <a:tblPr firstRow="1" bandRow="1">
                <a:tableStyleId>{5C22544A-7EE6-4342-B048-85BDC9FD1C3A}</a:tableStyleId>
              </a:tblPr>
              <a:tblGrid>
                <a:gridCol w="1981200"/>
                <a:gridCol w="1524000"/>
                <a:gridCol w="4572000"/>
              </a:tblGrid>
              <a:tr h="609600">
                <a:tc>
                  <a:txBody>
                    <a:bodyPr/>
                    <a:lstStyle/>
                    <a:p>
                      <a:r>
                        <a:rPr lang="en-US" dirty="0" smtClean="0"/>
                        <a:t>Most Negative Document</a:t>
                      </a:r>
                      <a:r>
                        <a:rPr lang="en-US" baseline="0" dirty="0" smtClean="0"/>
                        <a:t> No.</a:t>
                      </a:r>
                      <a:endParaRPr lang="en-US" dirty="0"/>
                    </a:p>
                  </a:txBody>
                  <a:tcPr/>
                </a:tc>
                <a:tc>
                  <a:txBody>
                    <a:bodyPr/>
                    <a:lstStyle/>
                    <a:p>
                      <a:r>
                        <a:rPr lang="en-US" dirty="0" smtClean="0"/>
                        <a:t>Negative</a:t>
                      </a:r>
                      <a:r>
                        <a:rPr lang="en-US" baseline="0" dirty="0" smtClean="0"/>
                        <a:t> </a:t>
                      </a:r>
                      <a:r>
                        <a:rPr lang="en-US" dirty="0" smtClean="0"/>
                        <a:t>Word Count</a:t>
                      </a:r>
                      <a:endParaRPr lang="en-US" dirty="0"/>
                    </a:p>
                  </a:txBody>
                  <a:tcPr/>
                </a:tc>
                <a:tc>
                  <a:txBody>
                    <a:bodyPr/>
                    <a:lstStyle/>
                    <a:p>
                      <a:pPr algn="ctr"/>
                      <a:r>
                        <a:rPr lang="en-US" dirty="0" smtClean="0"/>
                        <a:t>Tweets</a:t>
                      </a:r>
                      <a:endParaRPr lang="en-US" dirty="0"/>
                    </a:p>
                  </a:txBody>
                  <a:tcPr/>
                </a:tc>
              </a:tr>
              <a:tr h="1251010">
                <a:tc>
                  <a:txBody>
                    <a:bodyPr/>
                    <a:lstStyle/>
                    <a:p>
                      <a:pPr algn="ctr"/>
                      <a:r>
                        <a:rPr lang="en-US" sz="1600" dirty="0" smtClean="0"/>
                        <a:t>61</a:t>
                      </a:r>
                      <a:endParaRPr lang="en-US" sz="1600" dirty="0"/>
                    </a:p>
                  </a:txBody>
                  <a:tcPr/>
                </a:tc>
                <a:tc>
                  <a:txBody>
                    <a:bodyPr/>
                    <a:lstStyle/>
                    <a:p>
                      <a:pPr algn="ctr"/>
                      <a:r>
                        <a:rPr lang="en-US" sz="1600" dirty="0" smtClean="0"/>
                        <a:t>2</a:t>
                      </a:r>
                      <a:endParaRPr lang="en-US" sz="1600" dirty="0"/>
                    </a:p>
                  </a:txBody>
                  <a:tcPr/>
                </a:tc>
                <a:tc>
                  <a:txBody>
                    <a:bodyPr/>
                    <a:lstStyle/>
                    <a:p>
                      <a:r>
                        <a:rPr lang="en-US" sz="1400" dirty="0" smtClean="0"/>
                        <a:t>How to Hard Reset Samsung Galaxy J7 hard reset </a:t>
                      </a:r>
                      <a:r>
                        <a:rPr lang="en-US" sz="1400" dirty="0" err="1" smtClean="0"/>
                        <a:t>smartphones</a:t>
                      </a:r>
                      <a:r>
                        <a:rPr lang="en-US" sz="1400" dirty="0" smtClean="0"/>
                        <a:t> technology reset android </a:t>
                      </a:r>
                      <a:r>
                        <a:rPr lang="en-US" sz="1400" dirty="0" err="1" smtClean="0"/>
                        <a:t>cellphone</a:t>
                      </a:r>
                      <a:r>
                        <a:rPr lang="en-US" sz="1400" dirty="0" smtClean="0"/>
                        <a:t> </a:t>
                      </a:r>
                      <a:r>
                        <a:rPr lang="en-US" sz="1400" dirty="0" err="1" smtClean="0"/>
                        <a:t>samsung</a:t>
                      </a:r>
                      <a:endParaRPr lang="en-US" sz="1400" dirty="0"/>
                    </a:p>
                  </a:txBody>
                  <a:tcPr/>
                </a:tc>
              </a:tr>
              <a:tr h="838200">
                <a:tc>
                  <a:txBody>
                    <a:bodyPr/>
                    <a:lstStyle/>
                    <a:p>
                      <a:pPr algn="ctr"/>
                      <a:r>
                        <a:rPr lang="en-US" sz="1400" dirty="0" smtClean="0"/>
                        <a:t>12</a:t>
                      </a:r>
                      <a:endParaRPr lang="en-US" sz="1400" dirty="0"/>
                    </a:p>
                  </a:txBody>
                  <a:tcPr/>
                </a:tc>
                <a:tc>
                  <a:txBody>
                    <a:bodyPr/>
                    <a:lstStyle/>
                    <a:p>
                      <a:pPr algn="ctr"/>
                      <a:r>
                        <a:rPr lang="en-US" sz="1400" dirty="0" smtClean="0"/>
                        <a:t>1</a:t>
                      </a:r>
                      <a:endParaRPr lang="en-US" sz="1400" dirty="0"/>
                    </a:p>
                  </a:txBody>
                  <a:tcPr/>
                </a:tc>
                <a:tc>
                  <a:txBody>
                    <a:bodyPr/>
                    <a:lstStyle/>
                    <a:p>
                      <a:r>
                        <a:rPr lang="en-US" sz="1400" dirty="0" smtClean="0"/>
                        <a:t>I liked a video from Samsungs Mistake in Making of Galaxy J7</a:t>
                      </a:r>
                      <a:endParaRPr lang="en-US" sz="1400" dirty="0"/>
                    </a:p>
                  </a:txBody>
                  <a:tcPr/>
                </a:tc>
              </a:tr>
            </a:tbl>
          </a:graphicData>
        </a:graphic>
      </p:graphicFrame>
      <p:sp>
        <p:nvSpPr>
          <p:cNvPr id="9" name="TextBox 8"/>
          <p:cNvSpPr txBox="1"/>
          <p:nvPr/>
        </p:nvSpPr>
        <p:spPr>
          <a:xfrm>
            <a:off x="2971800" y="1143000"/>
            <a:ext cx="2362200" cy="461665"/>
          </a:xfrm>
          <a:prstGeom prst="rect">
            <a:avLst/>
          </a:prstGeom>
          <a:noFill/>
        </p:spPr>
        <p:txBody>
          <a:bodyPr wrap="square" rtlCol="0">
            <a:spAutoFit/>
          </a:bodyPr>
          <a:lstStyle/>
          <a:p>
            <a:r>
              <a:rPr lang="en-US" sz="2400" b="1" dirty="0" smtClean="0">
                <a:solidFill>
                  <a:srgbClr val="C00000"/>
                </a:solidFill>
              </a:rPr>
              <a:t>&lt; Negative &gt;</a:t>
            </a:r>
            <a:endParaRPr lang="en-US" sz="2400" b="1" dirty="0">
              <a:solidFill>
                <a:srgbClr val="C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829761"/>
          </a:xfrm>
        </p:spPr>
        <p:txBody>
          <a:bodyPr>
            <a:noAutofit/>
          </a:bodyPr>
          <a:lstStyle/>
          <a:p>
            <a:pPr algn="ctr"/>
            <a:r>
              <a:rPr lang="en-US" sz="4000" dirty="0" smtClean="0"/>
              <a:t>Data Source: </a:t>
            </a:r>
            <a:br>
              <a:rPr lang="en-US" sz="4000" dirty="0" smtClean="0"/>
            </a:br>
            <a:r>
              <a:rPr lang="en-US" sz="4000" dirty="0" smtClean="0"/>
              <a:t>Google News</a:t>
            </a:r>
            <a:endParaRPr lang="en-US" sz="4000" dirty="0"/>
          </a:p>
        </p:txBody>
      </p:sp>
      <p:sp>
        <p:nvSpPr>
          <p:cNvPr id="3" name="Subtitle 2"/>
          <p:cNvSpPr>
            <a:spLocks noGrp="1"/>
          </p:cNvSpPr>
          <p:nvPr>
            <p:ph type="subTitle" idx="1"/>
          </p:nvPr>
        </p:nvSpPr>
        <p:spPr>
          <a:xfrm>
            <a:off x="685800" y="4267199"/>
            <a:ext cx="7772400" cy="544111"/>
          </a:xfrm>
        </p:spPr>
        <p:txBody>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Term Frequency world clouds</a:t>
            </a:r>
            <a:endParaRPr lang="en-US" sz="3200" dirty="0"/>
          </a:p>
        </p:txBody>
      </p:sp>
      <p:sp>
        <p:nvSpPr>
          <p:cNvPr id="3" name="Text Placeholder 2"/>
          <p:cNvSpPr>
            <a:spLocks noGrp="1"/>
          </p:cNvSpPr>
          <p:nvPr>
            <p:ph type="body" idx="1"/>
          </p:nvPr>
        </p:nvSpPr>
        <p:spPr/>
        <p:txBody>
          <a:bodyPr/>
          <a:lstStyle/>
          <a:p>
            <a:r>
              <a:rPr lang="en-US" dirty="0" smtClean="0"/>
              <a:t>TF</a:t>
            </a:r>
            <a:endParaRPr lang="en-US" dirty="0"/>
          </a:p>
        </p:txBody>
      </p:sp>
      <p:sp>
        <p:nvSpPr>
          <p:cNvPr id="4" name="Text Placeholder 3"/>
          <p:cNvSpPr>
            <a:spLocks noGrp="1"/>
          </p:cNvSpPr>
          <p:nvPr>
            <p:ph type="body" sz="quarter" idx="3"/>
          </p:nvPr>
        </p:nvSpPr>
        <p:spPr/>
        <p:txBody>
          <a:bodyPr/>
          <a:lstStyle/>
          <a:p>
            <a:r>
              <a:rPr lang="en-US" dirty="0" smtClean="0"/>
              <a:t>TF-IDF</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1385888"/>
            <a:ext cx="4176712" cy="4176712"/>
          </a:xfrm>
          <a:prstGeom prst="rect">
            <a:avLst/>
          </a:prstGeom>
          <a:noFill/>
          <a:ln w="9525">
            <a:noFill/>
            <a:miter lim="800000"/>
            <a:headEnd/>
            <a:tailEnd/>
          </a:ln>
          <a:effectLst/>
        </p:spPr>
      </p:pic>
      <p:pic>
        <p:nvPicPr>
          <p:cNvPr id="3075" name="Picture 3" descr="D:\CBA Programme\Term-1\Assignments\Data Collection\Assignment#4_Group_25Oct\History\GoogleNews\J7_GoogleNews_TFiDF_Abhinav.jpeg"/>
          <p:cNvPicPr>
            <a:picLocks noChangeAspect="1" noChangeArrowheads="1"/>
          </p:cNvPicPr>
          <p:nvPr/>
        </p:nvPicPr>
        <p:blipFill>
          <a:blip r:embed="rId2"/>
          <a:srcRect/>
          <a:stretch>
            <a:fillRect/>
          </a:stretch>
        </p:blipFill>
        <p:spPr bwMode="auto">
          <a:xfrm>
            <a:off x="4572000" y="1295400"/>
            <a:ext cx="4038599" cy="403859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Sentiment Analysis</a:t>
            </a:r>
            <a:endParaRPr lang="en-US" sz="3600" dirty="0"/>
          </a:p>
        </p:txBody>
      </p:sp>
      <p:sp>
        <p:nvSpPr>
          <p:cNvPr id="3" name="Text Placeholder 2"/>
          <p:cNvSpPr>
            <a:spLocks noGrp="1"/>
          </p:cNvSpPr>
          <p:nvPr>
            <p:ph type="body" idx="1"/>
          </p:nvPr>
        </p:nvSpPr>
        <p:spPr/>
        <p:txBody>
          <a:bodyPr/>
          <a:lstStyle/>
          <a:p>
            <a:r>
              <a:rPr lang="en-US" dirty="0" smtClean="0"/>
              <a:t>Positive word cloud</a:t>
            </a:r>
            <a:endParaRPr lang="en-US" dirty="0"/>
          </a:p>
        </p:txBody>
      </p:sp>
      <p:sp>
        <p:nvSpPr>
          <p:cNvPr id="4" name="Text Placeholder 3"/>
          <p:cNvSpPr>
            <a:spLocks noGrp="1"/>
          </p:cNvSpPr>
          <p:nvPr>
            <p:ph type="body" sz="quarter" idx="3"/>
          </p:nvPr>
        </p:nvSpPr>
        <p:spPr/>
        <p:txBody>
          <a:bodyPr/>
          <a:lstStyle/>
          <a:p>
            <a:r>
              <a:rPr lang="en-US" dirty="0" smtClean="0"/>
              <a:t>Negative word cloud</a:t>
            </a:r>
            <a:endParaRPr lang="en-US" dirty="0"/>
          </a:p>
        </p:txBody>
      </p:sp>
      <p:pic>
        <p:nvPicPr>
          <p:cNvPr id="4098" name="Picture 2" descr="D:\CBA Programme\Term-1\Assignments\Data Collection\Assignment#4_Group_25Oct\History\GoogleNews\J7_GoogleNews_Positive_Abhinav.jpeg"/>
          <p:cNvPicPr>
            <a:picLocks noChangeAspect="1" noChangeArrowheads="1"/>
          </p:cNvPicPr>
          <p:nvPr/>
        </p:nvPicPr>
        <p:blipFill>
          <a:blip r:embed="rId2"/>
          <a:srcRect/>
          <a:stretch>
            <a:fillRect/>
          </a:stretch>
        </p:blipFill>
        <p:spPr bwMode="auto">
          <a:xfrm>
            <a:off x="304800" y="1143000"/>
            <a:ext cx="4176712" cy="4176712"/>
          </a:xfrm>
          <a:prstGeom prst="rect">
            <a:avLst/>
          </a:prstGeom>
          <a:noFill/>
        </p:spPr>
      </p:pic>
      <p:pic>
        <p:nvPicPr>
          <p:cNvPr id="4099" name="Picture 3" descr="D:\CBA Programme\Term-1\Assignments\Data Collection\Assignment#4_Group_25Oct\History\GoogleNews\J7_GoogleNews_Negative_Abhinav.jpeg"/>
          <p:cNvPicPr>
            <a:picLocks noChangeAspect="1" noChangeArrowheads="1"/>
          </p:cNvPicPr>
          <p:nvPr/>
        </p:nvPicPr>
        <p:blipFill>
          <a:blip r:embed="rId2"/>
          <a:srcRect/>
          <a:stretch>
            <a:fillRect/>
          </a:stretch>
        </p:blipFill>
        <p:spPr bwMode="auto">
          <a:xfrm>
            <a:off x="4572000" y="1066800"/>
            <a:ext cx="4329113" cy="432911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2000" dirty="0" smtClean="0"/>
              <a:t>Google News Sentiment Analysis – Positive </a:t>
            </a:r>
            <a:r>
              <a:rPr lang="en-US" sz="2000" dirty="0" err="1" smtClean="0"/>
              <a:t>vs</a:t>
            </a:r>
            <a:r>
              <a:rPr lang="en-US" sz="2000" dirty="0" smtClean="0"/>
              <a:t> Negative</a:t>
            </a:r>
            <a:endParaRPr lang="en-US" sz="2000" dirty="0"/>
          </a:p>
        </p:txBody>
      </p:sp>
      <p:pic>
        <p:nvPicPr>
          <p:cNvPr id="4" name="Picture 3" descr="logo.png"/>
          <p:cNvPicPr>
            <a:picLocks noChangeAspect="1"/>
          </p:cNvPicPr>
          <p:nvPr/>
        </p:nvPicPr>
        <p:blipFill>
          <a:blip r:embed="rId2"/>
          <a:stretch>
            <a:fillRect/>
          </a:stretch>
        </p:blipFill>
        <p:spPr>
          <a:xfrm>
            <a:off x="7391400" y="152400"/>
            <a:ext cx="1209675" cy="628650"/>
          </a:xfrm>
          <a:prstGeom prst="rect">
            <a:avLst/>
          </a:prstGeom>
        </p:spPr>
      </p:pic>
      <p:pic>
        <p:nvPicPr>
          <p:cNvPr id="5122" name="Picture 2" descr="D:\CBA Programme\Term-1\Assignments\Data Collection\Assignment#4_Group_25Oct\History\GoogleNews\J7_GoogleNews_Positive_vs_Negative_Abhinav.jpeg"/>
          <p:cNvPicPr>
            <a:picLocks noChangeAspect="1" noChangeArrowheads="1"/>
          </p:cNvPicPr>
          <p:nvPr/>
        </p:nvPicPr>
        <p:blipFill>
          <a:blip r:embed="rId2"/>
          <a:srcRect/>
          <a:stretch>
            <a:fillRect/>
          </a:stretch>
        </p:blipFill>
        <p:spPr bwMode="auto">
          <a:xfrm>
            <a:off x="609600" y="1219201"/>
            <a:ext cx="7924800" cy="48006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229600" cy="1143000"/>
          </a:xfrm>
        </p:spPr>
        <p:txBody>
          <a:bodyPr>
            <a:normAutofit/>
          </a:bodyPr>
          <a:lstStyle/>
          <a:p>
            <a:pPr algn="ctr"/>
            <a:r>
              <a:rPr lang="en-US" sz="3200" dirty="0" smtClean="0"/>
              <a:t>Speculation on Positive &amp; Negative</a:t>
            </a:r>
            <a:endParaRPr lang="en-US" sz="3200" dirty="0"/>
          </a:p>
        </p:txBody>
      </p:sp>
      <p:graphicFrame>
        <p:nvGraphicFramePr>
          <p:cNvPr id="7" name="Table 6"/>
          <p:cNvGraphicFramePr>
            <a:graphicFrameLocks noGrp="1"/>
          </p:cNvGraphicFramePr>
          <p:nvPr/>
        </p:nvGraphicFramePr>
        <p:xfrm>
          <a:off x="381000" y="1828800"/>
          <a:ext cx="8077201" cy="4389120"/>
        </p:xfrm>
        <a:graphic>
          <a:graphicData uri="http://schemas.openxmlformats.org/drawingml/2006/table">
            <a:tbl>
              <a:tblPr firstRow="1" bandRow="1">
                <a:tableStyleId>{5C22544A-7EE6-4342-B048-85BDC9FD1C3A}</a:tableStyleId>
              </a:tblPr>
              <a:tblGrid>
                <a:gridCol w="1828800"/>
                <a:gridCol w="1752600"/>
                <a:gridCol w="4495801"/>
              </a:tblGrid>
              <a:tr h="533400">
                <a:tc>
                  <a:txBody>
                    <a:bodyPr/>
                    <a:lstStyle/>
                    <a:p>
                      <a:r>
                        <a:rPr lang="en-US" dirty="0" smtClean="0"/>
                        <a:t>Most Positive Document</a:t>
                      </a:r>
                      <a:r>
                        <a:rPr lang="en-US" baseline="0" dirty="0" smtClean="0"/>
                        <a:t> No.</a:t>
                      </a:r>
                      <a:endParaRPr lang="en-US" dirty="0"/>
                    </a:p>
                  </a:txBody>
                  <a:tcPr/>
                </a:tc>
                <a:tc>
                  <a:txBody>
                    <a:bodyPr/>
                    <a:lstStyle/>
                    <a:p>
                      <a:r>
                        <a:rPr lang="en-US" dirty="0" smtClean="0"/>
                        <a:t>Positive Word Count</a:t>
                      </a:r>
                      <a:endParaRPr lang="en-US" dirty="0"/>
                    </a:p>
                  </a:txBody>
                  <a:tcPr/>
                </a:tc>
                <a:tc>
                  <a:txBody>
                    <a:bodyPr/>
                    <a:lstStyle/>
                    <a:p>
                      <a:pPr algn="ctr"/>
                      <a:r>
                        <a:rPr lang="en-US" dirty="0" smtClean="0"/>
                        <a:t>Speculation on Positive</a:t>
                      </a:r>
                      <a:r>
                        <a:rPr lang="en-US" baseline="0" dirty="0" smtClean="0"/>
                        <a:t> sentiments</a:t>
                      </a:r>
                      <a:endParaRPr lang="en-US" dirty="0"/>
                    </a:p>
                  </a:txBody>
                  <a:tcPr/>
                </a:tc>
              </a:tr>
              <a:tr h="883920">
                <a:tc>
                  <a:txBody>
                    <a:bodyPr/>
                    <a:lstStyle/>
                    <a:p>
                      <a:pPr algn="ctr">
                        <a:lnSpc>
                          <a:spcPct val="150000"/>
                        </a:lnSpc>
                      </a:pPr>
                      <a:r>
                        <a:rPr lang="en-US" sz="1200" dirty="0" smtClean="0"/>
                        <a:t>94</a:t>
                      </a:r>
                      <a:endParaRPr lang="en-US" sz="1200" dirty="0"/>
                    </a:p>
                  </a:txBody>
                  <a:tcPr/>
                </a:tc>
                <a:tc>
                  <a:txBody>
                    <a:bodyPr/>
                    <a:lstStyle/>
                    <a:p>
                      <a:pPr algn="ctr">
                        <a:lnSpc>
                          <a:spcPct val="150000"/>
                        </a:lnSpc>
                      </a:pPr>
                      <a:r>
                        <a:rPr lang="en-US" sz="1200" dirty="0" smtClean="0"/>
                        <a:t>60</a:t>
                      </a:r>
                      <a:endParaRPr lang="en-US" sz="1200" dirty="0"/>
                    </a:p>
                  </a:txBody>
                  <a:tcPr/>
                </a:tc>
                <a:tc>
                  <a:txBody>
                    <a:bodyPr/>
                    <a:lstStyle/>
                    <a:p>
                      <a:pPr algn="l">
                        <a:lnSpc>
                          <a:spcPct val="100000"/>
                        </a:lnSpc>
                      </a:pPr>
                      <a:r>
                        <a:rPr lang="en-US" sz="1200" dirty="0" smtClean="0"/>
                        <a:t>Comparison : Samsung Galaxy J7</a:t>
                      </a:r>
                      <a:r>
                        <a:rPr lang="en-US" sz="1200" baseline="0" dirty="0" smtClean="0"/>
                        <a:t> v/s</a:t>
                      </a:r>
                      <a:r>
                        <a:rPr lang="en-US" sz="1200" dirty="0" smtClean="0"/>
                        <a:t> </a:t>
                      </a:r>
                      <a:r>
                        <a:rPr lang="en-US" sz="1200" dirty="0" err="1" smtClean="0"/>
                        <a:t>Meizu</a:t>
                      </a:r>
                      <a:r>
                        <a:rPr lang="en-US" sz="1200" dirty="0" smtClean="0"/>
                        <a:t> MX5</a:t>
                      </a:r>
                    </a:p>
                    <a:p>
                      <a:pPr algn="l">
                        <a:lnSpc>
                          <a:spcPct val="100000"/>
                        </a:lnSpc>
                      </a:pPr>
                      <a:r>
                        <a:rPr lang="en-US" sz="1200" dirty="0" smtClean="0"/>
                        <a:t>As per the article, J7 wins at only one area</a:t>
                      </a:r>
                      <a:r>
                        <a:rPr lang="en-US" sz="1200" baseline="0" dirty="0" smtClean="0"/>
                        <a:t> </a:t>
                      </a:r>
                      <a:r>
                        <a:rPr lang="en-US" sz="1200" baseline="0" dirty="0" err="1" smtClean="0"/>
                        <a:t>MicroSD</a:t>
                      </a:r>
                      <a:r>
                        <a:rPr lang="en-US" sz="1200" baseline="0" dirty="0" smtClean="0"/>
                        <a:t> Card Storage. So the article shows that MX5 specs leads over Galaxy J7 specs i.e. a negative article for J7.</a:t>
                      </a:r>
                    </a:p>
                    <a:p>
                      <a:pPr algn="l">
                        <a:lnSpc>
                          <a:spcPct val="100000"/>
                        </a:lnSpc>
                      </a:pPr>
                      <a:r>
                        <a:rPr lang="en-US" sz="1200" baseline="0" dirty="0" smtClean="0"/>
                        <a:t>We conclude that usage of +</a:t>
                      </a:r>
                      <a:r>
                        <a:rPr lang="en-US" sz="1200" baseline="0" dirty="0" err="1" smtClean="0"/>
                        <a:t>ve</a:t>
                      </a:r>
                      <a:r>
                        <a:rPr lang="en-US" sz="1200" baseline="0" dirty="0" smtClean="0"/>
                        <a:t> positive words in the article may be –</a:t>
                      </a:r>
                      <a:r>
                        <a:rPr lang="en-US" sz="1200" baseline="0" dirty="0" err="1" smtClean="0"/>
                        <a:t>ve</a:t>
                      </a:r>
                      <a:r>
                        <a:rPr lang="en-US" sz="1200" baseline="0" dirty="0" smtClean="0"/>
                        <a:t> for the topic sometimes.</a:t>
                      </a:r>
                      <a:endParaRPr lang="en-US" sz="1200" dirty="0" smtClean="0"/>
                    </a:p>
                  </a:txBody>
                  <a:tcPr/>
                </a:tc>
              </a:tr>
              <a:tr h="990600">
                <a:tc>
                  <a:txBody>
                    <a:bodyPr/>
                    <a:lstStyle/>
                    <a:p>
                      <a:pPr algn="ctr">
                        <a:lnSpc>
                          <a:spcPct val="150000"/>
                        </a:lnSpc>
                      </a:pPr>
                      <a:r>
                        <a:rPr lang="en-US" sz="1200" dirty="0" smtClean="0"/>
                        <a:t>99</a:t>
                      </a:r>
                      <a:endParaRPr lang="en-US" sz="1200" dirty="0"/>
                    </a:p>
                  </a:txBody>
                  <a:tcPr/>
                </a:tc>
                <a:tc>
                  <a:txBody>
                    <a:bodyPr/>
                    <a:lstStyle/>
                    <a:p>
                      <a:pPr algn="ctr">
                        <a:lnSpc>
                          <a:spcPct val="150000"/>
                        </a:lnSpc>
                      </a:pPr>
                      <a:r>
                        <a:rPr lang="en-US" sz="1200" dirty="0" smtClean="0"/>
                        <a:t>56</a:t>
                      </a:r>
                      <a:endParaRPr lang="en-US" sz="1200" dirty="0"/>
                    </a:p>
                  </a:txBody>
                  <a:tcPr/>
                </a:tc>
                <a:tc>
                  <a:txBody>
                    <a:bodyPr/>
                    <a:lstStyle/>
                    <a:p>
                      <a:pPr algn="l">
                        <a:lnSpc>
                          <a:spcPct val="150000"/>
                        </a:lnSpc>
                      </a:pPr>
                      <a:r>
                        <a:rPr lang="en-US" sz="1200" dirty="0" smtClean="0"/>
                        <a:t>This article is strangely</a:t>
                      </a:r>
                      <a:r>
                        <a:rPr lang="en-US" sz="1200" baseline="0" dirty="0" smtClean="0"/>
                        <a:t> not about J7 but it gives review about Galaxy S6 &amp; Galaxy S6 Edge.</a:t>
                      </a:r>
                    </a:p>
                    <a:p>
                      <a:pPr algn="l">
                        <a:lnSpc>
                          <a:spcPct val="150000"/>
                        </a:lnSpc>
                      </a:pPr>
                      <a:r>
                        <a:rPr lang="en-US" sz="1200" baseline="0" dirty="0" smtClean="0"/>
                        <a:t>[ Reason : We searched “</a:t>
                      </a:r>
                      <a:r>
                        <a:rPr lang="en-US" sz="1200" baseline="0" dirty="0" err="1" smtClean="0"/>
                        <a:t>india</a:t>
                      </a:r>
                      <a:r>
                        <a:rPr lang="en-US" sz="1200" baseline="0" dirty="0" smtClean="0"/>
                        <a:t> galaxy J7” -&gt; “galaxy” word common b/w article&amp; search text]</a:t>
                      </a:r>
                      <a:endParaRPr lang="en-US" sz="1200" dirty="0"/>
                    </a:p>
                  </a:txBody>
                  <a:tcPr/>
                </a:tc>
              </a:tr>
              <a:tr h="1352550">
                <a:tc>
                  <a:txBody>
                    <a:bodyPr/>
                    <a:lstStyle/>
                    <a:p>
                      <a:pPr algn="ctr">
                        <a:lnSpc>
                          <a:spcPct val="150000"/>
                        </a:lnSpc>
                      </a:pPr>
                      <a:r>
                        <a:rPr lang="en-US" sz="1400" dirty="0" smtClean="0"/>
                        <a:t>83</a:t>
                      </a:r>
                      <a:endParaRPr lang="en-US" sz="1400" dirty="0"/>
                    </a:p>
                  </a:txBody>
                  <a:tcPr/>
                </a:tc>
                <a:tc>
                  <a:txBody>
                    <a:bodyPr/>
                    <a:lstStyle/>
                    <a:p>
                      <a:pPr algn="ctr">
                        <a:lnSpc>
                          <a:spcPct val="150000"/>
                        </a:lnSpc>
                      </a:pPr>
                      <a:r>
                        <a:rPr lang="en-US" sz="1400" dirty="0" smtClean="0"/>
                        <a:t>48</a:t>
                      </a:r>
                      <a:endParaRPr lang="en-US" sz="1400" dirty="0"/>
                    </a:p>
                  </a:txBody>
                  <a:tcPr/>
                </a:tc>
                <a:tc>
                  <a:txBody>
                    <a:bodyPr/>
                    <a:lstStyle/>
                    <a:p>
                      <a:pPr algn="l">
                        <a:lnSpc>
                          <a:spcPct val="100000"/>
                        </a:lnSpc>
                      </a:pPr>
                      <a:r>
                        <a:rPr lang="en-US" sz="1200" dirty="0" smtClean="0"/>
                        <a:t>Comparison : Samsung Galaxy J7</a:t>
                      </a:r>
                      <a:r>
                        <a:rPr lang="en-US" sz="1200" baseline="0" dirty="0" smtClean="0"/>
                        <a:t> v/s</a:t>
                      </a:r>
                      <a:r>
                        <a:rPr lang="en-US" sz="1200" dirty="0" smtClean="0"/>
                        <a:t> </a:t>
                      </a:r>
                      <a:r>
                        <a:rPr lang="en-US" sz="1200" dirty="0" err="1" smtClean="0"/>
                        <a:t>Micromax</a:t>
                      </a:r>
                      <a:r>
                        <a:rPr lang="en-US" sz="1200" dirty="0" smtClean="0"/>
                        <a:t> Canvas Sliver 5</a:t>
                      </a:r>
                      <a:r>
                        <a:rPr lang="en-US" sz="1200" baseline="0" dirty="0" smtClean="0"/>
                        <a:t>. </a:t>
                      </a:r>
                      <a:r>
                        <a:rPr lang="en-US" sz="1200" dirty="0" smtClean="0"/>
                        <a:t>As per the article, J7 wins at</a:t>
                      </a:r>
                    </a:p>
                    <a:p>
                      <a:pPr algn="l">
                        <a:lnSpc>
                          <a:spcPct val="100000"/>
                        </a:lnSpc>
                      </a:pPr>
                      <a:r>
                        <a:rPr lang="en-US" sz="1200" dirty="0" smtClean="0"/>
                        <a:t> – Processor,</a:t>
                      </a:r>
                    </a:p>
                    <a:p>
                      <a:pPr algn="l">
                        <a:lnSpc>
                          <a:spcPct val="100000"/>
                        </a:lnSpc>
                        <a:buFontTx/>
                        <a:buChar char="-"/>
                      </a:pPr>
                      <a:r>
                        <a:rPr lang="en-US" sz="1200" baseline="0" dirty="0" smtClean="0"/>
                        <a:t>Camera</a:t>
                      </a:r>
                    </a:p>
                    <a:p>
                      <a:pPr algn="l">
                        <a:lnSpc>
                          <a:spcPct val="100000"/>
                        </a:lnSpc>
                        <a:buFontTx/>
                        <a:buChar char="-"/>
                      </a:pPr>
                      <a:r>
                        <a:rPr lang="en-US" sz="1200" baseline="0" dirty="0" err="1" smtClean="0"/>
                        <a:t>MicroSD</a:t>
                      </a:r>
                      <a:r>
                        <a:rPr lang="en-US" sz="1200" baseline="0" dirty="0" smtClean="0"/>
                        <a:t> Card Storage</a:t>
                      </a:r>
                    </a:p>
                    <a:p>
                      <a:pPr algn="l">
                        <a:lnSpc>
                          <a:spcPct val="100000"/>
                        </a:lnSpc>
                        <a:buFontTx/>
                        <a:buChar char="-"/>
                      </a:pPr>
                      <a:r>
                        <a:rPr lang="en-US" sz="1200" baseline="0" dirty="0" smtClean="0"/>
                        <a:t> Battery</a:t>
                      </a:r>
                    </a:p>
                    <a:p>
                      <a:pPr algn="l">
                        <a:lnSpc>
                          <a:spcPct val="100000"/>
                        </a:lnSpc>
                        <a:buFontTx/>
                        <a:buNone/>
                      </a:pPr>
                      <a:r>
                        <a:rPr lang="en-US" sz="1200" baseline="0" dirty="0" smtClean="0"/>
                        <a:t>Overall +</a:t>
                      </a:r>
                      <a:r>
                        <a:rPr lang="en-US" sz="1200" baseline="0" dirty="0" err="1" smtClean="0"/>
                        <a:t>ve</a:t>
                      </a:r>
                      <a:r>
                        <a:rPr lang="en-US" sz="1200" baseline="0" dirty="0" smtClean="0"/>
                        <a:t> article for J7</a:t>
                      </a:r>
                      <a:endParaRPr lang="en-US" sz="1200" dirty="0"/>
                    </a:p>
                  </a:txBody>
                  <a:tcPr/>
                </a:tc>
              </a:tr>
            </a:tbl>
          </a:graphicData>
        </a:graphic>
      </p:graphicFrame>
      <p:graphicFrame>
        <p:nvGraphicFramePr>
          <p:cNvPr id="6" name="Object 5"/>
          <p:cNvGraphicFramePr>
            <a:graphicFrameLocks noChangeAspect="1"/>
          </p:cNvGraphicFramePr>
          <p:nvPr/>
        </p:nvGraphicFramePr>
        <p:xfrm>
          <a:off x="914400" y="4038600"/>
          <a:ext cx="914400" cy="771525"/>
        </p:xfrm>
        <a:graphic>
          <a:graphicData uri="http://schemas.openxmlformats.org/presentationml/2006/ole">
            <mc:AlternateContent xmlns:mc="http://schemas.openxmlformats.org/markup-compatibility/2006">
              <mc:Choice xmlns:v="urn:schemas-microsoft-com:vml" Requires="v">
                <p:oleObj spid="_x0000_s6153" name="Packager Shell Object" showAsIcon="1" r:id="rId3" imgW="914400" imgH="771480" progId="Package">
                  <p:embed/>
                </p:oleObj>
              </mc:Choice>
              <mc:Fallback>
                <p:oleObj name="Packager Shell Object" showAsIcon="1" r:id="rId3" imgW="914400" imgH="77148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38600"/>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838200" y="2895600"/>
          <a:ext cx="914400" cy="771525"/>
        </p:xfrm>
        <a:graphic>
          <a:graphicData uri="http://schemas.openxmlformats.org/presentationml/2006/ole">
            <mc:AlternateContent xmlns:mc="http://schemas.openxmlformats.org/markup-compatibility/2006">
              <mc:Choice xmlns:v="urn:schemas-microsoft-com:vml" Requires="v">
                <p:oleObj spid="_x0000_s6154" name="Packager Shell Object" showAsIcon="1" r:id="rId5" imgW="914400" imgH="771480" progId="Package">
                  <p:embed/>
                </p:oleObj>
              </mc:Choice>
              <mc:Fallback>
                <p:oleObj name="Packager Shell Object" showAsIcon="1" r:id="rId5" imgW="914400" imgH="771480" progId="Package">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895600"/>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990600" y="5334000"/>
          <a:ext cx="914400" cy="771525"/>
        </p:xfrm>
        <a:graphic>
          <a:graphicData uri="http://schemas.openxmlformats.org/presentationml/2006/ole">
            <mc:AlternateContent xmlns:mc="http://schemas.openxmlformats.org/markup-compatibility/2006">
              <mc:Choice xmlns:v="urn:schemas-microsoft-com:vml" Requires="v">
                <p:oleObj spid="_x0000_s6155" name="Packager Shell Object" showAsIcon="1" r:id="rId7" imgW="914400" imgH="771480" progId="Package">
                  <p:embed/>
                </p:oleObj>
              </mc:Choice>
              <mc:Fallback>
                <p:oleObj name="Packager Shell Object" showAsIcon="1" r:id="rId7" imgW="914400" imgH="771480" progId="Package">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5334000"/>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200400" y="1138535"/>
            <a:ext cx="2362200" cy="461665"/>
          </a:xfrm>
          <a:prstGeom prst="rect">
            <a:avLst/>
          </a:prstGeom>
          <a:noFill/>
        </p:spPr>
        <p:txBody>
          <a:bodyPr wrap="square" rtlCol="0">
            <a:spAutoFit/>
          </a:bodyPr>
          <a:lstStyle/>
          <a:p>
            <a:r>
              <a:rPr lang="en-US" sz="2400" b="1" dirty="0" smtClean="0">
                <a:solidFill>
                  <a:srgbClr val="00B050"/>
                </a:solidFill>
              </a:rPr>
              <a:t>&lt; Positive &gt;</a:t>
            </a:r>
            <a:endParaRPr lang="en-US" sz="2400" b="1" dirty="0">
              <a:solidFill>
                <a:srgbClr val="00B05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noAutofit/>
          </a:bodyPr>
          <a:lstStyle/>
          <a:p>
            <a:r>
              <a:rPr lang="en-US" sz="2000" dirty="0" smtClean="0"/>
              <a:t>Social Listening for Samsung Galaxy J7</a:t>
            </a:r>
            <a:endParaRPr lang="en-US" sz="2000" dirty="0"/>
          </a:p>
        </p:txBody>
      </p:sp>
      <p:sp>
        <p:nvSpPr>
          <p:cNvPr id="2" name="Content Placeholder 1"/>
          <p:cNvSpPr>
            <a:spLocks noGrp="1"/>
          </p:cNvSpPr>
          <p:nvPr>
            <p:ph idx="1"/>
          </p:nvPr>
        </p:nvSpPr>
        <p:spPr>
          <a:xfrm>
            <a:off x="457200" y="1143000"/>
            <a:ext cx="8229600" cy="4864291"/>
          </a:xfrm>
        </p:spPr>
        <p:txBody>
          <a:bodyPr>
            <a:normAutofit/>
          </a:bodyPr>
          <a:lstStyle/>
          <a:p>
            <a:r>
              <a:rPr lang="en-US" sz="1600" dirty="0" smtClean="0"/>
              <a:t>The Samsung Galaxy J7 is an Android powered smart phone produced by Samsung Electronics. This mid-range category phone is rumored to give the user an ultimate gaming experience. We ventured out to find how customers are responding to the high claims set by the manufacturer.</a:t>
            </a:r>
          </a:p>
          <a:p>
            <a:endParaRPr lang="en-US" sz="1800" dirty="0" smtClean="0"/>
          </a:p>
        </p:txBody>
      </p:sp>
      <p:graphicFrame>
        <p:nvGraphicFramePr>
          <p:cNvPr id="4" name="Table 3"/>
          <p:cNvGraphicFramePr>
            <a:graphicFrameLocks noGrp="1"/>
          </p:cNvGraphicFramePr>
          <p:nvPr/>
        </p:nvGraphicFramePr>
        <p:xfrm>
          <a:off x="1066800" y="2209800"/>
          <a:ext cx="7010400" cy="1463040"/>
        </p:xfrm>
        <a:graphic>
          <a:graphicData uri="http://schemas.openxmlformats.org/drawingml/2006/table">
            <a:tbl>
              <a:tblPr firstRow="1" bandRow="1">
                <a:tableStyleId>{5C22544A-7EE6-4342-B048-85BDC9FD1C3A}</a:tableStyleId>
              </a:tblPr>
              <a:tblGrid>
                <a:gridCol w="3505200"/>
                <a:gridCol w="3505200"/>
              </a:tblGrid>
              <a:tr h="285750">
                <a:tc>
                  <a:txBody>
                    <a:bodyPr/>
                    <a:lstStyle/>
                    <a:p>
                      <a:r>
                        <a:rPr lang="en-US" dirty="0" smtClean="0"/>
                        <a:t>Data Source</a:t>
                      </a:r>
                      <a:endParaRPr lang="en-US" dirty="0"/>
                    </a:p>
                  </a:txBody>
                  <a:tcPr/>
                </a:tc>
                <a:tc>
                  <a:txBody>
                    <a:bodyPr/>
                    <a:lstStyle/>
                    <a:p>
                      <a:r>
                        <a:rPr lang="en-US" dirty="0" smtClean="0"/>
                        <a:t>Data Description</a:t>
                      </a:r>
                      <a:endParaRPr lang="en-US" dirty="0"/>
                    </a:p>
                  </a:txBody>
                  <a:tcPr/>
                </a:tc>
              </a:tr>
              <a:tr h="285750">
                <a:tc>
                  <a:txBody>
                    <a:bodyPr/>
                    <a:lstStyle/>
                    <a:p>
                      <a:r>
                        <a:rPr lang="en-US" dirty="0" err="1" smtClean="0"/>
                        <a:t>Flipkart</a:t>
                      </a:r>
                      <a:endParaRPr lang="en-US" dirty="0"/>
                    </a:p>
                  </a:txBody>
                  <a:tcPr/>
                </a:tc>
                <a:tc>
                  <a:txBody>
                    <a:bodyPr/>
                    <a:lstStyle/>
                    <a:p>
                      <a:r>
                        <a:rPr lang="en-US" dirty="0" smtClean="0"/>
                        <a:t>Customer Reviews</a:t>
                      </a:r>
                      <a:endParaRPr lang="en-US" dirty="0"/>
                    </a:p>
                  </a:txBody>
                  <a:tcPr/>
                </a:tc>
              </a:tr>
              <a:tr h="285750">
                <a:tc>
                  <a:txBody>
                    <a:bodyPr/>
                    <a:lstStyle/>
                    <a:p>
                      <a:r>
                        <a:rPr lang="en-US" dirty="0" smtClean="0"/>
                        <a:t>Twitter</a:t>
                      </a:r>
                      <a:endParaRPr lang="en-US" dirty="0"/>
                    </a:p>
                  </a:txBody>
                  <a:tcPr/>
                </a:tc>
                <a:tc>
                  <a:txBody>
                    <a:bodyPr/>
                    <a:lstStyle/>
                    <a:p>
                      <a:r>
                        <a:rPr lang="en-US" dirty="0" smtClean="0"/>
                        <a:t>Tweets</a:t>
                      </a:r>
                      <a:endParaRPr lang="en-US" dirty="0"/>
                    </a:p>
                  </a:txBody>
                  <a:tcPr/>
                </a:tc>
              </a:tr>
              <a:tr h="285750">
                <a:tc>
                  <a:txBody>
                    <a:bodyPr/>
                    <a:lstStyle/>
                    <a:p>
                      <a:r>
                        <a:rPr lang="en-US" dirty="0" smtClean="0"/>
                        <a:t>Google</a:t>
                      </a:r>
                      <a:endParaRPr lang="en-US" dirty="0"/>
                    </a:p>
                  </a:txBody>
                  <a:tcPr/>
                </a:tc>
                <a:tc>
                  <a:txBody>
                    <a:bodyPr/>
                    <a:lstStyle/>
                    <a:p>
                      <a:r>
                        <a:rPr lang="en-US" dirty="0" smtClean="0"/>
                        <a:t>News Feed</a:t>
                      </a:r>
                      <a:endParaRPr lang="en-US" dirty="0"/>
                    </a:p>
                  </a:txBody>
                  <a:tcPr/>
                </a:tc>
              </a:tr>
            </a:tbl>
          </a:graphicData>
        </a:graphic>
      </p:graphicFrame>
      <p:graphicFrame>
        <p:nvGraphicFramePr>
          <p:cNvPr id="6" name="Table 5"/>
          <p:cNvGraphicFramePr>
            <a:graphicFrameLocks noGrp="1"/>
          </p:cNvGraphicFramePr>
          <p:nvPr/>
        </p:nvGraphicFramePr>
        <p:xfrm>
          <a:off x="1066800" y="3810000"/>
          <a:ext cx="7010400" cy="1752600"/>
        </p:xfrm>
        <a:graphic>
          <a:graphicData uri="http://schemas.openxmlformats.org/drawingml/2006/table">
            <a:tbl>
              <a:tblPr firstRow="1" bandRow="1">
                <a:tableStyleId>{5C22544A-7EE6-4342-B048-85BDC9FD1C3A}</a:tableStyleId>
              </a:tblPr>
              <a:tblGrid>
                <a:gridCol w="3505200"/>
                <a:gridCol w="3505200"/>
              </a:tblGrid>
              <a:tr h="370840">
                <a:tc>
                  <a:txBody>
                    <a:bodyPr/>
                    <a:lstStyle/>
                    <a:p>
                      <a:r>
                        <a:rPr lang="en-US" dirty="0" smtClean="0"/>
                        <a:t>Analysis Method</a:t>
                      </a:r>
                      <a:endParaRPr lang="en-US" dirty="0"/>
                    </a:p>
                  </a:txBody>
                  <a:tcPr/>
                </a:tc>
                <a:tc>
                  <a:txBody>
                    <a:bodyPr/>
                    <a:lstStyle/>
                    <a:p>
                      <a:r>
                        <a:rPr lang="en-US" dirty="0" smtClean="0"/>
                        <a:t>Description</a:t>
                      </a:r>
                      <a:endParaRPr lang="en-US" dirty="0"/>
                    </a:p>
                  </a:txBody>
                  <a:tcPr/>
                </a:tc>
              </a:tr>
              <a:tr h="370840">
                <a:tc>
                  <a:txBody>
                    <a:bodyPr/>
                    <a:lstStyle/>
                    <a:p>
                      <a:r>
                        <a:rPr lang="en-US" dirty="0" smtClean="0"/>
                        <a:t>TF/TF-IDF</a:t>
                      </a:r>
                      <a:endParaRPr lang="en-US" dirty="0"/>
                    </a:p>
                  </a:txBody>
                  <a:tcPr/>
                </a:tc>
                <a:tc>
                  <a:txBody>
                    <a:bodyPr/>
                    <a:lstStyle/>
                    <a:p>
                      <a:r>
                        <a:rPr lang="en-US" dirty="0" smtClean="0"/>
                        <a:t>Word Cloud</a:t>
                      </a:r>
                      <a:endParaRPr lang="en-US" dirty="0"/>
                    </a:p>
                  </a:txBody>
                  <a:tcPr/>
                </a:tc>
              </a:tr>
              <a:tr h="370840">
                <a:tc>
                  <a:txBody>
                    <a:bodyPr/>
                    <a:lstStyle/>
                    <a:p>
                      <a:r>
                        <a:rPr lang="en-US" dirty="0" smtClean="0"/>
                        <a:t>Sentiment Analysis</a:t>
                      </a:r>
                      <a:endParaRPr lang="en-US" dirty="0"/>
                    </a:p>
                  </a:txBody>
                  <a:tcPr/>
                </a:tc>
                <a:tc>
                  <a:txBody>
                    <a:bodyPr/>
                    <a:lstStyle/>
                    <a:p>
                      <a:r>
                        <a:rPr lang="en-US" dirty="0" smtClean="0"/>
                        <a:t>Positive</a:t>
                      </a:r>
                      <a:r>
                        <a:rPr lang="en-US" baseline="0" dirty="0" smtClean="0"/>
                        <a:t> versus Negative words</a:t>
                      </a:r>
                      <a:endParaRPr lang="en-US" dirty="0"/>
                    </a:p>
                  </a:txBody>
                  <a:tcPr/>
                </a:tc>
              </a:tr>
              <a:tr h="370840">
                <a:tc>
                  <a:txBody>
                    <a:bodyPr/>
                    <a:lstStyle/>
                    <a:p>
                      <a:r>
                        <a:rPr lang="en-US" dirty="0" smtClean="0"/>
                        <a:t>Latent Topic Mining</a:t>
                      </a:r>
                      <a:endParaRPr lang="en-US" dirty="0"/>
                    </a:p>
                  </a:txBody>
                  <a:tcPr/>
                </a:tc>
                <a:tc>
                  <a:txBody>
                    <a:bodyPr/>
                    <a:lstStyle/>
                    <a:p>
                      <a:r>
                        <a:rPr lang="en-US" dirty="0" smtClean="0"/>
                        <a:t>Maximum of 3 topics</a:t>
                      </a:r>
                      <a:r>
                        <a:rPr lang="en-US" baseline="0" dirty="0" smtClean="0"/>
                        <a:t> from any data source</a:t>
                      </a:r>
                      <a:endParaRPr lang="en-US"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229600" cy="1143000"/>
          </a:xfrm>
        </p:spPr>
        <p:txBody>
          <a:bodyPr>
            <a:normAutofit/>
          </a:bodyPr>
          <a:lstStyle/>
          <a:p>
            <a:pPr algn="ctr"/>
            <a:r>
              <a:rPr lang="en-US" sz="3200" dirty="0" smtClean="0"/>
              <a:t>Speculation on Positive &amp; Negative</a:t>
            </a:r>
            <a:endParaRPr lang="en-US" sz="3200" dirty="0"/>
          </a:p>
        </p:txBody>
      </p:sp>
      <p:graphicFrame>
        <p:nvGraphicFramePr>
          <p:cNvPr id="8" name="Table 7"/>
          <p:cNvGraphicFramePr>
            <a:graphicFrameLocks noGrp="1"/>
          </p:cNvGraphicFramePr>
          <p:nvPr/>
        </p:nvGraphicFramePr>
        <p:xfrm>
          <a:off x="609600" y="2030155"/>
          <a:ext cx="8077200" cy="4321115"/>
        </p:xfrm>
        <a:graphic>
          <a:graphicData uri="http://schemas.openxmlformats.org/drawingml/2006/table">
            <a:tbl>
              <a:tblPr firstRow="1" bandRow="1">
                <a:tableStyleId>{5C22544A-7EE6-4342-B048-85BDC9FD1C3A}</a:tableStyleId>
              </a:tblPr>
              <a:tblGrid>
                <a:gridCol w="1981200"/>
                <a:gridCol w="1524000"/>
                <a:gridCol w="4572000"/>
              </a:tblGrid>
              <a:tr h="609600">
                <a:tc>
                  <a:txBody>
                    <a:bodyPr/>
                    <a:lstStyle/>
                    <a:p>
                      <a:r>
                        <a:rPr lang="en-US" dirty="0" smtClean="0"/>
                        <a:t>Most Negative Document</a:t>
                      </a:r>
                      <a:r>
                        <a:rPr lang="en-US" baseline="0" dirty="0" smtClean="0"/>
                        <a:t> No.</a:t>
                      </a:r>
                      <a:endParaRPr lang="en-US" dirty="0"/>
                    </a:p>
                  </a:txBody>
                  <a:tcPr/>
                </a:tc>
                <a:tc>
                  <a:txBody>
                    <a:bodyPr/>
                    <a:lstStyle/>
                    <a:p>
                      <a:r>
                        <a:rPr lang="en-US" dirty="0" smtClean="0"/>
                        <a:t>Negative</a:t>
                      </a:r>
                      <a:r>
                        <a:rPr lang="en-US" baseline="0" dirty="0" smtClean="0"/>
                        <a:t> </a:t>
                      </a:r>
                      <a:r>
                        <a:rPr lang="en-US" dirty="0" smtClean="0"/>
                        <a:t>Word Count</a:t>
                      </a:r>
                      <a:endParaRPr lang="en-US" dirty="0"/>
                    </a:p>
                  </a:txBody>
                  <a:tcPr/>
                </a:tc>
                <a:tc>
                  <a:txBody>
                    <a:bodyPr/>
                    <a:lstStyle/>
                    <a:p>
                      <a:pPr algn="ctr"/>
                      <a:r>
                        <a:rPr lang="en-US" dirty="0" smtClean="0"/>
                        <a:t>Speculation on Negative</a:t>
                      </a:r>
                      <a:r>
                        <a:rPr lang="en-US" baseline="0" dirty="0" smtClean="0"/>
                        <a:t> sentiments</a:t>
                      </a:r>
                      <a:endParaRPr lang="en-US" dirty="0"/>
                    </a:p>
                  </a:txBody>
                  <a:tcPr/>
                </a:tc>
              </a:tr>
              <a:tr h="1264920">
                <a:tc>
                  <a:txBody>
                    <a:bodyPr/>
                    <a:lstStyle/>
                    <a:p>
                      <a:pPr algn="ctr"/>
                      <a:r>
                        <a:rPr lang="en-US" sz="1600" dirty="0" smtClean="0"/>
                        <a:t>99</a:t>
                      </a:r>
                      <a:endParaRPr lang="en-US" sz="1600" dirty="0"/>
                    </a:p>
                  </a:txBody>
                  <a:tcPr/>
                </a:tc>
                <a:tc>
                  <a:txBody>
                    <a:bodyPr/>
                    <a:lstStyle/>
                    <a:p>
                      <a:pPr algn="ctr"/>
                      <a:r>
                        <a:rPr lang="en-US" sz="1600" dirty="0" smtClean="0"/>
                        <a:t>35</a:t>
                      </a:r>
                      <a:endParaRPr lang="en-US" sz="1600" dirty="0"/>
                    </a:p>
                  </a:txBody>
                  <a:tcPr/>
                </a:tc>
                <a:tc>
                  <a:txBody>
                    <a:bodyPr/>
                    <a:lstStyle/>
                    <a:p>
                      <a:pPr algn="l">
                        <a:lnSpc>
                          <a:spcPct val="150000"/>
                        </a:lnSpc>
                      </a:pPr>
                      <a:r>
                        <a:rPr lang="en-US" sz="1400" dirty="0" smtClean="0"/>
                        <a:t>This article is strangely</a:t>
                      </a:r>
                      <a:r>
                        <a:rPr lang="en-US" sz="1400" baseline="0" dirty="0" smtClean="0"/>
                        <a:t> not about J7 but it gives review about Galaxy S6 &amp; Galaxy S6 Edge.</a:t>
                      </a:r>
                    </a:p>
                    <a:p>
                      <a:pPr algn="l">
                        <a:lnSpc>
                          <a:spcPct val="150000"/>
                        </a:lnSpc>
                      </a:pPr>
                      <a:r>
                        <a:rPr lang="en-US" sz="1400" baseline="0" dirty="0" smtClean="0"/>
                        <a:t>[ Reason : We searched “</a:t>
                      </a:r>
                      <a:r>
                        <a:rPr lang="en-US" sz="1400" baseline="0" dirty="0" err="1" smtClean="0"/>
                        <a:t>india</a:t>
                      </a:r>
                      <a:r>
                        <a:rPr lang="en-US" sz="1400" baseline="0" dirty="0" smtClean="0"/>
                        <a:t> galaxy J7” -&gt; “galaxy” word common b/w article &amp; search text]</a:t>
                      </a:r>
                      <a:endParaRPr lang="en-US" sz="1400" dirty="0" smtClean="0"/>
                    </a:p>
                  </a:txBody>
                  <a:tcPr/>
                </a:tc>
              </a:tr>
              <a:tr h="838200">
                <a:tc>
                  <a:txBody>
                    <a:bodyPr/>
                    <a:lstStyle/>
                    <a:p>
                      <a:pPr algn="ctr"/>
                      <a:r>
                        <a:rPr lang="en-US" sz="1400" dirty="0" smtClean="0"/>
                        <a:t>96</a:t>
                      </a:r>
                      <a:endParaRPr lang="en-US" sz="1400" dirty="0"/>
                    </a:p>
                  </a:txBody>
                  <a:tcPr/>
                </a:tc>
                <a:tc>
                  <a:txBody>
                    <a:bodyPr/>
                    <a:lstStyle/>
                    <a:p>
                      <a:pPr algn="ctr"/>
                      <a:r>
                        <a:rPr lang="en-US" sz="1400" dirty="0" smtClean="0"/>
                        <a:t>25</a:t>
                      </a:r>
                      <a:endParaRPr lang="en-US" sz="1400" dirty="0"/>
                    </a:p>
                  </a:txBody>
                  <a:tcPr/>
                </a:tc>
                <a:tc>
                  <a:txBody>
                    <a:bodyPr/>
                    <a:lstStyle/>
                    <a:p>
                      <a:r>
                        <a:rPr lang="en-US" sz="1400" dirty="0" smtClean="0"/>
                        <a:t>The article is all about review</a:t>
                      </a:r>
                      <a:r>
                        <a:rPr lang="en-US" sz="1400" baseline="0" dirty="0" smtClean="0"/>
                        <a:t> of </a:t>
                      </a:r>
                      <a:r>
                        <a:rPr lang="en-US" sz="1400" dirty="0" smtClean="0"/>
                        <a:t>Sony </a:t>
                      </a:r>
                      <a:r>
                        <a:rPr lang="en-US" sz="1400" dirty="0" err="1" smtClean="0"/>
                        <a:t>Xperia</a:t>
                      </a:r>
                      <a:r>
                        <a:rPr lang="en-US" sz="1400" dirty="0" smtClean="0"/>
                        <a:t> M4 Aqua</a:t>
                      </a:r>
                      <a:endParaRPr lang="en-US" sz="1400" dirty="0"/>
                    </a:p>
                  </a:txBody>
                  <a:tcPr/>
                </a:tc>
              </a:tr>
              <a:tr h="1471235">
                <a:tc>
                  <a:txBody>
                    <a:bodyPr/>
                    <a:lstStyle/>
                    <a:p>
                      <a:pPr algn="ctr"/>
                      <a:r>
                        <a:rPr lang="en-US" sz="1400" dirty="0" smtClean="0"/>
                        <a:t>94</a:t>
                      </a:r>
                      <a:endParaRPr lang="en-US" sz="1400" dirty="0"/>
                    </a:p>
                  </a:txBody>
                  <a:tcPr/>
                </a:tc>
                <a:tc>
                  <a:txBody>
                    <a:bodyPr/>
                    <a:lstStyle/>
                    <a:p>
                      <a:pPr algn="ctr"/>
                      <a:r>
                        <a:rPr lang="en-US" sz="1400" dirty="0" smtClean="0"/>
                        <a:t>21</a:t>
                      </a:r>
                      <a:endParaRPr lang="en-US" sz="1400" dirty="0"/>
                    </a:p>
                  </a:txBody>
                  <a:tcPr/>
                </a:tc>
                <a:tc>
                  <a:txBody>
                    <a:bodyPr/>
                    <a:lstStyle/>
                    <a:p>
                      <a:pPr algn="l">
                        <a:lnSpc>
                          <a:spcPct val="100000"/>
                        </a:lnSpc>
                      </a:pPr>
                      <a:r>
                        <a:rPr lang="en-US" sz="1400" dirty="0" smtClean="0"/>
                        <a:t>Comparison : Samsung Galaxy J7</a:t>
                      </a:r>
                      <a:r>
                        <a:rPr lang="en-US" sz="1400" baseline="0" dirty="0" smtClean="0"/>
                        <a:t> v/s</a:t>
                      </a:r>
                      <a:r>
                        <a:rPr lang="en-US" sz="1400" dirty="0" smtClean="0"/>
                        <a:t> </a:t>
                      </a:r>
                      <a:r>
                        <a:rPr lang="en-US" sz="1400" dirty="0" err="1" smtClean="0"/>
                        <a:t>Meizu</a:t>
                      </a:r>
                      <a:r>
                        <a:rPr lang="en-US" sz="1400" dirty="0" smtClean="0"/>
                        <a:t> MX5</a:t>
                      </a:r>
                    </a:p>
                    <a:p>
                      <a:pPr algn="l">
                        <a:lnSpc>
                          <a:spcPct val="100000"/>
                        </a:lnSpc>
                      </a:pPr>
                      <a:r>
                        <a:rPr lang="en-US" sz="1400" dirty="0" smtClean="0"/>
                        <a:t>J7 loses at :</a:t>
                      </a:r>
                    </a:p>
                    <a:p>
                      <a:pPr algn="l">
                        <a:lnSpc>
                          <a:spcPct val="100000"/>
                        </a:lnSpc>
                        <a:buFontTx/>
                        <a:buChar char="-"/>
                      </a:pPr>
                      <a:r>
                        <a:rPr lang="en-US" sz="1400" dirty="0" smtClean="0"/>
                        <a:t>Metal Body &amp; design</a:t>
                      </a:r>
                    </a:p>
                    <a:p>
                      <a:pPr algn="l">
                        <a:lnSpc>
                          <a:spcPct val="100000"/>
                        </a:lnSpc>
                        <a:buFontTx/>
                        <a:buChar char="-"/>
                      </a:pPr>
                      <a:r>
                        <a:rPr lang="en-US" sz="1400" dirty="0" smtClean="0"/>
                        <a:t>Display</a:t>
                      </a:r>
                    </a:p>
                    <a:p>
                      <a:pPr algn="l">
                        <a:lnSpc>
                          <a:spcPct val="100000"/>
                        </a:lnSpc>
                        <a:buFontTx/>
                        <a:buChar char="-"/>
                      </a:pPr>
                      <a:r>
                        <a:rPr lang="en-US" sz="1400" dirty="0" smtClean="0"/>
                        <a:t>Processor</a:t>
                      </a:r>
                    </a:p>
                    <a:p>
                      <a:pPr algn="l">
                        <a:lnSpc>
                          <a:spcPct val="100000"/>
                        </a:lnSpc>
                        <a:buFontTx/>
                        <a:buChar char="-"/>
                      </a:pPr>
                      <a:r>
                        <a:rPr lang="en-US" sz="1400" dirty="0" smtClean="0"/>
                        <a:t>Camera</a:t>
                      </a:r>
                    </a:p>
                  </a:txBody>
                  <a:tcPr/>
                </a:tc>
              </a:tr>
            </a:tbl>
          </a:graphicData>
        </a:graphic>
      </p:graphicFrame>
      <p:graphicFrame>
        <p:nvGraphicFramePr>
          <p:cNvPr id="7170" name="Object 2"/>
          <p:cNvGraphicFramePr>
            <a:graphicFrameLocks noChangeAspect="1"/>
          </p:cNvGraphicFramePr>
          <p:nvPr/>
        </p:nvGraphicFramePr>
        <p:xfrm>
          <a:off x="1143000" y="3249355"/>
          <a:ext cx="914400" cy="771525"/>
        </p:xfrm>
        <a:graphic>
          <a:graphicData uri="http://schemas.openxmlformats.org/presentationml/2006/ole">
            <mc:AlternateContent xmlns:mc="http://schemas.openxmlformats.org/markup-compatibility/2006">
              <mc:Choice xmlns:v="urn:schemas-microsoft-com:vml" Requires="v">
                <p:oleObj spid="_x0000_s7178" name="Packager Shell Object" showAsIcon="1" r:id="rId3" imgW="914400" imgH="771480" progId="Package">
                  <p:embed/>
                </p:oleObj>
              </mc:Choice>
              <mc:Fallback>
                <p:oleObj name="Packager Shell Object" showAsIcon="1" r:id="rId3" imgW="914400" imgH="77148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249355"/>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p:cNvGraphicFramePr>
            <a:graphicFrameLocks noChangeAspect="1"/>
          </p:cNvGraphicFramePr>
          <p:nvPr/>
        </p:nvGraphicFramePr>
        <p:xfrm>
          <a:off x="1143000" y="5382955"/>
          <a:ext cx="914400" cy="771525"/>
        </p:xfrm>
        <a:graphic>
          <a:graphicData uri="http://schemas.openxmlformats.org/presentationml/2006/ole">
            <mc:AlternateContent xmlns:mc="http://schemas.openxmlformats.org/markup-compatibility/2006">
              <mc:Choice xmlns:v="urn:schemas-microsoft-com:vml" Requires="v">
                <p:oleObj spid="_x0000_s7179" name="Packager Shell Object" showAsIcon="1" r:id="rId5" imgW="914400" imgH="771480" progId="Package">
                  <p:embed/>
                </p:oleObj>
              </mc:Choice>
              <mc:Fallback>
                <p:oleObj name="Packager Shell Object" showAsIcon="1" r:id="rId5" imgW="914400" imgH="771480" progId="Package">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5382955"/>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1143000" y="4316155"/>
          <a:ext cx="914400" cy="771525"/>
        </p:xfrm>
        <a:graphic>
          <a:graphicData uri="http://schemas.openxmlformats.org/presentationml/2006/ole">
            <mc:AlternateContent xmlns:mc="http://schemas.openxmlformats.org/markup-compatibility/2006">
              <mc:Choice xmlns:v="urn:schemas-microsoft-com:vml" Requires="v">
                <p:oleObj spid="_x0000_s7180" name="Packager Shell Object" showAsIcon="1" r:id="rId7" imgW="914400" imgH="771480" progId="Package">
                  <p:embed/>
                </p:oleObj>
              </mc:Choice>
              <mc:Fallback>
                <p:oleObj name="Packager Shell Object" showAsIcon="1" r:id="rId7" imgW="914400" imgH="771480" progId="Package">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316155"/>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2971800" y="1143000"/>
            <a:ext cx="2362200" cy="461665"/>
          </a:xfrm>
          <a:prstGeom prst="rect">
            <a:avLst/>
          </a:prstGeom>
          <a:noFill/>
        </p:spPr>
        <p:txBody>
          <a:bodyPr wrap="square" rtlCol="0">
            <a:spAutoFit/>
          </a:bodyPr>
          <a:lstStyle/>
          <a:p>
            <a:r>
              <a:rPr lang="en-US" sz="2400" b="1" dirty="0" smtClean="0">
                <a:solidFill>
                  <a:srgbClr val="C00000"/>
                </a:solidFill>
              </a:rPr>
              <a:t>&lt; Negative &gt;</a:t>
            </a:r>
            <a:endParaRPr lang="en-US" sz="2400" b="1" dirty="0">
              <a:solidFill>
                <a:srgbClr val="C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829761"/>
          </a:xfrm>
        </p:spPr>
        <p:txBody>
          <a:bodyPr>
            <a:noAutofit/>
          </a:bodyPr>
          <a:lstStyle/>
          <a:p>
            <a:pPr algn="ctr"/>
            <a:r>
              <a:rPr lang="en-US" sz="4000" dirty="0" smtClean="0"/>
              <a:t>Latent Topic Mining:</a:t>
            </a:r>
            <a:br>
              <a:rPr lang="en-US" sz="4000" dirty="0" smtClean="0"/>
            </a:br>
            <a:r>
              <a:rPr lang="en-US" sz="4000" dirty="0" err="1" smtClean="0"/>
              <a:t>Flipkart</a:t>
            </a:r>
            <a:endParaRPr lang="en-US" sz="4000" dirty="0"/>
          </a:p>
        </p:txBody>
      </p:sp>
      <p:sp>
        <p:nvSpPr>
          <p:cNvPr id="3" name="Subtitle 2"/>
          <p:cNvSpPr>
            <a:spLocks noGrp="1"/>
          </p:cNvSpPr>
          <p:nvPr>
            <p:ph type="subTitle" idx="1"/>
          </p:nvPr>
        </p:nvSpPr>
        <p:spPr>
          <a:xfrm>
            <a:off x="685800" y="4267199"/>
            <a:ext cx="7772400" cy="544111"/>
          </a:xfrm>
        </p:spPr>
        <p:txBody>
          <a:bodyPr/>
          <a:lstStyle/>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Latent topic 1 - analysis</a:t>
            </a:r>
            <a:endParaRPr lang="en-US" sz="3600" dirty="0"/>
          </a:p>
        </p:txBody>
      </p:sp>
      <p:pic>
        <p:nvPicPr>
          <p:cNvPr id="5" name="Picture 2" descr="D:\ISB CBA materials\Data Collection\Assignments\DC assgn 4 grp\Rishu Final\DC_Assignment4_Final_Ver_1.2.1\WordClouds\LatentTopic1_Flipkart.jpeg"/>
          <p:cNvPicPr>
            <a:picLocks noGrp="1" noChangeAspect="1" noChangeArrowheads="1"/>
          </p:cNvPicPr>
          <p:nvPr>
            <p:ph sz="half" idx="1"/>
          </p:nvPr>
        </p:nvPicPr>
        <p:blipFill>
          <a:blip r:embed="rId2"/>
          <a:stretch>
            <a:fillRect/>
          </a:stretch>
        </p:blipFill>
        <p:spPr bwMode="auto">
          <a:xfrm>
            <a:off x="628650" y="2058194"/>
            <a:ext cx="3886200" cy="3886200"/>
          </a:xfrm>
          <a:prstGeom prst="rect">
            <a:avLst/>
          </a:prstGeom>
          <a:noFill/>
        </p:spPr>
      </p:pic>
      <p:sp>
        <p:nvSpPr>
          <p:cNvPr id="3" name="Content Placeholder 2"/>
          <p:cNvSpPr>
            <a:spLocks noGrp="1"/>
          </p:cNvSpPr>
          <p:nvPr>
            <p:ph sz="half" idx="2"/>
          </p:nvPr>
        </p:nvSpPr>
        <p:spPr/>
        <p:txBody>
          <a:bodyPr>
            <a:normAutofit/>
          </a:bodyPr>
          <a:lstStyle/>
          <a:p>
            <a:pPr fontAlgn="t"/>
            <a:r>
              <a:rPr lang="en-US" sz="2000" dirty="0" smtClean="0"/>
              <a:t>The people in this group are the ones who are commenting on the services of </a:t>
            </a:r>
            <a:r>
              <a:rPr lang="en-US" sz="2000" dirty="0" err="1" smtClean="0"/>
              <a:t>Flipkart</a:t>
            </a:r>
            <a:r>
              <a:rPr lang="en-US" sz="2000" dirty="0" smtClean="0"/>
              <a:t> more than the features of the phone. There have been instances where the battery and the camera have been mentioned but apart from that, the phone has been discussed very rarely.</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Latent topic 2 - analysis</a:t>
            </a:r>
            <a:endParaRPr lang="en-US" sz="3600" dirty="0"/>
          </a:p>
        </p:txBody>
      </p:sp>
      <p:pic>
        <p:nvPicPr>
          <p:cNvPr id="7" name="Picture 3" descr="D:\ISB CBA materials\Data Collection\Assignments\DC assgn 4 grp\Rishu Final\DC_Assignment4_Final_Ver_1.2.1\WordClouds\LatentTopic2_Flipkart.jpeg"/>
          <p:cNvPicPr>
            <a:picLocks noGrp="1" noChangeAspect="1" noChangeArrowheads="1"/>
          </p:cNvPicPr>
          <p:nvPr>
            <p:ph sz="half" idx="1"/>
          </p:nvPr>
        </p:nvPicPr>
        <p:blipFill>
          <a:blip r:embed="rId2"/>
          <a:stretch>
            <a:fillRect/>
          </a:stretch>
        </p:blipFill>
        <p:spPr bwMode="auto">
          <a:xfrm>
            <a:off x="628650" y="2058194"/>
            <a:ext cx="3886200" cy="3886200"/>
          </a:xfrm>
          <a:prstGeom prst="rect">
            <a:avLst/>
          </a:prstGeom>
          <a:noFill/>
        </p:spPr>
      </p:pic>
      <p:sp>
        <p:nvSpPr>
          <p:cNvPr id="3" name="Content Placeholder 2"/>
          <p:cNvSpPr>
            <a:spLocks noGrp="1"/>
          </p:cNvSpPr>
          <p:nvPr>
            <p:ph sz="half" idx="2"/>
          </p:nvPr>
        </p:nvSpPr>
        <p:spPr/>
        <p:txBody>
          <a:bodyPr>
            <a:normAutofit/>
          </a:bodyPr>
          <a:lstStyle/>
          <a:p>
            <a:r>
              <a:rPr lang="en-US" sz="2000" dirty="0" smtClean="0"/>
              <a:t>The people who fall in this group are those who have provided a general positive comment on the phone without going into specific details of the features of the phone. Even though we can find the odd mention of the camera, display and the processor of the phone, the context of this group is wholly general.</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Latent topic 3 - analysis</a:t>
            </a:r>
            <a:endParaRPr lang="en-US" sz="3600" dirty="0"/>
          </a:p>
        </p:txBody>
      </p:sp>
      <p:pic>
        <p:nvPicPr>
          <p:cNvPr id="7" name="Picture 4" descr="D:\ISB CBA materials\Data Collection\Assignments\DC assgn 4 grp\Rishu Final\DC_Assignment4_Final_Ver_1.2.1\WordClouds\LatentTopic3_Flipkart.jpeg"/>
          <p:cNvPicPr>
            <a:picLocks noGrp="1" noChangeAspect="1" noChangeArrowheads="1"/>
          </p:cNvPicPr>
          <p:nvPr>
            <p:ph sz="half" idx="1"/>
          </p:nvPr>
        </p:nvPicPr>
        <p:blipFill>
          <a:blip r:embed="rId2"/>
          <a:stretch>
            <a:fillRect/>
          </a:stretch>
        </p:blipFill>
        <p:spPr bwMode="auto">
          <a:xfrm>
            <a:off x="628650" y="2058194"/>
            <a:ext cx="3886200" cy="3886200"/>
          </a:xfrm>
          <a:prstGeom prst="rect">
            <a:avLst/>
          </a:prstGeom>
          <a:noFill/>
        </p:spPr>
      </p:pic>
      <p:sp>
        <p:nvSpPr>
          <p:cNvPr id="3" name="Content Placeholder 2"/>
          <p:cNvSpPr>
            <a:spLocks noGrp="1"/>
          </p:cNvSpPr>
          <p:nvPr>
            <p:ph sz="half" idx="2"/>
          </p:nvPr>
        </p:nvSpPr>
        <p:spPr/>
        <p:txBody>
          <a:bodyPr>
            <a:normAutofit/>
          </a:bodyPr>
          <a:lstStyle/>
          <a:p>
            <a:r>
              <a:rPr lang="en-US" sz="2000" dirty="0" smtClean="0"/>
              <a:t>This is a group of people who have commented specifically on the features of the phone. While the camera and the battery have been discussed more often, there have also been frequent mentions of the screen, speed and the price of the device. This is a group which contains an in depth analysis of the pros and the cons of the phone.</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3200"/>
            <a:ext cx="8229600" cy="1143000"/>
          </a:xfrm>
        </p:spPr>
        <p:txBody>
          <a:bodyPr>
            <a:normAutofit/>
          </a:bodyPr>
          <a:lstStyle/>
          <a:p>
            <a:pPr algn="ctr"/>
            <a:r>
              <a:rPr lang="en-US" sz="5400" dirty="0" smtClean="0"/>
              <a:t>THANK YOU</a:t>
            </a:r>
            <a:endParaRPr lang="en-US" sz="5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829761"/>
          </a:xfrm>
        </p:spPr>
        <p:txBody>
          <a:bodyPr>
            <a:noAutofit/>
          </a:bodyPr>
          <a:lstStyle/>
          <a:p>
            <a:pPr algn="ctr"/>
            <a:r>
              <a:rPr lang="en-US" sz="4000" dirty="0" smtClean="0"/>
              <a:t>Data Source: </a:t>
            </a:r>
            <a:br>
              <a:rPr lang="en-US" sz="4000" dirty="0" smtClean="0"/>
            </a:br>
            <a:r>
              <a:rPr lang="en-US" sz="4000" dirty="0" err="1" smtClean="0"/>
              <a:t>Flipkart</a:t>
            </a:r>
            <a:endParaRPr lang="en-US" sz="4000" dirty="0"/>
          </a:p>
        </p:txBody>
      </p:sp>
      <p:sp>
        <p:nvSpPr>
          <p:cNvPr id="3" name="Subtitle 2"/>
          <p:cNvSpPr>
            <a:spLocks noGrp="1"/>
          </p:cNvSpPr>
          <p:nvPr>
            <p:ph type="subTitle" idx="1"/>
          </p:nvPr>
        </p:nvSpPr>
        <p:spPr>
          <a:xfrm>
            <a:off x="685800" y="4267199"/>
            <a:ext cx="7772400" cy="544111"/>
          </a:xfrm>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Term Frequency world clouds</a:t>
            </a:r>
            <a:endParaRPr lang="en-US" sz="3200" dirty="0"/>
          </a:p>
        </p:txBody>
      </p:sp>
      <p:sp>
        <p:nvSpPr>
          <p:cNvPr id="3" name="Text Placeholder 2"/>
          <p:cNvSpPr>
            <a:spLocks noGrp="1"/>
          </p:cNvSpPr>
          <p:nvPr>
            <p:ph type="body" idx="1"/>
          </p:nvPr>
        </p:nvSpPr>
        <p:spPr/>
        <p:txBody>
          <a:bodyPr/>
          <a:lstStyle/>
          <a:p>
            <a:r>
              <a:rPr lang="en-US" dirty="0" smtClean="0"/>
              <a:t>TF</a:t>
            </a:r>
            <a:endParaRPr lang="en-US" dirty="0"/>
          </a:p>
        </p:txBody>
      </p:sp>
      <p:pic>
        <p:nvPicPr>
          <p:cNvPr id="7" name="Content Placeholder 3" descr="J7_Flipkart_TF.jpeg"/>
          <p:cNvPicPr>
            <a:picLocks noGrp="1" noChangeAspect="1"/>
          </p:cNvPicPr>
          <p:nvPr>
            <p:ph sz="half" idx="2"/>
          </p:nvPr>
        </p:nvPicPr>
        <p:blipFill>
          <a:blip r:embed="rId2"/>
          <a:stretch>
            <a:fillRect/>
          </a:stretch>
        </p:blipFill>
        <p:spPr>
          <a:xfrm>
            <a:off x="722312" y="2505075"/>
            <a:ext cx="3684588" cy="3684588"/>
          </a:xfrm>
        </p:spPr>
      </p:pic>
      <p:sp>
        <p:nvSpPr>
          <p:cNvPr id="4" name="Text Placeholder 3"/>
          <p:cNvSpPr>
            <a:spLocks noGrp="1"/>
          </p:cNvSpPr>
          <p:nvPr>
            <p:ph type="body" sz="quarter" idx="3"/>
          </p:nvPr>
        </p:nvSpPr>
        <p:spPr/>
        <p:txBody>
          <a:bodyPr/>
          <a:lstStyle/>
          <a:p>
            <a:r>
              <a:rPr lang="en-US" dirty="0" smtClean="0"/>
              <a:t>TF-IDF</a:t>
            </a:r>
            <a:endParaRPr lang="en-US" dirty="0"/>
          </a:p>
        </p:txBody>
      </p:sp>
      <p:pic>
        <p:nvPicPr>
          <p:cNvPr id="8" name="Content Placeholder 3" descr="J7_Flipkart_TF-IDF.jpeg"/>
          <p:cNvPicPr>
            <a:picLocks noGrp="1" noChangeAspect="1"/>
          </p:cNvPicPr>
          <p:nvPr>
            <p:ph sz="quarter" idx="4"/>
          </p:nvPr>
        </p:nvPicPr>
        <p:blipFill>
          <a:blip r:embed="rId2"/>
          <a:stretch>
            <a:fillRect/>
          </a:stretch>
        </p:blipFill>
        <p:spPr>
          <a:xfrm>
            <a:off x="4730750" y="2505075"/>
            <a:ext cx="3684588" cy="3684588"/>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Sentiment Analysis</a:t>
            </a:r>
            <a:endParaRPr lang="en-US" sz="3600" dirty="0"/>
          </a:p>
        </p:txBody>
      </p:sp>
      <p:sp>
        <p:nvSpPr>
          <p:cNvPr id="3" name="Text Placeholder 2"/>
          <p:cNvSpPr>
            <a:spLocks noGrp="1"/>
          </p:cNvSpPr>
          <p:nvPr>
            <p:ph type="body" idx="1"/>
          </p:nvPr>
        </p:nvSpPr>
        <p:spPr/>
        <p:txBody>
          <a:bodyPr/>
          <a:lstStyle/>
          <a:p>
            <a:r>
              <a:rPr lang="en-US" dirty="0" smtClean="0"/>
              <a:t>Positive word cloud</a:t>
            </a:r>
            <a:endParaRPr lang="en-US" dirty="0"/>
          </a:p>
        </p:txBody>
      </p:sp>
      <p:pic>
        <p:nvPicPr>
          <p:cNvPr id="7" name="Content Placeholder 3" descr="J7_Flipkart_SA_positive.jpeg"/>
          <p:cNvPicPr>
            <a:picLocks noGrp="1" noChangeAspect="1"/>
          </p:cNvPicPr>
          <p:nvPr>
            <p:ph sz="half" idx="2"/>
          </p:nvPr>
        </p:nvPicPr>
        <p:blipFill>
          <a:blip r:embed="rId2"/>
          <a:stretch>
            <a:fillRect/>
          </a:stretch>
        </p:blipFill>
        <p:spPr>
          <a:xfrm>
            <a:off x="722312" y="2505075"/>
            <a:ext cx="3684588" cy="3684588"/>
          </a:xfrm>
        </p:spPr>
      </p:pic>
      <p:sp>
        <p:nvSpPr>
          <p:cNvPr id="4" name="Text Placeholder 3"/>
          <p:cNvSpPr>
            <a:spLocks noGrp="1"/>
          </p:cNvSpPr>
          <p:nvPr>
            <p:ph type="body" sz="quarter" idx="3"/>
          </p:nvPr>
        </p:nvSpPr>
        <p:spPr/>
        <p:txBody>
          <a:bodyPr/>
          <a:lstStyle/>
          <a:p>
            <a:r>
              <a:rPr lang="en-US" dirty="0" smtClean="0"/>
              <a:t>Negative word cloud</a:t>
            </a:r>
            <a:endParaRPr lang="en-US" dirty="0"/>
          </a:p>
        </p:txBody>
      </p:sp>
      <p:pic>
        <p:nvPicPr>
          <p:cNvPr id="8" name="Content Placeholder 3" descr="J7_Flipkart_SA_negative.jpeg"/>
          <p:cNvPicPr>
            <a:picLocks noGrp="1" noChangeAspect="1"/>
          </p:cNvPicPr>
          <p:nvPr>
            <p:ph sz="quarter" idx="4"/>
          </p:nvPr>
        </p:nvPicPr>
        <p:blipFill>
          <a:blip r:embed="rId2"/>
          <a:stretch>
            <a:fillRect/>
          </a:stretch>
        </p:blipFill>
        <p:spPr>
          <a:xfrm>
            <a:off x="4730750" y="2505075"/>
            <a:ext cx="3684588" cy="3684588"/>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2400" dirty="0" err="1" smtClean="0"/>
              <a:t>Flipkart</a:t>
            </a:r>
            <a:r>
              <a:rPr lang="en-US" sz="2400" dirty="0" smtClean="0"/>
              <a:t> Sentiment Analysis – Positive </a:t>
            </a:r>
            <a:r>
              <a:rPr lang="en-US" sz="2400" dirty="0" err="1" smtClean="0"/>
              <a:t>vs</a:t>
            </a:r>
            <a:r>
              <a:rPr lang="en-US" sz="2400" dirty="0" smtClean="0"/>
              <a:t> Negative</a:t>
            </a:r>
            <a:endParaRPr lang="en-US" sz="2400" dirty="0"/>
          </a:p>
        </p:txBody>
      </p:sp>
      <p:pic>
        <p:nvPicPr>
          <p:cNvPr id="4" name="Content Placeholder 3" descr="J7_Flipkart_SA_PvsN.jpeg"/>
          <p:cNvPicPr>
            <a:picLocks noGrp="1" noChangeAspect="1"/>
          </p:cNvPicPr>
          <p:nvPr>
            <p:ph idx="1"/>
          </p:nvPr>
        </p:nvPicPr>
        <p:blipFill>
          <a:blip r:embed="rId2"/>
          <a:stretch>
            <a:fillRect/>
          </a:stretch>
        </p:blipFill>
        <p:spPr>
          <a:xfrm>
            <a:off x="2396331" y="1825625"/>
            <a:ext cx="4351338" cy="435133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229600" cy="1143000"/>
          </a:xfrm>
        </p:spPr>
        <p:txBody>
          <a:bodyPr>
            <a:normAutofit/>
          </a:bodyPr>
          <a:lstStyle/>
          <a:p>
            <a:pPr algn="ctr"/>
            <a:r>
              <a:rPr lang="en-US" sz="3200" dirty="0" smtClean="0"/>
              <a:t>Speculation on Positive &amp; Negative</a:t>
            </a:r>
            <a:endParaRPr lang="en-US" sz="3200" dirty="0"/>
          </a:p>
        </p:txBody>
      </p:sp>
      <p:graphicFrame>
        <p:nvGraphicFramePr>
          <p:cNvPr id="7" name="Table 6"/>
          <p:cNvGraphicFramePr>
            <a:graphicFrameLocks noGrp="1"/>
          </p:cNvGraphicFramePr>
          <p:nvPr/>
        </p:nvGraphicFramePr>
        <p:xfrm>
          <a:off x="457200" y="1676400"/>
          <a:ext cx="8077201" cy="4036949"/>
        </p:xfrm>
        <a:graphic>
          <a:graphicData uri="http://schemas.openxmlformats.org/drawingml/2006/table">
            <a:tbl>
              <a:tblPr firstRow="1" bandRow="1">
                <a:tableStyleId>{5C22544A-7EE6-4342-B048-85BDC9FD1C3A}</a:tableStyleId>
              </a:tblPr>
              <a:tblGrid>
                <a:gridCol w="1828800"/>
                <a:gridCol w="1752600"/>
                <a:gridCol w="4495801"/>
              </a:tblGrid>
              <a:tr h="533400">
                <a:tc>
                  <a:txBody>
                    <a:bodyPr/>
                    <a:lstStyle/>
                    <a:p>
                      <a:r>
                        <a:rPr lang="en-US" dirty="0" smtClean="0"/>
                        <a:t>Most Positive Document</a:t>
                      </a:r>
                      <a:r>
                        <a:rPr lang="en-US" baseline="0" dirty="0" smtClean="0"/>
                        <a:t> No.</a:t>
                      </a:r>
                      <a:endParaRPr lang="en-US" dirty="0"/>
                    </a:p>
                  </a:txBody>
                  <a:tcPr/>
                </a:tc>
                <a:tc>
                  <a:txBody>
                    <a:bodyPr/>
                    <a:lstStyle/>
                    <a:p>
                      <a:r>
                        <a:rPr lang="en-US" dirty="0" smtClean="0"/>
                        <a:t>Positive Word Count</a:t>
                      </a:r>
                      <a:endParaRPr lang="en-US" dirty="0"/>
                    </a:p>
                  </a:txBody>
                  <a:tcPr/>
                </a:tc>
                <a:tc>
                  <a:txBody>
                    <a:bodyPr/>
                    <a:lstStyle/>
                    <a:p>
                      <a:pPr algn="ctr"/>
                      <a:r>
                        <a:rPr lang="en-US" dirty="0" smtClean="0"/>
                        <a:t>Speculation on Positive</a:t>
                      </a:r>
                      <a:r>
                        <a:rPr lang="en-US" baseline="0" dirty="0" smtClean="0"/>
                        <a:t> sentiments</a:t>
                      </a:r>
                      <a:endParaRPr lang="en-US" dirty="0"/>
                    </a:p>
                  </a:txBody>
                  <a:tcPr/>
                </a:tc>
              </a:tr>
              <a:tr h="883920">
                <a:tc>
                  <a:txBody>
                    <a:bodyPr/>
                    <a:lstStyle/>
                    <a:p>
                      <a:pPr algn="ctr">
                        <a:lnSpc>
                          <a:spcPct val="150000"/>
                        </a:lnSpc>
                      </a:pPr>
                      <a:r>
                        <a:rPr lang="en-US" sz="1200" dirty="0" smtClean="0"/>
                        <a:t>4</a:t>
                      </a:r>
                      <a:endParaRPr lang="en-US" sz="1200" dirty="0"/>
                    </a:p>
                  </a:txBody>
                  <a:tcPr/>
                </a:tc>
                <a:tc>
                  <a:txBody>
                    <a:bodyPr/>
                    <a:lstStyle/>
                    <a:p>
                      <a:pPr algn="ctr">
                        <a:lnSpc>
                          <a:spcPct val="150000"/>
                        </a:lnSpc>
                      </a:pPr>
                      <a:r>
                        <a:rPr lang="en-US" sz="1200" dirty="0" smtClean="0"/>
                        <a:t>35</a:t>
                      </a:r>
                      <a:endParaRPr lang="en-US" sz="1200" dirty="0"/>
                    </a:p>
                  </a:txBody>
                  <a:tcPr/>
                </a:tc>
                <a:tc>
                  <a:txBody>
                    <a:bodyPr/>
                    <a:lstStyle/>
                    <a:p>
                      <a:pPr algn="l">
                        <a:lnSpc>
                          <a:spcPct val="100000"/>
                        </a:lnSpc>
                      </a:pPr>
                      <a:r>
                        <a:rPr lang="en-US" sz="1200" dirty="0" smtClean="0"/>
                        <a:t>Look and feel: 10/10 for gold version,</a:t>
                      </a:r>
                    </a:p>
                    <a:p>
                      <a:pPr algn="l">
                        <a:lnSpc>
                          <a:spcPct val="100000"/>
                        </a:lnSpc>
                      </a:pPr>
                      <a:r>
                        <a:rPr lang="en-US" sz="1200" dirty="0" smtClean="0"/>
                        <a:t>Software: 10/10 Android 5.1.1,</a:t>
                      </a:r>
                    </a:p>
                    <a:p>
                      <a:pPr algn="l">
                        <a:lnSpc>
                          <a:spcPct val="100000"/>
                        </a:lnSpc>
                      </a:pPr>
                      <a:r>
                        <a:rPr lang="en-US" sz="1200" dirty="0" smtClean="0"/>
                        <a:t>Sensors: 7/10,</a:t>
                      </a:r>
                      <a:r>
                        <a:rPr lang="en-US" sz="1200" baseline="0" dirty="0" smtClean="0"/>
                        <a:t> Gaming: 9/10,</a:t>
                      </a:r>
                    </a:p>
                    <a:p>
                      <a:pPr algn="l">
                        <a:lnSpc>
                          <a:spcPct val="100000"/>
                        </a:lnSpc>
                      </a:pPr>
                      <a:r>
                        <a:rPr lang="en-US" sz="1200" dirty="0" smtClean="0"/>
                        <a:t>Video and Sound: 7/10, No led : 7/10</a:t>
                      </a:r>
                      <a:endParaRPr lang="en-US" sz="1200" dirty="0"/>
                    </a:p>
                  </a:txBody>
                  <a:tcPr/>
                </a:tc>
              </a:tr>
              <a:tr h="990600">
                <a:tc>
                  <a:txBody>
                    <a:bodyPr/>
                    <a:lstStyle/>
                    <a:p>
                      <a:pPr algn="ctr">
                        <a:lnSpc>
                          <a:spcPct val="150000"/>
                        </a:lnSpc>
                      </a:pPr>
                      <a:r>
                        <a:rPr lang="en-US" sz="1200" dirty="0" smtClean="0"/>
                        <a:t>20</a:t>
                      </a:r>
                      <a:endParaRPr lang="en-US" sz="1200" dirty="0"/>
                    </a:p>
                  </a:txBody>
                  <a:tcPr/>
                </a:tc>
                <a:tc>
                  <a:txBody>
                    <a:bodyPr/>
                    <a:lstStyle/>
                    <a:p>
                      <a:pPr algn="ctr">
                        <a:lnSpc>
                          <a:spcPct val="150000"/>
                        </a:lnSpc>
                      </a:pPr>
                      <a:r>
                        <a:rPr lang="en-US" sz="1200" dirty="0" smtClean="0"/>
                        <a:t>33</a:t>
                      </a:r>
                      <a:endParaRPr lang="en-US" sz="1200" dirty="0"/>
                    </a:p>
                  </a:txBody>
                  <a:tcPr/>
                </a:tc>
                <a:tc>
                  <a:txBody>
                    <a:bodyPr/>
                    <a:lstStyle/>
                    <a:p>
                      <a:pPr algn="l">
                        <a:lnSpc>
                          <a:spcPct val="150000"/>
                        </a:lnSpc>
                      </a:pPr>
                      <a:r>
                        <a:rPr lang="en-US" sz="1200" dirty="0" smtClean="0"/>
                        <a:t>Sleek phone design with golden color,</a:t>
                      </a:r>
                    </a:p>
                    <a:p>
                      <a:pPr algn="l">
                        <a:lnSpc>
                          <a:spcPct val="150000"/>
                        </a:lnSpc>
                      </a:pPr>
                      <a:r>
                        <a:rPr lang="en-US" sz="1200" dirty="0" smtClean="0"/>
                        <a:t>Display,</a:t>
                      </a:r>
                      <a:r>
                        <a:rPr lang="en-US" sz="1200" baseline="0" dirty="0" smtClean="0"/>
                        <a:t> Internal &amp; External Memory Runs Smoothly,</a:t>
                      </a:r>
                    </a:p>
                    <a:p>
                      <a:pPr algn="l">
                        <a:lnSpc>
                          <a:spcPct val="150000"/>
                        </a:lnSpc>
                      </a:pPr>
                      <a:r>
                        <a:rPr lang="en-US" sz="1200" baseline="0" dirty="0" smtClean="0"/>
                        <a:t>Smart Manager is great with security app,</a:t>
                      </a:r>
                    </a:p>
                    <a:p>
                      <a:pPr algn="l">
                        <a:lnSpc>
                          <a:spcPct val="150000"/>
                        </a:lnSpc>
                      </a:pPr>
                      <a:r>
                        <a:rPr lang="en-US" sz="1200" baseline="0" dirty="0" err="1" smtClean="0"/>
                        <a:t>AnTuTu</a:t>
                      </a:r>
                      <a:r>
                        <a:rPr lang="en-US" sz="1200" baseline="0" dirty="0" smtClean="0"/>
                        <a:t> Benchmark better than Moto G3.</a:t>
                      </a:r>
                      <a:endParaRPr lang="en-US" sz="1200" dirty="0"/>
                    </a:p>
                  </a:txBody>
                  <a:tcPr/>
                </a:tc>
              </a:tr>
              <a:tr h="1352550">
                <a:tc>
                  <a:txBody>
                    <a:bodyPr/>
                    <a:lstStyle/>
                    <a:p>
                      <a:pPr algn="ctr">
                        <a:lnSpc>
                          <a:spcPct val="150000"/>
                        </a:lnSpc>
                      </a:pPr>
                      <a:r>
                        <a:rPr lang="en-US" sz="1400" dirty="0" smtClean="0"/>
                        <a:t>19</a:t>
                      </a:r>
                      <a:endParaRPr lang="en-US" sz="1400" dirty="0"/>
                    </a:p>
                  </a:txBody>
                  <a:tcPr/>
                </a:tc>
                <a:tc>
                  <a:txBody>
                    <a:bodyPr/>
                    <a:lstStyle/>
                    <a:p>
                      <a:pPr algn="ctr">
                        <a:lnSpc>
                          <a:spcPct val="150000"/>
                        </a:lnSpc>
                      </a:pPr>
                      <a:r>
                        <a:rPr lang="en-US" sz="1400" dirty="0" smtClean="0"/>
                        <a:t>32</a:t>
                      </a:r>
                      <a:endParaRPr lang="en-US" sz="1400" dirty="0"/>
                    </a:p>
                  </a:txBody>
                  <a:tcPr/>
                </a:tc>
                <a:tc>
                  <a:txBody>
                    <a:bodyPr/>
                    <a:lstStyle/>
                    <a:p>
                      <a:pPr algn="l">
                        <a:lnSpc>
                          <a:spcPct val="150000"/>
                        </a:lnSpc>
                      </a:pPr>
                      <a:r>
                        <a:rPr lang="en-US" sz="1200" dirty="0" smtClean="0"/>
                        <a:t>Golden color steals</a:t>
                      </a:r>
                      <a:r>
                        <a:rPr lang="en-US" sz="1200" baseline="0" dirty="0" smtClean="0"/>
                        <a:t> the show, Super-</a:t>
                      </a:r>
                      <a:r>
                        <a:rPr lang="en-US" sz="1200" baseline="0" dirty="0" err="1" smtClean="0"/>
                        <a:t>amoled</a:t>
                      </a:r>
                      <a:r>
                        <a:rPr lang="en-US" sz="1200" baseline="0" dirty="0" smtClean="0"/>
                        <a:t> display with Live colors, Slimmest phone, Better Performance, Multi-tasking, Smooth Running Apps, Etc.</a:t>
                      </a:r>
                      <a:endParaRPr lang="en-US" sz="1200" dirty="0"/>
                    </a:p>
                  </a:txBody>
                  <a:tcPr/>
                </a:tc>
              </a:tr>
            </a:tbl>
          </a:graphicData>
        </a:graphic>
      </p:graphicFrame>
      <p:graphicFrame>
        <p:nvGraphicFramePr>
          <p:cNvPr id="9" name="Object 8"/>
          <p:cNvGraphicFramePr>
            <a:graphicFrameLocks noChangeAspect="1"/>
          </p:cNvGraphicFramePr>
          <p:nvPr/>
        </p:nvGraphicFramePr>
        <p:xfrm>
          <a:off x="7391400" y="2362200"/>
          <a:ext cx="914400" cy="771525"/>
        </p:xfrm>
        <a:graphic>
          <a:graphicData uri="http://schemas.openxmlformats.org/presentationml/2006/ole">
            <mc:AlternateContent xmlns:mc="http://schemas.openxmlformats.org/markup-compatibility/2006">
              <mc:Choice xmlns:v="urn:schemas-microsoft-com:vml" Requires="v">
                <p:oleObj spid="_x0000_s1033" name="Packager Shell Object" showAsIcon="1" r:id="rId3" imgW="914400" imgH="771480" progId="Package">
                  <p:embed/>
                </p:oleObj>
              </mc:Choice>
              <mc:Fallback>
                <p:oleObj name="Packager Shell Object" showAsIcon="1" r:id="rId3" imgW="914400" imgH="77148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362200"/>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7467600" y="3733800"/>
          <a:ext cx="914400" cy="771525"/>
        </p:xfrm>
        <a:graphic>
          <a:graphicData uri="http://schemas.openxmlformats.org/presentationml/2006/ole">
            <mc:AlternateContent xmlns:mc="http://schemas.openxmlformats.org/markup-compatibility/2006">
              <mc:Choice xmlns:v="urn:schemas-microsoft-com:vml" Requires="v">
                <p:oleObj spid="_x0000_s1034" name="Packager Shell Object" showAsIcon="1" r:id="rId5" imgW="914400" imgH="771480" progId="Package">
                  <p:embed/>
                </p:oleObj>
              </mc:Choice>
              <mc:Fallback>
                <p:oleObj name="Packager Shell Object" showAsIcon="1" r:id="rId5" imgW="914400" imgH="771480" progId="Package">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3733800"/>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7315200" y="5029200"/>
          <a:ext cx="914400" cy="771525"/>
        </p:xfrm>
        <a:graphic>
          <a:graphicData uri="http://schemas.openxmlformats.org/presentationml/2006/ole">
            <mc:AlternateContent xmlns:mc="http://schemas.openxmlformats.org/markup-compatibility/2006">
              <mc:Choice xmlns:v="urn:schemas-microsoft-com:vml" Requires="v">
                <p:oleObj spid="_x0000_s1035" name="Packager Shell Object" showAsIcon="1" r:id="rId7" imgW="914400" imgH="771480" progId="Package">
                  <p:embed/>
                </p:oleObj>
              </mc:Choice>
              <mc:Fallback>
                <p:oleObj name="Packager Shell Object" showAsIcon="1" r:id="rId7" imgW="914400" imgH="771480" progId="Package">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5029200"/>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3200400" y="1143000"/>
            <a:ext cx="2362200" cy="461665"/>
          </a:xfrm>
          <a:prstGeom prst="rect">
            <a:avLst/>
          </a:prstGeom>
          <a:noFill/>
        </p:spPr>
        <p:txBody>
          <a:bodyPr wrap="square" rtlCol="0">
            <a:spAutoFit/>
          </a:bodyPr>
          <a:lstStyle/>
          <a:p>
            <a:r>
              <a:rPr lang="en-US" sz="2400" b="1" dirty="0" smtClean="0">
                <a:solidFill>
                  <a:srgbClr val="00B050"/>
                </a:solidFill>
              </a:rPr>
              <a:t>&lt; Positive &gt;</a:t>
            </a:r>
            <a:endParaRPr lang="en-US" sz="2400" b="1" dirty="0">
              <a:solidFill>
                <a:srgbClr val="00B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229600" cy="1143000"/>
          </a:xfrm>
        </p:spPr>
        <p:txBody>
          <a:bodyPr>
            <a:normAutofit/>
          </a:bodyPr>
          <a:lstStyle/>
          <a:p>
            <a:pPr algn="ctr"/>
            <a:r>
              <a:rPr lang="en-US" sz="3200" dirty="0" smtClean="0"/>
              <a:t>Speculation on Positive &amp; Negative</a:t>
            </a:r>
            <a:endParaRPr lang="en-US" sz="3200" dirty="0"/>
          </a:p>
        </p:txBody>
      </p:sp>
      <p:graphicFrame>
        <p:nvGraphicFramePr>
          <p:cNvPr id="8" name="Table 7"/>
          <p:cNvGraphicFramePr>
            <a:graphicFrameLocks noGrp="1"/>
          </p:cNvGraphicFramePr>
          <p:nvPr/>
        </p:nvGraphicFramePr>
        <p:xfrm>
          <a:off x="533400" y="1743075"/>
          <a:ext cx="8077200" cy="4200525"/>
        </p:xfrm>
        <a:graphic>
          <a:graphicData uri="http://schemas.openxmlformats.org/drawingml/2006/table">
            <a:tbl>
              <a:tblPr firstRow="1" bandRow="1">
                <a:tableStyleId>{5C22544A-7EE6-4342-B048-85BDC9FD1C3A}</a:tableStyleId>
              </a:tblPr>
              <a:tblGrid>
                <a:gridCol w="1981200"/>
                <a:gridCol w="1524000"/>
                <a:gridCol w="4572000"/>
              </a:tblGrid>
              <a:tr h="609600">
                <a:tc>
                  <a:txBody>
                    <a:bodyPr/>
                    <a:lstStyle/>
                    <a:p>
                      <a:r>
                        <a:rPr lang="en-US" dirty="0" smtClean="0"/>
                        <a:t>Most Negative Document</a:t>
                      </a:r>
                      <a:r>
                        <a:rPr lang="en-US" baseline="0" dirty="0" smtClean="0"/>
                        <a:t> No.</a:t>
                      </a:r>
                      <a:endParaRPr lang="en-US" dirty="0"/>
                    </a:p>
                  </a:txBody>
                  <a:tcPr/>
                </a:tc>
                <a:tc>
                  <a:txBody>
                    <a:bodyPr/>
                    <a:lstStyle/>
                    <a:p>
                      <a:r>
                        <a:rPr lang="en-US" dirty="0" smtClean="0"/>
                        <a:t>Negative</a:t>
                      </a:r>
                      <a:r>
                        <a:rPr lang="en-US" baseline="0" dirty="0" smtClean="0"/>
                        <a:t> </a:t>
                      </a:r>
                      <a:r>
                        <a:rPr lang="en-US" dirty="0" smtClean="0"/>
                        <a:t>Word Count</a:t>
                      </a:r>
                      <a:endParaRPr lang="en-US" dirty="0"/>
                    </a:p>
                  </a:txBody>
                  <a:tcPr/>
                </a:tc>
                <a:tc>
                  <a:txBody>
                    <a:bodyPr/>
                    <a:lstStyle/>
                    <a:p>
                      <a:pPr algn="ctr"/>
                      <a:r>
                        <a:rPr lang="en-US" dirty="0" smtClean="0"/>
                        <a:t>Speculation on Negative</a:t>
                      </a:r>
                      <a:r>
                        <a:rPr lang="en-US" baseline="0" dirty="0" smtClean="0"/>
                        <a:t> sentiments</a:t>
                      </a:r>
                      <a:endParaRPr lang="en-US" dirty="0"/>
                    </a:p>
                  </a:txBody>
                  <a:tcPr/>
                </a:tc>
              </a:tr>
              <a:tr h="1251010">
                <a:tc>
                  <a:txBody>
                    <a:bodyPr/>
                    <a:lstStyle/>
                    <a:p>
                      <a:pPr algn="ctr"/>
                      <a:r>
                        <a:rPr lang="en-US" sz="1600" dirty="0" smtClean="0"/>
                        <a:t>20</a:t>
                      </a:r>
                      <a:endParaRPr lang="en-US" sz="1600" dirty="0"/>
                    </a:p>
                  </a:txBody>
                  <a:tcPr/>
                </a:tc>
                <a:tc>
                  <a:txBody>
                    <a:bodyPr/>
                    <a:lstStyle/>
                    <a:p>
                      <a:pPr algn="ctr"/>
                      <a:r>
                        <a:rPr lang="en-US" sz="1600" dirty="0" smtClean="0"/>
                        <a:t>25</a:t>
                      </a:r>
                      <a:endParaRPr lang="en-US" sz="1600" dirty="0"/>
                    </a:p>
                  </a:txBody>
                  <a:tcPr/>
                </a:tc>
                <a:tc>
                  <a:txBody>
                    <a:bodyPr/>
                    <a:lstStyle/>
                    <a:p>
                      <a:r>
                        <a:rPr lang="en-US" sz="1400" dirty="0" smtClean="0"/>
                        <a:t>Screen heating while charging, Slow processing with some apps, Battery drainage,  Rear Camera</a:t>
                      </a:r>
                      <a:r>
                        <a:rPr lang="en-US" sz="1400" baseline="0" dirty="0" smtClean="0"/>
                        <a:t> quality not up to the mark for indoor </a:t>
                      </a:r>
                      <a:r>
                        <a:rPr lang="en-US" sz="1400" baseline="0" dirty="0" err="1" smtClean="0"/>
                        <a:t>pics</a:t>
                      </a:r>
                      <a:r>
                        <a:rPr lang="en-US" sz="1400" baseline="0" dirty="0" smtClean="0"/>
                        <a:t>, Second SIM signals fluctuating, Low Sound</a:t>
                      </a:r>
                      <a:endParaRPr lang="en-US" sz="1400" dirty="0"/>
                    </a:p>
                  </a:txBody>
                  <a:tcPr/>
                </a:tc>
              </a:tr>
              <a:tr h="838200">
                <a:tc>
                  <a:txBody>
                    <a:bodyPr/>
                    <a:lstStyle/>
                    <a:p>
                      <a:pPr algn="ctr"/>
                      <a:r>
                        <a:rPr lang="en-US" sz="1400" dirty="0" smtClean="0"/>
                        <a:t>322</a:t>
                      </a:r>
                      <a:endParaRPr lang="en-US" sz="1400" dirty="0"/>
                    </a:p>
                  </a:txBody>
                  <a:tcPr/>
                </a:tc>
                <a:tc>
                  <a:txBody>
                    <a:bodyPr/>
                    <a:lstStyle/>
                    <a:p>
                      <a:pPr algn="ctr"/>
                      <a:r>
                        <a:rPr lang="en-US" sz="1400" dirty="0" smtClean="0"/>
                        <a:t>17</a:t>
                      </a:r>
                      <a:endParaRPr lang="en-US" sz="1400" dirty="0"/>
                    </a:p>
                  </a:txBody>
                  <a:tcPr/>
                </a:tc>
                <a:tc>
                  <a:txBody>
                    <a:bodyPr/>
                    <a:lstStyle/>
                    <a:p>
                      <a:r>
                        <a:rPr lang="en-US" sz="1400" dirty="0" smtClean="0"/>
                        <a:t>Camera quality not that amazing, Poor </a:t>
                      </a:r>
                      <a:r>
                        <a:rPr lang="en-US" sz="1400" dirty="0" err="1" smtClean="0"/>
                        <a:t>wifi</a:t>
                      </a:r>
                      <a:r>
                        <a:rPr lang="en-US" sz="1400" dirty="0" smtClean="0"/>
                        <a:t> connectivity, Faulty charger, Low sound</a:t>
                      </a:r>
                      <a:endParaRPr lang="en-US" sz="1400" dirty="0"/>
                    </a:p>
                  </a:txBody>
                  <a:tcPr/>
                </a:tc>
              </a:tr>
              <a:tr h="1471235">
                <a:tc>
                  <a:txBody>
                    <a:bodyPr/>
                    <a:lstStyle/>
                    <a:p>
                      <a:pPr algn="ctr"/>
                      <a:r>
                        <a:rPr lang="en-US" sz="1400" dirty="0" smtClean="0"/>
                        <a:t>19</a:t>
                      </a:r>
                      <a:endParaRPr lang="en-US" sz="1400" dirty="0"/>
                    </a:p>
                  </a:txBody>
                  <a:tcPr/>
                </a:tc>
                <a:tc>
                  <a:txBody>
                    <a:bodyPr/>
                    <a:lstStyle/>
                    <a:p>
                      <a:pPr algn="ctr"/>
                      <a:r>
                        <a:rPr lang="en-US" sz="1400" dirty="0" smtClean="0"/>
                        <a:t>15</a:t>
                      </a:r>
                      <a:endParaRPr lang="en-US" sz="1400" dirty="0"/>
                    </a:p>
                  </a:txBody>
                  <a:tcPr/>
                </a:tc>
                <a:tc>
                  <a:txBody>
                    <a:bodyPr/>
                    <a:lstStyle/>
                    <a:p>
                      <a:r>
                        <a:rPr lang="en-US" sz="1400" dirty="0" smtClean="0"/>
                        <a:t>No full HD Resolution, Rear Camera 13MP output</a:t>
                      </a:r>
                      <a:r>
                        <a:rPr lang="en-US" sz="1400" baseline="0" dirty="0" smtClean="0"/>
                        <a:t> low, </a:t>
                      </a:r>
                      <a:r>
                        <a:rPr lang="fr-FR" sz="1400" baseline="0" dirty="0" smtClean="0"/>
                        <a:t>No HDR Mode for Front Camera, Default Music </a:t>
                      </a:r>
                      <a:r>
                        <a:rPr lang="fr-FR" sz="1400" baseline="0" dirty="0" err="1" smtClean="0"/>
                        <a:t>App</a:t>
                      </a:r>
                      <a:r>
                        <a:rPr lang="fr-FR" sz="1400" baseline="0" dirty="0" smtClean="0"/>
                        <a:t> not </a:t>
                      </a:r>
                      <a:r>
                        <a:rPr lang="fr-FR" sz="1400" baseline="0" dirty="0" err="1" smtClean="0"/>
                        <a:t>present</a:t>
                      </a:r>
                      <a:r>
                        <a:rPr lang="fr-FR" sz="1400" baseline="0" dirty="0" smtClean="0"/>
                        <a:t>, </a:t>
                      </a:r>
                      <a:r>
                        <a:rPr lang="fr-FR" sz="1400" baseline="0" dirty="0" err="1" smtClean="0"/>
                        <a:t>Low</a:t>
                      </a:r>
                      <a:r>
                        <a:rPr lang="fr-FR" sz="1400" baseline="0" dirty="0" smtClean="0"/>
                        <a:t> audio output, </a:t>
                      </a:r>
                      <a:r>
                        <a:rPr lang="fr-FR" sz="1400" baseline="0" dirty="0" err="1" smtClean="0"/>
                        <a:t>Low</a:t>
                      </a:r>
                      <a:r>
                        <a:rPr lang="fr-FR" sz="1400" baseline="0" dirty="0" smtClean="0"/>
                        <a:t> </a:t>
                      </a:r>
                      <a:r>
                        <a:rPr lang="fr-FR" sz="1400" baseline="0" dirty="0" err="1" smtClean="0"/>
                        <a:t>Keypad</a:t>
                      </a:r>
                      <a:r>
                        <a:rPr lang="fr-FR" sz="1400" baseline="0" dirty="0" smtClean="0"/>
                        <a:t> </a:t>
                      </a:r>
                      <a:r>
                        <a:rPr lang="fr-FR" sz="1400" baseline="0" dirty="0" err="1" smtClean="0"/>
                        <a:t>sound</a:t>
                      </a:r>
                      <a:r>
                        <a:rPr lang="fr-FR" sz="1400" baseline="0" dirty="0" smtClean="0"/>
                        <a:t>, </a:t>
                      </a:r>
                      <a:r>
                        <a:rPr lang="fr-FR" sz="1400" baseline="0" dirty="0" err="1" smtClean="0"/>
                        <a:t>Low</a:t>
                      </a:r>
                      <a:r>
                        <a:rPr lang="fr-FR" sz="1400" baseline="0" dirty="0" smtClean="0"/>
                        <a:t> </a:t>
                      </a:r>
                      <a:r>
                        <a:rPr lang="fr-FR" sz="1400" baseline="0" dirty="0" err="1" smtClean="0"/>
                        <a:t>Ringer</a:t>
                      </a:r>
                      <a:r>
                        <a:rPr lang="fr-FR" sz="1400" baseline="0" dirty="0" smtClean="0"/>
                        <a:t> Volume, Small Charger </a:t>
                      </a:r>
                      <a:r>
                        <a:rPr lang="fr-FR" sz="1400" baseline="0" dirty="0" err="1" smtClean="0"/>
                        <a:t>Wire</a:t>
                      </a:r>
                      <a:r>
                        <a:rPr lang="fr-FR" sz="1400" baseline="0" dirty="0" smtClean="0"/>
                        <a:t> </a:t>
                      </a:r>
                      <a:r>
                        <a:rPr lang="fr-FR" sz="1400" baseline="0" dirty="0" err="1" smtClean="0"/>
                        <a:t>Length</a:t>
                      </a:r>
                      <a:endParaRPr lang="en-US" sz="1400" dirty="0"/>
                    </a:p>
                  </a:txBody>
                  <a:tcPr/>
                </a:tc>
              </a:tr>
            </a:tbl>
          </a:graphicData>
        </a:graphic>
      </p:graphicFrame>
      <p:graphicFrame>
        <p:nvGraphicFramePr>
          <p:cNvPr id="2050" name="Object 2"/>
          <p:cNvGraphicFramePr>
            <a:graphicFrameLocks noChangeAspect="1"/>
          </p:cNvGraphicFramePr>
          <p:nvPr/>
        </p:nvGraphicFramePr>
        <p:xfrm>
          <a:off x="7391400" y="3038475"/>
          <a:ext cx="914400" cy="771525"/>
        </p:xfrm>
        <a:graphic>
          <a:graphicData uri="http://schemas.openxmlformats.org/presentationml/2006/ole">
            <mc:AlternateContent xmlns:mc="http://schemas.openxmlformats.org/markup-compatibility/2006">
              <mc:Choice xmlns:v="urn:schemas-microsoft-com:vml" Requires="v">
                <p:oleObj spid="_x0000_s2057" name="Packager Shell Object" showAsIcon="1" r:id="rId3" imgW="914400" imgH="771480" progId="Package">
                  <p:embed/>
                </p:oleObj>
              </mc:Choice>
              <mc:Fallback>
                <p:oleObj name="Packager Shell Object" showAsIcon="1" r:id="rId3" imgW="914400" imgH="77148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3038475"/>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7467600" y="3876675"/>
          <a:ext cx="914400" cy="771525"/>
        </p:xfrm>
        <a:graphic>
          <a:graphicData uri="http://schemas.openxmlformats.org/presentationml/2006/ole">
            <mc:AlternateContent xmlns:mc="http://schemas.openxmlformats.org/markup-compatibility/2006">
              <mc:Choice xmlns:v="urn:schemas-microsoft-com:vml" Requires="v">
                <p:oleObj spid="_x0000_s2058" name="Packager Shell Object" showAsIcon="1" r:id="rId5" imgW="914400" imgH="771480" progId="Package">
                  <p:embed/>
                </p:oleObj>
              </mc:Choice>
              <mc:Fallback>
                <p:oleObj name="Packager Shell Object" showAsIcon="1" r:id="rId5" imgW="914400" imgH="771480" progId="Package">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3876675"/>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7467600" y="5410200"/>
          <a:ext cx="914400" cy="771525"/>
        </p:xfrm>
        <a:graphic>
          <a:graphicData uri="http://schemas.openxmlformats.org/presentationml/2006/ole">
            <mc:AlternateContent xmlns:mc="http://schemas.openxmlformats.org/markup-compatibility/2006">
              <mc:Choice xmlns:v="urn:schemas-microsoft-com:vml" Requires="v">
                <p:oleObj spid="_x0000_s2059" name="Packager Shell Object" showAsIcon="1" r:id="rId7" imgW="914400" imgH="771480" progId="Package">
                  <p:embed/>
                </p:oleObj>
              </mc:Choice>
              <mc:Fallback>
                <p:oleObj name="Packager Shell Object" showAsIcon="1" r:id="rId7" imgW="914400" imgH="771480" progId="Package">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5410200"/>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2971800" y="1143000"/>
            <a:ext cx="2362200" cy="461665"/>
          </a:xfrm>
          <a:prstGeom prst="rect">
            <a:avLst/>
          </a:prstGeom>
          <a:noFill/>
        </p:spPr>
        <p:txBody>
          <a:bodyPr wrap="square" rtlCol="0">
            <a:spAutoFit/>
          </a:bodyPr>
          <a:lstStyle/>
          <a:p>
            <a:r>
              <a:rPr lang="en-US" sz="2400" b="1" dirty="0" smtClean="0">
                <a:solidFill>
                  <a:srgbClr val="C00000"/>
                </a:solidFill>
              </a:rPr>
              <a:t>&lt; Negative &gt;</a:t>
            </a:r>
            <a:endParaRPr lang="en-US" sz="2400" b="1" dirty="0">
              <a:solidFill>
                <a:srgbClr val="C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829761"/>
          </a:xfrm>
        </p:spPr>
        <p:txBody>
          <a:bodyPr>
            <a:noAutofit/>
          </a:bodyPr>
          <a:lstStyle/>
          <a:p>
            <a:pPr algn="ctr"/>
            <a:r>
              <a:rPr lang="en-US" sz="4000" dirty="0" smtClean="0"/>
              <a:t>Data Source: </a:t>
            </a:r>
            <a:br>
              <a:rPr lang="en-US" sz="4000" dirty="0" smtClean="0"/>
            </a:br>
            <a:r>
              <a:rPr lang="en-US" sz="4000" dirty="0" smtClean="0"/>
              <a:t>Twitter</a:t>
            </a:r>
            <a:endParaRPr lang="en-US" sz="4000" dirty="0"/>
          </a:p>
        </p:txBody>
      </p:sp>
      <p:sp>
        <p:nvSpPr>
          <p:cNvPr id="3" name="Subtitle 2"/>
          <p:cNvSpPr>
            <a:spLocks noGrp="1"/>
          </p:cNvSpPr>
          <p:nvPr>
            <p:ph type="subTitle" idx="1"/>
          </p:nvPr>
        </p:nvSpPr>
        <p:spPr>
          <a:xfrm>
            <a:off x="685800" y="4267199"/>
            <a:ext cx="7772400" cy="544111"/>
          </a:xfrm>
        </p:spPr>
        <p:txBody>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960</TotalTime>
  <Words>979</Words>
  <Application>Microsoft Macintosh PowerPoint</Application>
  <PresentationFormat>On-screen Show (4:3)</PresentationFormat>
  <Paragraphs>152</Paragraphs>
  <Slides>25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Calibri</vt:lpstr>
      <vt:lpstr>Calibri Light</vt:lpstr>
      <vt:lpstr>Office Theme</vt:lpstr>
      <vt:lpstr>Packager Shell Object</vt:lpstr>
      <vt:lpstr>Social Listening for Samsung Galaxy J7 </vt:lpstr>
      <vt:lpstr>Social Listening for Samsung Galaxy J7</vt:lpstr>
      <vt:lpstr>Data Source:  Flipkart</vt:lpstr>
      <vt:lpstr>Term Frequency world clouds</vt:lpstr>
      <vt:lpstr>Sentiment Analysis</vt:lpstr>
      <vt:lpstr>Flipkart Sentiment Analysis – Positive vs Negative</vt:lpstr>
      <vt:lpstr>Speculation on Positive &amp; Negative</vt:lpstr>
      <vt:lpstr>Speculation on Positive &amp; Negative</vt:lpstr>
      <vt:lpstr>Data Source:  Twitter</vt:lpstr>
      <vt:lpstr>Term Frequency world clouds</vt:lpstr>
      <vt:lpstr>Sentiment Analysis</vt:lpstr>
      <vt:lpstr>Twitter Sentiment Analysis – Positive vs Negative</vt:lpstr>
      <vt:lpstr>Speculation on Positive &amp; Negative</vt:lpstr>
      <vt:lpstr>Speculation on Positive &amp; Negative</vt:lpstr>
      <vt:lpstr>Data Source:  Google News</vt:lpstr>
      <vt:lpstr>Term Frequency world clouds</vt:lpstr>
      <vt:lpstr>Sentiment Analysis</vt:lpstr>
      <vt:lpstr>Google News Sentiment Analysis – Positive vs Negative</vt:lpstr>
      <vt:lpstr>Speculation on Positive &amp; Negative</vt:lpstr>
      <vt:lpstr>Speculation on Positive &amp; Negative</vt:lpstr>
      <vt:lpstr>Latent Topic Mining: Flipkart</vt:lpstr>
      <vt:lpstr>Latent topic 1 - analysis</vt:lpstr>
      <vt:lpstr>Latent topic 2 - analysis</vt:lpstr>
      <vt:lpstr>Latent topic 3 - analysis</vt:lpstr>
      <vt:lpstr>THANK YOU</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Aritra Banerjee</dc:creator>
  <cp:lastModifiedBy>sudhamsu kandukuri</cp:lastModifiedBy>
  <cp:revision>137</cp:revision>
  <dcterms:created xsi:type="dcterms:W3CDTF">2015-10-10T17:19:20Z</dcterms:created>
  <dcterms:modified xsi:type="dcterms:W3CDTF">2018-07-23T19:48:18Z</dcterms:modified>
</cp:coreProperties>
</file>