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50"/>
  </p:normalViewPr>
  <p:slideViewPr>
    <p:cSldViewPr>
      <p:cViewPr varScale="1">
        <p:scale>
          <a:sx n="152" d="100"/>
          <a:sy n="152" d="100"/>
        </p:scale>
        <p:origin x="167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4AD5-8C4D-C941-B92D-96DABAB8178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B23E7-F357-0541-9D3A-3F9F7707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B23E7-F357-0541-9D3A-3F9F77075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C4E-3B26-F54F-BC85-44AD92ABC1E2}" type="datetime1">
              <a:rPr lang="en-IN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827-0549-E94E-9D3A-BB18D6B49AE0}" type="datetime1">
              <a:rPr lang="en-IN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C8FD-5D19-0040-957E-85A521025BC0}" type="datetime1">
              <a:rPr lang="en-IN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23BF-11C9-DB47-A292-27672A7ECC3E}" type="datetime1">
              <a:rPr lang="en-IN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CEB1-9E6D-0449-BDF9-EEC18AA02AE2}" type="datetime1">
              <a:rPr lang="en-IN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A420-1902-8345-BC15-B7AA5416A018}" type="datetime1">
              <a:rPr lang="en-IN" smtClean="0"/>
              <a:t>23/07/18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978-88CA-9E49-B290-FFDC87551DE4}" type="datetime1">
              <a:rPr lang="en-IN" smtClean="0"/>
              <a:t>23/07/18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FBC-5B7B-7F4B-9221-522266C8A0D5}" type="datetime1">
              <a:rPr lang="en-IN" smtClean="0"/>
              <a:t>23/07/18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236-D625-ED49-B3F6-450F783BEF35}" type="datetime1">
              <a:rPr lang="en-IN" smtClean="0"/>
              <a:t>23/07/18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8735-D83E-AD4B-9926-97AC30E152A2}" type="datetime1">
              <a:rPr lang="en-IN" smtClean="0"/>
              <a:t>23/07/18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F4E-5683-CD4C-86C6-16328D560FEC}" type="datetime1">
              <a:rPr lang="en-IN" smtClean="0"/>
              <a:t>23/07/18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AA16-8629-184A-9D81-9A8AE97B09B9}" type="datetime1">
              <a:rPr lang="en-IN" smtClean="0"/>
              <a:t>23/07/18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875"/>
              </a:lnSpc>
            </a:pPr>
            <a:r>
              <a:rPr lang="en-US" spc="-120" smtClean="0"/>
              <a:t>Applied </a:t>
            </a:r>
            <a:r>
              <a:rPr lang="en-US" spc="-130" smtClean="0"/>
              <a:t>Statistics </a:t>
            </a:r>
            <a:r>
              <a:rPr lang="en-US" spc="-110" smtClean="0"/>
              <a:t>and </a:t>
            </a:r>
            <a:r>
              <a:rPr lang="en-US" spc="-135" smtClean="0"/>
              <a:t>Computing</a:t>
            </a:r>
            <a:r>
              <a:rPr lang="en-US" spc="70" smtClean="0"/>
              <a:t> </a:t>
            </a:r>
            <a:r>
              <a:rPr lang="en-US" spc="-165" smtClean="0"/>
              <a:t>Lab</a:t>
            </a:r>
            <a:endParaRPr lang="en-US" spc="-1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‹#›</a:t>
            </a:fld>
            <a:endParaRPr lang="uk-UA" spc="-60" dirty="0"/>
          </a:p>
        </p:txBody>
      </p:sp>
    </p:spTree>
    <p:extLst>
      <p:ext uri="{BB962C8B-B14F-4D97-AF65-F5344CB8AC3E}">
        <p14:creationId xmlns:p14="http://schemas.microsoft.com/office/powerpoint/2010/main" val="130020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tly.in/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ats.ucla.edu/stat/r/modules/subsetting.ht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studio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108" y="3023108"/>
            <a:ext cx="2614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: Ice</a:t>
            </a:r>
            <a:r>
              <a:rPr sz="3600" spc="-105" dirty="0"/>
              <a:t> </a:t>
            </a:r>
            <a:r>
              <a:rPr sz="3600" spc="-5" dirty="0"/>
              <a:t>Breaker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75635" y="4284979"/>
            <a:ext cx="4697095" cy="13740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lang="en-US" sz="2400" b="1" spc="-155" dirty="0" smtClean="0">
                <a:solidFill>
                  <a:srgbClr val="A5A5A5"/>
                </a:solidFill>
                <a:latin typeface="Arial"/>
                <a:cs typeface="Arial"/>
              </a:rPr>
              <a:t>Surya Kandukuri</a:t>
            </a: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lang="en-US" sz="2400" b="1" spc="-155" dirty="0" smtClean="0">
                <a:solidFill>
                  <a:srgbClr val="A5A5A5"/>
                </a:solidFill>
                <a:latin typeface="Arial"/>
                <a:cs typeface="Arial"/>
                <a:hlinkClick r:id="rId2"/>
              </a:rPr>
              <a:t>www.factly.in</a:t>
            </a:r>
            <a:endParaRPr lang="en-US" sz="2400" b="1" spc="-155" dirty="0" smtClean="0">
              <a:solidFill>
                <a:srgbClr val="A5A5A5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lang="en-US" sz="2400" b="1" spc="-155" dirty="0" smtClean="0">
                <a:solidFill>
                  <a:srgbClr val="A5A5A5"/>
                </a:solidFill>
                <a:latin typeface="Arial"/>
                <a:cs typeface="Arial"/>
              </a:rPr>
              <a:t>Open Data Telangana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5535" y="2523744"/>
            <a:ext cx="1371600" cy="1042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1</a:t>
            </a:fld>
            <a:endParaRPr lang="uk-UA"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483" y="923036"/>
            <a:ext cx="40824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25" dirty="0"/>
              <a:t>R: </a:t>
            </a:r>
            <a:r>
              <a:rPr sz="4400" spc="-320" dirty="0"/>
              <a:t>The </a:t>
            </a:r>
            <a:r>
              <a:rPr sz="4400" spc="-280" dirty="0"/>
              <a:t>Very</a:t>
            </a:r>
            <a:r>
              <a:rPr sz="4400" spc="30" dirty="0"/>
              <a:t> </a:t>
            </a:r>
            <a:r>
              <a:rPr sz="4400" spc="-365" dirty="0"/>
              <a:t>Basics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967635"/>
            <a:ext cx="7746365" cy="35147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95" dirty="0">
                <a:latin typeface="Arial"/>
                <a:cs typeface="Arial"/>
              </a:rPr>
              <a:t>Essential </a:t>
            </a:r>
            <a:r>
              <a:rPr sz="3200" spc="-220" dirty="0">
                <a:latin typeface="Arial"/>
                <a:cs typeface="Arial"/>
              </a:rPr>
              <a:t>basics </a:t>
            </a:r>
            <a:r>
              <a:rPr sz="3200" spc="-15" dirty="0">
                <a:latin typeface="Arial"/>
                <a:cs typeface="Arial"/>
              </a:rPr>
              <a:t>to </a:t>
            </a:r>
            <a:r>
              <a:rPr sz="3200" spc="-160" dirty="0">
                <a:latin typeface="Arial"/>
                <a:cs typeface="Arial"/>
              </a:rPr>
              <a:t>move </a:t>
            </a:r>
            <a:r>
              <a:rPr sz="3200" spc="-85" dirty="0">
                <a:latin typeface="Arial"/>
                <a:cs typeface="Arial"/>
              </a:rPr>
              <a:t>forward </a:t>
            </a:r>
            <a:r>
              <a:rPr sz="3200" spc="-10" dirty="0">
                <a:latin typeface="Arial"/>
                <a:cs typeface="Arial"/>
              </a:rPr>
              <a:t>with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310" dirty="0">
                <a:latin typeface="Arial"/>
                <a:cs typeface="Arial"/>
              </a:rPr>
              <a:t>R:</a:t>
            </a:r>
            <a:endParaRPr sz="3200">
              <a:latin typeface="Arial"/>
              <a:cs typeface="Arial"/>
            </a:endParaRPr>
          </a:p>
          <a:p>
            <a:pPr marL="756285" marR="55753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835025" algn="l"/>
                <a:tab pos="835660" algn="l"/>
              </a:tabLst>
            </a:pPr>
            <a:r>
              <a:rPr sz="2800" spc="-180" dirty="0">
                <a:latin typeface="Arial"/>
                <a:cs typeface="Arial"/>
              </a:rPr>
              <a:t>Create </a:t>
            </a:r>
            <a:r>
              <a:rPr sz="2800" spc="-80" dirty="0">
                <a:latin typeface="Arial"/>
                <a:cs typeface="Arial"/>
              </a:rPr>
              <a:t>your </a:t>
            </a:r>
            <a:r>
              <a:rPr sz="2800" spc="-55" dirty="0">
                <a:latin typeface="Arial"/>
                <a:cs typeface="Arial"/>
              </a:rPr>
              <a:t>own </a:t>
            </a:r>
            <a:r>
              <a:rPr sz="2800" spc="-145" dirty="0">
                <a:latin typeface="Arial"/>
                <a:cs typeface="Arial"/>
              </a:rPr>
              <a:t>Objects (Variables,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Vectors,  </a:t>
            </a:r>
            <a:r>
              <a:rPr sz="2800" spc="-95" dirty="0">
                <a:latin typeface="Arial"/>
                <a:cs typeface="Arial"/>
              </a:rPr>
              <a:t>Matrices, </a:t>
            </a:r>
            <a:r>
              <a:rPr sz="2800" spc="-185" dirty="0">
                <a:latin typeface="Arial"/>
                <a:cs typeface="Arial"/>
              </a:rPr>
              <a:t>Lists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etc)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90" dirty="0">
                <a:latin typeface="Arial"/>
                <a:cs typeface="Arial"/>
              </a:rPr>
              <a:t>Assign </a:t>
            </a:r>
            <a:r>
              <a:rPr sz="2800" spc="-180" dirty="0">
                <a:latin typeface="Arial"/>
                <a:cs typeface="Arial"/>
              </a:rPr>
              <a:t>names </a:t>
            </a:r>
            <a:r>
              <a:rPr sz="2800" spc="-20" dirty="0">
                <a:latin typeface="Arial"/>
                <a:cs typeface="Arial"/>
              </a:rPr>
              <a:t>to </a:t>
            </a:r>
            <a:r>
              <a:rPr sz="2800" spc="-130" dirty="0">
                <a:latin typeface="Arial"/>
                <a:cs typeface="Arial"/>
              </a:rPr>
              <a:t>these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70" dirty="0">
                <a:latin typeface="Arial"/>
                <a:cs typeface="Arial"/>
              </a:rPr>
              <a:t>Learn </a:t>
            </a:r>
            <a:r>
              <a:rPr sz="2800" spc="-20" dirty="0">
                <a:latin typeface="Arial"/>
                <a:cs typeface="Arial"/>
              </a:rPr>
              <a:t>to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-150" dirty="0">
                <a:latin typeface="Arial"/>
                <a:cs typeface="Arial"/>
              </a:rPr>
              <a:t>an </a:t>
            </a:r>
            <a:r>
              <a:rPr sz="2800" spc="-130" dirty="0">
                <a:latin typeface="Arial"/>
                <a:cs typeface="Arial"/>
              </a:rPr>
              <a:t>Object </a:t>
            </a:r>
            <a:r>
              <a:rPr sz="2800" spc="-35" dirty="0">
                <a:latin typeface="Arial"/>
                <a:cs typeface="Arial"/>
              </a:rPr>
              <a:t>or </a:t>
            </a:r>
            <a:r>
              <a:rPr sz="2800" spc="-165" dirty="0">
                <a:latin typeface="Arial"/>
                <a:cs typeface="Arial"/>
              </a:rPr>
              <a:t>any </a:t>
            </a:r>
            <a:r>
              <a:rPr sz="2800" spc="-100" dirty="0">
                <a:latin typeface="Arial"/>
                <a:cs typeface="Arial"/>
              </a:rPr>
              <a:t>subset/part </a:t>
            </a:r>
            <a:r>
              <a:rPr sz="2800" spc="-40" dirty="0">
                <a:latin typeface="Arial"/>
                <a:cs typeface="Arial"/>
              </a:rPr>
              <a:t>of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  <a:p>
            <a:pPr marL="756285" marR="126364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10" dirty="0">
                <a:latin typeface="Arial"/>
                <a:cs typeface="Arial"/>
              </a:rPr>
              <a:t>Perform </a:t>
            </a:r>
            <a:r>
              <a:rPr sz="2800" spc="-105" dirty="0">
                <a:latin typeface="Arial"/>
                <a:cs typeface="Arial"/>
              </a:rPr>
              <a:t>simple </a:t>
            </a:r>
            <a:r>
              <a:rPr sz="2800" spc="-114" dirty="0">
                <a:latin typeface="Arial"/>
                <a:cs typeface="Arial"/>
              </a:rPr>
              <a:t>calculations, </a:t>
            </a:r>
            <a:r>
              <a:rPr sz="2800" spc="-90" dirty="0">
                <a:latin typeface="Arial"/>
                <a:cs typeface="Arial"/>
              </a:rPr>
              <a:t>transformations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on  </a:t>
            </a:r>
            <a:r>
              <a:rPr sz="2800" spc="-130" dirty="0">
                <a:latin typeface="Arial"/>
                <a:cs typeface="Arial"/>
              </a:rPr>
              <a:t>these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484" y="676147"/>
            <a:ext cx="2974340" cy="826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235" dirty="0"/>
              <a:t>The </a:t>
            </a:r>
            <a:r>
              <a:rPr spc="-210" dirty="0"/>
              <a:t>Very</a:t>
            </a:r>
            <a:r>
              <a:rPr spc="25" dirty="0"/>
              <a:t> </a:t>
            </a:r>
            <a:r>
              <a:rPr spc="-270" dirty="0"/>
              <a:t>Basics</a:t>
            </a:r>
          </a:p>
          <a:p>
            <a:pPr marL="3175" algn="ctr">
              <a:lnSpc>
                <a:spcPct val="100000"/>
              </a:lnSpc>
              <a:spcBef>
                <a:spcPts val="75"/>
              </a:spcBef>
            </a:pPr>
            <a:r>
              <a:rPr sz="2000" b="1" spc="-170" dirty="0">
                <a:latin typeface="Arial"/>
                <a:cs typeface="Arial"/>
              </a:rPr>
              <a:t>Vectors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567382"/>
            <a:ext cx="7946390" cy="37807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1600" spc="-114" dirty="0">
                <a:latin typeface="Arial"/>
                <a:cs typeface="Arial"/>
              </a:rPr>
              <a:t>Suppose </a:t>
            </a:r>
            <a:r>
              <a:rPr sz="1600" spc="-70" dirty="0">
                <a:latin typeface="Arial"/>
                <a:cs typeface="Arial"/>
              </a:rPr>
              <a:t>you </a:t>
            </a:r>
            <a:r>
              <a:rPr sz="1600" spc="-35" dirty="0">
                <a:latin typeface="Arial"/>
                <a:cs typeface="Arial"/>
              </a:rPr>
              <a:t>own </a:t>
            </a:r>
            <a:r>
              <a:rPr sz="1600" spc="-75" dirty="0">
                <a:latin typeface="Arial"/>
                <a:cs typeface="Arial"/>
              </a:rPr>
              <a:t>5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cars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5" dirty="0">
                <a:latin typeface="Arial"/>
                <a:cs typeface="Arial"/>
              </a:rPr>
              <a:t>Type: </a:t>
            </a:r>
            <a:r>
              <a:rPr sz="1600" spc="-90" dirty="0">
                <a:latin typeface="Arial"/>
                <a:cs typeface="Arial"/>
              </a:rPr>
              <a:t>Compact, </a:t>
            </a:r>
            <a:r>
              <a:rPr sz="1600" spc="-50" dirty="0">
                <a:latin typeface="Arial"/>
                <a:cs typeface="Arial"/>
              </a:rPr>
              <a:t>Minivan, </a:t>
            </a:r>
            <a:r>
              <a:rPr sz="1600" spc="-195" dirty="0">
                <a:latin typeface="Arial"/>
                <a:cs typeface="Arial"/>
              </a:rPr>
              <a:t>SUV, </a:t>
            </a:r>
            <a:r>
              <a:rPr sz="1600" spc="-105" dirty="0">
                <a:latin typeface="Arial"/>
                <a:cs typeface="Arial"/>
              </a:rPr>
              <a:t>Roadster </a:t>
            </a:r>
            <a:r>
              <a:rPr sz="1600" spc="-75" dirty="0">
                <a:latin typeface="Arial"/>
                <a:cs typeface="Arial"/>
              </a:rPr>
              <a:t>and </a:t>
            </a:r>
            <a:r>
              <a:rPr sz="1600" spc="-120" dirty="0">
                <a:latin typeface="Arial"/>
                <a:cs typeface="Arial"/>
              </a:rPr>
              <a:t>a </a:t>
            </a:r>
            <a:r>
              <a:rPr sz="1600" spc="-95" dirty="0">
                <a:latin typeface="Arial"/>
                <a:cs typeface="Arial"/>
              </a:rPr>
              <a:t>Pickup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Truck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  <a:tabLst>
                <a:tab pos="75628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-60" dirty="0">
                <a:latin typeface="Arial"/>
                <a:cs typeface="Arial"/>
              </a:rPr>
              <a:t>Mileage: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1256,237,6780,1000,12000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600" spc="-110" dirty="0">
                <a:latin typeface="Arial"/>
                <a:cs typeface="Arial"/>
              </a:rPr>
              <a:t>Let </a:t>
            </a:r>
            <a:r>
              <a:rPr sz="1600" spc="-114" dirty="0">
                <a:latin typeface="Arial"/>
                <a:cs typeface="Arial"/>
              </a:rPr>
              <a:t>us </a:t>
            </a:r>
            <a:r>
              <a:rPr sz="1600" spc="-55" dirty="0">
                <a:latin typeface="Arial"/>
                <a:cs typeface="Arial"/>
              </a:rPr>
              <a:t>define </a:t>
            </a:r>
            <a:r>
              <a:rPr sz="1600" spc="-35" dirty="0">
                <a:latin typeface="Arial"/>
                <a:cs typeface="Arial"/>
              </a:rPr>
              <a:t>our </a:t>
            </a:r>
            <a:r>
              <a:rPr sz="1600" spc="-45" dirty="0">
                <a:latin typeface="Arial"/>
                <a:cs typeface="Arial"/>
              </a:rPr>
              <a:t>first </a:t>
            </a:r>
            <a:r>
              <a:rPr sz="1600" spc="-65" dirty="0">
                <a:latin typeface="Arial"/>
                <a:cs typeface="Arial"/>
              </a:rPr>
              <a:t>vector </a:t>
            </a:r>
            <a:r>
              <a:rPr sz="1600" spc="-85" dirty="0">
                <a:latin typeface="Arial"/>
                <a:cs typeface="Arial"/>
              </a:rPr>
              <a:t>using </a:t>
            </a:r>
            <a:r>
              <a:rPr sz="1600" spc="-40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‘c’ </a:t>
            </a:r>
            <a:r>
              <a:rPr sz="1600" spc="-40" dirty="0">
                <a:latin typeface="Arial"/>
                <a:cs typeface="Arial"/>
              </a:rPr>
              <a:t>function </a:t>
            </a:r>
            <a:r>
              <a:rPr sz="1600" spc="-25" dirty="0">
                <a:latin typeface="Arial"/>
                <a:cs typeface="Arial"/>
              </a:rPr>
              <a:t>in </a:t>
            </a:r>
            <a:r>
              <a:rPr sz="1600" spc="-170" dirty="0">
                <a:latin typeface="Arial"/>
                <a:cs typeface="Arial"/>
              </a:rPr>
              <a:t>R, </a:t>
            </a:r>
            <a:r>
              <a:rPr sz="1600" spc="-50" dirty="0">
                <a:latin typeface="Arial"/>
                <a:cs typeface="Arial"/>
              </a:rPr>
              <a:t>which </a:t>
            </a:r>
            <a:r>
              <a:rPr sz="1600" spc="-80" dirty="0">
                <a:latin typeface="Arial"/>
                <a:cs typeface="Arial"/>
              </a:rPr>
              <a:t>“Combines </a:t>
            </a:r>
            <a:r>
              <a:rPr sz="1600" spc="-120" dirty="0">
                <a:latin typeface="Arial"/>
                <a:cs typeface="Arial"/>
              </a:rPr>
              <a:t>Values </a:t>
            </a:r>
            <a:r>
              <a:rPr sz="1600" spc="-30" dirty="0">
                <a:latin typeface="Arial"/>
                <a:cs typeface="Arial"/>
              </a:rPr>
              <a:t>into </a:t>
            </a:r>
            <a:r>
              <a:rPr sz="1600" spc="-120" dirty="0">
                <a:latin typeface="Arial"/>
                <a:cs typeface="Arial"/>
              </a:rPr>
              <a:t>a </a:t>
            </a:r>
            <a:r>
              <a:rPr sz="1600" spc="-85" dirty="0">
                <a:latin typeface="Arial"/>
                <a:cs typeface="Arial"/>
              </a:rPr>
              <a:t>Vector  </a:t>
            </a:r>
            <a:r>
              <a:rPr sz="1600" spc="-25" dirty="0">
                <a:latin typeface="Arial"/>
                <a:cs typeface="Arial"/>
              </a:rPr>
              <a:t>or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List”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har char="•"/>
              <a:tabLst>
                <a:tab pos="356870" algn="l"/>
                <a:tab pos="357505" algn="l"/>
              </a:tabLst>
            </a:pPr>
            <a:r>
              <a:rPr sz="1600" spc="-85" dirty="0">
                <a:latin typeface="Arial"/>
                <a:cs typeface="Arial"/>
              </a:rPr>
              <a:t>Vector</a:t>
            </a:r>
            <a:r>
              <a:rPr sz="1600" spc="-65" dirty="0">
                <a:latin typeface="Arial"/>
                <a:cs typeface="Arial"/>
              </a:rPr>
              <a:t> Mileage</a:t>
            </a:r>
            <a:endParaRPr sz="160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10" dirty="0">
                <a:latin typeface="Arial"/>
                <a:cs typeface="Arial"/>
              </a:rPr>
              <a:t>Create </a:t>
            </a:r>
            <a:r>
              <a:rPr sz="1600" spc="-40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vector: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b="1" spc="-75" dirty="0">
                <a:solidFill>
                  <a:srgbClr val="4E80BC"/>
                </a:solidFill>
                <a:latin typeface="Arial"/>
                <a:cs typeface="Arial"/>
              </a:rPr>
              <a:t>c(1256,237,6780,1000,12000)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 marR="3107055" lvl="1">
              <a:lnSpc>
                <a:spcPct val="12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14" dirty="0">
                <a:latin typeface="Arial"/>
                <a:cs typeface="Arial"/>
              </a:rPr>
              <a:t>Assign </a:t>
            </a:r>
            <a:r>
              <a:rPr sz="1600" spc="-40" dirty="0">
                <a:latin typeface="Arial"/>
                <a:cs typeface="Arial"/>
              </a:rPr>
              <a:t>the </a:t>
            </a:r>
            <a:r>
              <a:rPr sz="1600" spc="-80" dirty="0">
                <a:latin typeface="Arial"/>
                <a:cs typeface="Arial"/>
              </a:rPr>
              <a:t>name </a:t>
            </a:r>
            <a:r>
              <a:rPr sz="1600" spc="-55" dirty="0">
                <a:latin typeface="Arial"/>
                <a:cs typeface="Arial"/>
              </a:rPr>
              <a:t>‘mileage’ </a:t>
            </a:r>
            <a:r>
              <a:rPr sz="1600" spc="-20" dirty="0">
                <a:latin typeface="Arial"/>
                <a:cs typeface="Arial"/>
              </a:rPr>
              <a:t>to </a:t>
            </a:r>
            <a:r>
              <a:rPr sz="1600" spc="-50" dirty="0">
                <a:latin typeface="Arial"/>
                <a:cs typeface="Arial"/>
              </a:rPr>
              <a:t>this </a:t>
            </a:r>
            <a:r>
              <a:rPr sz="1600" spc="-65" dirty="0">
                <a:latin typeface="Arial"/>
                <a:cs typeface="Arial"/>
              </a:rPr>
              <a:t>vector </a:t>
            </a:r>
            <a:r>
              <a:rPr sz="1600" spc="-85" dirty="0">
                <a:latin typeface="Arial"/>
                <a:cs typeface="Arial"/>
              </a:rPr>
              <a:t>using </a:t>
            </a:r>
            <a:r>
              <a:rPr sz="1600" dirty="0">
                <a:latin typeface="Arial"/>
                <a:cs typeface="Arial"/>
              </a:rPr>
              <a:t>‘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4E80BC"/>
                </a:solidFill>
                <a:latin typeface="Arial"/>
                <a:cs typeface="Arial"/>
              </a:rPr>
              <a:t>-&gt;</a:t>
            </a:r>
            <a:r>
              <a:rPr sz="1600" spc="-60" dirty="0">
                <a:latin typeface="Arial"/>
                <a:cs typeface="Arial"/>
              </a:rPr>
              <a:t>’ </a:t>
            </a:r>
            <a:r>
              <a:rPr sz="1600" spc="-60" dirty="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4E80BC"/>
                </a:solidFill>
                <a:latin typeface="Arial"/>
                <a:cs typeface="Arial"/>
              </a:rPr>
              <a:t>mileage&lt;-c(1256,237,6780,1000,12000)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5677537"/>
            <a:ext cx="3312284" cy="729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7823" y="3329940"/>
            <a:ext cx="3313176" cy="784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339" y="1805126"/>
            <a:ext cx="4692015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-85" dirty="0">
                <a:latin typeface="Arial"/>
                <a:cs typeface="Arial"/>
              </a:rPr>
              <a:t>Vector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“type”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10" dirty="0">
                <a:solidFill>
                  <a:srgbClr val="FF0000"/>
                </a:solidFill>
                <a:latin typeface="Arial"/>
                <a:cs typeface="Arial"/>
              </a:rPr>
              <a:t>type&lt;-c(Compact, </a:t>
            </a:r>
            <a:r>
              <a:rPr sz="1600" b="1" spc="-75" dirty="0">
                <a:solidFill>
                  <a:srgbClr val="FF0000"/>
                </a:solidFill>
                <a:latin typeface="Arial"/>
                <a:cs typeface="Arial"/>
              </a:rPr>
              <a:t>Minivan, </a:t>
            </a:r>
            <a:r>
              <a:rPr sz="1600" b="1" spc="-170" dirty="0">
                <a:solidFill>
                  <a:srgbClr val="FF0000"/>
                </a:solidFill>
                <a:latin typeface="Arial"/>
                <a:cs typeface="Arial"/>
              </a:rPr>
              <a:t>SUV, </a:t>
            </a:r>
            <a:r>
              <a:rPr sz="1600" b="1" spc="-140" dirty="0">
                <a:solidFill>
                  <a:srgbClr val="FF0000"/>
                </a:solidFill>
                <a:latin typeface="Arial"/>
                <a:cs typeface="Arial"/>
              </a:rPr>
              <a:t>Roadster,Pickup</a:t>
            </a:r>
            <a:r>
              <a:rPr sz="1600" b="1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35" dirty="0">
                <a:solidFill>
                  <a:srgbClr val="FF0000"/>
                </a:solidFill>
                <a:latin typeface="Arial"/>
                <a:cs typeface="Arial"/>
              </a:rPr>
              <a:t>Truck)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39" y="3853382"/>
            <a:ext cx="6549390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1600" spc="-105" dirty="0">
                <a:latin typeface="Arial"/>
                <a:cs typeface="Arial"/>
              </a:rPr>
              <a:t>For </a:t>
            </a:r>
            <a:r>
              <a:rPr sz="1600" spc="-70" dirty="0">
                <a:latin typeface="Arial"/>
                <a:cs typeface="Arial"/>
              </a:rPr>
              <a:t>creating </a:t>
            </a:r>
            <a:r>
              <a:rPr sz="1600" spc="-120" dirty="0">
                <a:latin typeface="Arial"/>
                <a:cs typeface="Arial"/>
              </a:rPr>
              <a:t>a </a:t>
            </a:r>
            <a:r>
              <a:rPr sz="1600" spc="-65" dirty="0">
                <a:latin typeface="Arial"/>
                <a:cs typeface="Arial"/>
              </a:rPr>
              <a:t>vector </a:t>
            </a:r>
            <a:r>
              <a:rPr sz="1600" spc="-30" dirty="0">
                <a:latin typeface="Arial"/>
                <a:cs typeface="Arial"/>
              </a:rPr>
              <a:t>of </a:t>
            </a:r>
            <a:r>
              <a:rPr sz="1600" spc="-60" dirty="0">
                <a:latin typeface="Arial"/>
                <a:cs typeface="Arial"/>
              </a:rPr>
              <a:t>string </a:t>
            </a:r>
            <a:r>
              <a:rPr sz="1600" spc="-70" dirty="0">
                <a:latin typeface="Arial"/>
                <a:cs typeface="Arial"/>
              </a:rPr>
              <a:t>components, </a:t>
            </a:r>
            <a:r>
              <a:rPr sz="1600" spc="-60" dirty="0">
                <a:latin typeface="Arial"/>
                <a:cs typeface="Arial"/>
              </a:rPr>
              <a:t>we </a:t>
            </a:r>
            <a:r>
              <a:rPr sz="1600" spc="-110" dirty="0">
                <a:latin typeface="Arial"/>
                <a:cs typeface="Arial"/>
              </a:rPr>
              <a:t>use </a:t>
            </a:r>
            <a:r>
              <a:rPr sz="1600" dirty="0">
                <a:latin typeface="Arial"/>
                <a:cs typeface="Arial"/>
              </a:rPr>
              <a:t>“ “ </a:t>
            </a:r>
            <a:r>
              <a:rPr sz="1600" spc="-20" dirty="0">
                <a:latin typeface="Arial"/>
                <a:cs typeface="Arial"/>
              </a:rPr>
              <a:t>to </a:t>
            </a:r>
            <a:r>
              <a:rPr sz="1600" spc="-90" dirty="0">
                <a:latin typeface="Arial"/>
                <a:cs typeface="Arial"/>
              </a:rPr>
              <a:t>separate </a:t>
            </a:r>
            <a:r>
              <a:rPr sz="1600" spc="-40" dirty="0">
                <a:latin typeface="Arial"/>
                <a:cs typeface="Arial"/>
              </a:rPr>
              <a:t>the </a:t>
            </a:r>
            <a:r>
              <a:rPr sz="1600" spc="-70" dirty="0">
                <a:latin typeface="Arial"/>
                <a:cs typeface="Arial"/>
              </a:rPr>
              <a:t>elements.  </a:t>
            </a:r>
            <a:r>
              <a:rPr sz="1600" spc="-105" dirty="0">
                <a:latin typeface="Arial"/>
                <a:cs typeface="Arial"/>
              </a:rPr>
              <a:t>This </a:t>
            </a:r>
            <a:r>
              <a:rPr sz="1600" spc="-40" dirty="0">
                <a:latin typeface="Arial"/>
                <a:cs typeface="Arial"/>
              </a:rPr>
              <a:t>would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work: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14" dirty="0">
                <a:solidFill>
                  <a:srgbClr val="4E80BC"/>
                </a:solidFill>
                <a:latin typeface="Arial"/>
                <a:cs typeface="Arial"/>
              </a:rPr>
              <a:t>type&lt;-c(“Compact”, </a:t>
            </a:r>
            <a:r>
              <a:rPr sz="1600" b="1" spc="-95" dirty="0">
                <a:solidFill>
                  <a:srgbClr val="4E80BC"/>
                </a:solidFill>
                <a:latin typeface="Arial"/>
                <a:cs typeface="Arial"/>
              </a:rPr>
              <a:t>“Minivan”, </a:t>
            </a:r>
            <a:r>
              <a:rPr sz="1600" b="1" spc="-150" dirty="0">
                <a:solidFill>
                  <a:srgbClr val="4E80BC"/>
                </a:solidFill>
                <a:latin typeface="Arial"/>
                <a:cs typeface="Arial"/>
              </a:rPr>
              <a:t>“SUV”, </a:t>
            </a:r>
            <a:r>
              <a:rPr sz="1600" b="1" spc="-135" dirty="0">
                <a:solidFill>
                  <a:srgbClr val="4E80BC"/>
                </a:solidFill>
                <a:latin typeface="Arial"/>
                <a:cs typeface="Arial"/>
              </a:rPr>
              <a:t>“Roadster”,”Pickup</a:t>
            </a:r>
            <a:r>
              <a:rPr sz="1600" b="1" spc="-120" dirty="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4E80BC"/>
                </a:solidFill>
                <a:latin typeface="Arial"/>
                <a:cs typeface="Arial"/>
              </a:rPr>
              <a:t>Truck”)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583" y="2603187"/>
            <a:ext cx="7589520" cy="82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3583" y="5198411"/>
            <a:ext cx="7589520" cy="961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4484" y="743204"/>
            <a:ext cx="2974340" cy="826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235" dirty="0"/>
              <a:t>The </a:t>
            </a:r>
            <a:r>
              <a:rPr spc="-210" dirty="0"/>
              <a:t>Very</a:t>
            </a:r>
            <a:r>
              <a:rPr spc="25" dirty="0"/>
              <a:t> </a:t>
            </a:r>
            <a:r>
              <a:rPr spc="-270" dirty="0"/>
              <a:t>Basics</a:t>
            </a:r>
          </a:p>
          <a:p>
            <a:pPr marL="4445" algn="ctr">
              <a:lnSpc>
                <a:spcPct val="100000"/>
              </a:lnSpc>
              <a:spcBef>
                <a:spcPts val="70"/>
              </a:spcBef>
            </a:pPr>
            <a:r>
              <a:rPr sz="2000" b="1" spc="-170" dirty="0">
                <a:latin typeface="Arial"/>
                <a:cs typeface="Arial"/>
              </a:rPr>
              <a:t>Vectors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220" dirty="0">
                <a:latin typeface="Arial"/>
                <a:cs typeface="Arial"/>
              </a:rPr>
              <a:t>contd…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9259" y="923036"/>
            <a:ext cx="15760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310" dirty="0"/>
              <a:t>R:Tip</a:t>
            </a:r>
            <a:r>
              <a:rPr sz="4400" spc="-300" dirty="0"/>
              <a:t> </a:t>
            </a:r>
            <a:r>
              <a:rPr sz="4400" spc="-225" dirty="0"/>
              <a:t>1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066036"/>
            <a:ext cx="326262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80" dirty="0">
                <a:latin typeface="Arial"/>
                <a:cs typeface="Arial"/>
              </a:rPr>
              <a:t>R </a:t>
            </a:r>
            <a:r>
              <a:rPr sz="3200" spc="-170" dirty="0">
                <a:latin typeface="Arial"/>
                <a:cs typeface="Arial"/>
              </a:rPr>
              <a:t>is </a:t>
            </a:r>
            <a:r>
              <a:rPr sz="3200" spc="-270" dirty="0">
                <a:latin typeface="Arial"/>
                <a:cs typeface="Arial"/>
              </a:rPr>
              <a:t>case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sensitive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8511" y="2913888"/>
            <a:ext cx="7674864" cy="2999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967635"/>
            <a:ext cx="7148195" cy="11252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44170" algn="l"/>
                <a:tab pos="357505" algn="l"/>
              </a:tabLst>
            </a:pPr>
            <a:r>
              <a:rPr sz="3200" spc="-210" dirty="0">
                <a:latin typeface="Arial"/>
                <a:cs typeface="Arial"/>
              </a:rPr>
              <a:t>Create </a:t>
            </a:r>
            <a:r>
              <a:rPr sz="3200" spc="-254" dirty="0">
                <a:latin typeface="Arial"/>
                <a:cs typeface="Arial"/>
              </a:rPr>
              <a:t>a </a:t>
            </a:r>
            <a:r>
              <a:rPr sz="3200" spc="-125" dirty="0">
                <a:latin typeface="Arial"/>
                <a:cs typeface="Arial"/>
              </a:rPr>
              <a:t>simple </a:t>
            </a:r>
            <a:r>
              <a:rPr sz="3200" spc="-185" dirty="0">
                <a:latin typeface="Arial"/>
                <a:cs typeface="Arial"/>
              </a:rPr>
              <a:t>2x2 </a:t>
            </a:r>
            <a:r>
              <a:rPr sz="3200" spc="-85" dirty="0">
                <a:latin typeface="Arial"/>
                <a:cs typeface="Arial"/>
              </a:rPr>
              <a:t>matrix, </a:t>
            </a:r>
            <a:r>
              <a:rPr sz="3200" spc="-120" dirty="0">
                <a:latin typeface="Arial"/>
                <a:cs typeface="Arial"/>
              </a:rPr>
              <a:t>lets </a:t>
            </a:r>
            <a:r>
              <a:rPr sz="3200" spc="-130" dirty="0">
                <a:latin typeface="Arial"/>
                <a:cs typeface="Arial"/>
              </a:rPr>
              <a:t>call </a:t>
            </a:r>
            <a:r>
              <a:rPr sz="3200" spc="10" dirty="0">
                <a:latin typeface="Arial"/>
                <a:cs typeface="Arial"/>
              </a:rPr>
              <a:t>it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‘m’:</a:t>
            </a:r>
            <a:endParaRPr sz="3200">
              <a:latin typeface="Arial"/>
              <a:cs typeface="Arial"/>
            </a:endParaRPr>
          </a:p>
          <a:p>
            <a:pPr marR="78740" algn="ctr">
              <a:lnSpc>
                <a:spcPct val="100000"/>
              </a:lnSpc>
              <a:spcBef>
                <a:spcPts val="690"/>
              </a:spcBef>
            </a:pP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m&lt;-matrix(data=c(2,3,4,5),nrow=2,ncol=2)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4484" y="764539"/>
            <a:ext cx="2974340" cy="826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235" dirty="0"/>
              <a:t>The </a:t>
            </a:r>
            <a:r>
              <a:rPr spc="-210" dirty="0"/>
              <a:t>Very</a:t>
            </a:r>
            <a:r>
              <a:rPr spc="25" dirty="0"/>
              <a:t> </a:t>
            </a:r>
            <a:r>
              <a:rPr spc="-270" dirty="0"/>
              <a:t>Basics</a:t>
            </a: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spc="-110" dirty="0">
                <a:latin typeface="Arial"/>
                <a:cs typeface="Arial"/>
              </a:rPr>
              <a:t>Matrices, </a:t>
            </a:r>
            <a:r>
              <a:rPr sz="2000" b="1" spc="-125" dirty="0">
                <a:latin typeface="Arial"/>
                <a:cs typeface="Arial"/>
              </a:rPr>
              <a:t>Data </a:t>
            </a:r>
            <a:r>
              <a:rPr sz="2000" b="1" spc="-190" dirty="0">
                <a:latin typeface="Arial"/>
                <a:cs typeface="Arial"/>
              </a:rPr>
              <a:t>Frames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877567" y="3377184"/>
            <a:ext cx="5495544" cy="254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484" y="764539"/>
            <a:ext cx="29743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235" dirty="0"/>
              <a:t>The </a:t>
            </a:r>
            <a:r>
              <a:rPr spc="-210" dirty="0"/>
              <a:t>Very</a:t>
            </a:r>
            <a:r>
              <a:rPr spc="25" dirty="0"/>
              <a:t> </a:t>
            </a:r>
            <a:r>
              <a:rPr spc="-270" dirty="0"/>
              <a:t>Basics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52980">
              <a:lnSpc>
                <a:spcPct val="100000"/>
              </a:lnSpc>
              <a:spcBef>
                <a:spcPts val="90"/>
              </a:spcBef>
            </a:pPr>
            <a:r>
              <a:rPr spc="-110" dirty="0"/>
              <a:t>Matrices, </a:t>
            </a:r>
            <a:r>
              <a:rPr spc="-125" dirty="0"/>
              <a:t>Data </a:t>
            </a:r>
            <a:r>
              <a:rPr spc="-190" dirty="0"/>
              <a:t>Frames</a:t>
            </a:r>
            <a:r>
              <a:rPr spc="-20" dirty="0"/>
              <a:t> </a:t>
            </a:r>
            <a:r>
              <a:rPr spc="-240" dirty="0"/>
              <a:t>Contd…</a:t>
            </a:r>
          </a:p>
          <a:p>
            <a:pPr marL="356870" marR="5080" indent="-344170">
              <a:lnSpc>
                <a:spcPct val="100000"/>
              </a:lnSpc>
              <a:spcBef>
                <a:spcPts val="183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b="0" spc="-135" dirty="0">
                <a:latin typeface="Arial"/>
                <a:cs typeface="Arial"/>
              </a:rPr>
              <a:t>Consider</a:t>
            </a:r>
            <a:r>
              <a:rPr sz="2400" b="0" spc="-145" dirty="0">
                <a:latin typeface="Arial"/>
                <a:cs typeface="Arial"/>
              </a:rPr>
              <a:t> </a:t>
            </a:r>
            <a:r>
              <a:rPr sz="2400" b="0" spc="-45" dirty="0">
                <a:latin typeface="Arial"/>
                <a:cs typeface="Arial"/>
              </a:rPr>
              <a:t>the</a:t>
            </a:r>
            <a:r>
              <a:rPr sz="2400" b="0" spc="-135" dirty="0">
                <a:latin typeface="Arial"/>
                <a:cs typeface="Arial"/>
              </a:rPr>
              <a:t> </a:t>
            </a:r>
            <a:r>
              <a:rPr sz="2400" b="0" spc="-120" dirty="0">
                <a:latin typeface="Arial"/>
                <a:cs typeface="Arial"/>
              </a:rPr>
              <a:t>5</a:t>
            </a:r>
            <a:r>
              <a:rPr sz="2400" b="0" spc="-160" dirty="0">
                <a:latin typeface="Arial"/>
                <a:cs typeface="Arial"/>
              </a:rPr>
              <a:t> </a:t>
            </a:r>
            <a:r>
              <a:rPr sz="2400" b="0" spc="-180" dirty="0">
                <a:latin typeface="Arial"/>
                <a:cs typeface="Arial"/>
              </a:rPr>
              <a:t>cars</a:t>
            </a:r>
            <a:r>
              <a:rPr sz="2400" b="0" spc="-114" dirty="0">
                <a:latin typeface="Arial"/>
                <a:cs typeface="Arial"/>
              </a:rPr>
              <a:t> </a:t>
            </a:r>
            <a:r>
              <a:rPr sz="2400" b="0" spc="-35" dirty="0">
                <a:latin typeface="Arial"/>
                <a:cs typeface="Arial"/>
              </a:rPr>
              <a:t>in</a:t>
            </a:r>
            <a:r>
              <a:rPr sz="2400" b="0" spc="-120" dirty="0">
                <a:latin typeface="Arial"/>
                <a:cs typeface="Arial"/>
              </a:rPr>
              <a:t> </a:t>
            </a:r>
            <a:r>
              <a:rPr sz="2400" b="0" spc="-45" dirty="0">
                <a:latin typeface="Arial"/>
                <a:cs typeface="Arial"/>
              </a:rPr>
              <a:t>our</a:t>
            </a:r>
            <a:r>
              <a:rPr sz="2400" b="0" spc="-120" dirty="0">
                <a:latin typeface="Arial"/>
                <a:cs typeface="Arial"/>
              </a:rPr>
              <a:t> </a:t>
            </a:r>
            <a:r>
              <a:rPr sz="2400" b="0" spc="-90" dirty="0">
                <a:latin typeface="Arial"/>
                <a:cs typeface="Arial"/>
              </a:rPr>
              <a:t>previous</a:t>
            </a:r>
            <a:r>
              <a:rPr sz="2400" b="0" spc="-190" dirty="0">
                <a:latin typeface="Arial"/>
                <a:cs typeface="Arial"/>
              </a:rPr>
              <a:t> </a:t>
            </a:r>
            <a:r>
              <a:rPr sz="2400" b="0" spc="-120" dirty="0">
                <a:latin typeface="Arial"/>
                <a:cs typeface="Arial"/>
              </a:rPr>
              <a:t>example,</a:t>
            </a:r>
            <a:r>
              <a:rPr sz="2400" b="0" spc="-114" dirty="0">
                <a:latin typeface="Arial"/>
                <a:cs typeface="Arial"/>
              </a:rPr>
              <a:t> </a:t>
            </a:r>
            <a:r>
              <a:rPr sz="2400" b="0" spc="-105" dirty="0">
                <a:latin typeface="Arial"/>
                <a:cs typeface="Arial"/>
              </a:rPr>
              <a:t>along</a:t>
            </a:r>
            <a:r>
              <a:rPr sz="2400" b="0" spc="-165" dirty="0">
                <a:latin typeface="Arial"/>
                <a:cs typeface="Arial"/>
              </a:rPr>
              <a:t> </a:t>
            </a:r>
            <a:r>
              <a:rPr sz="2400" b="0" spc="-10" dirty="0">
                <a:latin typeface="Arial"/>
                <a:cs typeface="Arial"/>
              </a:rPr>
              <a:t>with</a:t>
            </a:r>
            <a:r>
              <a:rPr sz="2400" b="0" spc="-130" dirty="0">
                <a:latin typeface="Arial"/>
                <a:cs typeface="Arial"/>
              </a:rPr>
              <a:t> </a:t>
            </a:r>
            <a:r>
              <a:rPr sz="2400" b="0" spc="-40" dirty="0">
                <a:latin typeface="Arial"/>
                <a:cs typeface="Arial"/>
              </a:rPr>
              <a:t>‘type’  </a:t>
            </a:r>
            <a:r>
              <a:rPr sz="2400" b="0" spc="-110" dirty="0">
                <a:latin typeface="Arial"/>
                <a:cs typeface="Arial"/>
              </a:rPr>
              <a:t>and </a:t>
            </a:r>
            <a:r>
              <a:rPr sz="2400" b="0" spc="-85" dirty="0">
                <a:latin typeface="Arial"/>
                <a:cs typeface="Arial"/>
              </a:rPr>
              <a:t>‘mileage’ </a:t>
            </a:r>
            <a:r>
              <a:rPr sz="2400" b="0" spc="-70" dirty="0">
                <a:latin typeface="Arial"/>
                <a:cs typeface="Arial"/>
              </a:rPr>
              <a:t>, </a:t>
            </a:r>
            <a:r>
              <a:rPr sz="2400" b="0" spc="-45" dirty="0">
                <a:latin typeface="Arial"/>
                <a:cs typeface="Arial"/>
              </a:rPr>
              <a:t>the </a:t>
            </a:r>
            <a:r>
              <a:rPr sz="2400" b="0" spc="-50" dirty="0">
                <a:latin typeface="Arial"/>
                <a:cs typeface="Arial"/>
              </a:rPr>
              <a:t>following</a:t>
            </a:r>
            <a:r>
              <a:rPr sz="2400" b="0" spc="-470" dirty="0">
                <a:latin typeface="Arial"/>
                <a:cs typeface="Arial"/>
              </a:rPr>
              <a:t> </a:t>
            </a:r>
            <a:r>
              <a:rPr sz="2400" b="0" spc="-100" dirty="0">
                <a:latin typeface="Arial"/>
                <a:cs typeface="Arial"/>
              </a:rPr>
              <a:t>data </a:t>
            </a:r>
            <a:r>
              <a:rPr sz="2400" b="0" spc="-125" dirty="0">
                <a:latin typeface="Arial"/>
                <a:cs typeface="Arial"/>
              </a:rPr>
              <a:t>is </a:t>
            </a:r>
            <a:r>
              <a:rPr sz="2400" b="0" spc="-130" dirty="0">
                <a:latin typeface="Arial"/>
                <a:cs typeface="Arial"/>
              </a:rPr>
              <a:t>also </a:t>
            </a:r>
            <a:r>
              <a:rPr sz="2400" b="0" spc="-95" dirty="0">
                <a:latin typeface="Arial"/>
                <a:cs typeface="Arial"/>
              </a:rPr>
              <a:t>available: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b="0" spc="-5" dirty="0">
                <a:latin typeface="Arial"/>
                <a:cs typeface="Arial"/>
              </a:rPr>
              <a:t>–	</a:t>
            </a:r>
            <a:r>
              <a:rPr b="0" spc="-105" dirty="0">
                <a:latin typeface="Arial"/>
                <a:cs typeface="Arial"/>
              </a:rPr>
              <a:t>Price,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4E80BC"/>
                </a:solidFill>
              </a:rPr>
              <a:t>price&lt;-c(36790,3445,66789,2455,76889)</a:t>
            </a: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b="0" spc="-5" dirty="0">
                <a:latin typeface="Arial"/>
                <a:cs typeface="Arial"/>
              </a:rPr>
              <a:t>–	</a:t>
            </a:r>
            <a:r>
              <a:rPr b="0" spc="-85" dirty="0">
                <a:latin typeface="Arial"/>
                <a:cs typeface="Arial"/>
              </a:rPr>
              <a:t>Number </a:t>
            </a:r>
            <a:r>
              <a:rPr b="0" spc="-30" dirty="0">
                <a:latin typeface="Arial"/>
                <a:cs typeface="Arial"/>
              </a:rPr>
              <a:t>of </a:t>
            </a:r>
            <a:r>
              <a:rPr b="0" spc="-85" dirty="0">
                <a:latin typeface="Arial"/>
                <a:cs typeface="Arial"/>
              </a:rPr>
              <a:t>cylinders </a:t>
            </a:r>
            <a:r>
              <a:rPr b="0" spc="-35" dirty="0">
                <a:latin typeface="Arial"/>
                <a:cs typeface="Arial"/>
              </a:rPr>
              <a:t>in </a:t>
            </a:r>
            <a:r>
              <a:rPr b="0" spc="-45" dirty="0">
                <a:latin typeface="Arial"/>
                <a:cs typeface="Arial"/>
              </a:rPr>
              <a:t>the</a:t>
            </a:r>
            <a:r>
              <a:rPr b="0" spc="-229" dirty="0">
                <a:latin typeface="Arial"/>
                <a:cs typeface="Arial"/>
              </a:rPr>
              <a:t> </a:t>
            </a:r>
            <a:r>
              <a:rPr b="0" spc="-90" dirty="0">
                <a:latin typeface="Arial"/>
                <a:cs typeface="Arial"/>
              </a:rPr>
              <a:t>engine,</a:t>
            </a:r>
          </a:p>
          <a:p>
            <a:pPr marL="695325">
              <a:lnSpc>
                <a:spcPct val="100000"/>
              </a:lnSpc>
              <a:spcBef>
                <a:spcPts val="480"/>
              </a:spcBef>
            </a:pPr>
            <a:r>
              <a:rPr spc="-110" dirty="0">
                <a:solidFill>
                  <a:srgbClr val="4E80BC"/>
                </a:solidFill>
              </a:rPr>
              <a:t>no.cyl&lt;-c(3,4,4,4,4)</a:t>
            </a:r>
          </a:p>
          <a:p>
            <a:pPr marL="356870" indent="-344170">
              <a:lnSpc>
                <a:spcPct val="100000"/>
              </a:lnSpc>
              <a:spcBef>
                <a:spcPts val="56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b="0" spc="-150" dirty="0">
                <a:latin typeface="Arial"/>
                <a:cs typeface="Arial"/>
              </a:rPr>
              <a:t>Create </a:t>
            </a:r>
            <a:r>
              <a:rPr sz="2400" b="0" spc="-190" dirty="0">
                <a:latin typeface="Arial"/>
                <a:cs typeface="Arial"/>
              </a:rPr>
              <a:t>a </a:t>
            </a:r>
            <a:r>
              <a:rPr sz="2400" b="0" spc="-150" dirty="0">
                <a:latin typeface="Arial"/>
                <a:cs typeface="Arial"/>
              </a:rPr>
              <a:t>Data </a:t>
            </a:r>
            <a:r>
              <a:rPr sz="2400" b="0" spc="-165" dirty="0">
                <a:latin typeface="Arial"/>
                <a:cs typeface="Arial"/>
              </a:rPr>
              <a:t>Frame </a:t>
            </a:r>
            <a:r>
              <a:rPr sz="2400" b="0" spc="-50" dirty="0">
                <a:latin typeface="Arial"/>
                <a:cs typeface="Arial"/>
              </a:rPr>
              <a:t>that </a:t>
            </a:r>
            <a:r>
              <a:rPr sz="2400" b="0" spc="-105" dirty="0">
                <a:latin typeface="Arial"/>
                <a:cs typeface="Arial"/>
              </a:rPr>
              <a:t>contains </a:t>
            </a:r>
            <a:r>
              <a:rPr sz="2400" b="0" spc="-60" dirty="0">
                <a:latin typeface="Arial"/>
                <a:cs typeface="Arial"/>
              </a:rPr>
              <a:t>all this</a:t>
            </a:r>
            <a:r>
              <a:rPr sz="2400" b="0" spc="-285" dirty="0">
                <a:latin typeface="Arial"/>
                <a:cs typeface="Arial"/>
              </a:rPr>
              <a:t> </a:t>
            </a:r>
            <a:r>
              <a:rPr sz="2400" b="0" spc="-40" dirty="0">
                <a:latin typeface="Arial"/>
                <a:cs typeface="Arial"/>
              </a:rPr>
              <a:t>information:</a:t>
            </a:r>
            <a:endParaRPr sz="2400" dirty="0">
              <a:latin typeface="Arial"/>
              <a:cs typeface="Arial"/>
            </a:endParaRPr>
          </a:p>
          <a:p>
            <a:pPr marL="640080">
              <a:lnSpc>
                <a:spcPct val="100000"/>
              </a:lnSpc>
              <a:spcBef>
                <a:spcPts val="495"/>
              </a:spcBef>
            </a:pPr>
            <a:r>
              <a:rPr spc="-120" dirty="0">
                <a:solidFill>
                  <a:srgbClr val="548DD4"/>
                </a:solidFill>
              </a:rPr>
              <a:t>cars&lt;-data.frame(type,price,mileage,no.cyl)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325243" y="5541612"/>
            <a:ext cx="5910072" cy="2227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983740"/>
            <a:ext cx="772668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3000" spc="-155" dirty="0">
                <a:latin typeface="Arial"/>
                <a:cs typeface="Arial"/>
              </a:rPr>
              <a:t>Are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80" dirty="0">
                <a:latin typeface="Arial"/>
                <a:cs typeface="Arial"/>
              </a:rPr>
              <a:t>collection </a:t>
            </a:r>
            <a:r>
              <a:rPr sz="3000" spc="-45" dirty="0">
                <a:latin typeface="Arial"/>
                <a:cs typeface="Arial"/>
              </a:rPr>
              <a:t>of </a:t>
            </a:r>
            <a:r>
              <a:rPr sz="3000" spc="-540" dirty="0">
                <a:latin typeface="Arial"/>
                <a:cs typeface="Arial"/>
              </a:rPr>
              <a:t>R </a:t>
            </a:r>
            <a:r>
              <a:rPr sz="3000" spc="-90" dirty="0">
                <a:latin typeface="Arial"/>
                <a:cs typeface="Arial"/>
              </a:rPr>
              <a:t>functions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35" dirty="0">
                <a:latin typeface="Arial"/>
                <a:cs typeface="Arial"/>
              </a:rPr>
              <a:t>data</a:t>
            </a:r>
            <a:r>
              <a:rPr sz="3000" spc="-409" dirty="0">
                <a:latin typeface="Arial"/>
                <a:cs typeface="Arial"/>
              </a:rPr>
              <a:t> </a:t>
            </a:r>
            <a:r>
              <a:rPr sz="3000" spc="-195" dirty="0">
                <a:latin typeface="Arial"/>
                <a:cs typeface="Arial"/>
              </a:rPr>
              <a:t>sets</a:t>
            </a:r>
            <a:endParaRPr sz="3000">
              <a:latin typeface="Arial"/>
              <a:cs typeface="Arial"/>
            </a:endParaRPr>
          </a:p>
          <a:p>
            <a:pPr marL="356870" marR="5080" indent="-344170">
              <a:lnSpc>
                <a:spcPct val="80000"/>
              </a:lnSpc>
              <a:spcBef>
                <a:spcPts val="720"/>
              </a:spcBef>
              <a:buChar char="•"/>
              <a:tabLst>
                <a:tab pos="356870" algn="l"/>
                <a:tab pos="357505" algn="l"/>
              </a:tabLst>
            </a:pPr>
            <a:r>
              <a:rPr sz="3000" spc="-250" dirty="0">
                <a:latin typeface="Arial"/>
                <a:cs typeface="Arial"/>
              </a:rPr>
              <a:t>Few </a:t>
            </a:r>
            <a:r>
              <a:rPr sz="3000" spc="-135" dirty="0">
                <a:latin typeface="Arial"/>
                <a:cs typeface="Arial"/>
              </a:rPr>
              <a:t>standard </a:t>
            </a:r>
            <a:r>
              <a:rPr sz="3000" spc="-175" dirty="0">
                <a:latin typeface="Arial"/>
                <a:cs typeface="Arial"/>
              </a:rPr>
              <a:t>ones </a:t>
            </a:r>
            <a:r>
              <a:rPr sz="3000" spc="-155" dirty="0">
                <a:latin typeface="Arial"/>
                <a:cs typeface="Arial"/>
              </a:rPr>
              <a:t>come </a:t>
            </a:r>
            <a:r>
              <a:rPr sz="3000" spc="-10" dirty="0">
                <a:latin typeface="Arial"/>
                <a:cs typeface="Arial"/>
              </a:rPr>
              <a:t>with </a:t>
            </a:r>
            <a:r>
              <a:rPr sz="3000" spc="-60" dirty="0">
                <a:latin typeface="Arial"/>
                <a:cs typeface="Arial"/>
              </a:rPr>
              <a:t>the </a:t>
            </a:r>
            <a:r>
              <a:rPr sz="3000" spc="-540" dirty="0">
                <a:latin typeface="Arial"/>
                <a:cs typeface="Arial"/>
              </a:rPr>
              <a:t>R </a:t>
            </a:r>
            <a:r>
              <a:rPr sz="3000" spc="-80" dirty="0">
                <a:latin typeface="Arial"/>
                <a:cs typeface="Arial"/>
              </a:rPr>
              <a:t>installation,  </a:t>
            </a:r>
            <a:r>
              <a:rPr sz="3000" spc="-105" dirty="0">
                <a:latin typeface="Arial"/>
                <a:cs typeface="Arial"/>
              </a:rPr>
              <a:t>others </a:t>
            </a:r>
            <a:r>
              <a:rPr sz="3000" spc="-185" dirty="0">
                <a:latin typeface="Arial"/>
                <a:cs typeface="Arial"/>
              </a:rPr>
              <a:t>have </a:t>
            </a:r>
            <a:r>
              <a:rPr sz="3000" spc="-15" dirty="0">
                <a:latin typeface="Arial"/>
                <a:cs typeface="Arial"/>
              </a:rPr>
              <a:t>to </a:t>
            </a:r>
            <a:r>
              <a:rPr sz="3000" spc="-135" dirty="0">
                <a:latin typeface="Arial"/>
                <a:cs typeface="Arial"/>
              </a:rPr>
              <a:t>be </a:t>
            </a:r>
            <a:r>
              <a:rPr sz="3000" spc="-100" dirty="0">
                <a:latin typeface="Arial"/>
                <a:cs typeface="Arial"/>
              </a:rPr>
              <a:t>downloaded </a:t>
            </a:r>
            <a:r>
              <a:rPr sz="3000" spc="-90" dirty="0">
                <a:latin typeface="Arial"/>
                <a:cs typeface="Arial"/>
              </a:rPr>
              <a:t>( </a:t>
            </a:r>
            <a:r>
              <a:rPr sz="3000" spc="-45" dirty="0">
                <a:latin typeface="Arial"/>
                <a:cs typeface="Arial"/>
              </a:rPr>
              <a:t>from </a:t>
            </a:r>
            <a:r>
              <a:rPr sz="30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http://cran.r </a:t>
            </a:r>
            <a:r>
              <a:rPr sz="3000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-project.org/</a:t>
            </a:r>
            <a:r>
              <a:rPr sz="30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, </a:t>
            </a:r>
            <a:r>
              <a:rPr sz="3000" spc="-45" dirty="0">
                <a:latin typeface="Arial"/>
                <a:cs typeface="Arial"/>
              </a:rPr>
              <a:t>or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14" dirty="0">
                <a:latin typeface="Arial"/>
                <a:cs typeface="Arial"/>
              </a:rPr>
              <a:t>simple </a:t>
            </a:r>
            <a:r>
              <a:rPr sz="3000" spc="-175" dirty="0">
                <a:latin typeface="Arial"/>
                <a:cs typeface="Arial"/>
              </a:rPr>
              <a:t>Google  </a:t>
            </a:r>
            <a:r>
              <a:rPr sz="3000" spc="-180" dirty="0">
                <a:latin typeface="Arial"/>
                <a:cs typeface="Arial"/>
              </a:rPr>
              <a:t>search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could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lead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you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to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the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download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site)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  </a:t>
            </a:r>
            <a:r>
              <a:rPr sz="3000" spc="-110" dirty="0">
                <a:latin typeface="Arial"/>
                <a:cs typeface="Arial"/>
              </a:rPr>
              <a:t>manually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installed</a:t>
            </a:r>
            <a:endParaRPr sz="3000">
              <a:latin typeface="Arial"/>
              <a:cs typeface="Arial"/>
            </a:endParaRPr>
          </a:p>
          <a:p>
            <a:pPr marL="356870" indent="-344170">
              <a:lnSpc>
                <a:spcPts val="3240"/>
              </a:lnSpc>
              <a:buChar char="•"/>
              <a:tabLst>
                <a:tab pos="356870" algn="l"/>
                <a:tab pos="357505" algn="l"/>
              </a:tabLst>
            </a:pPr>
            <a:r>
              <a:rPr sz="3000" spc="-175" dirty="0">
                <a:latin typeface="Arial"/>
                <a:cs typeface="Arial"/>
              </a:rPr>
              <a:t>Or </a:t>
            </a:r>
            <a:r>
              <a:rPr sz="3000" spc="-60" dirty="0">
                <a:latin typeface="Arial"/>
                <a:cs typeface="Arial"/>
              </a:rPr>
              <a:t>the </a:t>
            </a:r>
            <a:r>
              <a:rPr sz="3000" spc="-220" dirty="0">
                <a:latin typeface="Arial"/>
                <a:cs typeface="Arial"/>
              </a:rPr>
              <a:t>packages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35" dirty="0">
                <a:latin typeface="Arial"/>
                <a:cs typeface="Arial"/>
              </a:rPr>
              <a:t>be </a:t>
            </a:r>
            <a:r>
              <a:rPr sz="3000" spc="-100" dirty="0">
                <a:latin typeface="Arial"/>
                <a:cs typeface="Arial"/>
              </a:rPr>
              <a:t>installed</a:t>
            </a:r>
            <a:r>
              <a:rPr sz="3000" spc="-330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using</a:t>
            </a:r>
            <a:endParaRPr sz="3000">
              <a:latin typeface="Arial"/>
              <a:cs typeface="Arial"/>
            </a:endParaRPr>
          </a:p>
          <a:p>
            <a:pPr marL="356870" marR="85725">
              <a:lnSpc>
                <a:spcPts val="2880"/>
              </a:lnSpc>
              <a:spcBef>
                <a:spcPts val="335"/>
              </a:spcBef>
            </a:pPr>
            <a:r>
              <a:rPr sz="3000" spc="-215" dirty="0">
                <a:latin typeface="Arial"/>
                <a:cs typeface="Arial"/>
              </a:rPr>
              <a:t>“</a:t>
            </a:r>
            <a:r>
              <a:rPr sz="3000" b="1" spc="-215" dirty="0">
                <a:solidFill>
                  <a:srgbClr val="4E80BC"/>
                </a:solidFill>
                <a:latin typeface="Arial"/>
                <a:cs typeface="Arial"/>
              </a:rPr>
              <a:t>install.packages(“package </a:t>
            </a:r>
            <a:r>
              <a:rPr sz="3000" b="1" spc="-185" dirty="0">
                <a:solidFill>
                  <a:srgbClr val="4E80BC"/>
                </a:solidFill>
                <a:latin typeface="Arial"/>
                <a:cs typeface="Arial"/>
              </a:rPr>
              <a:t>name”)</a:t>
            </a:r>
            <a:r>
              <a:rPr sz="3000" b="1" spc="-185" dirty="0">
                <a:latin typeface="Arial"/>
                <a:cs typeface="Arial"/>
              </a:rPr>
              <a:t>“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55" dirty="0">
                <a:latin typeface="Arial"/>
                <a:cs typeface="Arial"/>
              </a:rPr>
              <a:t>select  </a:t>
            </a:r>
            <a:r>
              <a:rPr sz="3000" spc="-60" dirty="0">
                <a:latin typeface="Arial"/>
                <a:cs typeface="Arial"/>
              </a:rPr>
              <a:t>the </a:t>
            </a:r>
            <a:r>
              <a:rPr sz="3000" spc="-405" dirty="0">
                <a:latin typeface="Arial"/>
                <a:cs typeface="Arial"/>
              </a:rPr>
              <a:t>CRAN </a:t>
            </a:r>
            <a:r>
              <a:rPr sz="3000" spc="-5" dirty="0">
                <a:latin typeface="Arial"/>
                <a:cs typeface="Arial"/>
              </a:rPr>
              <a:t>Mirror </a:t>
            </a:r>
            <a:r>
              <a:rPr sz="3000" spc="-170" dirty="0">
                <a:latin typeface="Arial"/>
                <a:cs typeface="Arial"/>
              </a:rPr>
              <a:t>closest </a:t>
            </a:r>
            <a:r>
              <a:rPr sz="3000" spc="-15" dirty="0">
                <a:latin typeface="Arial"/>
                <a:cs typeface="Arial"/>
              </a:rPr>
              <a:t>to </a:t>
            </a:r>
            <a:r>
              <a:rPr sz="3000" spc="-85" dirty="0">
                <a:latin typeface="Arial"/>
                <a:cs typeface="Arial"/>
              </a:rPr>
              <a:t>your</a:t>
            </a:r>
            <a:r>
              <a:rPr sz="3000" spc="-33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location</a:t>
            </a:r>
            <a:endParaRPr sz="3000">
              <a:latin typeface="Arial"/>
              <a:cs typeface="Arial"/>
            </a:endParaRPr>
          </a:p>
          <a:p>
            <a:pPr marL="356870" marR="72390" indent="-344170">
              <a:lnSpc>
                <a:spcPts val="2880"/>
              </a:lnSpc>
              <a:spcBef>
                <a:spcPts val="720"/>
              </a:spcBef>
              <a:buChar char="•"/>
              <a:tabLst>
                <a:tab pos="356870" algn="l"/>
                <a:tab pos="357505" algn="l"/>
              </a:tabLst>
            </a:pPr>
            <a:r>
              <a:rPr sz="3000" spc="-210" dirty="0">
                <a:latin typeface="Arial"/>
                <a:cs typeface="Arial"/>
              </a:rPr>
              <a:t>Once </a:t>
            </a:r>
            <a:r>
              <a:rPr sz="3000" spc="-100" dirty="0">
                <a:latin typeface="Arial"/>
                <a:cs typeface="Arial"/>
              </a:rPr>
              <a:t>installed </a:t>
            </a:r>
            <a:r>
              <a:rPr sz="3000" spc="-114" dirty="0">
                <a:latin typeface="Arial"/>
                <a:cs typeface="Arial"/>
              </a:rPr>
              <a:t>we </a:t>
            </a:r>
            <a:r>
              <a:rPr sz="3000" spc="-140" dirty="0">
                <a:latin typeface="Arial"/>
                <a:cs typeface="Arial"/>
              </a:rPr>
              <a:t>need </a:t>
            </a:r>
            <a:r>
              <a:rPr sz="3000" spc="-15" dirty="0">
                <a:latin typeface="Arial"/>
                <a:cs typeface="Arial"/>
              </a:rPr>
              <a:t>to </a:t>
            </a:r>
            <a:r>
              <a:rPr sz="3000" spc="-120" dirty="0">
                <a:latin typeface="Arial"/>
                <a:cs typeface="Arial"/>
              </a:rPr>
              <a:t>call </a:t>
            </a:r>
            <a:r>
              <a:rPr sz="3000" spc="-60" dirty="0">
                <a:latin typeface="Arial"/>
                <a:cs typeface="Arial"/>
              </a:rPr>
              <a:t>the </a:t>
            </a:r>
            <a:r>
              <a:rPr sz="3000" spc="-204" dirty="0">
                <a:latin typeface="Arial"/>
                <a:cs typeface="Arial"/>
              </a:rPr>
              <a:t>package </a:t>
            </a:r>
            <a:r>
              <a:rPr sz="3000" spc="-40" dirty="0">
                <a:latin typeface="Arial"/>
                <a:cs typeface="Arial"/>
              </a:rPr>
              <a:t>in  </a:t>
            </a:r>
            <a:r>
              <a:rPr sz="3000" spc="-100" dirty="0">
                <a:latin typeface="Arial"/>
                <a:cs typeface="Arial"/>
              </a:rPr>
              <a:t>when </a:t>
            </a:r>
            <a:r>
              <a:rPr sz="3000" spc="-140" dirty="0">
                <a:latin typeface="Arial"/>
                <a:cs typeface="Arial"/>
              </a:rPr>
              <a:t>needed </a:t>
            </a:r>
            <a:r>
              <a:rPr sz="3000" spc="-155" dirty="0">
                <a:latin typeface="Arial"/>
                <a:cs typeface="Arial"/>
              </a:rPr>
              <a:t>using </a:t>
            </a:r>
            <a:r>
              <a:rPr sz="3000" b="1" spc="-210" dirty="0">
                <a:solidFill>
                  <a:srgbClr val="4E80BC"/>
                </a:solidFill>
                <a:latin typeface="Arial"/>
                <a:cs typeface="Arial"/>
              </a:rPr>
              <a:t>“library(“package</a:t>
            </a:r>
            <a:r>
              <a:rPr sz="3000" b="1" spc="-275" dirty="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sz="3000" b="1" spc="-180" dirty="0">
                <a:solidFill>
                  <a:srgbClr val="4E80BC"/>
                </a:solidFill>
                <a:latin typeface="Arial"/>
                <a:cs typeface="Arial"/>
              </a:rPr>
              <a:t>name”)”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859" y="923036"/>
            <a:ext cx="26473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25" dirty="0"/>
              <a:t>R:</a:t>
            </a:r>
            <a:r>
              <a:rPr sz="4400" spc="-320" dirty="0"/>
              <a:t> </a:t>
            </a:r>
            <a:r>
              <a:rPr sz="4400" spc="-405" dirty="0"/>
              <a:t>Packages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887459" y="6881876"/>
            <a:ext cx="179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16</a:t>
            </a:fld>
            <a:endParaRPr lang="uk-UA"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632114"/>
            <a:ext cx="5524500" cy="10509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25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45" dirty="0">
                <a:latin typeface="Arial"/>
                <a:cs typeface="Arial"/>
              </a:rPr>
              <a:t>Package: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‘gdata’</a:t>
            </a:r>
            <a:endParaRPr sz="1800">
              <a:latin typeface="Arial"/>
              <a:cs typeface="Arial"/>
            </a:endParaRPr>
          </a:p>
          <a:p>
            <a:pPr marL="805180" lvl="1" indent="-335280">
              <a:lnSpc>
                <a:spcPct val="100000"/>
              </a:lnSpc>
              <a:spcBef>
                <a:spcPts val="430"/>
              </a:spcBef>
              <a:buChar char="–"/>
              <a:tabLst>
                <a:tab pos="804545" algn="l"/>
                <a:tab pos="805180" algn="l"/>
              </a:tabLst>
            </a:pPr>
            <a:r>
              <a:rPr sz="1800" spc="-105" dirty="0">
                <a:latin typeface="Arial"/>
                <a:cs typeface="Arial"/>
              </a:rPr>
              <a:t>Various </a:t>
            </a:r>
            <a:r>
              <a:rPr sz="1800" spc="-325" dirty="0">
                <a:latin typeface="Arial"/>
                <a:cs typeface="Arial"/>
              </a:rPr>
              <a:t>R </a:t>
            </a:r>
            <a:r>
              <a:rPr sz="1800" spc="-75" dirty="0">
                <a:latin typeface="Arial"/>
                <a:cs typeface="Arial"/>
              </a:rPr>
              <a:t>programming </a:t>
            </a:r>
            <a:r>
              <a:rPr sz="1800" spc="-55" dirty="0">
                <a:latin typeface="Arial"/>
                <a:cs typeface="Arial"/>
              </a:rPr>
              <a:t>tools </a:t>
            </a:r>
            <a:r>
              <a:rPr sz="1800" spc="-25" dirty="0">
                <a:latin typeface="Arial"/>
                <a:cs typeface="Arial"/>
              </a:rPr>
              <a:t>for </a:t>
            </a:r>
            <a:r>
              <a:rPr sz="1800" spc="-90" dirty="0">
                <a:latin typeface="Arial"/>
                <a:cs typeface="Arial"/>
              </a:rPr>
              <a:t>data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manipulation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0867" y="429260"/>
            <a:ext cx="175513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70" dirty="0"/>
              <a:t>R: </a:t>
            </a:r>
            <a:r>
              <a:rPr sz="2900" spc="-265" dirty="0"/>
              <a:t>Packages</a:t>
            </a:r>
            <a:endParaRPr sz="29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470908" y="1054099"/>
            <a:ext cx="11150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70" dirty="0">
                <a:latin typeface="Arial"/>
                <a:cs typeface="Arial"/>
              </a:rPr>
              <a:t>Example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3048000"/>
            <a:ext cx="8686800" cy="398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916939"/>
            <a:ext cx="7915275" cy="54437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6400">
              <a:lnSpc>
                <a:spcPct val="100000"/>
              </a:lnSpc>
              <a:spcBef>
                <a:spcPts val="90"/>
              </a:spcBef>
            </a:pPr>
            <a:r>
              <a:rPr sz="3200" spc="-310" dirty="0">
                <a:latin typeface="Arial"/>
                <a:cs typeface="Arial"/>
              </a:rPr>
              <a:t>R: </a:t>
            </a:r>
            <a:r>
              <a:rPr sz="3200" spc="-140" dirty="0">
                <a:latin typeface="Arial"/>
                <a:cs typeface="Arial"/>
              </a:rPr>
              <a:t>Working </a:t>
            </a:r>
            <a:r>
              <a:rPr sz="3200" spc="-110" dirty="0">
                <a:latin typeface="Arial"/>
                <a:cs typeface="Arial"/>
              </a:rPr>
              <a:t>Directory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(WD)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0" dirty="0">
              <a:latin typeface="Times New Roman"/>
              <a:cs typeface="Times New Roman"/>
            </a:endParaRPr>
          </a:p>
          <a:p>
            <a:pPr marL="356870" marR="335915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3200" spc="-275" dirty="0">
                <a:latin typeface="Arial"/>
                <a:cs typeface="Arial"/>
              </a:rPr>
              <a:t>Some </a:t>
            </a:r>
            <a:r>
              <a:rPr sz="3200" spc="-100" dirty="0">
                <a:latin typeface="Arial"/>
                <a:cs typeface="Arial"/>
              </a:rPr>
              <a:t>location/Folder </a:t>
            </a:r>
            <a:r>
              <a:rPr sz="3200" spc="-105" dirty="0">
                <a:latin typeface="Arial"/>
                <a:cs typeface="Arial"/>
              </a:rPr>
              <a:t>on your </a:t>
            </a:r>
            <a:r>
              <a:rPr sz="3200" spc="-550" dirty="0">
                <a:latin typeface="Arial"/>
                <a:cs typeface="Arial"/>
              </a:rPr>
              <a:t>PC </a:t>
            </a:r>
            <a:r>
              <a:rPr lang="en-US" sz="3200" spc="-550" dirty="0" smtClean="0">
                <a:latin typeface="Arial"/>
                <a:cs typeface="Arial"/>
              </a:rPr>
              <a:t> </a:t>
            </a:r>
            <a:r>
              <a:rPr sz="3200" spc="-114" dirty="0" smtClean="0">
                <a:latin typeface="Arial"/>
                <a:cs typeface="Arial"/>
              </a:rPr>
              <a:t>where </a:t>
            </a:r>
            <a:r>
              <a:rPr sz="3200" spc="-140" dirty="0">
                <a:latin typeface="Arial"/>
                <a:cs typeface="Arial"/>
              </a:rPr>
              <a:t>you 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70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data, </a:t>
            </a:r>
            <a:r>
              <a:rPr sz="3200" spc="-170" dirty="0">
                <a:latin typeface="Arial"/>
                <a:cs typeface="Arial"/>
              </a:rPr>
              <a:t>code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etc</a:t>
            </a:r>
            <a:endParaRPr sz="3200" dirty="0">
              <a:latin typeface="Arial"/>
              <a:cs typeface="Arial"/>
            </a:endParaRPr>
          </a:p>
          <a:p>
            <a:pPr marL="356870" marR="1106805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340" dirty="0">
                <a:latin typeface="Arial"/>
                <a:cs typeface="Arial"/>
              </a:rPr>
              <a:t>You </a:t>
            </a:r>
            <a:r>
              <a:rPr sz="3200" spc="-114" dirty="0">
                <a:latin typeface="Arial"/>
                <a:cs typeface="Arial"/>
              </a:rPr>
              <a:t>want </a:t>
            </a:r>
            <a:r>
              <a:rPr sz="3200" spc="-15" dirty="0">
                <a:latin typeface="Arial"/>
                <a:cs typeface="Arial"/>
              </a:rPr>
              <a:t>to </a:t>
            </a:r>
            <a:r>
              <a:rPr sz="3200" spc="-55" dirty="0">
                <a:latin typeface="Arial"/>
                <a:cs typeface="Arial"/>
              </a:rPr>
              <a:t>import </a:t>
            </a:r>
            <a:r>
              <a:rPr sz="3200" spc="-95" dirty="0">
                <a:latin typeface="Arial"/>
                <a:cs typeface="Arial"/>
              </a:rPr>
              <a:t>files, </a:t>
            </a:r>
            <a:r>
              <a:rPr sz="3200" spc="-170" dirty="0">
                <a:latin typeface="Arial"/>
                <a:cs typeface="Arial"/>
              </a:rPr>
              <a:t>code </a:t>
            </a:r>
            <a:r>
              <a:rPr sz="3200" spc="-55" dirty="0">
                <a:latin typeface="Arial"/>
                <a:cs typeface="Arial"/>
              </a:rPr>
              <a:t>from </a:t>
            </a:r>
            <a:r>
              <a:rPr sz="3200" spc="-90" dirty="0">
                <a:latin typeface="Arial"/>
                <a:cs typeface="Arial"/>
              </a:rPr>
              <a:t>this  location</a:t>
            </a:r>
            <a:endParaRPr sz="32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340" dirty="0">
                <a:latin typeface="Arial"/>
                <a:cs typeface="Arial"/>
              </a:rPr>
              <a:t>You </a:t>
            </a:r>
            <a:r>
              <a:rPr sz="3200" spc="-114" dirty="0">
                <a:latin typeface="Arial"/>
                <a:cs typeface="Arial"/>
              </a:rPr>
              <a:t>want </a:t>
            </a:r>
            <a:r>
              <a:rPr sz="3200" spc="-15" dirty="0">
                <a:latin typeface="Arial"/>
                <a:cs typeface="Arial"/>
              </a:rPr>
              <a:t>to </a:t>
            </a:r>
            <a:r>
              <a:rPr sz="3200" spc="-254" dirty="0">
                <a:latin typeface="Arial"/>
                <a:cs typeface="Arial"/>
              </a:rPr>
              <a:t>save </a:t>
            </a:r>
            <a:r>
              <a:rPr sz="3200" spc="-105" dirty="0">
                <a:latin typeface="Arial"/>
                <a:cs typeface="Arial"/>
              </a:rPr>
              <a:t>your </a:t>
            </a:r>
            <a:r>
              <a:rPr sz="3200" spc="-55" dirty="0">
                <a:latin typeface="Arial"/>
                <a:cs typeface="Arial"/>
              </a:rPr>
              <a:t>output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here</a:t>
            </a:r>
            <a:endParaRPr sz="3200" dirty="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0" dirty="0">
                <a:latin typeface="Arial"/>
                <a:cs typeface="Arial"/>
              </a:rPr>
              <a:t>Setting </a:t>
            </a:r>
            <a:r>
              <a:rPr sz="3200" spc="-254" dirty="0">
                <a:latin typeface="Arial"/>
                <a:cs typeface="Arial"/>
              </a:rPr>
              <a:t>a </a:t>
            </a:r>
            <a:r>
              <a:rPr sz="3200" spc="-270" dirty="0">
                <a:latin typeface="Arial"/>
                <a:cs typeface="Arial"/>
              </a:rPr>
              <a:t>WD </a:t>
            </a:r>
            <a:r>
              <a:rPr sz="3200" spc="-105" dirty="0">
                <a:latin typeface="Arial"/>
                <a:cs typeface="Arial"/>
              </a:rPr>
              <a:t>on </a:t>
            </a:r>
            <a:r>
              <a:rPr sz="3200" spc="-110" dirty="0">
                <a:latin typeface="Arial"/>
                <a:cs typeface="Arial"/>
              </a:rPr>
              <a:t>starting </a:t>
            </a:r>
            <a:r>
              <a:rPr sz="3200" spc="-105" dirty="0">
                <a:latin typeface="Arial"/>
                <a:cs typeface="Arial"/>
              </a:rPr>
              <a:t>your </a:t>
            </a:r>
            <a:r>
              <a:rPr sz="3200" spc="-580" dirty="0">
                <a:latin typeface="Arial"/>
                <a:cs typeface="Arial"/>
              </a:rPr>
              <a:t>R </a:t>
            </a:r>
            <a:r>
              <a:rPr sz="3200" spc="-210" dirty="0">
                <a:latin typeface="Arial"/>
                <a:cs typeface="Arial"/>
              </a:rPr>
              <a:t>session </a:t>
            </a:r>
            <a:r>
              <a:rPr sz="3200" spc="-240" dirty="0">
                <a:latin typeface="Arial"/>
                <a:cs typeface="Arial"/>
              </a:rPr>
              <a:t>makes  </a:t>
            </a:r>
            <a:r>
              <a:rPr sz="3200" spc="-65" dirty="0">
                <a:latin typeface="Arial"/>
                <a:cs typeface="Arial"/>
              </a:rPr>
              <a:t>importing, </a:t>
            </a:r>
            <a:r>
              <a:rPr sz="3200" spc="-105" dirty="0">
                <a:latin typeface="Arial"/>
                <a:cs typeface="Arial"/>
              </a:rPr>
              <a:t>exporting </a:t>
            </a:r>
            <a:r>
              <a:rPr sz="3200" spc="-145" dirty="0">
                <a:latin typeface="Arial"/>
                <a:cs typeface="Arial"/>
              </a:rPr>
              <a:t>data </a:t>
            </a:r>
            <a:r>
              <a:rPr sz="3200" spc="-95" dirty="0">
                <a:latin typeface="Arial"/>
                <a:cs typeface="Arial"/>
              </a:rPr>
              <a:t>files, </a:t>
            </a:r>
            <a:r>
              <a:rPr sz="3200" spc="-170" dirty="0">
                <a:latin typeface="Arial"/>
                <a:cs typeface="Arial"/>
              </a:rPr>
              <a:t>code </a:t>
            </a:r>
            <a:r>
              <a:rPr sz="3200" spc="-95" dirty="0">
                <a:latin typeface="Arial"/>
                <a:cs typeface="Arial"/>
              </a:rPr>
              <a:t>files </a:t>
            </a:r>
            <a:r>
              <a:rPr sz="3200" spc="-145" dirty="0">
                <a:latin typeface="Arial"/>
                <a:cs typeface="Arial"/>
              </a:rPr>
              <a:t>etc  </a:t>
            </a:r>
            <a:r>
              <a:rPr sz="3200" spc="-165" dirty="0">
                <a:latin typeface="Arial"/>
                <a:cs typeface="Arial"/>
              </a:rPr>
              <a:t>easier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688083"/>
            <a:ext cx="32569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Arial"/>
                <a:cs typeface="Arial"/>
              </a:rPr>
              <a:t>file</a:t>
            </a:r>
            <a:r>
              <a:rPr sz="3200" spc="-15" dirty="0">
                <a:latin typeface="Wingdings"/>
                <a:cs typeface="Wingdings"/>
              </a:rPr>
              <a:t>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Arial"/>
                <a:cs typeface="Arial"/>
              </a:rPr>
              <a:t>change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dir..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2243327"/>
            <a:ext cx="7659624" cy="461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2835" y="916939"/>
            <a:ext cx="34169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140" dirty="0"/>
              <a:t>Working</a:t>
            </a:r>
            <a:r>
              <a:rPr spc="-45" dirty="0"/>
              <a:t> </a:t>
            </a:r>
            <a:r>
              <a:rPr spc="-110" dirty="0"/>
              <a:t>Directory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923036"/>
            <a:ext cx="33731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20" dirty="0"/>
              <a:t>Learning</a:t>
            </a:r>
            <a:r>
              <a:rPr sz="4400" spc="-240" dirty="0"/>
              <a:t> </a:t>
            </a:r>
            <a:r>
              <a:rPr sz="4400" spc="-320" dirty="0"/>
              <a:t>Goals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967281"/>
            <a:ext cx="6904355" cy="34391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45" dirty="0">
                <a:latin typeface="Arial"/>
                <a:cs typeface="Arial"/>
              </a:rPr>
              <a:t>What </a:t>
            </a:r>
            <a:r>
              <a:rPr sz="3200" spc="-170" dirty="0">
                <a:latin typeface="Arial"/>
                <a:cs typeface="Arial"/>
              </a:rPr>
              <a:t>is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445" dirty="0">
                <a:latin typeface="Arial"/>
                <a:cs typeface="Arial"/>
              </a:rPr>
              <a:t>R?</a:t>
            </a:r>
            <a:endParaRPr sz="3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5" dirty="0">
                <a:latin typeface="Arial"/>
                <a:cs typeface="Arial"/>
              </a:rPr>
              <a:t>Why </a:t>
            </a:r>
            <a:r>
              <a:rPr sz="3200" spc="-125" dirty="0">
                <a:latin typeface="Arial"/>
                <a:cs typeface="Arial"/>
              </a:rPr>
              <a:t>we </a:t>
            </a:r>
            <a:r>
              <a:rPr sz="3200" spc="-220" dirty="0">
                <a:latin typeface="Arial"/>
                <a:cs typeface="Arial"/>
              </a:rPr>
              <a:t>use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445" dirty="0">
                <a:latin typeface="Arial"/>
                <a:cs typeface="Arial"/>
              </a:rPr>
              <a:t>R?</a:t>
            </a:r>
            <a:endParaRPr sz="3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0" dirty="0">
                <a:latin typeface="Arial"/>
                <a:cs typeface="Arial"/>
              </a:rPr>
              <a:t>How </a:t>
            </a:r>
            <a:r>
              <a:rPr sz="3200" spc="-15" dirty="0">
                <a:latin typeface="Arial"/>
                <a:cs typeface="Arial"/>
              </a:rPr>
              <a:t>to </a:t>
            </a:r>
            <a:r>
              <a:rPr sz="3200" spc="-150" dirty="0">
                <a:latin typeface="Arial"/>
                <a:cs typeface="Arial"/>
              </a:rPr>
              <a:t>read </a:t>
            </a:r>
            <a:r>
              <a:rPr sz="3200" spc="-145" dirty="0">
                <a:latin typeface="Arial"/>
                <a:cs typeface="Arial"/>
              </a:rPr>
              <a:t>data </a:t>
            </a:r>
            <a:r>
              <a:rPr sz="3200" spc="-35" dirty="0">
                <a:latin typeface="Arial"/>
                <a:cs typeface="Arial"/>
              </a:rPr>
              <a:t>into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58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35" dirty="0">
                <a:latin typeface="Arial"/>
                <a:cs typeface="Arial"/>
              </a:rPr>
              <a:t>Getting </a:t>
            </a:r>
            <a:r>
              <a:rPr sz="3200" spc="-75" dirty="0">
                <a:latin typeface="Arial"/>
                <a:cs typeface="Arial"/>
              </a:rPr>
              <a:t>familiar </a:t>
            </a:r>
            <a:r>
              <a:rPr sz="3200" spc="-10" dirty="0">
                <a:latin typeface="Arial"/>
                <a:cs typeface="Arial"/>
              </a:rPr>
              <a:t>with </a:t>
            </a:r>
            <a:r>
              <a:rPr sz="3200" spc="-190" dirty="0">
                <a:latin typeface="Arial"/>
                <a:cs typeface="Arial"/>
              </a:rPr>
              <a:t>basic </a:t>
            </a:r>
            <a:r>
              <a:rPr sz="3200" spc="-180" dirty="0">
                <a:latin typeface="Arial"/>
                <a:cs typeface="Arial"/>
              </a:rPr>
              <a:t>commands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&amp;  </a:t>
            </a:r>
            <a:r>
              <a:rPr sz="3200" spc="-145" dirty="0">
                <a:latin typeface="Arial"/>
                <a:cs typeface="Arial"/>
              </a:rPr>
              <a:t>coding</a:t>
            </a:r>
            <a:endParaRPr sz="3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80" dirty="0">
                <a:latin typeface="Arial"/>
                <a:cs typeface="Arial"/>
              </a:rPr>
              <a:t>More </a:t>
            </a:r>
            <a:r>
              <a:rPr sz="3200" spc="-50" dirty="0">
                <a:latin typeface="Arial"/>
                <a:cs typeface="Arial"/>
              </a:rPr>
              <a:t>of </a:t>
            </a:r>
            <a:r>
              <a:rPr sz="3200" spc="-310" dirty="0">
                <a:latin typeface="Arial"/>
                <a:cs typeface="Arial"/>
              </a:rPr>
              <a:t>R: </a:t>
            </a:r>
            <a:r>
              <a:rPr sz="3200" spc="-145" dirty="0">
                <a:latin typeface="Arial"/>
                <a:cs typeface="Arial"/>
              </a:rPr>
              <a:t>What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next?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002027"/>
            <a:ext cx="7933055" cy="43992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080" indent="-344170">
              <a:lnSpc>
                <a:spcPts val="24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500" spc="-55" dirty="0">
                <a:latin typeface="Arial"/>
                <a:cs typeface="Arial"/>
              </a:rPr>
              <a:t>More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often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than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not</a:t>
            </a:r>
            <a:r>
              <a:rPr sz="2500" spc="-9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,</a:t>
            </a:r>
            <a:r>
              <a:rPr sz="2500" spc="-125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data</a:t>
            </a:r>
            <a:r>
              <a:rPr sz="2500" spc="-160" dirty="0">
                <a:latin typeface="Arial"/>
                <a:cs typeface="Arial"/>
              </a:rPr>
              <a:t> </a:t>
            </a:r>
            <a:r>
              <a:rPr sz="2500" spc="-120" dirty="0">
                <a:latin typeface="Arial"/>
                <a:cs typeface="Arial"/>
              </a:rPr>
              <a:t>are </a:t>
            </a:r>
            <a:r>
              <a:rPr sz="2500" spc="-105" dirty="0">
                <a:latin typeface="Arial"/>
                <a:cs typeface="Arial"/>
              </a:rPr>
              <a:t>already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available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in</a:t>
            </a:r>
            <a:r>
              <a:rPr sz="2500" spc="-11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different  </a:t>
            </a:r>
            <a:r>
              <a:rPr sz="2500" spc="-85" dirty="0">
                <a:latin typeface="Arial"/>
                <a:cs typeface="Arial"/>
              </a:rPr>
              <a:t>formats </a:t>
            </a:r>
            <a:r>
              <a:rPr sz="2500" spc="-110" dirty="0">
                <a:latin typeface="Arial"/>
                <a:cs typeface="Arial"/>
              </a:rPr>
              <a:t>ready </a:t>
            </a:r>
            <a:r>
              <a:rPr sz="2500" spc="-20" dirty="0">
                <a:latin typeface="Arial"/>
                <a:cs typeface="Arial"/>
              </a:rPr>
              <a:t>to </a:t>
            </a:r>
            <a:r>
              <a:rPr sz="2500" spc="-114" dirty="0">
                <a:latin typeface="Arial"/>
                <a:cs typeface="Arial"/>
              </a:rPr>
              <a:t>be </a:t>
            </a:r>
            <a:r>
              <a:rPr sz="2500" spc="-50" dirty="0">
                <a:latin typeface="Arial"/>
                <a:cs typeface="Arial"/>
              </a:rPr>
              <a:t>imported </a:t>
            </a:r>
            <a:r>
              <a:rPr sz="2500" spc="-20" dirty="0">
                <a:latin typeface="Arial"/>
                <a:cs typeface="Arial"/>
              </a:rPr>
              <a:t>to</a:t>
            </a:r>
            <a:r>
              <a:rPr sz="2500" spc="-465" dirty="0">
                <a:latin typeface="Arial"/>
                <a:cs typeface="Arial"/>
              </a:rPr>
              <a:t> </a:t>
            </a:r>
            <a:r>
              <a:rPr sz="2500" spc="-254" dirty="0">
                <a:latin typeface="Arial"/>
                <a:cs typeface="Arial"/>
              </a:rPr>
              <a:t>R.</a:t>
            </a:r>
            <a:endParaRPr sz="2500" dirty="0">
              <a:latin typeface="Arial"/>
              <a:cs typeface="Arial"/>
            </a:endParaRPr>
          </a:p>
          <a:p>
            <a:pPr marL="356870" marR="497840" indent="-344170">
              <a:lnSpc>
                <a:spcPts val="24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500" spc="-455" dirty="0">
                <a:latin typeface="Arial"/>
                <a:cs typeface="Arial"/>
              </a:rPr>
              <a:t>R </a:t>
            </a:r>
            <a:r>
              <a:rPr sz="2500" spc="-145" dirty="0">
                <a:latin typeface="Arial"/>
                <a:cs typeface="Arial"/>
              </a:rPr>
              <a:t>accepts </a:t>
            </a:r>
            <a:r>
              <a:rPr sz="2500" spc="-75" dirty="0">
                <a:latin typeface="Arial"/>
                <a:cs typeface="Arial"/>
              </a:rPr>
              <a:t>files </a:t>
            </a:r>
            <a:r>
              <a:rPr sz="2500" spc="-40" dirty="0">
                <a:latin typeface="Arial"/>
                <a:cs typeface="Arial"/>
              </a:rPr>
              <a:t>of </a:t>
            </a:r>
            <a:r>
              <a:rPr sz="2500" spc="-135" dirty="0">
                <a:latin typeface="Arial"/>
                <a:cs typeface="Arial"/>
              </a:rPr>
              <a:t>many </a:t>
            </a:r>
            <a:r>
              <a:rPr sz="2500" spc="-85" dirty="0">
                <a:latin typeface="Arial"/>
                <a:cs typeface="Arial"/>
              </a:rPr>
              <a:t>formats, </a:t>
            </a:r>
            <a:r>
              <a:rPr sz="2500" spc="-105" dirty="0">
                <a:latin typeface="Arial"/>
                <a:cs typeface="Arial"/>
              </a:rPr>
              <a:t>we </a:t>
            </a:r>
            <a:r>
              <a:rPr sz="2500" spc="-5" dirty="0">
                <a:latin typeface="Arial"/>
                <a:cs typeface="Arial"/>
              </a:rPr>
              <a:t>will </a:t>
            </a:r>
            <a:r>
              <a:rPr sz="2500" spc="-80" dirty="0">
                <a:latin typeface="Arial"/>
                <a:cs typeface="Arial"/>
              </a:rPr>
              <a:t>learn</a:t>
            </a:r>
            <a:r>
              <a:rPr sz="2500" spc="-33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importing  </a:t>
            </a:r>
            <a:r>
              <a:rPr sz="2500" spc="-75" dirty="0">
                <a:latin typeface="Arial"/>
                <a:cs typeface="Arial"/>
              </a:rPr>
              <a:t>files </a:t>
            </a:r>
            <a:r>
              <a:rPr sz="2500" spc="-40" dirty="0">
                <a:latin typeface="Arial"/>
                <a:cs typeface="Arial"/>
              </a:rPr>
              <a:t>of </a:t>
            </a:r>
            <a:r>
              <a:rPr sz="2500" spc="-55" dirty="0">
                <a:latin typeface="Arial"/>
                <a:cs typeface="Arial"/>
              </a:rPr>
              <a:t>the following</a:t>
            </a:r>
            <a:r>
              <a:rPr sz="2500" spc="-405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formats:</a:t>
            </a:r>
            <a:endParaRPr sz="25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185" dirty="0">
                <a:latin typeface="Arial"/>
                <a:cs typeface="Arial"/>
              </a:rPr>
              <a:t>Text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(.txt)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375" dirty="0">
                <a:latin typeface="Arial"/>
                <a:cs typeface="Arial"/>
              </a:rPr>
              <a:t>CSV </a:t>
            </a:r>
            <a:r>
              <a:rPr sz="2200" spc="-120" dirty="0">
                <a:latin typeface="Arial"/>
                <a:cs typeface="Arial"/>
              </a:rPr>
              <a:t>(.csv)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175" dirty="0">
                <a:latin typeface="Arial"/>
                <a:cs typeface="Arial"/>
              </a:rPr>
              <a:t>Excel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(.xls)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425" dirty="0">
                <a:latin typeface="Arial"/>
                <a:cs typeface="Arial"/>
              </a:rPr>
              <a:t>SPSS </a:t>
            </a:r>
            <a:r>
              <a:rPr sz="2200" spc="-65" dirty="0">
                <a:latin typeface="Arial"/>
                <a:cs typeface="Arial"/>
              </a:rPr>
              <a:t>(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.sav)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385" dirty="0">
                <a:latin typeface="Arial"/>
                <a:cs typeface="Arial"/>
              </a:rPr>
              <a:t>STATA</a:t>
            </a:r>
            <a:r>
              <a:rPr sz="2200" spc="-36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(.dta)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ts val="2635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380" dirty="0">
                <a:latin typeface="Arial"/>
                <a:cs typeface="Arial"/>
              </a:rPr>
              <a:t>SAS</a:t>
            </a:r>
            <a:r>
              <a:rPr sz="2200" spc="-35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(.ssd)</a:t>
            </a:r>
            <a:endParaRPr sz="2200" dirty="0">
              <a:latin typeface="Arial"/>
              <a:cs typeface="Arial"/>
            </a:endParaRPr>
          </a:p>
          <a:p>
            <a:pPr marL="356870" marR="1040130" indent="-344805">
              <a:lnSpc>
                <a:spcPts val="2400"/>
              </a:lnSpc>
              <a:spcBef>
                <a:spcPts val="575"/>
              </a:spcBef>
            </a:pPr>
            <a:r>
              <a:rPr sz="2500" spc="-140" dirty="0">
                <a:latin typeface="Arial"/>
                <a:cs typeface="Arial"/>
              </a:rPr>
              <a:t>(For </a:t>
            </a:r>
            <a:r>
              <a:rPr sz="2500" spc="-85" dirty="0">
                <a:latin typeface="Arial"/>
                <a:cs typeface="Arial"/>
              </a:rPr>
              <a:t>more formats </a:t>
            </a:r>
            <a:r>
              <a:rPr sz="2500" spc="-100" dirty="0">
                <a:latin typeface="Arial"/>
                <a:cs typeface="Arial"/>
              </a:rPr>
              <a:t>you </a:t>
            </a:r>
            <a:r>
              <a:rPr sz="2500" spc="-165" dirty="0">
                <a:latin typeface="Arial"/>
                <a:cs typeface="Arial"/>
              </a:rPr>
              <a:t>can </a:t>
            </a:r>
            <a:r>
              <a:rPr sz="2500" spc="-80" dirty="0">
                <a:latin typeface="Arial"/>
                <a:cs typeface="Arial"/>
              </a:rPr>
              <a:t>visit </a:t>
            </a:r>
            <a:r>
              <a:rPr sz="25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http://cran.r </a:t>
            </a:r>
            <a:r>
              <a:rPr sz="2500" u="heavy" spc="-7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- </a:t>
            </a:r>
            <a:r>
              <a:rPr sz="2500" spc="-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u="heavy" spc="-8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project.org/doc/manuals/R </a:t>
            </a:r>
            <a:r>
              <a:rPr sz="2500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-data.pdf</a:t>
            </a:r>
            <a:r>
              <a:rPr sz="25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, </a:t>
            </a:r>
            <a:r>
              <a:rPr sz="2500" spc="-95" dirty="0">
                <a:latin typeface="Arial"/>
                <a:cs typeface="Arial"/>
              </a:rPr>
              <a:t>here </a:t>
            </a:r>
            <a:r>
              <a:rPr sz="2500" spc="-100" dirty="0">
                <a:latin typeface="Arial"/>
                <a:cs typeface="Arial"/>
              </a:rPr>
              <a:t>you </a:t>
            </a:r>
            <a:r>
              <a:rPr sz="2500" spc="-135" dirty="0">
                <a:latin typeface="Arial"/>
                <a:cs typeface="Arial"/>
              </a:rPr>
              <a:t>get  </a:t>
            </a:r>
            <a:r>
              <a:rPr sz="2500" spc="-50" dirty="0">
                <a:latin typeface="Arial"/>
                <a:cs typeface="Arial"/>
              </a:rPr>
              <a:t>information </a:t>
            </a:r>
            <a:r>
              <a:rPr sz="2500" spc="-80" dirty="0">
                <a:latin typeface="Arial"/>
                <a:cs typeface="Arial"/>
              </a:rPr>
              <a:t>on </a:t>
            </a:r>
            <a:r>
              <a:rPr sz="2500" spc="-60" dirty="0">
                <a:latin typeface="Arial"/>
                <a:cs typeface="Arial"/>
              </a:rPr>
              <a:t>how </a:t>
            </a:r>
            <a:r>
              <a:rPr sz="2500" spc="-20" dirty="0">
                <a:latin typeface="Arial"/>
                <a:cs typeface="Arial"/>
              </a:rPr>
              <a:t>to </a:t>
            </a:r>
            <a:r>
              <a:rPr sz="2500" spc="-40" dirty="0">
                <a:latin typeface="Arial"/>
                <a:cs typeface="Arial"/>
              </a:rPr>
              <a:t>import </a:t>
            </a:r>
            <a:r>
              <a:rPr sz="2500" spc="-135" dirty="0">
                <a:latin typeface="Arial"/>
                <a:cs typeface="Arial"/>
              </a:rPr>
              <a:t>image </a:t>
            </a:r>
            <a:r>
              <a:rPr sz="2500" spc="-75" dirty="0">
                <a:latin typeface="Arial"/>
                <a:cs typeface="Arial"/>
              </a:rPr>
              <a:t>files </a:t>
            </a:r>
            <a:r>
              <a:rPr sz="2500" spc="-235" dirty="0">
                <a:latin typeface="Arial"/>
                <a:cs typeface="Arial"/>
              </a:rPr>
              <a:t>as </a:t>
            </a:r>
            <a:r>
              <a:rPr sz="2500" spc="-50" dirty="0">
                <a:latin typeface="Arial"/>
                <a:cs typeface="Arial"/>
              </a:rPr>
              <a:t>well </a:t>
            </a:r>
            <a:r>
              <a:rPr sz="2500" spc="-5" dirty="0">
                <a:latin typeface="Arial"/>
                <a:cs typeface="Arial"/>
              </a:rPr>
              <a:t>!</a:t>
            </a:r>
            <a:r>
              <a:rPr sz="2500" spc="-495" dirty="0"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5820" y="888084"/>
            <a:ext cx="3395980" cy="5701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</a:t>
            </a:r>
            <a:r>
              <a:rPr spc="-310"/>
              <a:t>: </a:t>
            </a:r>
            <a:r>
              <a:rPr spc="-80" smtClean="0"/>
              <a:t>Importing</a:t>
            </a:r>
            <a:r>
              <a:rPr lang="en-US" spc="-55" dirty="0"/>
              <a:t> </a:t>
            </a:r>
            <a:r>
              <a:rPr spc="-204" smtClean="0"/>
              <a:t>Data</a:t>
            </a:r>
            <a:endParaRPr spc="-20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968085"/>
            <a:ext cx="7867015" cy="45466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8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45" dirty="0">
                <a:latin typeface="Arial"/>
                <a:cs typeface="Arial"/>
              </a:rPr>
              <a:t>Text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Files: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30" dirty="0">
                <a:latin typeface="Arial"/>
                <a:cs typeface="Arial"/>
              </a:rPr>
              <a:t>Comma </a:t>
            </a:r>
            <a:r>
              <a:rPr sz="1800" spc="-60" dirty="0">
                <a:latin typeface="Arial"/>
                <a:cs typeface="Arial"/>
              </a:rPr>
              <a:t>Delimited </a:t>
            </a:r>
            <a:r>
              <a:rPr sz="1800" spc="-165" dirty="0">
                <a:latin typeface="Arial"/>
                <a:cs typeface="Arial"/>
              </a:rPr>
              <a:t>Text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Files:</a:t>
            </a:r>
            <a:endParaRPr sz="1800" dirty="0">
              <a:latin typeface="Arial"/>
              <a:cs typeface="Arial"/>
            </a:endParaRPr>
          </a:p>
          <a:p>
            <a:pPr marL="756285" marR="1407160" indent="-287020">
              <a:lnSpc>
                <a:spcPct val="100000"/>
              </a:lnSpc>
              <a:spcBef>
                <a:spcPts val="430"/>
              </a:spcBef>
            </a:pPr>
            <a:r>
              <a:rPr sz="1800" b="1" spc="-105" dirty="0">
                <a:solidFill>
                  <a:srgbClr val="006FBF"/>
                </a:solidFill>
                <a:latin typeface="Arial"/>
                <a:cs typeface="Arial"/>
              </a:rPr>
              <a:t>data1&lt;- </a:t>
            </a:r>
            <a:r>
              <a:rPr sz="1800" b="1" spc="-95" dirty="0">
                <a:solidFill>
                  <a:srgbClr val="006FBF"/>
                </a:solidFill>
                <a:latin typeface="Arial"/>
                <a:cs typeface="Arial"/>
              </a:rPr>
              <a:t>read.table("C:/Users/xyz/Desktop/folderX/mydata.txt",  </a:t>
            </a:r>
            <a:r>
              <a:rPr sz="1800" b="1" spc="-150" dirty="0">
                <a:solidFill>
                  <a:srgbClr val="006FBF"/>
                </a:solidFill>
                <a:latin typeface="Arial"/>
                <a:cs typeface="Arial"/>
              </a:rPr>
              <a:t>header=TRUE,</a:t>
            </a:r>
            <a:r>
              <a:rPr sz="1800" b="1" spc="-16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006FBF"/>
                </a:solidFill>
                <a:latin typeface="Arial"/>
                <a:cs typeface="Arial"/>
              </a:rPr>
              <a:t>sep=",“)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70" dirty="0">
                <a:latin typeface="Arial"/>
                <a:cs typeface="Arial"/>
              </a:rPr>
              <a:t>Space as </a:t>
            </a:r>
            <a:r>
              <a:rPr sz="1800" spc="-45" dirty="0">
                <a:latin typeface="Arial"/>
                <a:cs typeface="Arial"/>
              </a:rPr>
              <a:t>the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separator: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b="1" spc="-105" dirty="0">
                <a:solidFill>
                  <a:srgbClr val="006FBF"/>
                </a:solidFill>
                <a:latin typeface="Arial"/>
                <a:cs typeface="Arial"/>
              </a:rPr>
              <a:t>data1&lt;- </a:t>
            </a:r>
            <a:r>
              <a:rPr sz="1800" b="1" spc="-95" dirty="0">
                <a:solidFill>
                  <a:srgbClr val="006FBF"/>
                </a:solidFill>
                <a:latin typeface="Arial"/>
                <a:cs typeface="Arial"/>
              </a:rPr>
              <a:t>read.table("C:/Users/xyz/Desktop/folderX/mydata.txt",</a:t>
            </a:r>
            <a:r>
              <a:rPr sz="1800" b="1" spc="-175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006FBF"/>
                </a:solidFill>
                <a:latin typeface="Arial"/>
                <a:cs typeface="Arial"/>
              </a:rPr>
              <a:t>header=TRUE)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75" dirty="0">
                <a:latin typeface="Arial"/>
                <a:cs typeface="Arial"/>
              </a:rPr>
              <a:t>Another(easier) </a:t>
            </a:r>
            <a:r>
              <a:rPr sz="1800" spc="-114" dirty="0">
                <a:latin typeface="Arial"/>
                <a:cs typeface="Arial"/>
              </a:rPr>
              <a:t>way, </a:t>
            </a:r>
            <a:r>
              <a:rPr sz="1800" spc="-110" dirty="0">
                <a:latin typeface="Arial"/>
                <a:cs typeface="Arial"/>
              </a:rPr>
              <a:t>set </a:t>
            </a:r>
            <a:r>
              <a:rPr sz="1800" spc="-55" dirty="0">
                <a:latin typeface="Arial"/>
                <a:cs typeface="Arial"/>
              </a:rPr>
              <a:t>your working </a:t>
            </a:r>
            <a:r>
              <a:rPr sz="1800" spc="-50" dirty="0">
                <a:latin typeface="Arial"/>
                <a:cs typeface="Arial"/>
              </a:rPr>
              <a:t>directory then </a:t>
            </a:r>
            <a:r>
              <a:rPr sz="1800" spc="-4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command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is: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b="1" spc="-105" dirty="0">
                <a:solidFill>
                  <a:srgbClr val="006FBF"/>
                </a:solidFill>
                <a:latin typeface="Arial"/>
                <a:cs typeface="Arial"/>
              </a:rPr>
              <a:t>data1&lt;- </a:t>
            </a:r>
            <a:r>
              <a:rPr sz="1800" b="1" spc="-90" dirty="0">
                <a:solidFill>
                  <a:srgbClr val="006FBF"/>
                </a:solidFill>
                <a:latin typeface="Arial"/>
                <a:cs typeface="Arial"/>
              </a:rPr>
              <a:t>read.table("mydata.txt",</a:t>
            </a:r>
            <a:r>
              <a:rPr sz="1800" b="1" spc="-7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006FBF"/>
                </a:solidFill>
                <a:latin typeface="Arial"/>
                <a:cs typeface="Arial"/>
              </a:rPr>
              <a:t>header=TRUE)</a:t>
            </a:r>
            <a:endParaRPr sz="18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09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375" dirty="0">
                <a:latin typeface="Arial"/>
                <a:cs typeface="Arial"/>
              </a:rPr>
              <a:t>CSV </a:t>
            </a:r>
            <a:r>
              <a:rPr sz="2200" spc="-120" dirty="0">
                <a:latin typeface="Arial"/>
                <a:cs typeface="Arial"/>
              </a:rPr>
              <a:t>Files: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85" dirty="0">
                <a:latin typeface="Arial"/>
                <a:cs typeface="Arial"/>
              </a:rPr>
              <a:t>Similar </a:t>
            </a:r>
            <a:r>
              <a:rPr sz="1800" spc="-114" dirty="0">
                <a:latin typeface="Arial"/>
                <a:cs typeface="Arial"/>
              </a:rPr>
              <a:t>way, </a:t>
            </a:r>
            <a:r>
              <a:rPr sz="1800" spc="-130" dirty="0">
                <a:latin typeface="Arial"/>
                <a:cs typeface="Arial"/>
              </a:rPr>
              <a:t>use </a:t>
            </a:r>
            <a:r>
              <a:rPr sz="1800" spc="-80" dirty="0">
                <a:latin typeface="Arial"/>
                <a:cs typeface="Arial"/>
              </a:rPr>
              <a:t>‘read.csv’ </a:t>
            </a:r>
            <a:r>
              <a:rPr sz="1800" spc="-85" dirty="0">
                <a:latin typeface="Arial"/>
                <a:cs typeface="Arial"/>
              </a:rPr>
              <a:t>instead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‘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read.table’</a:t>
            </a:r>
            <a:endParaRPr sz="18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09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175" dirty="0">
                <a:latin typeface="Arial"/>
                <a:cs typeface="Arial"/>
              </a:rPr>
              <a:t>Excel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Files:</a:t>
            </a:r>
            <a:endParaRPr sz="2200" dirty="0">
              <a:latin typeface="Arial"/>
              <a:cs typeface="Arial"/>
            </a:endParaRPr>
          </a:p>
          <a:p>
            <a:pPr marL="756285" marR="46990" lvl="1" indent="-286385">
              <a:lnSpc>
                <a:spcPct val="100000"/>
              </a:lnSpc>
              <a:spcBef>
                <a:spcPts val="450"/>
              </a:spcBef>
              <a:buChar char="–"/>
              <a:tabLst>
                <a:tab pos="756285" algn="l"/>
                <a:tab pos="756920" algn="l"/>
                <a:tab pos="2027555" algn="l"/>
              </a:tabLst>
            </a:pPr>
            <a:r>
              <a:rPr sz="1800" spc="-155" dirty="0">
                <a:latin typeface="Arial"/>
                <a:cs typeface="Arial"/>
              </a:rPr>
              <a:t>Use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read.xls	</a:t>
            </a:r>
            <a:r>
              <a:rPr sz="1800" spc="-105" dirty="0">
                <a:latin typeface="Arial"/>
                <a:cs typeface="Arial"/>
              </a:rPr>
              <a:t>(needs </a:t>
            </a:r>
            <a:r>
              <a:rPr sz="1800" spc="-130" dirty="0">
                <a:latin typeface="Arial"/>
                <a:cs typeface="Arial"/>
              </a:rPr>
              <a:t>package </a:t>
            </a:r>
            <a:r>
              <a:rPr sz="1800" spc="-85" dirty="0">
                <a:latin typeface="Arial"/>
                <a:cs typeface="Arial"/>
              </a:rPr>
              <a:t>‘gdata’, </a:t>
            </a:r>
            <a:r>
              <a:rPr sz="1800" spc="-130" dirty="0">
                <a:latin typeface="Arial"/>
                <a:cs typeface="Arial"/>
              </a:rPr>
              <a:t>use </a:t>
            </a:r>
            <a:r>
              <a:rPr sz="1800" spc="-55" dirty="0">
                <a:latin typeface="Arial"/>
                <a:cs typeface="Arial"/>
              </a:rPr>
              <a:t>‘</a:t>
            </a:r>
            <a:r>
              <a:rPr sz="1800" spc="-55" dirty="0" smtClean="0">
                <a:latin typeface="Arial"/>
                <a:cs typeface="Arial"/>
              </a:rPr>
              <a:t>library(gdata</a:t>
            </a:r>
            <a:r>
              <a:rPr sz="1800" spc="-55" dirty="0">
                <a:latin typeface="Arial"/>
                <a:cs typeface="Arial"/>
              </a:rPr>
              <a:t>)’ </a:t>
            </a:r>
            <a:r>
              <a:rPr sz="1800" spc="-45" dirty="0">
                <a:latin typeface="Arial"/>
                <a:cs typeface="Arial"/>
              </a:rPr>
              <a:t>after </a:t>
            </a:r>
            <a:r>
              <a:rPr sz="1800" spc="-65" dirty="0">
                <a:latin typeface="Arial"/>
                <a:cs typeface="Arial"/>
              </a:rPr>
              <a:t>installing </a:t>
            </a:r>
            <a:r>
              <a:rPr sz="1800" spc="-55" dirty="0">
                <a:latin typeface="Arial"/>
                <a:cs typeface="Arial"/>
              </a:rPr>
              <a:t>this  </a:t>
            </a:r>
            <a:r>
              <a:rPr sz="1800" spc="-120" dirty="0">
                <a:latin typeface="Arial"/>
                <a:cs typeface="Arial"/>
              </a:rPr>
              <a:t>package)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6196" y="700498"/>
            <a:ext cx="3283204" cy="9523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80" dirty="0"/>
              <a:t>Importing</a:t>
            </a:r>
            <a:r>
              <a:rPr spc="-40" dirty="0"/>
              <a:t> </a:t>
            </a:r>
            <a:r>
              <a:rPr spc="-204" dirty="0"/>
              <a:t>Data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400" spc="-215" dirty="0"/>
              <a:t>Text </a:t>
            </a:r>
            <a:r>
              <a:rPr sz="2400" spc="-70" dirty="0"/>
              <a:t>, </a:t>
            </a:r>
            <a:r>
              <a:rPr sz="2400" spc="-409" dirty="0" smtClean="0"/>
              <a:t>C</a:t>
            </a:r>
            <a:r>
              <a:rPr lang="en-US" sz="2400" spc="-409" dirty="0" smtClean="0"/>
              <a:t> </a:t>
            </a:r>
            <a:r>
              <a:rPr sz="2400" spc="-409" dirty="0" smtClean="0"/>
              <a:t>S</a:t>
            </a:r>
            <a:r>
              <a:rPr lang="en-US" sz="2400" spc="-409" dirty="0" smtClean="0"/>
              <a:t> </a:t>
            </a:r>
            <a:r>
              <a:rPr sz="2400" spc="-409" dirty="0" smtClean="0"/>
              <a:t>V </a:t>
            </a:r>
            <a:r>
              <a:rPr sz="2400" spc="-110" dirty="0"/>
              <a:t>and </a:t>
            </a:r>
            <a:r>
              <a:rPr sz="2400" spc="-200" dirty="0"/>
              <a:t>Excel</a:t>
            </a:r>
            <a:r>
              <a:rPr sz="2400" spc="-65" dirty="0"/>
              <a:t> </a:t>
            </a:r>
            <a:r>
              <a:rPr sz="2400" spc="-70" dirty="0"/>
              <a:t>files</a:t>
            </a: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815235"/>
            <a:ext cx="4530725" cy="48558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09" dirty="0">
                <a:latin typeface="Arial"/>
                <a:cs typeface="Arial"/>
              </a:rPr>
              <a:t>SPSS: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60" dirty="0">
                <a:latin typeface="Arial"/>
                <a:cs typeface="Arial"/>
              </a:rPr>
              <a:t>Need </a:t>
            </a:r>
            <a:r>
              <a:rPr sz="2800" spc="-60" dirty="0">
                <a:latin typeface="Arial"/>
                <a:cs typeface="Arial"/>
              </a:rPr>
              <a:t>library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‘foreign’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29" dirty="0">
                <a:latin typeface="Arial"/>
                <a:cs typeface="Arial"/>
              </a:rPr>
              <a:t>Use </a:t>
            </a:r>
            <a:r>
              <a:rPr sz="2800" spc="-120" dirty="0">
                <a:latin typeface="Arial"/>
                <a:cs typeface="Arial"/>
              </a:rPr>
              <a:t>command:</a:t>
            </a:r>
            <a:r>
              <a:rPr sz="2800" spc="-135" dirty="0">
                <a:latin typeface="Arial"/>
                <a:cs typeface="Arial"/>
              </a:rPr>
              <a:t> ‘read.spss’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5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470" dirty="0">
                <a:latin typeface="Arial"/>
                <a:cs typeface="Arial"/>
              </a:rPr>
              <a:t>STATA: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60" dirty="0">
                <a:latin typeface="Arial"/>
                <a:cs typeface="Arial"/>
              </a:rPr>
              <a:t>Need </a:t>
            </a:r>
            <a:r>
              <a:rPr sz="2800" spc="-60" dirty="0">
                <a:latin typeface="Arial"/>
                <a:cs typeface="Arial"/>
              </a:rPr>
              <a:t>library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‘foreign’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29" dirty="0">
                <a:latin typeface="Arial"/>
                <a:cs typeface="Arial"/>
              </a:rPr>
              <a:t>Use </a:t>
            </a:r>
            <a:r>
              <a:rPr sz="2800" spc="-120" dirty="0">
                <a:latin typeface="Arial"/>
                <a:cs typeface="Arial"/>
              </a:rPr>
              <a:t>command: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‘read.dta’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5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425" dirty="0">
                <a:latin typeface="Arial"/>
                <a:cs typeface="Arial"/>
              </a:rPr>
              <a:t>SAS: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60" dirty="0">
                <a:latin typeface="Arial"/>
                <a:cs typeface="Arial"/>
              </a:rPr>
              <a:t>Need </a:t>
            </a:r>
            <a:r>
              <a:rPr sz="2800" spc="-60" dirty="0">
                <a:latin typeface="Arial"/>
                <a:cs typeface="Arial"/>
              </a:rPr>
              <a:t>library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‘foreign’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29" dirty="0">
                <a:latin typeface="Arial"/>
                <a:cs typeface="Arial"/>
              </a:rPr>
              <a:t>Use </a:t>
            </a:r>
            <a:r>
              <a:rPr sz="2800" spc="-120" dirty="0">
                <a:latin typeface="Arial"/>
                <a:cs typeface="Arial"/>
              </a:rPr>
              <a:t>command: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‘read.ssd’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5820" y="779780"/>
            <a:ext cx="2907665" cy="796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80" dirty="0"/>
              <a:t>Importing</a:t>
            </a:r>
            <a:r>
              <a:rPr spc="-55" dirty="0"/>
              <a:t> </a:t>
            </a:r>
            <a:r>
              <a:rPr spc="-204" dirty="0"/>
              <a:t>Data</a:t>
            </a:r>
          </a:p>
          <a:p>
            <a:pPr marL="33655">
              <a:lnSpc>
                <a:spcPct val="100000"/>
              </a:lnSpc>
              <a:spcBef>
                <a:spcPts val="80"/>
              </a:spcBef>
            </a:pPr>
            <a:r>
              <a:rPr sz="1800" spc="-105" dirty="0"/>
              <a:t>From </a:t>
            </a:r>
            <a:r>
              <a:rPr sz="1800" spc="-40" dirty="0"/>
              <a:t>other </a:t>
            </a:r>
            <a:r>
              <a:rPr sz="1800" spc="-90" dirty="0"/>
              <a:t>Statistical</a:t>
            </a:r>
            <a:r>
              <a:rPr sz="1800" spc="-85" dirty="0"/>
              <a:t> Software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532636"/>
            <a:ext cx="8012430" cy="381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283210" indent="-34417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80" dirty="0">
                <a:latin typeface="Arial"/>
                <a:cs typeface="Arial"/>
              </a:rPr>
              <a:t>For </a:t>
            </a:r>
            <a:r>
              <a:rPr sz="2800" spc="-165" dirty="0">
                <a:latin typeface="Arial"/>
                <a:cs typeface="Arial"/>
              </a:rPr>
              <a:t>any </a:t>
            </a:r>
            <a:r>
              <a:rPr sz="2800" spc="-85" dirty="0">
                <a:latin typeface="Arial"/>
                <a:cs typeface="Arial"/>
              </a:rPr>
              <a:t>help </a:t>
            </a:r>
            <a:r>
              <a:rPr sz="2800" spc="-80" dirty="0">
                <a:latin typeface="Arial"/>
                <a:cs typeface="Arial"/>
              </a:rPr>
              <a:t>on </a:t>
            </a:r>
            <a:r>
              <a:rPr sz="2800" spc="-165" dirty="0">
                <a:latin typeface="Arial"/>
                <a:cs typeface="Arial"/>
              </a:rPr>
              <a:t>any </a:t>
            </a:r>
            <a:r>
              <a:rPr sz="2800" spc="-55" dirty="0">
                <a:latin typeface="Arial"/>
                <a:cs typeface="Arial"/>
              </a:rPr>
              <a:t>function </a:t>
            </a:r>
            <a:r>
              <a:rPr sz="2800" spc="-95" dirty="0">
                <a:latin typeface="Arial"/>
                <a:cs typeface="Arial"/>
              </a:rPr>
              <a:t>just </a:t>
            </a:r>
            <a:r>
              <a:rPr sz="2800" spc="-80" dirty="0">
                <a:latin typeface="Arial"/>
                <a:cs typeface="Arial"/>
              </a:rPr>
              <a:t>type </a:t>
            </a:r>
            <a:r>
              <a:rPr sz="2800" spc="-60" dirty="0">
                <a:latin typeface="Arial"/>
                <a:cs typeface="Arial"/>
              </a:rPr>
              <a:t>the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following 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60" dirty="0">
                <a:latin typeface="Arial"/>
                <a:cs typeface="Arial"/>
              </a:rPr>
              <a:t>the </a:t>
            </a:r>
            <a:r>
              <a:rPr sz="2800" spc="-500" dirty="0">
                <a:latin typeface="Arial"/>
                <a:cs typeface="Arial"/>
              </a:rPr>
              <a:t>R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console: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400" spc="-50" dirty="0">
                <a:latin typeface="Arial"/>
                <a:cs typeface="Arial"/>
              </a:rPr>
              <a:t>?’fucntion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name’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4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latin typeface="Arial"/>
                <a:cs typeface="Arial"/>
              </a:rPr>
              <a:t>help(‘function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name’)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2400" spc="-185" dirty="0">
                <a:latin typeface="Arial"/>
                <a:cs typeface="Arial"/>
              </a:rPr>
              <a:t>We </a:t>
            </a:r>
            <a:r>
              <a:rPr sz="2400" spc="-35" dirty="0">
                <a:latin typeface="Arial"/>
                <a:cs typeface="Arial"/>
              </a:rPr>
              <a:t>don’t </a:t>
            </a:r>
            <a:r>
              <a:rPr sz="2400" spc="-185" dirty="0">
                <a:latin typeface="Arial"/>
                <a:cs typeface="Arial"/>
              </a:rPr>
              <a:t>see </a:t>
            </a:r>
            <a:r>
              <a:rPr sz="2400" spc="-85" dirty="0">
                <a:latin typeface="Arial"/>
                <a:cs typeface="Arial"/>
              </a:rPr>
              <a:t>anything </a:t>
            </a:r>
            <a:r>
              <a:rPr sz="2400" spc="-90" dirty="0">
                <a:latin typeface="Arial"/>
                <a:cs typeface="Arial"/>
              </a:rPr>
              <a:t>here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10" dirty="0">
                <a:latin typeface="Arial"/>
                <a:cs typeface="Arial"/>
              </a:rPr>
              <a:t>these </a:t>
            </a:r>
            <a:r>
              <a:rPr sz="2400" spc="-130" dirty="0">
                <a:latin typeface="Arial"/>
                <a:cs typeface="Arial"/>
              </a:rPr>
              <a:t>commands </a:t>
            </a:r>
            <a:r>
              <a:rPr sz="2400" spc="-120" dirty="0">
                <a:latin typeface="Arial"/>
                <a:cs typeface="Arial"/>
              </a:rPr>
              <a:t>take </a:t>
            </a:r>
            <a:r>
              <a:rPr sz="2400" spc="-100" dirty="0">
                <a:latin typeface="Arial"/>
                <a:cs typeface="Arial"/>
              </a:rPr>
              <a:t>you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130" dirty="0">
                <a:latin typeface="Arial"/>
                <a:cs typeface="Arial"/>
              </a:rPr>
              <a:t>webpage </a:t>
            </a:r>
            <a:r>
              <a:rPr sz="2400" spc="-80" dirty="0">
                <a:latin typeface="Arial"/>
                <a:cs typeface="Arial"/>
              </a:rPr>
              <a:t>where </a:t>
            </a:r>
            <a:r>
              <a:rPr sz="2400" spc="-45" dirty="0">
                <a:latin typeface="Arial"/>
                <a:cs typeface="Arial"/>
              </a:rPr>
              <a:t>the function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its </a:t>
            </a:r>
            <a:r>
              <a:rPr sz="2400" spc="-110" dirty="0">
                <a:latin typeface="Arial"/>
                <a:cs typeface="Arial"/>
              </a:rPr>
              <a:t>arguments </a:t>
            </a:r>
            <a:r>
              <a:rPr sz="2400" spc="-120" dirty="0">
                <a:latin typeface="Arial"/>
                <a:cs typeface="Arial"/>
              </a:rPr>
              <a:t>are  </a:t>
            </a:r>
            <a:r>
              <a:rPr sz="2400" spc="-95" dirty="0">
                <a:latin typeface="Arial"/>
                <a:cs typeface="Arial"/>
              </a:rPr>
              <a:t>explained.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1452" y="700531"/>
            <a:ext cx="15500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75" dirty="0"/>
              <a:t>R: </a:t>
            </a:r>
            <a:r>
              <a:rPr sz="4000" spc="-204" dirty="0"/>
              <a:t>Tip</a:t>
            </a:r>
            <a:r>
              <a:rPr sz="4000" spc="-180" dirty="0"/>
              <a:t> </a:t>
            </a:r>
            <a:r>
              <a:rPr sz="4000" spc="-195" dirty="0"/>
              <a:t>2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4654296" y="2471927"/>
            <a:ext cx="4032504" cy="1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188" y="923036"/>
            <a:ext cx="42227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25" dirty="0"/>
              <a:t>R: </a:t>
            </a:r>
            <a:r>
              <a:rPr sz="4400" spc="-175" dirty="0"/>
              <a:t>Master</a:t>
            </a:r>
            <a:r>
              <a:rPr sz="4400" spc="-55" dirty="0"/>
              <a:t> </a:t>
            </a:r>
            <a:r>
              <a:rPr sz="4400" spc="-300" dirty="0"/>
              <a:t>Example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967635"/>
            <a:ext cx="7740015" cy="43681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35" dirty="0">
                <a:latin typeface="Arial"/>
                <a:cs typeface="Arial"/>
              </a:rPr>
              <a:t>The Used </a:t>
            </a:r>
            <a:r>
              <a:rPr sz="3200" spc="-315" dirty="0">
                <a:latin typeface="Arial"/>
                <a:cs typeface="Arial"/>
              </a:rPr>
              <a:t>Cars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Data:</a:t>
            </a:r>
            <a:endParaRPr sz="3200">
              <a:latin typeface="Arial"/>
              <a:cs typeface="Arial"/>
            </a:endParaRPr>
          </a:p>
          <a:p>
            <a:pPr marL="756285" marR="31051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75" dirty="0">
                <a:latin typeface="Arial"/>
                <a:cs typeface="Arial"/>
              </a:rPr>
              <a:t>Data </a:t>
            </a:r>
            <a:r>
              <a:rPr sz="2800" spc="-100" dirty="0">
                <a:latin typeface="Arial"/>
                <a:cs typeface="Arial"/>
              </a:rPr>
              <a:t>collected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150" dirty="0">
                <a:latin typeface="Arial"/>
                <a:cs typeface="Arial"/>
              </a:rPr>
              <a:t>Kelly </a:t>
            </a:r>
            <a:r>
              <a:rPr sz="2800" spc="-145" dirty="0">
                <a:latin typeface="Arial"/>
                <a:cs typeface="Arial"/>
              </a:rPr>
              <a:t>Blue </a:t>
            </a:r>
            <a:r>
              <a:rPr sz="2800" spc="-155" dirty="0">
                <a:latin typeface="Arial"/>
                <a:cs typeface="Arial"/>
              </a:rPr>
              <a:t>Book </a:t>
            </a:r>
            <a:r>
              <a:rPr sz="2800" spc="-25" dirty="0">
                <a:latin typeface="Arial"/>
                <a:cs typeface="Arial"/>
              </a:rPr>
              <a:t>for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several  </a:t>
            </a:r>
            <a:r>
              <a:rPr sz="2800" spc="-145" dirty="0">
                <a:latin typeface="Arial"/>
                <a:cs typeface="Arial"/>
              </a:rPr>
              <a:t>2005 </a:t>
            </a:r>
            <a:r>
              <a:rPr sz="2800" spc="-195" dirty="0">
                <a:latin typeface="Arial"/>
                <a:cs typeface="Arial"/>
              </a:rPr>
              <a:t>Used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cars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05" dirty="0">
                <a:latin typeface="Arial"/>
                <a:cs typeface="Arial"/>
              </a:rPr>
              <a:t>Interest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to </a:t>
            </a:r>
            <a:r>
              <a:rPr sz="2800" spc="-80" dirty="0">
                <a:latin typeface="Arial"/>
                <a:cs typeface="Arial"/>
              </a:rPr>
              <a:t>determine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model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spc="-155" dirty="0">
                <a:latin typeface="Arial"/>
                <a:cs typeface="Arial"/>
              </a:rPr>
              <a:t>car </a:t>
            </a:r>
            <a:r>
              <a:rPr sz="2800" spc="-130" dirty="0">
                <a:latin typeface="Arial"/>
                <a:cs typeface="Arial"/>
              </a:rPr>
              <a:t>value  </a:t>
            </a:r>
            <a:r>
              <a:rPr sz="2800" spc="-175" dirty="0">
                <a:latin typeface="Arial"/>
                <a:cs typeface="Arial"/>
              </a:rPr>
              <a:t>based </a:t>
            </a:r>
            <a:r>
              <a:rPr sz="2800" spc="-80" dirty="0">
                <a:latin typeface="Arial"/>
                <a:cs typeface="Arial"/>
              </a:rPr>
              <a:t>on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variety </a:t>
            </a:r>
            <a:r>
              <a:rPr sz="2800" spc="-40" dirty="0">
                <a:latin typeface="Arial"/>
                <a:cs typeface="Arial"/>
              </a:rPr>
              <a:t>of </a:t>
            </a:r>
            <a:r>
              <a:rPr sz="2800" spc="-125" dirty="0">
                <a:latin typeface="Arial"/>
                <a:cs typeface="Arial"/>
              </a:rPr>
              <a:t>characteristics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0" dirty="0">
                <a:latin typeface="Arial"/>
                <a:cs typeface="Arial"/>
              </a:rPr>
              <a:t>as  </a:t>
            </a:r>
            <a:r>
              <a:rPr sz="2800" spc="-125" dirty="0">
                <a:latin typeface="Arial"/>
                <a:cs typeface="Arial"/>
              </a:rPr>
              <a:t>mileage, </a:t>
            </a:r>
            <a:r>
              <a:rPr sz="2800" spc="-160" dirty="0">
                <a:latin typeface="Arial"/>
                <a:cs typeface="Arial"/>
              </a:rPr>
              <a:t>make, </a:t>
            </a:r>
            <a:r>
              <a:rPr sz="2800" spc="-85" dirty="0">
                <a:latin typeface="Arial"/>
                <a:cs typeface="Arial"/>
              </a:rPr>
              <a:t>model, </a:t>
            </a:r>
            <a:r>
              <a:rPr sz="2800" spc="-125" dirty="0">
                <a:latin typeface="Arial"/>
                <a:cs typeface="Arial"/>
              </a:rPr>
              <a:t>engine </a:t>
            </a:r>
            <a:r>
              <a:rPr sz="2800" spc="-185" dirty="0">
                <a:latin typeface="Arial"/>
                <a:cs typeface="Arial"/>
              </a:rPr>
              <a:t>size, </a:t>
            </a:r>
            <a:r>
              <a:rPr sz="2800" spc="-35" dirty="0">
                <a:latin typeface="Arial"/>
                <a:cs typeface="Arial"/>
              </a:rPr>
              <a:t>interior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style, 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25" dirty="0">
                <a:latin typeface="Arial"/>
                <a:cs typeface="Arial"/>
              </a:rPr>
              <a:t>cruise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control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Arial"/>
                <a:cs typeface="Arial"/>
              </a:rPr>
              <a:t>810 </a:t>
            </a:r>
            <a:r>
              <a:rPr sz="2800" spc="-114" dirty="0">
                <a:latin typeface="Arial"/>
                <a:cs typeface="Arial"/>
              </a:rPr>
              <a:t>observations, </a:t>
            </a:r>
            <a:r>
              <a:rPr sz="2800" spc="-140" dirty="0">
                <a:latin typeface="Arial"/>
                <a:cs typeface="Arial"/>
              </a:rPr>
              <a:t>12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40" dirty="0">
                <a:latin typeface="Arial"/>
                <a:cs typeface="Arial"/>
              </a:rPr>
              <a:t>File </a:t>
            </a:r>
            <a:r>
              <a:rPr sz="2800" spc="-125" dirty="0">
                <a:latin typeface="Arial"/>
                <a:cs typeface="Arial"/>
              </a:rPr>
              <a:t>name: </a:t>
            </a:r>
            <a:r>
              <a:rPr sz="2800" spc="-150" dirty="0">
                <a:latin typeface="Arial"/>
                <a:cs typeface="Arial"/>
              </a:rPr>
              <a:t>‘Used </a:t>
            </a:r>
            <a:r>
              <a:rPr sz="2800" spc="-235" dirty="0">
                <a:latin typeface="Arial"/>
                <a:cs typeface="Arial"/>
              </a:rPr>
              <a:t>Cars’, </a:t>
            </a:r>
            <a:r>
              <a:rPr sz="2800" spc="-470" dirty="0">
                <a:latin typeface="Arial"/>
                <a:cs typeface="Arial"/>
              </a:rPr>
              <a:t>CSV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format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259" y="663956"/>
            <a:ext cx="3084830" cy="885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125" dirty="0"/>
              <a:t>Master</a:t>
            </a:r>
            <a:r>
              <a:rPr spc="-65" dirty="0"/>
              <a:t> </a:t>
            </a:r>
            <a:r>
              <a:rPr spc="-215" dirty="0"/>
              <a:t>Example</a:t>
            </a:r>
          </a:p>
          <a:p>
            <a:pPr marL="42545">
              <a:lnSpc>
                <a:spcPct val="100000"/>
              </a:lnSpc>
              <a:spcBef>
                <a:spcPts val="55"/>
              </a:spcBef>
            </a:pPr>
            <a:r>
              <a:rPr sz="2400" spc="-55" dirty="0"/>
              <a:t>Input </a:t>
            </a:r>
            <a:r>
              <a:rPr sz="2400" spc="-45" dirty="0"/>
              <a:t>the </a:t>
            </a:r>
            <a:r>
              <a:rPr sz="2400" spc="-170" dirty="0"/>
              <a:t>Used </a:t>
            </a:r>
            <a:r>
              <a:rPr sz="2400" spc="-180" dirty="0"/>
              <a:t>cars</a:t>
            </a:r>
            <a:r>
              <a:rPr sz="2400" spc="-300" dirty="0"/>
              <a:t> </a:t>
            </a:r>
            <a:r>
              <a:rPr sz="2400" spc="-105" dirty="0"/>
              <a:t>data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990600" y="1828800"/>
            <a:ext cx="7620000" cy="475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125" dirty="0"/>
              <a:t>Master</a:t>
            </a:r>
            <a:r>
              <a:rPr spc="-65" dirty="0"/>
              <a:t> </a:t>
            </a:r>
            <a:r>
              <a:rPr spc="-215" dirty="0"/>
              <a:t>Example</a:t>
            </a: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400" spc="-150" dirty="0"/>
              <a:t>Summary </a:t>
            </a:r>
            <a:r>
              <a:rPr sz="2400" spc="-35" dirty="0"/>
              <a:t>of </a:t>
            </a:r>
            <a:r>
              <a:rPr sz="2400" spc="-45" dirty="0"/>
              <a:t>the</a:t>
            </a:r>
            <a:r>
              <a:rPr sz="2400" spc="-265" dirty="0"/>
              <a:t> </a:t>
            </a:r>
            <a:r>
              <a:rPr sz="2400" spc="-150" dirty="0"/>
              <a:t>Data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219200" y="1935479"/>
            <a:ext cx="7467600" cy="477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125" dirty="0"/>
              <a:t>Master</a:t>
            </a:r>
            <a:r>
              <a:rPr spc="-65" dirty="0"/>
              <a:t> </a:t>
            </a:r>
            <a:r>
              <a:rPr spc="-215" dirty="0"/>
              <a:t>Example</a:t>
            </a:r>
          </a:p>
          <a:p>
            <a:pPr marR="9525" algn="ctr">
              <a:lnSpc>
                <a:spcPct val="100000"/>
              </a:lnSpc>
              <a:spcBef>
                <a:spcPts val="55"/>
              </a:spcBef>
            </a:pPr>
            <a:r>
              <a:rPr sz="2400" spc="-100" dirty="0"/>
              <a:t>View </a:t>
            </a:r>
            <a:r>
              <a:rPr sz="2400" spc="-45" dirty="0"/>
              <a:t>the</a:t>
            </a:r>
            <a:r>
              <a:rPr sz="2400" spc="-245" dirty="0"/>
              <a:t> </a:t>
            </a:r>
            <a:r>
              <a:rPr sz="2400" spc="-145" dirty="0"/>
              <a:t>Dataset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524000" y="1981200"/>
            <a:ext cx="6858000" cy="4992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259" y="663956"/>
            <a:ext cx="30848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125" dirty="0"/>
              <a:t>Master</a:t>
            </a:r>
            <a:r>
              <a:rPr spc="-65" dirty="0"/>
              <a:t> </a:t>
            </a:r>
            <a:r>
              <a:rPr spc="-21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978977"/>
            <a:ext cx="7387590" cy="229679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088005">
              <a:lnSpc>
                <a:spcPct val="100000"/>
              </a:lnSpc>
              <a:spcBef>
                <a:spcPts val="1505"/>
              </a:spcBef>
            </a:pPr>
            <a:r>
              <a:rPr sz="2400" spc="-120" dirty="0">
                <a:latin typeface="Arial"/>
                <a:cs typeface="Arial"/>
              </a:rPr>
              <a:t>Variable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Calling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1864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35" dirty="0">
                <a:latin typeface="Arial"/>
                <a:cs typeface="Arial"/>
              </a:rPr>
              <a:t>Suppose </a:t>
            </a:r>
            <a:r>
              <a:rPr sz="3200" spc="-140" dirty="0">
                <a:latin typeface="Arial"/>
                <a:cs typeface="Arial"/>
              </a:rPr>
              <a:t>you </a:t>
            </a:r>
            <a:r>
              <a:rPr sz="3200" spc="-114" dirty="0">
                <a:latin typeface="Arial"/>
                <a:cs typeface="Arial"/>
              </a:rPr>
              <a:t>want </a:t>
            </a:r>
            <a:r>
              <a:rPr sz="3200" spc="-254" dirty="0">
                <a:latin typeface="Arial"/>
                <a:cs typeface="Arial"/>
              </a:rPr>
              <a:t>a </a:t>
            </a:r>
            <a:r>
              <a:rPr sz="3200" spc="-125" dirty="0">
                <a:latin typeface="Arial"/>
                <a:cs typeface="Arial"/>
              </a:rPr>
              <a:t>frequency </a:t>
            </a:r>
            <a:r>
              <a:rPr sz="3200" spc="-95" dirty="0">
                <a:latin typeface="Arial"/>
                <a:cs typeface="Arial"/>
              </a:rPr>
              <a:t>table </a:t>
            </a:r>
            <a:r>
              <a:rPr sz="3200" spc="-50" dirty="0">
                <a:latin typeface="Arial"/>
                <a:cs typeface="Arial"/>
              </a:rPr>
              <a:t>of </a:t>
            </a:r>
            <a:r>
              <a:rPr sz="3200" spc="-70" dirty="0">
                <a:latin typeface="Arial"/>
                <a:cs typeface="Arial"/>
              </a:rPr>
              <a:t>the  </a:t>
            </a:r>
            <a:r>
              <a:rPr sz="3200" spc="-105" dirty="0">
                <a:latin typeface="Arial"/>
                <a:cs typeface="Arial"/>
              </a:rPr>
              <a:t>‘Make’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variable: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229" dirty="0">
                <a:latin typeface="Arial"/>
                <a:cs typeface="Arial"/>
              </a:rPr>
              <a:t>Use </a:t>
            </a:r>
            <a:r>
              <a:rPr sz="2800" spc="-55" dirty="0">
                <a:latin typeface="Arial"/>
                <a:cs typeface="Arial"/>
              </a:rPr>
              <a:t>function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‘table()’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4441" y="3429000"/>
            <a:ext cx="6837558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R: </a:t>
            </a:r>
            <a:r>
              <a:rPr spc="-125" dirty="0"/>
              <a:t>Master</a:t>
            </a:r>
            <a:r>
              <a:rPr spc="-20" dirty="0"/>
              <a:t> </a:t>
            </a:r>
            <a:r>
              <a:rPr spc="-215" dirty="0"/>
              <a:t>Example</a:t>
            </a: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400" spc="-114" dirty="0"/>
              <a:t>Certain</a:t>
            </a:r>
            <a:r>
              <a:rPr sz="2400" spc="-180" dirty="0"/>
              <a:t> </a:t>
            </a:r>
            <a:r>
              <a:rPr sz="2400" spc="-220" dirty="0"/>
              <a:t>Rows</a:t>
            </a:r>
            <a:r>
              <a:rPr sz="2400" spc="-145" dirty="0"/>
              <a:t> </a:t>
            </a:r>
            <a:r>
              <a:rPr sz="2400" spc="-35" dirty="0"/>
              <a:t>or</a:t>
            </a:r>
            <a:r>
              <a:rPr sz="2400" spc="-105" dirty="0"/>
              <a:t> </a:t>
            </a:r>
            <a:r>
              <a:rPr sz="2400" spc="-145" dirty="0"/>
              <a:t>Columns</a:t>
            </a:r>
            <a:r>
              <a:rPr sz="2400" spc="-170" dirty="0"/>
              <a:t> </a:t>
            </a:r>
            <a:r>
              <a:rPr sz="2400" spc="-35" dirty="0"/>
              <a:t>in</a:t>
            </a:r>
            <a:r>
              <a:rPr sz="2400" spc="-120" dirty="0"/>
              <a:t> </a:t>
            </a:r>
            <a:r>
              <a:rPr sz="2400" spc="-45" dirty="0"/>
              <a:t>the</a:t>
            </a:r>
            <a:r>
              <a:rPr sz="2400" spc="-165" dirty="0"/>
              <a:t> </a:t>
            </a:r>
            <a:r>
              <a:rPr sz="2400" spc="-150" dirty="0"/>
              <a:t>Data</a:t>
            </a:r>
            <a:r>
              <a:rPr sz="2400" spc="-425" dirty="0"/>
              <a:t> </a:t>
            </a:r>
            <a:r>
              <a:rPr sz="2400" spc="-145" dirty="0"/>
              <a:t>set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295400" y="1810511"/>
            <a:ext cx="7391400" cy="504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108" y="923036"/>
            <a:ext cx="69926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25" dirty="0"/>
              <a:t>R: </a:t>
            </a:r>
            <a:r>
              <a:rPr sz="4400" spc="-195" dirty="0"/>
              <a:t>What </a:t>
            </a:r>
            <a:r>
              <a:rPr sz="4400" spc="-235" dirty="0"/>
              <a:t>is </a:t>
            </a:r>
            <a:r>
              <a:rPr sz="4400" spc="5" dirty="0"/>
              <a:t>it </a:t>
            </a:r>
            <a:r>
              <a:rPr sz="4400" spc="-210" dirty="0"/>
              <a:t>and </a:t>
            </a:r>
            <a:r>
              <a:rPr sz="4400" spc="-225" dirty="0"/>
              <a:t>Why </a:t>
            </a:r>
            <a:r>
              <a:rPr sz="4400" spc="-175" dirty="0"/>
              <a:t>we </a:t>
            </a:r>
            <a:r>
              <a:rPr sz="4400" spc="-295" dirty="0"/>
              <a:t>use</a:t>
            </a:r>
            <a:r>
              <a:rPr sz="4400" spc="-95" dirty="0"/>
              <a:t> </a:t>
            </a:r>
            <a:r>
              <a:rPr sz="4400" spc="5" dirty="0"/>
              <a:t>it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026411"/>
            <a:ext cx="7944484" cy="44716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149860" indent="-344170">
              <a:lnSpc>
                <a:spcPts val="2900"/>
              </a:lnSpc>
              <a:spcBef>
                <a:spcPts val="49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60" dirty="0">
                <a:latin typeface="Arial"/>
                <a:cs typeface="Arial"/>
              </a:rPr>
              <a:t>Open-Source, </a:t>
            </a:r>
            <a:r>
              <a:rPr sz="2700" spc="-180" dirty="0">
                <a:latin typeface="Arial"/>
                <a:cs typeface="Arial"/>
              </a:rPr>
              <a:t>cross </a:t>
            </a:r>
            <a:r>
              <a:rPr sz="2700" spc="-55" dirty="0">
                <a:latin typeface="Arial"/>
                <a:cs typeface="Arial"/>
              </a:rPr>
              <a:t>platform, </a:t>
            </a:r>
            <a:r>
              <a:rPr sz="2700" spc="-75" dirty="0">
                <a:latin typeface="Arial"/>
                <a:cs typeface="Arial"/>
              </a:rPr>
              <a:t>free </a:t>
            </a:r>
            <a:r>
              <a:rPr sz="2700" spc="-120" dirty="0">
                <a:latin typeface="Arial"/>
                <a:cs typeface="Arial"/>
              </a:rPr>
              <a:t>Statistical</a:t>
            </a:r>
            <a:r>
              <a:rPr sz="2700" spc="-475" dirty="0">
                <a:latin typeface="Arial"/>
                <a:cs typeface="Arial"/>
              </a:rPr>
              <a:t> </a:t>
            </a:r>
            <a:r>
              <a:rPr sz="2700" spc="-200" dirty="0">
                <a:latin typeface="Arial"/>
                <a:cs typeface="Arial"/>
              </a:rPr>
              <a:t>Language  </a:t>
            </a:r>
            <a:r>
              <a:rPr sz="2700" spc="-125" dirty="0">
                <a:latin typeface="Arial"/>
                <a:cs typeface="Arial"/>
              </a:rPr>
              <a:t>and</a:t>
            </a:r>
            <a:r>
              <a:rPr sz="2700" spc="-185" dirty="0">
                <a:latin typeface="Arial"/>
                <a:cs typeface="Arial"/>
              </a:rPr>
              <a:t> </a:t>
            </a:r>
            <a:r>
              <a:rPr sz="2700" spc="-155" dirty="0">
                <a:latin typeface="Arial"/>
                <a:cs typeface="Arial"/>
              </a:rPr>
              <a:t>Program</a:t>
            </a:r>
            <a:endParaRPr sz="27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0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50" dirty="0">
                <a:latin typeface="Arial"/>
                <a:cs typeface="Arial"/>
              </a:rPr>
              <a:t>Works </a:t>
            </a:r>
            <a:r>
              <a:rPr sz="2700" spc="-75" dirty="0">
                <a:latin typeface="Arial"/>
                <a:cs typeface="Arial"/>
              </a:rPr>
              <a:t>on </a:t>
            </a:r>
            <a:r>
              <a:rPr sz="2700" spc="-95" dirty="0">
                <a:latin typeface="Arial"/>
                <a:cs typeface="Arial"/>
              </a:rPr>
              <a:t>Windows, </a:t>
            </a:r>
            <a:r>
              <a:rPr sz="2700" spc="-190" dirty="0">
                <a:latin typeface="Arial"/>
                <a:cs typeface="Arial"/>
              </a:rPr>
              <a:t>Mac-OS, </a:t>
            </a:r>
            <a:r>
              <a:rPr sz="2700" spc="-130" dirty="0">
                <a:latin typeface="Arial"/>
                <a:cs typeface="Arial"/>
              </a:rPr>
              <a:t>Linux, </a:t>
            </a:r>
            <a:r>
              <a:rPr sz="2700" spc="-114" dirty="0">
                <a:latin typeface="Arial"/>
                <a:cs typeface="Arial"/>
              </a:rPr>
              <a:t>Unix</a:t>
            </a:r>
            <a:r>
              <a:rPr sz="2700" spc="-480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platforms</a:t>
            </a:r>
            <a:endParaRPr sz="2700">
              <a:latin typeface="Arial"/>
              <a:cs typeface="Arial"/>
            </a:endParaRPr>
          </a:p>
          <a:p>
            <a:pPr marL="356870" marR="1934210" indent="-344170">
              <a:lnSpc>
                <a:spcPts val="293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14" dirty="0">
                <a:latin typeface="Arial"/>
                <a:cs typeface="Arial"/>
              </a:rPr>
              <a:t>Flexible: </a:t>
            </a:r>
            <a:r>
              <a:rPr sz="2700" spc="-55" dirty="0">
                <a:latin typeface="Arial"/>
                <a:cs typeface="Arial"/>
              </a:rPr>
              <a:t>own </a:t>
            </a:r>
            <a:r>
              <a:rPr sz="2700" spc="-80" dirty="0">
                <a:latin typeface="Arial"/>
                <a:cs typeface="Arial"/>
              </a:rPr>
              <a:t>functions, </a:t>
            </a:r>
            <a:r>
              <a:rPr sz="2700" spc="-55" dirty="0">
                <a:latin typeface="Arial"/>
                <a:cs typeface="Arial"/>
              </a:rPr>
              <a:t>modify </a:t>
            </a:r>
            <a:r>
              <a:rPr sz="2700" spc="-114" dirty="0">
                <a:latin typeface="Arial"/>
                <a:cs typeface="Arial"/>
              </a:rPr>
              <a:t>existing  </a:t>
            </a:r>
            <a:r>
              <a:rPr sz="2700" spc="-90" dirty="0">
                <a:latin typeface="Arial"/>
                <a:cs typeface="Arial"/>
              </a:rPr>
              <a:t>function/commands </a:t>
            </a:r>
            <a:r>
              <a:rPr sz="2700" spc="-10" dirty="0">
                <a:latin typeface="Arial"/>
                <a:cs typeface="Arial"/>
              </a:rPr>
              <a:t>to </a:t>
            </a:r>
            <a:r>
              <a:rPr sz="2700" spc="-95" dirty="0">
                <a:latin typeface="Arial"/>
                <a:cs typeface="Arial"/>
              </a:rPr>
              <a:t>suit </a:t>
            </a:r>
            <a:r>
              <a:rPr sz="2700" spc="-80" dirty="0">
                <a:latin typeface="Arial"/>
                <a:cs typeface="Arial"/>
              </a:rPr>
              <a:t>your</a:t>
            </a:r>
            <a:r>
              <a:rPr sz="2700" spc="-42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purpose</a:t>
            </a:r>
            <a:endParaRPr sz="2700">
              <a:latin typeface="Arial"/>
              <a:cs typeface="Arial"/>
            </a:endParaRPr>
          </a:p>
          <a:p>
            <a:pPr marL="356870" marR="126364" indent="-344170">
              <a:lnSpc>
                <a:spcPts val="2930"/>
              </a:lnSpc>
              <a:spcBef>
                <a:spcPts val="62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90" dirty="0">
                <a:latin typeface="Arial"/>
                <a:cs typeface="Arial"/>
              </a:rPr>
              <a:t>Powerful: </a:t>
            </a:r>
            <a:r>
              <a:rPr sz="2700" spc="-160" dirty="0">
                <a:latin typeface="Arial"/>
                <a:cs typeface="Arial"/>
              </a:rPr>
              <a:t>Open </a:t>
            </a:r>
            <a:r>
              <a:rPr sz="2700" spc="-135" dirty="0">
                <a:latin typeface="Arial"/>
                <a:cs typeface="Arial"/>
              </a:rPr>
              <a:t>source, </a:t>
            </a:r>
            <a:r>
              <a:rPr sz="2700" spc="-130" dirty="0">
                <a:latin typeface="Arial"/>
                <a:cs typeface="Arial"/>
              </a:rPr>
              <a:t>Constantly </a:t>
            </a:r>
            <a:r>
              <a:rPr sz="2700" spc="-110" dirty="0">
                <a:latin typeface="Arial"/>
                <a:cs typeface="Arial"/>
              </a:rPr>
              <a:t>being </a:t>
            </a:r>
            <a:r>
              <a:rPr sz="2700" spc="-100" dirty="0">
                <a:latin typeface="Arial"/>
                <a:cs typeface="Arial"/>
              </a:rPr>
              <a:t>updated </a:t>
            </a:r>
            <a:r>
              <a:rPr sz="2700" spc="-114" dirty="0">
                <a:latin typeface="Arial"/>
                <a:cs typeface="Arial"/>
              </a:rPr>
              <a:t>by  </a:t>
            </a:r>
            <a:r>
              <a:rPr sz="2700" spc="-175" dirty="0">
                <a:latin typeface="Arial"/>
                <a:cs typeface="Arial"/>
              </a:rPr>
              <a:t>users </a:t>
            </a:r>
            <a:r>
              <a:rPr sz="2700" spc="-80" dirty="0">
                <a:latin typeface="Arial"/>
                <a:cs typeface="Arial"/>
              </a:rPr>
              <a:t>( </a:t>
            </a:r>
            <a:r>
              <a:rPr sz="2700" spc="-140" dirty="0">
                <a:latin typeface="Arial"/>
                <a:cs typeface="Arial"/>
              </a:rPr>
              <a:t>Scientists, </a:t>
            </a:r>
            <a:r>
              <a:rPr sz="2700" spc="-125" dirty="0">
                <a:latin typeface="Arial"/>
                <a:cs typeface="Arial"/>
              </a:rPr>
              <a:t>Statisticians, </a:t>
            </a:r>
            <a:r>
              <a:rPr sz="2700" spc="-190" dirty="0">
                <a:latin typeface="Arial"/>
                <a:cs typeface="Arial"/>
              </a:rPr>
              <a:t>Researchers,</a:t>
            </a:r>
            <a:r>
              <a:rPr sz="2700" spc="-445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Students!)</a:t>
            </a:r>
            <a:endParaRPr sz="2700">
              <a:latin typeface="Arial"/>
              <a:cs typeface="Arial"/>
            </a:endParaRPr>
          </a:p>
          <a:p>
            <a:pPr marL="356870" marR="5080" indent="-344170">
              <a:lnSpc>
                <a:spcPct val="90100"/>
              </a:lnSpc>
              <a:spcBef>
                <a:spcPts val="58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10" dirty="0">
                <a:latin typeface="Arial"/>
                <a:cs typeface="Arial"/>
              </a:rPr>
              <a:t>And: </a:t>
            </a:r>
            <a:r>
              <a:rPr sz="2700" spc="-85" dirty="0">
                <a:latin typeface="Arial"/>
                <a:cs typeface="Arial"/>
              </a:rPr>
              <a:t>Beautiful </a:t>
            </a:r>
            <a:r>
              <a:rPr sz="2700" spc="-155" dirty="0">
                <a:latin typeface="Arial"/>
                <a:cs typeface="Arial"/>
              </a:rPr>
              <a:t>Graphics, </a:t>
            </a:r>
            <a:r>
              <a:rPr sz="2700" spc="-130" dirty="0">
                <a:latin typeface="Arial"/>
                <a:cs typeface="Arial"/>
              </a:rPr>
              <a:t>Facilitates </a:t>
            </a:r>
            <a:r>
              <a:rPr sz="2700" spc="-140" dirty="0">
                <a:latin typeface="Arial"/>
                <a:cs typeface="Arial"/>
              </a:rPr>
              <a:t>research, </a:t>
            </a:r>
            <a:r>
              <a:rPr sz="2700" spc="-170" dirty="0">
                <a:latin typeface="Arial"/>
                <a:cs typeface="Arial"/>
              </a:rPr>
              <a:t>comes  </a:t>
            </a:r>
            <a:r>
              <a:rPr sz="2700" dirty="0">
                <a:latin typeface="Arial"/>
                <a:cs typeface="Arial"/>
              </a:rPr>
              <a:t>with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an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enormous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library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of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pre-defined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functions,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170" dirty="0">
                <a:latin typeface="Arial"/>
                <a:cs typeface="Arial"/>
              </a:rPr>
              <a:t>can  </a:t>
            </a:r>
            <a:r>
              <a:rPr sz="2700" spc="-120" dirty="0">
                <a:latin typeface="Arial"/>
                <a:cs typeface="Arial"/>
              </a:rPr>
              <a:t>be </a:t>
            </a:r>
            <a:r>
              <a:rPr sz="2700" spc="-90" dirty="0">
                <a:latin typeface="Arial"/>
                <a:cs typeface="Arial"/>
              </a:rPr>
              <a:t>integrated </a:t>
            </a:r>
            <a:r>
              <a:rPr sz="2700" spc="-30" dirty="0">
                <a:latin typeface="Arial"/>
                <a:cs typeface="Arial"/>
              </a:rPr>
              <a:t>into </a:t>
            </a:r>
            <a:r>
              <a:rPr sz="2700" spc="-140" dirty="0">
                <a:latin typeface="Arial"/>
                <a:cs typeface="Arial"/>
              </a:rPr>
              <a:t>many </a:t>
            </a:r>
            <a:r>
              <a:rPr sz="2700" spc="-100" dirty="0">
                <a:latin typeface="Arial"/>
                <a:cs typeface="Arial"/>
              </a:rPr>
              <a:t>environments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80" dirty="0">
                <a:latin typeface="Arial"/>
                <a:cs typeface="Arial"/>
              </a:rPr>
              <a:t>platforms  </a:t>
            </a:r>
            <a:r>
              <a:rPr sz="2700" spc="-170" dirty="0">
                <a:latin typeface="Arial"/>
                <a:cs typeface="Arial"/>
              </a:rPr>
              <a:t>such </a:t>
            </a:r>
            <a:r>
              <a:rPr sz="2700" spc="-250" dirty="0">
                <a:latin typeface="Arial"/>
                <a:cs typeface="Arial"/>
              </a:rPr>
              <a:t>as </a:t>
            </a:r>
            <a:r>
              <a:rPr sz="2700" spc="-265" dirty="0">
                <a:latin typeface="Arial"/>
                <a:cs typeface="Arial"/>
              </a:rPr>
              <a:t>LaTex, </a:t>
            </a:r>
            <a:r>
              <a:rPr sz="2700" spc="-130" dirty="0">
                <a:latin typeface="Arial"/>
                <a:cs typeface="Arial"/>
              </a:rPr>
              <a:t>Hadoop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etc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389380"/>
            <a:ext cx="7970520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95" dirty="0">
                <a:latin typeface="Arial"/>
                <a:cs typeface="Arial"/>
              </a:rPr>
              <a:t>How </a:t>
            </a:r>
            <a:r>
              <a:rPr sz="2000" spc="-15" dirty="0">
                <a:latin typeface="Arial"/>
                <a:cs typeface="Arial"/>
              </a:rPr>
              <a:t>to </a:t>
            </a:r>
            <a:r>
              <a:rPr sz="2000" spc="-55" dirty="0">
                <a:latin typeface="Arial"/>
                <a:cs typeface="Arial"/>
              </a:rPr>
              <a:t>obtain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subset </a:t>
            </a:r>
            <a:r>
              <a:rPr sz="2000" spc="-50" dirty="0">
                <a:latin typeface="Arial"/>
                <a:cs typeface="Arial"/>
              </a:rPr>
              <a:t>that </a:t>
            </a:r>
            <a:r>
              <a:rPr sz="2000" spc="-90" dirty="0">
                <a:latin typeface="Arial"/>
                <a:cs typeface="Arial"/>
              </a:rPr>
              <a:t>contains </a:t>
            </a:r>
            <a:r>
              <a:rPr sz="2000" spc="-145" dirty="0">
                <a:latin typeface="Arial"/>
                <a:cs typeface="Arial"/>
              </a:rPr>
              <a:t>cars </a:t>
            </a:r>
            <a:r>
              <a:rPr sz="2000" spc="-100" dirty="0">
                <a:latin typeface="Arial"/>
                <a:cs typeface="Arial"/>
              </a:rPr>
              <a:t>whose </a:t>
            </a:r>
            <a:r>
              <a:rPr sz="2000" spc="-60" dirty="0">
                <a:latin typeface="Arial"/>
                <a:cs typeface="Arial"/>
              </a:rPr>
              <a:t>price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145" dirty="0">
                <a:latin typeface="Arial"/>
                <a:cs typeface="Arial"/>
              </a:rPr>
              <a:t>less </a:t>
            </a:r>
            <a:r>
              <a:rPr sz="2000" spc="-60" dirty="0">
                <a:latin typeface="Arial"/>
                <a:cs typeface="Arial"/>
              </a:rPr>
              <a:t>than </a:t>
            </a:r>
            <a:r>
              <a:rPr sz="2000" spc="-35" dirty="0">
                <a:latin typeface="Arial"/>
                <a:cs typeface="Arial"/>
              </a:rPr>
              <a:t>or </a:t>
            </a:r>
            <a:r>
              <a:rPr sz="2000" spc="-85" dirty="0">
                <a:latin typeface="Arial"/>
                <a:cs typeface="Arial"/>
              </a:rPr>
              <a:t>equal  </a:t>
            </a:r>
            <a:r>
              <a:rPr sz="2000" spc="-15" dirty="0">
                <a:latin typeface="Arial"/>
                <a:cs typeface="Arial"/>
              </a:rPr>
              <a:t>to </a:t>
            </a:r>
            <a:r>
              <a:rPr sz="2000" spc="-95" dirty="0">
                <a:latin typeface="Arial"/>
                <a:cs typeface="Arial"/>
              </a:rPr>
              <a:t>10,000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Dollars?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180" dirty="0">
                <a:latin typeface="Arial"/>
                <a:cs typeface="Arial"/>
              </a:rPr>
              <a:t>Use </a:t>
            </a:r>
            <a:r>
              <a:rPr sz="2000" spc="-45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‘which’</a:t>
            </a:r>
            <a:r>
              <a:rPr sz="2000" spc="-45" dirty="0">
                <a:latin typeface="Arial"/>
                <a:cs typeface="Arial"/>
              </a:rPr>
              <a:t> function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b="1" spc="-150" dirty="0">
                <a:solidFill>
                  <a:srgbClr val="006FBF"/>
                </a:solidFill>
                <a:latin typeface="Arial"/>
                <a:cs typeface="Arial"/>
              </a:rPr>
              <a:t>cars.subset1&lt;-used.cars[which(used.cars$Price&lt;=10000),]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1308" y="450595"/>
            <a:ext cx="231902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35" dirty="0"/>
              <a:t>R: </a:t>
            </a:r>
            <a:r>
              <a:rPr sz="2400" spc="-90" dirty="0"/>
              <a:t>Master</a:t>
            </a:r>
            <a:r>
              <a:rPr sz="2400" spc="-114" dirty="0"/>
              <a:t> </a:t>
            </a:r>
            <a:r>
              <a:rPr sz="2400" spc="-160" dirty="0"/>
              <a:t>Example</a:t>
            </a:r>
            <a:endParaRPr sz="2400"/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spc="-145" dirty="0"/>
              <a:t>Subsets </a:t>
            </a:r>
            <a:r>
              <a:rPr sz="1800" spc="-25" dirty="0"/>
              <a:t>of </a:t>
            </a:r>
            <a:r>
              <a:rPr sz="1800" spc="-45" dirty="0"/>
              <a:t>the</a:t>
            </a:r>
            <a:r>
              <a:rPr sz="1800" spc="-70" dirty="0"/>
              <a:t> </a:t>
            </a:r>
            <a:r>
              <a:rPr sz="1800" spc="-90" dirty="0"/>
              <a:t>data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633727" y="3098206"/>
            <a:ext cx="6717792" cy="3872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18347"/>
            <a:ext cx="7329170" cy="1001394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80" dirty="0">
                <a:latin typeface="Arial"/>
                <a:cs typeface="Arial"/>
              </a:rPr>
              <a:t>Sedans </a:t>
            </a:r>
            <a:r>
              <a:rPr sz="3200" spc="-70" dirty="0">
                <a:latin typeface="Arial"/>
                <a:cs typeface="Arial"/>
              </a:rPr>
              <a:t>that </a:t>
            </a:r>
            <a:r>
              <a:rPr sz="3200" spc="-195" dirty="0">
                <a:latin typeface="Arial"/>
                <a:cs typeface="Arial"/>
              </a:rPr>
              <a:t>cost </a:t>
            </a:r>
            <a:r>
              <a:rPr sz="3200" spc="-225" dirty="0">
                <a:latin typeface="Arial"/>
                <a:cs typeface="Arial"/>
              </a:rPr>
              <a:t>less </a:t>
            </a:r>
            <a:r>
              <a:rPr sz="3200" spc="-95" dirty="0">
                <a:latin typeface="Arial"/>
                <a:cs typeface="Arial"/>
              </a:rPr>
              <a:t>than </a:t>
            </a:r>
            <a:r>
              <a:rPr sz="3200" spc="-170" dirty="0">
                <a:latin typeface="Arial"/>
                <a:cs typeface="Arial"/>
              </a:rPr>
              <a:t>10000</a:t>
            </a:r>
            <a:r>
              <a:rPr sz="3200" spc="17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Dollars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2000" b="1" spc="-150" dirty="0">
                <a:solidFill>
                  <a:srgbClr val="006FBF"/>
                </a:solidFill>
                <a:latin typeface="Arial"/>
                <a:cs typeface="Arial"/>
              </a:rPr>
              <a:t>cars.subset2&lt;-used.cars[which(Price&lt;=10000 </a:t>
            </a:r>
            <a:r>
              <a:rPr sz="2000" b="1" spc="-40" dirty="0">
                <a:solidFill>
                  <a:srgbClr val="006FBF"/>
                </a:solidFill>
                <a:latin typeface="Arial"/>
                <a:cs typeface="Arial"/>
              </a:rPr>
              <a:t>&amp;</a:t>
            </a:r>
            <a:r>
              <a:rPr sz="2000" b="1" spc="-395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006FBF"/>
                </a:solidFill>
                <a:latin typeface="Arial"/>
                <a:cs typeface="Arial"/>
              </a:rPr>
              <a:t>Type=="Sedan"),]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6923" y="450595"/>
            <a:ext cx="2376805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2400" spc="-235" dirty="0"/>
              <a:t>R: </a:t>
            </a:r>
            <a:r>
              <a:rPr sz="2400" spc="-90" dirty="0"/>
              <a:t>Master</a:t>
            </a:r>
            <a:r>
              <a:rPr sz="2400" spc="-105" dirty="0"/>
              <a:t> </a:t>
            </a:r>
            <a:r>
              <a:rPr sz="2400" spc="-160" dirty="0"/>
              <a:t>Example</a:t>
            </a:r>
            <a:endParaRPr sz="24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45" dirty="0"/>
              <a:t>Subsets </a:t>
            </a:r>
            <a:r>
              <a:rPr sz="1800" spc="-25" dirty="0"/>
              <a:t>of </a:t>
            </a:r>
            <a:r>
              <a:rPr sz="1800" spc="-45" dirty="0"/>
              <a:t>the </a:t>
            </a:r>
            <a:r>
              <a:rPr sz="1800" spc="-90" dirty="0"/>
              <a:t>data</a:t>
            </a:r>
            <a:r>
              <a:rPr sz="1800" spc="55" dirty="0"/>
              <a:t> </a:t>
            </a:r>
            <a:r>
              <a:rPr sz="1800" spc="-65" dirty="0"/>
              <a:t>contd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295400" y="2667000"/>
            <a:ext cx="73152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450595"/>
            <a:ext cx="7477759" cy="460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6580" algn="ctr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latin typeface="Arial"/>
                <a:cs typeface="Arial"/>
              </a:rPr>
              <a:t>R: </a:t>
            </a:r>
            <a:r>
              <a:rPr sz="2400" spc="-90" dirty="0">
                <a:latin typeface="Arial"/>
                <a:cs typeface="Arial"/>
              </a:rPr>
              <a:t>Master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2856230">
              <a:lnSpc>
                <a:spcPct val="100000"/>
              </a:lnSpc>
              <a:spcBef>
                <a:spcPts val="25"/>
              </a:spcBef>
            </a:pPr>
            <a:r>
              <a:rPr sz="1800" spc="-145" dirty="0">
                <a:latin typeface="Arial"/>
                <a:cs typeface="Arial"/>
              </a:rPr>
              <a:t>Subsets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spc="-45" dirty="0">
                <a:latin typeface="Arial"/>
                <a:cs typeface="Arial"/>
              </a:rPr>
              <a:t>the </a:t>
            </a:r>
            <a:r>
              <a:rPr sz="1800" spc="-90" dirty="0">
                <a:latin typeface="Arial"/>
                <a:cs typeface="Arial"/>
              </a:rPr>
              <a:t>data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contd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3200" spc="-120" dirty="0">
                <a:latin typeface="Arial"/>
                <a:cs typeface="Arial"/>
              </a:rPr>
              <a:t>Other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functions: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00" dirty="0">
                <a:latin typeface="Arial"/>
                <a:cs typeface="Arial"/>
              </a:rPr>
              <a:t>‘subset’: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sz="2000" b="1" spc="-155" dirty="0">
                <a:solidFill>
                  <a:srgbClr val="006FBF"/>
                </a:solidFill>
                <a:latin typeface="Arial"/>
                <a:cs typeface="Arial"/>
              </a:rPr>
              <a:t>cars.subset2&lt;-subset(used.cars,Price&lt;=10000 </a:t>
            </a:r>
            <a:r>
              <a:rPr sz="2000" b="1" spc="-40" dirty="0">
                <a:solidFill>
                  <a:srgbClr val="006FBF"/>
                </a:solidFill>
                <a:latin typeface="Arial"/>
                <a:cs typeface="Arial"/>
              </a:rPr>
              <a:t>&amp;</a:t>
            </a:r>
            <a:r>
              <a:rPr sz="2000" b="1" spc="-355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006FBF"/>
                </a:solidFill>
                <a:latin typeface="Arial"/>
                <a:cs typeface="Arial"/>
              </a:rPr>
              <a:t>Type=="Sedan")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800" spc="-114" dirty="0">
                <a:latin typeface="Arial"/>
                <a:cs typeface="Arial"/>
              </a:rPr>
              <a:t>‘sample’ </a:t>
            </a:r>
            <a:r>
              <a:rPr sz="2800" spc="-30" dirty="0">
                <a:latin typeface="Arial"/>
                <a:cs typeface="Arial"/>
              </a:rPr>
              <a:t>: </a:t>
            </a:r>
            <a:r>
              <a:rPr sz="2800" spc="-180" dirty="0">
                <a:latin typeface="Arial"/>
                <a:cs typeface="Arial"/>
              </a:rPr>
              <a:t>For </a:t>
            </a:r>
            <a:r>
              <a:rPr sz="2800" spc="-100" dirty="0">
                <a:latin typeface="Arial"/>
                <a:cs typeface="Arial"/>
              </a:rPr>
              <a:t>random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samples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180" dirty="0">
                <a:latin typeface="Arial"/>
                <a:cs typeface="Arial"/>
              </a:rPr>
              <a:t>For </a:t>
            </a:r>
            <a:r>
              <a:rPr sz="2800" spc="-90" dirty="0">
                <a:latin typeface="Arial"/>
                <a:cs typeface="Arial"/>
              </a:rPr>
              <a:t>more,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65" dirty="0">
                <a:latin typeface="Arial"/>
                <a:cs typeface="Arial"/>
              </a:rPr>
              <a:t>look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at: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7464425" algn="l"/>
              </a:tabLst>
            </a:pPr>
            <a:r>
              <a:rPr sz="2400" u="heavy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http://www.ats.ucla.edu/stat/r/modules/subsetting.htm	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044" y="801116"/>
            <a:ext cx="42468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25" dirty="0"/>
              <a:t>R:</a:t>
            </a:r>
            <a:r>
              <a:rPr sz="4400" spc="-295" dirty="0"/>
              <a:t> </a:t>
            </a:r>
            <a:r>
              <a:rPr sz="4400" spc="-210" dirty="0"/>
              <a:t>Transformations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457200" y="2084832"/>
            <a:ext cx="9131808" cy="407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9155" y="923036"/>
            <a:ext cx="17037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25" dirty="0"/>
              <a:t>R:</a:t>
            </a:r>
            <a:r>
              <a:rPr sz="4400" spc="-320" dirty="0"/>
              <a:t> </a:t>
            </a:r>
            <a:r>
              <a:rPr sz="4400" spc="-225" dirty="0"/>
              <a:t>Plots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795272" y="1600200"/>
            <a:ext cx="6470904" cy="514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467" y="923036"/>
            <a:ext cx="358647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25" dirty="0"/>
              <a:t>R: </a:t>
            </a:r>
            <a:r>
              <a:rPr sz="4400" spc="-225" dirty="0"/>
              <a:t>Plots</a:t>
            </a:r>
            <a:r>
              <a:rPr sz="4400" spc="35" dirty="0"/>
              <a:t> </a:t>
            </a:r>
            <a:r>
              <a:rPr sz="4400" spc="-415" dirty="0"/>
              <a:t>Contd…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908048" y="2023872"/>
            <a:ext cx="6236208" cy="467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483" y="923036"/>
            <a:ext cx="63220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25" dirty="0"/>
              <a:t>R: </a:t>
            </a:r>
            <a:r>
              <a:rPr sz="4400" spc="-100" dirty="0"/>
              <a:t>Write </a:t>
            </a:r>
            <a:r>
              <a:rPr sz="4400" spc="-135" dirty="0"/>
              <a:t>your </a:t>
            </a:r>
            <a:r>
              <a:rPr sz="4400" spc="-110" dirty="0"/>
              <a:t>own</a:t>
            </a:r>
            <a:r>
              <a:rPr sz="4400" spc="-260" dirty="0"/>
              <a:t> </a:t>
            </a:r>
            <a:r>
              <a:rPr sz="4400" spc="-135" dirty="0"/>
              <a:t>functions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995013"/>
            <a:ext cx="7750175" cy="46780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0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5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469900" marR="3378200">
              <a:lnSpc>
                <a:spcPct val="120000"/>
              </a:lnSpc>
              <a:spcBef>
                <a:spcPts val="15"/>
              </a:spcBef>
            </a:pPr>
            <a:r>
              <a:rPr sz="2000" spc="-70" dirty="0">
                <a:latin typeface="Arial"/>
                <a:cs typeface="Arial"/>
              </a:rPr>
              <a:t>my.function&lt;-function(arg1, </a:t>
            </a:r>
            <a:r>
              <a:rPr sz="2000" spc="-160" dirty="0">
                <a:latin typeface="Arial"/>
                <a:cs typeface="Arial"/>
              </a:rPr>
              <a:t>arg2,….) </a:t>
            </a:r>
            <a:r>
              <a:rPr sz="2000" spc="-45" dirty="0">
                <a:latin typeface="Arial"/>
                <a:cs typeface="Arial"/>
              </a:rPr>
              <a:t>{  </a:t>
            </a:r>
            <a:r>
              <a:rPr sz="2000" spc="-110" dirty="0">
                <a:latin typeface="Arial"/>
                <a:cs typeface="Arial"/>
              </a:rPr>
              <a:t>Statement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14" dirty="0">
                <a:latin typeface="Arial"/>
                <a:cs typeface="Arial"/>
              </a:rPr>
              <a:t>Statements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Arial"/>
                <a:cs typeface="Arial"/>
              </a:rPr>
              <a:t>return(return.value)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4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27685" lvl="1" indent="-457200">
              <a:lnSpc>
                <a:spcPct val="100000"/>
              </a:lnSpc>
              <a:spcBef>
                <a:spcPts val="560"/>
              </a:spcBef>
              <a:buChar char="•"/>
              <a:tabLst>
                <a:tab pos="527685" algn="l"/>
                <a:tab pos="528320" algn="l"/>
              </a:tabLst>
            </a:pPr>
            <a:r>
              <a:rPr sz="2400" spc="-145" dirty="0">
                <a:latin typeface="Arial"/>
                <a:cs typeface="Arial"/>
              </a:rPr>
              <a:t>Example: </a:t>
            </a:r>
            <a:r>
              <a:rPr sz="2400" spc="-120" dirty="0">
                <a:latin typeface="Arial"/>
                <a:cs typeface="Arial"/>
              </a:rPr>
              <a:t>Add </a:t>
            </a:r>
            <a:r>
              <a:rPr sz="2400" spc="-20" dirty="0">
                <a:latin typeface="Arial"/>
                <a:cs typeface="Arial"/>
              </a:rPr>
              <a:t>two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numbers/vectors</a:t>
            </a:r>
            <a:endParaRPr sz="2400">
              <a:latin typeface="Arial"/>
              <a:cs typeface="Arial"/>
            </a:endParaRPr>
          </a:p>
          <a:p>
            <a:pPr marL="478790">
              <a:lnSpc>
                <a:spcPct val="100000"/>
              </a:lnSpc>
              <a:spcBef>
                <a:spcPts val="1180"/>
              </a:spcBef>
            </a:pPr>
            <a:r>
              <a:rPr sz="1800" spc="-50" dirty="0">
                <a:solidFill>
                  <a:srgbClr val="4E80BC"/>
                </a:solidFill>
                <a:latin typeface="Arial"/>
                <a:cs typeface="Arial"/>
              </a:rPr>
              <a:t>addition.mine&lt;-function(x,y) </a:t>
            </a:r>
            <a:r>
              <a:rPr sz="1800" spc="-40" dirty="0">
                <a:solidFill>
                  <a:srgbClr val="4E80BC"/>
                </a:solidFill>
                <a:latin typeface="Arial"/>
                <a:cs typeface="Arial"/>
              </a:rPr>
              <a:t>{ </a:t>
            </a:r>
            <a:r>
              <a:rPr sz="1800" spc="-60" dirty="0">
                <a:solidFill>
                  <a:srgbClr val="4E80BC"/>
                </a:solidFill>
                <a:latin typeface="Arial"/>
                <a:cs typeface="Arial"/>
              </a:rPr>
              <a:t>return(x+y)</a:t>
            </a:r>
            <a:r>
              <a:rPr sz="1800" spc="-100" dirty="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E80B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27685" marR="5080" lvl="1" indent="-457200">
              <a:lnSpc>
                <a:spcPct val="100000"/>
              </a:lnSpc>
              <a:spcBef>
                <a:spcPts val="695"/>
              </a:spcBef>
              <a:buChar char="•"/>
              <a:tabLst>
                <a:tab pos="527685" algn="l"/>
                <a:tab pos="528320" algn="l"/>
              </a:tabLst>
            </a:pPr>
            <a:r>
              <a:rPr sz="2400" spc="-145" dirty="0">
                <a:latin typeface="Arial"/>
                <a:cs typeface="Arial"/>
              </a:rPr>
              <a:t>Example: </a:t>
            </a:r>
            <a:r>
              <a:rPr sz="2400" spc="-220" dirty="0">
                <a:latin typeface="Arial"/>
                <a:cs typeface="Arial"/>
              </a:rPr>
              <a:t>Sum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Diagonal </a:t>
            </a:r>
            <a:r>
              <a:rPr sz="2400" spc="-95" dirty="0">
                <a:latin typeface="Arial"/>
                <a:cs typeface="Arial"/>
              </a:rPr>
              <a:t>elements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matrix </a:t>
            </a:r>
            <a:r>
              <a:rPr sz="2400" spc="-75" dirty="0">
                <a:latin typeface="Arial"/>
                <a:cs typeface="Arial"/>
              </a:rPr>
              <a:t>( </a:t>
            </a:r>
            <a:r>
              <a:rPr sz="2400" spc="-200" dirty="0">
                <a:latin typeface="Arial"/>
                <a:cs typeface="Arial"/>
              </a:rPr>
              <a:t>Trace </a:t>
            </a:r>
            <a:r>
              <a:rPr sz="2400" spc="-35" dirty="0">
                <a:latin typeface="Arial"/>
                <a:cs typeface="Arial"/>
              </a:rPr>
              <a:t>of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60" dirty="0">
                <a:latin typeface="Arial"/>
                <a:cs typeface="Arial"/>
              </a:rPr>
              <a:t>matrix)</a:t>
            </a:r>
            <a:endParaRPr sz="240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  <a:spcBef>
                <a:spcPts val="455"/>
              </a:spcBef>
            </a:pPr>
            <a:r>
              <a:rPr sz="1800" spc="-60" dirty="0">
                <a:solidFill>
                  <a:srgbClr val="4E80BC"/>
                </a:solidFill>
                <a:latin typeface="Arial"/>
                <a:cs typeface="Arial"/>
              </a:rPr>
              <a:t>trace.mine&lt;-function(mat) </a:t>
            </a:r>
            <a:r>
              <a:rPr sz="1800" spc="-40" dirty="0">
                <a:solidFill>
                  <a:srgbClr val="4E80BC"/>
                </a:solidFill>
                <a:latin typeface="Arial"/>
                <a:cs typeface="Arial"/>
              </a:rPr>
              <a:t>{ </a:t>
            </a:r>
            <a:r>
              <a:rPr sz="1800" spc="-70" dirty="0">
                <a:solidFill>
                  <a:srgbClr val="4E80BC"/>
                </a:solidFill>
                <a:latin typeface="Arial"/>
                <a:cs typeface="Arial"/>
              </a:rPr>
              <a:t>sum(diag(mat))</a:t>
            </a:r>
            <a:r>
              <a:rPr sz="1800" spc="-75" dirty="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E80B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066036"/>
            <a:ext cx="6543040" cy="2099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90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free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130" dirty="0">
                <a:latin typeface="Arial"/>
                <a:cs typeface="Arial"/>
              </a:rPr>
              <a:t>open </a:t>
            </a:r>
            <a:r>
              <a:rPr sz="3200" spc="-175" dirty="0">
                <a:latin typeface="Arial"/>
                <a:cs typeface="Arial"/>
              </a:rPr>
              <a:t>source </a:t>
            </a:r>
            <a:r>
              <a:rPr sz="3200" spc="-105" dirty="0">
                <a:latin typeface="Arial"/>
                <a:cs typeface="Arial"/>
              </a:rPr>
              <a:t>integrated  </a:t>
            </a:r>
            <a:r>
              <a:rPr sz="3200" spc="-125" dirty="0">
                <a:latin typeface="Arial"/>
                <a:cs typeface="Arial"/>
              </a:rPr>
              <a:t>development </a:t>
            </a:r>
            <a:r>
              <a:rPr sz="3200" spc="-110" dirty="0">
                <a:latin typeface="Arial"/>
                <a:cs typeface="Arial"/>
              </a:rPr>
              <a:t>environment </a:t>
            </a:r>
            <a:r>
              <a:rPr sz="3200" spc="-245" dirty="0">
                <a:latin typeface="Arial"/>
                <a:cs typeface="Arial"/>
              </a:rPr>
              <a:t>(IDE) </a:t>
            </a:r>
            <a:r>
              <a:rPr sz="3200" spc="-45" dirty="0">
                <a:latin typeface="Arial"/>
                <a:cs typeface="Arial"/>
              </a:rPr>
              <a:t>for</a:t>
            </a:r>
            <a:r>
              <a:rPr sz="3200" spc="430" dirty="0">
                <a:latin typeface="Arial"/>
                <a:cs typeface="Arial"/>
              </a:rPr>
              <a:t> </a:t>
            </a:r>
            <a:r>
              <a:rPr sz="3200" spc="-58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320" dirty="0">
                <a:latin typeface="Arial"/>
                <a:cs typeface="Arial"/>
              </a:rPr>
              <a:t>Can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110" dirty="0">
                <a:latin typeface="Arial"/>
                <a:cs typeface="Arial"/>
              </a:rPr>
              <a:t>downloaded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from</a:t>
            </a:r>
            <a:endParaRPr sz="3200">
              <a:latin typeface="Arial"/>
              <a:cs typeface="Arial"/>
            </a:endParaRPr>
          </a:p>
          <a:p>
            <a:pPr marR="2075180" algn="ctr">
              <a:lnSpc>
                <a:spcPct val="100000"/>
              </a:lnSpc>
              <a:spcBef>
                <a:spcPts val="685"/>
              </a:spcBef>
            </a:pPr>
            <a:r>
              <a:rPr sz="28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http://www.rstudio.com</a:t>
            </a:r>
            <a:r>
              <a:rPr sz="2800" u="heavy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/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7715" y="923036"/>
            <a:ext cx="18827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795" dirty="0"/>
              <a:t>R</a:t>
            </a:r>
            <a:r>
              <a:rPr sz="4400" spc="-755" dirty="0"/>
              <a:t> </a:t>
            </a:r>
            <a:r>
              <a:rPr sz="4400" spc="-204" dirty="0"/>
              <a:t>Studio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603" y="923036"/>
            <a:ext cx="29070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25" dirty="0"/>
              <a:t>R: </a:t>
            </a:r>
            <a:r>
              <a:rPr sz="4400" spc="-275" dirty="0"/>
              <a:t>Extra</a:t>
            </a:r>
            <a:r>
              <a:rPr sz="4400" spc="-80" dirty="0"/>
              <a:t> </a:t>
            </a:r>
            <a:r>
              <a:rPr sz="4400" spc="-215" dirty="0"/>
              <a:t>Help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39" y="1967281"/>
            <a:ext cx="6328410" cy="38296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0"/>
              </a:spcBef>
              <a:buClr>
                <a:srgbClr val="000000"/>
              </a:buClr>
              <a:buChar char="•"/>
              <a:tabLst>
                <a:tab pos="356870" algn="l"/>
                <a:tab pos="357505" algn="l"/>
              </a:tabLst>
            </a:pPr>
            <a:r>
              <a:rPr sz="3200" u="heavy" spc="-2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Rseek</a:t>
            </a:r>
            <a:r>
              <a:rPr sz="3200" spc="-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-195" dirty="0">
                <a:latin typeface="Arial"/>
                <a:cs typeface="Arial"/>
              </a:rPr>
              <a:t>An </a:t>
            </a:r>
            <a:r>
              <a:rPr sz="3200" spc="-180" dirty="0">
                <a:latin typeface="Arial"/>
                <a:cs typeface="Arial"/>
              </a:rPr>
              <a:t>exclusive </a:t>
            </a:r>
            <a:r>
              <a:rPr sz="3200" spc="-580" dirty="0">
                <a:latin typeface="Arial"/>
                <a:cs typeface="Arial"/>
              </a:rPr>
              <a:t>R </a:t>
            </a:r>
            <a:r>
              <a:rPr sz="3200" spc="-200" dirty="0">
                <a:latin typeface="Arial"/>
                <a:cs typeface="Arial"/>
              </a:rPr>
              <a:t>search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engine</a:t>
            </a:r>
            <a:endParaRPr sz="3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80" dirty="0">
                <a:latin typeface="Arial"/>
                <a:cs typeface="Arial"/>
              </a:rPr>
              <a:t>More </a:t>
            </a:r>
            <a:r>
              <a:rPr sz="3200" spc="-100" dirty="0">
                <a:latin typeface="Arial"/>
                <a:cs typeface="Arial"/>
              </a:rPr>
              <a:t>help </a:t>
            </a:r>
            <a:r>
              <a:rPr sz="3200" spc="-155" dirty="0">
                <a:latin typeface="Arial"/>
                <a:cs typeface="Arial"/>
              </a:rPr>
              <a:t>and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resources: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800" u="heavy" spc="-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R-bloggers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800" u="heavy" spc="-3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UCLA’s </a:t>
            </a:r>
            <a:r>
              <a:rPr sz="2800" u="heavy" spc="-5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</a:t>
            </a:r>
            <a:r>
              <a:rPr sz="2800" u="heavy" spc="-43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help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800" u="heavy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Quick-r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800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R-help</a:t>
            </a:r>
            <a:endParaRPr sz="2800">
              <a:latin typeface="Arial"/>
              <a:cs typeface="Arial"/>
            </a:endParaRPr>
          </a:p>
          <a:p>
            <a:pPr marL="527685" indent="-457200">
              <a:lnSpc>
                <a:spcPct val="100000"/>
              </a:lnSpc>
              <a:spcBef>
                <a:spcPts val="750"/>
              </a:spcBef>
              <a:buChar char="•"/>
              <a:tabLst>
                <a:tab pos="527685" algn="l"/>
                <a:tab pos="528320" algn="l"/>
              </a:tabLst>
            </a:pPr>
            <a:r>
              <a:rPr sz="3200" spc="-160" dirty="0">
                <a:latin typeface="Arial"/>
                <a:cs typeface="Arial"/>
              </a:rPr>
              <a:t>Google!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7459" y="6881876"/>
            <a:ext cx="179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38</a:t>
            </a:fld>
            <a:endParaRPr lang="uk-UA" spc="-6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747" y="2971292"/>
            <a:ext cx="21526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45" dirty="0"/>
              <a:t>Thank</a:t>
            </a:r>
            <a:r>
              <a:rPr sz="4000" spc="-350" dirty="0"/>
              <a:t> </a:t>
            </a:r>
            <a:r>
              <a:rPr sz="4000" spc="-155" dirty="0"/>
              <a:t>you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373526" y="532442"/>
            <a:ext cx="1127455" cy="473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39</a:t>
            </a:fld>
            <a:endParaRPr lang="uk-UA" spc="-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23036"/>
            <a:ext cx="24745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55" dirty="0"/>
              <a:t>Installing</a:t>
            </a:r>
            <a:r>
              <a:rPr sz="4400" spc="-245" dirty="0"/>
              <a:t> </a:t>
            </a:r>
            <a:r>
              <a:rPr sz="4400" spc="-795" dirty="0"/>
              <a:t>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967281"/>
            <a:ext cx="754316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710689" indent="-356870">
              <a:lnSpc>
                <a:spcPct val="12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320" dirty="0">
                <a:latin typeface="Arial"/>
                <a:cs typeface="Arial"/>
              </a:rPr>
              <a:t>Can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110" dirty="0">
                <a:latin typeface="Arial"/>
                <a:cs typeface="Arial"/>
              </a:rPr>
              <a:t>downloaded </a:t>
            </a:r>
            <a:r>
              <a:rPr sz="3200" spc="-45" dirty="0">
                <a:latin typeface="Arial"/>
                <a:cs typeface="Arial"/>
              </a:rPr>
              <a:t>for </a:t>
            </a:r>
            <a:r>
              <a:rPr sz="3200" spc="-95" dirty="0">
                <a:latin typeface="Arial"/>
                <a:cs typeface="Arial"/>
              </a:rPr>
              <a:t>free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from </a:t>
            </a:r>
            <a:r>
              <a:rPr sz="3200" u="heavy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http://www.r</a:t>
            </a:r>
            <a:r>
              <a:rPr sz="3200" u="heavy" spc="-3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3200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-project.org</a:t>
            </a:r>
            <a:r>
              <a:rPr sz="3200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/</a:t>
            </a:r>
            <a:endParaRPr sz="32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30" dirty="0">
                <a:latin typeface="Arial"/>
                <a:cs typeface="Arial"/>
              </a:rPr>
              <a:t>Download </a:t>
            </a:r>
            <a:r>
              <a:rPr sz="3200" spc="-70" dirty="0">
                <a:latin typeface="Arial"/>
                <a:cs typeface="Arial"/>
              </a:rPr>
              <a:t>the </a:t>
            </a:r>
            <a:r>
              <a:rPr sz="3200" spc="-140" dirty="0">
                <a:latin typeface="Arial"/>
                <a:cs typeface="Arial"/>
              </a:rPr>
              <a:t>version </a:t>
            </a:r>
            <a:r>
              <a:rPr sz="3200" spc="-105" dirty="0">
                <a:latin typeface="Arial"/>
                <a:cs typeface="Arial"/>
              </a:rPr>
              <a:t>compatible </a:t>
            </a:r>
            <a:r>
              <a:rPr sz="3200" spc="-10" dirty="0">
                <a:latin typeface="Arial"/>
                <a:cs typeface="Arial"/>
              </a:rPr>
              <a:t>with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your  </a:t>
            </a:r>
            <a:r>
              <a:rPr sz="3200" spc="-525" dirty="0"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  <a:p>
            <a:pPr marL="356870" indent="-356870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0" dirty="0">
                <a:latin typeface="Arial"/>
                <a:cs typeface="Arial"/>
              </a:rPr>
              <a:t>Simple/Standard </a:t>
            </a:r>
            <a:r>
              <a:rPr sz="3200" spc="-85" dirty="0">
                <a:latin typeface="Arial"/>
                <a:cs typeface="Arial"/>
              </a:rPr>
              <a:t>installation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4608" y="1469653"/>
            <a:ext cx="4730495" cy="5808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9635" y="642620"/>
            <a:ext cx="179006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80" dirty="0"/>
              <a:t>R</a:t>
            </a:r>
            <a:r>
              <a:rPr spc="-560" dirty="0"/>
              <a:t> </a:t>
            </a:r>
            <a:r>
              <a:rPr spc="-114" dirty="0"/>
              <a:t>Interface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460248" y="1417319"/>
            <a:ext cx="4398264" cy="5861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83439" y="5708395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M</a:t>
            </a:r>
            <a:r>
              <a:rPr sz="1800" spc="-140" dirty="0">
                <a:latin typeface="Arial"/>
                <a:cs typeface="Arial"/>
              </a:rPr>
              <a:t>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092" y="5708395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Windows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7867" y="923036"/>
            <a:ext cx="39827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55" dirty="0"/>
              <a:t>Interacting </a:t>
            </a:r>
            <a:r>
              <a:rPr sz="4400" spc="-20" dirty="0"/>
              <a:t>with</a:t>
            </a:r>
            <a:r>
              <a:rPr sz="4400" spc="-229" dirty="0"/>
              <a:t> </a:t>
            </a:r>
            <a:r>
              <a:rPr sz="4400" spc="-795" dirty="0"/>
              <a:t>R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026411"/>
            <a:ext cx="7918450" cy="20847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6985" indent="-344170">
              <a:lnSpc>
                <a:spcPts val="2900"/>
              </a:lnSpc>
              <a:spcBef>
                <a:spcPts val="49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90" dirty="0">
                <a:latin typeface="Arial"/>
                <a:cs typeface="Arial"/>
              </a:rPr>
              <a:t>We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165" dirty="0">
                <a:latin typeface="Arial"/>
                <a:cs typeface="Arial"/>
              </a:rPr>
              <a:t>have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75" dirty="0">
                <a:latin typeface="Arial"/>
                <a:cs typeface="Arial"/>
              </a:rPr>
              <a:t>seen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the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console</a:t>
            </a:r>
            <a:r>
              <a:rPr sz="2700" spc="-195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the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command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prompt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‘</a:t>
            </a:r>
            <a:r>
              <a:rPr sz="2700" spc="-455" dirty="0">
                <a:latin typeface="Arial"/>
                <a:cs typeface="Arial"/>
              </a:rPr>
              <a:t> </a:t>
            </a:r>
            <a:r>
              <a:rPr sz="2700" spc="-18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700" spc="-185" dirty="0">
                <a:latin typeface="Arial"/>
                <a:cs typeface="Arial"/>
              </a:rPr>
              <a:t>’,  </a:t>
            </a:r>
            <a:r>
              <a:rPr sz="2700" spc="-85" dirty="0">
                <a:latin typeface="Arial"/>
                <a:cs typeface="Arial"/>
              </a:rPr>
              <a:t>indicating </a:t>
            </a:r>
            <a:r>
              <a:rPr sz="2700" spc="-60" dirty="0">
                <a:latin typeface="Arial"/>
                <a:cs typeface="Arial"/>
              </a:rPr>
              <a:t>that </a:t>
            </a:r>
            <a:r>
              <a:rPr sz="2700" spc="-95" dirty="0">
                <a:latin typeface="Arial"/>
                <a:cs typeface="Arial"/>
              </a:rPr>
              <a:t>we </a:t>
            </a:r>
            <a:r>
              <a:rPr sz="2700" spc="-125" dirty="0">
                <a:latin typeface="Arial"/>
                <a:cs typeface="Arial"/>
              </a:rPr>
              <a:t>must </a:t>
            </a:r>
            <a:r>
              <a:rPr sz="2700" spc="-110" dirty="0">
                <a:latin typeface="Arial"/>
                <a:cs typeface="Arial"/>
              </a:rPr>
              <a:t>begin </a:t>
            </a:r>
            <a:r>
              <a:rPr sz="2700" spc="-85" dirty="0">
                <a:latin typeface="Arial"/>
                <a:cs typeface="Arial"/>
              </a:rPr>
              <a:t>entering </a:t>
            </a:r>
            <a:r>
              <a:rPr sz="2700" spc="-55" dirty="0">
                <a:latin typeface="Arial"/>
                <a:cs typeface="Arial"/>
              </a:rPr>
              <a:t>our</a:t>
            </a:r>
            <a:r>
              <a:rPr sz="2700" spc="-45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command</a:t>
            </a:r>
            <a:endParaRPr sz="27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0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210" dirty="0">
                <a:latin typeface="Arial"/>
                <a:cs typeface="Arial"/>
              </a:rPr>
              <a:t>Basic </a:t>
            </a:r>
            <a:r>
              <a:rPr sz="2700" spc="-150" dirty="0">
                <a:latin typeface="Arial"/>
                <a:cs typeface="Arial"/>
              </a:rPr>
              <a:t>Rule: </a:t>
            </a:r>
            <a:r>
              <a:rPr sz="2700" spc="-204" dirty="0">
                <a:latin typeface="Arial"/>
                <a:cs typeface="Arial"/>
              </a:rPr>
              <a:t>Type a </a:t>
            </a:r>
            <a:r>
              <a:rPr sz="2700" spc="-125" dirty="0">
                <a:latin typeface="Arial"/>
                <a:cs typeface="Arial"/>
              </a:rPr>
              <a:t>command and </a:t>
            </a:r>
            <a:r>
              <a:rPr sz="2700" spc="-25" dirty="0">
                <a:latin typeface="Arial"/>
                <a:cs typeface="Arial"/>
              </a:rPr>
              <a:t>hit </a:t>
            </a:r>
            <a:r>
              <a:rPr sz="2700" spc="-75" dirty="0">
                <a:latin typeface="Arial"/>
                <a:cs typeface="Arial"/>
              </a:rPr>
              <a:t>enter </a:t>
            </a:r>
            <a:r>
              <a:rPr sz="2700" spc="-10" dirty="0">
                <a:latin typeface="Arial"/>
                <a:cs typeface="Arial"/>
              </a:rPr>
              <a:t>to </a:t>
            </a:r>
            <a:r>
              <a:rPr sz="2700" spc="-145" dirty="0">
                <a:latin typeface="Arial"/>
                <a:cs typeface="Arial"/>
              </a:rPr>
              <a:t>execute</a:t>
            </a:r>
            <a:r>
              <a:rPr sz="2700" spc="-45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it</a:t>
            </a:r>
            <a:endParaRPr sz="2700">
              <a:latin typeface="Arial"/>
              <a:cs typeface="Arial"/>
            </a:endParaRPr>
          </a:p>
          <a:p>
            <a:pPr marL="356870" marR="702945" indent="-344170">
              <a:lnSpc>
                <a:spcPts val="293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  <a:tab pos="1017905" algn="l"/>
                <a:tab pos="2383790" algn="l"/>
              </a:tabLst>
            </a:pPr>
            <a:r>
              <a:rPr sz="2700" spc="-204" dirty="0">
                <a:latin typeface="Arial"/>
                <a:cs typeface="Arial"/>
              </a:rPr>
              <a:t>E.g.	</a:t>
            </a:r>
            <a:r>
              <a:rPr sz="2700" i="1" spc="-135" dirty="0">
                <a:solidFill>
                  <a:srgbClr val="0000FF"/>
                </a:solidFill>
                <a:latin typeface="Arial"/>
                <a:cs typeface="Arial"/>
              </a:rPr>
              <a:t>x&lt;-1:100	</a:t>
            </a:r>
            <a:r>
              <a:rPr sz="2700" spc="-114" dirty="0">
                <a:latin typeface="Arial"/>
                <a:cs typeface="Arial"/>
              </a:rPr>
              <a:t>(create </a:t>
            </a:r>
            <a:r>
              <a:rPr sz="2700" spc="-204" dirty="0">
                <a:latin typeface="Arial"/>
                <a:cs typeface="Arial"/>
              </a:rPr>
              <a:t>a </a:t>
            </a:r>
            <a:r>
              <a:rPr sz="2700" spc="-90" dirty="0">
                <a:latin typeface="Arial"/>
                <a:cs typeface="Arial"/>
              </a:rPr>
              <a:t>vector </a:t>
            </a:r>
            <a:r>
              <a:rPr sz="2700" spc="-35" dirty="0">
                <a:latin typeface="Arial"/>
                <a:cs typeface="Arial"/>
              </a:rPr>
              <a:t>of </a:t>
            </a:r>
            <a:r>
              <a:rPr sz="2700" spc="-85" dirty="0">
                <a:latin typeface="Arial"/>
                <a:cs typeface="Arial"/>
              </a:rPr>
              <a:t>length </a:t>
            </a:r>
            <a:r>
              <a:rPr sz="2700" spc="-125" dirty="0">
                <a:latin typeface="Arial"/>
                <a:cs typeface="Arial"/>
              </a:rPr>
              <a:t>100,</a:t>
            </a:r>
            <a:r>
              <a:rPr sz="2700" spc="-47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 </a:t>
            </a:r>
            <a:r>
              <a:rPr sz="2700" spc="-114" dirty="0">
                <a:latin typeface="Arial"/>
                <a:cs typeface="Arial"/>
              </a:rPr>
              <a:t>elements</a:t>
            </a:r>
            <a:r>
              <a:rPr sz="2700" spc="-204" dirty="0">
                <a:latin typeface="Arial"/>
                <a:cs typeface="Arial"/>
              </a:rPr>
              <a:t> 1,2,3,4……..100)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6504" y="4440935"/>
            <a:ext cx="6425184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172" y="923036"/>
            <a:ext cx="59474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55" dirty="0"/>
              <a:t>Interacting </a:t>
            </a:r>
            <a:r>
              <a:rPr sz="4400" spc="-20" dirty="0"/>
              <a:t>with </a:t>
            </a:r>
            <a:r>
              <a:rPr sz="4400" spc="-425" dirty="0"/>
              <a:t>R: </a:t>
            </a:r>
            <a:r>
              <a:rPr sz="4400" spc="-795" dirty="0"/>
              <a:t>R</a:t>
            </a:r>
            <a:r>
              <a:rPr sz="4400" spc="-645" dirty="0"/>
              <a:t> </a:t>
            </a:r>
            <a:r>
              <a:rPr sz="4400" spc="-225" dirty="0"/>
              <a:t>Script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716280" y="1828800"/>
            <a:ext cx="3739896" cy="490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0715" y="3239515"/>
            <a:ext cx="32111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345" algn="l"/>
              </a:tabLst>
            </a:pPr>
            <a:r>
              <a:rPr sz="1800" spc="-180" dirty="0">
                <a:latin typeface="Arial"/>
                <a:cs typeface="Arial"/>
              </a:rPr>
              <a:t>Can </a:t>
            </a:r>
            <a:r>
              <a:rPr sz="1800" spc="-20" dirty="0">
                <a:latin typeface="Arial"/>
                <a:cs typeface="Arial"/>
              </a:rPr>
              <a:t>write </a:t>
            </a:r>
            <a:r>
              <a:rPr sz="1800" spc="-90" dirty="0">
                <a:latin typeface="Arial"/>
                <a:cs typeface="Arial"/>
              </a:rPr>
              <a:t>and </a:t>
            </a:r>
            <a:r>
              <a:rPr sz="1800" spc="-150" dirty="0">
                <a:latin typeface="Arial"/>
                <a:cs typeface="Arial"/>
              </a:rPr>
              <a:t>save </a:t>
            </a:r>
            <a:r>
              <a:rPr sz="1800" spc="-120" dirty="0">
                <a:latin typeface="Arial"/>
                <a:cs typeface="Arial"/>
              </a:rPr>
              <a:t>codes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  <a:p>
            <a:pPr marL="622300" lvl="1" indent="-152400">
              <a:lnSpc>
                <a:spcPts val="2150"/>
              </a:lnSpc>
              <a:spcBef>
                <a:spcPts val="25"/>
              </a:spcBef>
              <a:buFont typeface="Wingdings"/>
              <a:buChar char=""/>
              <a:tabLst>
                <a:tab pos="622935" algn="l"/>
              </a:tabLst>
            </a:pPr>
            <a:r>
              <a:rPr sz="1800" spc="-15" dirty="0">
                <a:latin typeface="Arial"/>
                <a:cs typeface="Arial"/>
              </a:rPr>
              <a:t>file</a:t>
            </a:r>
            <a:r>
              <a:rPr sz="1800" spc="-15" dirty="0">
                <a:latin typeface="Wingdings"/>
                <a:cs typeface="Wingdings"/>
              </a:rPr>
              <a:t>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Arial"/>
                <a:cs typeface="Arial"/>
              </a:rPr>
              <a:t>New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script</a:t>
            </a:r>
            <a:endParaRPr sz="1800">
              <a:latin typeface="Arial"/>
              <a:cs typeface="Arial"/>
            </a:endParaRPr>
          </a:p>
          <a:p>
            <a:pPr marL="574675" lvl="1" indent="-104775">
              <a:lnSpc>
                <a:spcPts val="2150"/>
              </a:lnSpc>
              <a:buFont typeface="Wingdings"/>
              <a:buChar char=""/>
              <a:tabLst>
                <a:tab pos="575310" algn="l"/>
              </a:tabLst>
            </a:pPr>
            <a:r>
              <a:rPr sz="1800" spc="-105" dirty="0">
                <a:latin typeface="Arial"/>
                <a:cs typeface="Arial"/>
              </a:rPr>
              <a:t>Or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‘ctrl+N’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345" algn="l"/>
              </a:tabLst>
            </a:pPr>
            <a:r>
              <a:rPr sz="1800" spc="-45" dirty="0">
                <a:latin typeface="Arial"/>
                <a:cs typeface="Arial"/>
              </a:rPr>
              <a:t>Write </a:t>
            </a:r>
            <a:r>
              <a:rPr sz="1800" spc="-90" dirty="0">
                <a:latin typeface="Arial"/>
                <a:cs typeface="Arial"/>
              </a:rPr>
              <a:t>code, </a:t>
            </a:r>
            <a:r>
              <a:rPr sz="1800" spc="-95" dirty="0">
                <a:latin typeface="Arial"/>
                <a:cs typeface="Arial"/>
              </a:rPr>
              <a:t>select </a:t>
            </a:r>
            <a:r>
              <a:rPr sz="1800" spc="-45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part </a:t>
            </a:r>
            <a:r>
              <a:rPr sz="1800" spc="-70" dirty="0">
                <a:latin typeface="Arial"/>
                <a:cs typeface="Arial"/>
              </a:rPr>
              <a:t>you  </a:t>
            </a:r>
            <a:r>
              <a:rPr sz="1800" spc="-65" dirty="0">
                <a:latin typeface="Arial"/>
                <a:cs typeface="Arial"/>
              </a:rPr>
              <a:t>want </a:t>
            </a:r>
            <a:r>
              <a:rPr sz="1800" spc="-20" dirty="0">
                <a:latin typeface="Arial"/>
                <a:cs typeface="Arial"/>
              </a:rPr>
              <a:t>to </a:t>
            </a:r>
            <a:r>
              <a:rPr sz="1800" spc="-40" dirty="0">
                <a:latin typeface="Arial"/>
                <a:cs typeface="Arial"/>
              </a:rPr>
              <a:t>run </a:t>
            </a:r>
            <a:r>
              <a:rPr sz="1800" spc="-90" dirty="0">
                <a:latin typeface="Arial"/>
                <a:cs typeface="Arial"/>
              </a:rPr>
              <a:t>and </a:t>
            </a:r>
            <a:r>
              <a:rPr sz="1800" spc="-50" dirty="0">
                <a:latin typeface="Arial"/>
                <a:cs typeface="Arial"/>
              </a:rPr>
              <a:t>‘ctrl+R’ </a:t>
            </a:r>
            <a:r>
              <a:rPr sz="1800" spc="-20" dirty="0">
                <a:latin typeface="Arial"/>
                <a:cs typeface="Arial"/>
              </a:rPr>
              <a:t>to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648716"/>
            <a:ext cx="58616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795" dirty="0"/>
              <a:t>R </a:t>
            </a:r>
            <a:r>
              <a:rPr sz="4400" spc="-245" dirty="0"/>
              <a:t>Console: </a:t>
            </a:r>
            <a:r>
              <a:rPr sz="4400" spc="-440" dirty="0"/>
              <a:t>As </a:t>
            </a:r>
            <a:r>
              <a:rPr sz="4400" spc="-345" dirty="0"/>
              <a:t>a</a:t>
            </a:r>
            <a:r>
              <a:rPr sz="4400" spc="120" dirty="0"/>
              <a:t> </a:t>
            </a:r>
            <a:r>
              <a:rPr sz="4400" spc="-210" dirty="0"/>
              <a:t>Calculator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953000" y="1828800"/>
            <a:ext cx="2121407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628741"/>
            <a:ext cx="4034154" cy="19475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0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60" dirty="0">
                <a:latin typeface="Arial"/>
                <a:cs typeface="Arial"/>
              </a:rPr>
              <a:t>Type </a:t>
            </a:r>
            <a:r>
              <a:rPr sz="2000" spc="-60" dirty="0">
                <a:latin typeface="Arial"/>
                <a:cs typeface="Arial"/>
              </a:rPr>
              <a:t>this </a:t>
            </a:r>
            <a:r>
              <a:rPr sz="2000" spc="-35" dirty="0">
                <a:latin typeface="Arial"/>
                <a:cs typeface="Arial"/>
              </a:rPr>
              <a:t>in </a:t>
            </a:r>
            <a:r>
              <a:rPr sz="2000" spc="-4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console: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1800" spc="-110" dirty="0">
                <a:latin typeface="Arial"/>
                <a:cs typeface="Arial"/>
              </a:rPr>
              <a:t>12+5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Arial"/>
                <a:cs typeface="Arial"/>
              </a:rPr>
              <a:t>Enter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000" spc="-140" dirty="0">
                <a:latin typeface="Arial"/>
                <a:cs typeface="Arial"/>
              </a:rPr>
              <a:t>Let us </a:t>
            </a:r>
            <a:r>
              <a:rPr sz="2000" spc="-15" dirty="0">
                <a:latin typeface="Arial"/>
                <a:cs typeface="Arial"/>
              </a:rPr>
              <a:t>try </a:t>
            </a:r>
            <a:r>
              <a:rPr sz="2000" spc="-85" dirty="0">
                <a:latin typeface="Arial"/>
                <a:cs typeface="Arial"/>
              </a:rPr>
              <a:t>something </a:t>
            </a:r>
            <a:r>
              <a:rPr sz="2000" spc="-70" dirty="0">
                <a:latin typeface="Arial"/>
                <a:cs typeface="Arial"/>
              </a:rPr>
              <a:t>more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complex: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64"/>
              </a:spcBef>
            </a:pPr>
            <a:r>
              <a:rPr sz="1800" spc="-65" dirty="0">
                <a:latin typeface="Arial"/>
                <a:cs typeface="Arial"/>
              </a:rPr>
              <a:t>(12+5)*(39-13) </a:t>
            </a:r>
            <a:r>
              <a:rPr sz="1800" dirty="0">
                <a:latin typeface="Arial"/>
                <a:cs typeface="Arial"/>
              </a:rPr>
              <a:t>/45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Arial"/>
                <a:cs typeface="Arial"/>
              </a:rPr>
              <a:t>Enter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3429000"/>
            <a:ext cx="2252472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0572" y="4361179"/>
            <a:ext cx="5011420" cy="2143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0040" indent="-286385">
              <a:lnSpc>
                <a:spcPct val="100000"/>
              </a:lnSpc>
              <a:spcBef>
                <a:spcPts val="90"/>
              </a:spcBef>
              <a:buChar char="•"/>
              <a:tabLst>
                <a:tab pos="320040" algn="l"/>
                <a:tab pos="320675" algn="l"/>
              </a:tabLst>
            </a:pPr>
            <a:r>
              <a:rPr sz="2000" spc="-204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70" dirty="0">
                <a:latin typeface="Arial"/>
                <a:cs typeface="Arial"/>
              </a:rPr>
              <a:t>like </a:t>
            </a:r>
            <a:r>
              <a:rPr sz="2000" spc="-125" dirty="0">
                <a:latin typeface="Arial"/>
                <a:cs typeface="Arial"/>
              </a:rPr>
              <a:t>any </a:t>
            </a:r>
            <a:r>
              <a:rPr sz="2000" spc="-40" dirty="0">
                <a:latin typeface="Arial"/>
                <a:cs typeface="Arial"/>
              </a:rPr>
              <a:t>other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calculator</a:t>
            </a:r>
            <a:endParaRPr sz="20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1800"/>
              </a:spcBef>
              <a:buChar char="•"/>
              <a:tabLst>
                <a:tab pos="353695" algn="l"/>
                <a:tab pos="354330" algn="l"/>
              </a:tabLst>
            </a:pPr>
            <a:r>
              <a:rPr sz="2000" spc="-185" dirty="0">
                <a:solidFill>
                  <a:srgbClr val="FF0000"/>
                </a:solidFill>
                <a:latin typeface="Arial"/>
                <a:cs typeface="Arial"/>
              </a:rPr>
              <a:t>WARNING: </a:t>
            </a:r>
            <a:r>
              <a:rPr sz="2000" spc="-125" dirty="0">
                <a:solidFill>
                  <a:srgbClr val="FF0000"/>
                </a:solidFill>
                <a:latin typeface="Arial"/>
                <a:cs typeface="Arial"/>
              </a:rPr>
              <a:t>Beware 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lurking </a:t>
            </a:r>
            <a:r>
              <a:rPr sz="2000" spc="-110" dirty="0">
                <a:solidFill>
                  <a:srgbClr val="FF0000"/>
                </a:solidFill>
                <a:latin typeface="Arial"/>
                <a:cs typeface="Arial"/>
              </a:rPr>
              <a:t>square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0000"/>
                </a:solidFill>
                <a:latin typeface="Arial"/>
                <a:cs typeface="Arial"/>
              </a:rPr>
              <a:t>brackets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1800" spc="-40" dirty="0">
                <a:latin typeface="Arial"/>
                <a:cs typeface="Arial"/>
              </a:rPr>
              <a:t>[(12+5)*(39-13)]/45</a:t>
            </a:r>
            <a:r>
              <a:rPr sz="1800" spc="-40" dirty="0">
                <a:latin typeface="Wingdings"/>
                <a:cs typeface="Wingdings"/>
              </a:rPr>
              <a:t>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Arial"/>
                <a:cs typeface="Arial"/>
              </a:rPr>
              <a:t>Enter</a:t>
            </a:r>
            <a:endParaRPr sz="1800">
              <a:latin typeface="Arial"/>
              <a:cs typeface="Arial"/>
            </a:endParaRPr>
          </a:p>
          <a:p>
            <a:pPr marL="12700" marR="1569720">
              <a:lnSpc>
                <a:spcPts val="2300"/>
              </a:lnSpc>
              <a:spcBef>
                <a:spcPts val="125"/>
              </a:spcBef>
            </a:pPr>
            <a:r>
              <a:rPr sz="1600" spc="-10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-125" dirty="0">
                <a:latin typeface="Arial"/>
                <a:cs typeface="Arial"/>
              </a:rPr>
              <a:t>see </a:t>
            </a:r>
            <a:r>
              <a:rPr sz="1600" spc="-50" dirty="0">
                <a:latin typeface="Arial"/>
                <a:cs typeface="Arial"/>
              </a:rPr>
              <a:t>later on </a:t>
            </a:r>
            <a:r>
              <a:rPr sz="1600" spc="-25" dirty="0">
                <a:latin typeface="Arial"/>
                <a:cs typeface="Arial"/>
              </a:rPr>
              <a:t>in </a:t>
            </a:r>
            <a:r>
              <a:rPr sz="1600" spc="-50" dirty="0">
                <a:latin typeface="Arial"/>
                <a:cs typeface="Arial"/>
              </a:rPr>
              <a:t>this </a:t>
            </a:r>
            <a:r>
              <a:rPr sz="1600" spc="-25" dirty="0">
                <a:latin typeface="Arial"/>
                <a:cs typeface="Arial"/>
              </a:rPr>
              <a:t>tutorial </a:t>
            </a:r>
            <a:r>
              <a:rPr sz="1600" spc="-45" dirty="0">
                <a:latin typeface="Arial"/>
                <a:cs typeface="Arial"/>
              </a:rPr>
              <a:t>that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‘[]’  </a:t>
            </a:r>
            <a:r>
              <a:rPr sz="1600" spc="-100" dirty="0">
                <a:latin typeface="Arial"/>
                <a:cs typeface="Arial"/>
              </a:rPr>
              <a:t>means </a:t>
            </a:r>
            <a:r>
              <a:rPr sz="1600" spc="-65" dirty="0">
                <a:latin typeface="Arial"/>
                <a:cs typeface="Arial"/>
              </a:rPr>
              <a:t>something </a:t>
            </a:r>
            <a:r>
              <a:rPr sz="1600" spc="-95" dirty="0">
                <a:latin typeface="Arial"/>
                <a:cs typeface="Arial"/>
              </a:rPr>
              <a:t>else </a:t>
            </a:r>
            <a:r>
              <a:rPr sz="1600" spc="-25" dirty="0">
                <a:latin typeface="Arial"/>
                <a:cs typeface="Arial"/>
              </a:rPr>
              <a:t>in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3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70" dirty="0">
                <a:latin typeface="Arial"/>
                <a:cs typeface="Arial"/>
              </a:rPr>
              <a:t>Much more </a:t>
            </a:r>
            <a:r>
              <a:rPr sz="2000" spc="-60" dirty="0">
                <a:latin typeface="Arial"/>
                <a:cs typeface="Arial"/>
              </a:rPr>
              <a:t>than 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calculator!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5334000"/>
            <a:ext cx="2380488" cy="780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63659" y="68818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lang="uk-UA" spc="-60" smtClean="0"/>
              <a:t>8</a:t>
            </a:fld>
            <a:endParaRPr lang="uk-UA"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979" y="923036"/>
            <a:ext cx="30086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795" dirty="0"/>
              <a:t>R</a:t>
            </a:r>
            <a:r>
              <a:rPr sz="4400" spc="-750" dirty="0"/>
              <a:t> </a:t>
            </a:r>
            <a:r>
              <a:rPr sz="4400" spc="-300" dirty="0"/>
              <a:t>Commands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425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967635"/>
            <a:ext cx="6704965" cy="328102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80" dirty="0">
                <a:latin typeface="Arial"/>
                <a:cs typeface="Arial"/>
              </a:rPr>
              <a:t>Are </a:t>
            </a:r>
            <a:r>
              <a:rPr sz="3200" spc="-114" dirty="0">
                <a:latin typeface="Arial"/>
                <a:cs typeface="Arial"/>
              </a:rPr>
              <a:t>mostly </a:t>
            </a:r>
            <a:r>
              <a:rPr sz="3200" spc="-45" dirty="0">
                <a:latin typeface="Arial"/>
                <a:cs typeface="Arial"/>
              </a:rPr>
              <a:t>in </a:t>
            </a:r>
            <a:r>
              <a:rPr sz="3200" spc="-70" dirty="0">
                <a:latin typeface="Arial"/>
                <a:cs typeface="Arial"/>
              </a:rPr>
              <a:t>the </a:t>
            </a:r>
            <a:r>
              <a:rPr sz="3200" spc="-65" dirty="0">
                <a:latin typeface="Arial"/>
                <a:cs typeface="Arial"/>
              </a:rPr>
              <a:t>form </a:t>
            </a:r>
            <a:r>
              <a:rPr sz="3200" spc="-50" dirty="0">
                <a:latin typeface="Arial"/>
                <a:cs typeface="Arial"/>
              </a:rPr>
              <a:t>of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functions</a:t>
            </a:r>
            <a:endParaRPr sz="3200" dirty="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690"/>
              </a:spcBef>
            </a:pPr>
            <a:r>
              <a:rPr sz="2800" spc="-175" dirty="0">
                <a:latin typeface="Arial"/>
                <a:cs typeface="Arial"/>
              </a:rPr>
              <a:t>E.g.: </a:t>
            </a:r>
            <a:r>
              <a:rPr sz="2800" spc="-65" dirty="0">
                <a:solidFill>
                  <a:srgbClr val="006FBF"/>
                </a:solidFill>
                <a:latin typeface="Arial"/>
                <a:cs typeface="Arial"/>
              </a:rPr>
              <a:t>plot(x,y)</a:t>
            </a:r>
            <a:r>
              <a:rPr sz="2800" spc="-65" dirty="0">
                <a:latin typeface="Arial"/>
                <a:cs typeface="Arial"/>
              </a:rPr>
              <a:t>,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006FBF"/>
                </a:solidFill>
                <a:latin typeface="Arial"/>
                <a:cs typeface="Arial"/>
              </a:rPr>
              <a:t>mean(x)</a:t>
            </a:r>
            <a:endParaRPr sz="28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5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60" dirty="0">
                <a:latin typeface="Arial"/>
                <a:cs typeface="Arial"/>
              </a:rPr>
              <a:t>How </a:t>
            </a:r>
            <a:r>
              <a:rPr sz="3200" spc="-105" dirty="0">
                <a:latin typeface="Arial"/>
                <a:cs typeface="Arial"/>
              </a:rPr>
              <a:t>do </a:t>
            </a:r>
            <a:r>
              <a:rPr sz="3200" spc="-125" dirty="0">
                <a:latin typeface="Arial"/>
                <a:cs typeface="Arial"/>
              </a:rPr>
              <a:t>we </a:t>
            </a:r>
            <a:r>
              <a:rPr sz="3200" spc="-30" dirty="0">
                <a:latin typeface="Arial"/>
                <a:cs typeface="Arial"/>
              </a:rPr>
              <a:t>tell </a:t>
            </a:r>
            <a:r>
              <a:rPr sz="3200" spc="-580" dirty="0">
                <a:latin typeface="Arial"/>
                <a:cs typeface="Arial"/>
              </a:rPr>
              <a:t>R </a:t>
            </a:r>
            <a:r>
              <a:rPr lang="en-US" sz="3200" spc="-580" dirty="0" smtClean="0">
                <a:latin typeface="Arial"/>
                <a:cs typeface="Arial"/>
              </a:rPr>
              <a:t>  </a:t>
            </a:r>
            <a:r>
              <a:rPr sz="3200" spc="-105" dirty="0" smtClean="0">
                <a:latin typeface="Arial"/>
                <a:cs typeface="Arial"/>
              </a:rPr>
              <a:t>what </a:t>
            </a:r>
            <a:r>
              <a:rPr sz="3200" spc="-220" dirty="0">
                <a:latin typeface="Arial"/>
                <a:cs typeface="Arial"/>
              </a:rPr>
              <a:t>x </a:t>
            </a:r>
            <a:r>
              <a:rPr sz="3200" spc="-155" dirty="0">
                <a:latin typeface="Arial"/>
                <a:cs typeface="Arial"/>
              </a:rPr>
              <a:t>and y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are?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We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90" dirty="0">
                <a:latin typeface="Arial"/>
                <a:cs typeface="Arial"/>
              </a:rPr>
              <a:t>assign </a:t>
            </a:r>
            <a:r>
              <a:rPr sz="2800" spc="-160" dirty="0">
                <a:latin typeface="Arial"/>
                <a:cs typeface="Arial"/>
              </a:rPr>
              <a:t>values </a:t>
            </a:r>
            <a:r>
              <a:rPr sz="2800" spc="-20" dirty="0">
                <a:latin typeface="Arial"/>
                <a:cs typeface="Arial"/>
              </a:rPr>
              <a:t>to </a:t>
            </a:r>
            <a:r>
              <a:rPr sz="2800" spc="-185" dirty="0">
                <a:latin typeface="Arial"/>
                <a:cs typeface="Arial"/>
              </a:rPr>
              <a:t>x </a:t>
            </a:r>
            <a:r>
              <a:rPr sz="2800" spc="-130" dirty="0">
                <a:latin typeface="Arial"/>
                <a:cs typeface="Arial"/>
              </a:rPr>
              <a:t>and y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ourselves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65" dirty="0">
                <a:latin typeface="Arial"/>
                <a:cs typeface="Arial"/>
              </a:rPr>
              <a:t>Or </a:t>
            </a:r>
            <a:r>
              <a:rPr sz="2800" spc="-40" dirty="0">
                <a:latin typeface="Arial"/>
                <a:cs typeface="Arial"/>
              </a:rPr>
              <a:t>import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40" dirty="0">
                <a:latin typeface="Arial"/>
                <a:cs typeface="Arial"/>
              </a:rPr>
              <a:t>dataset </a:t>
            </a:r>
            <a:r>
              <a:rPr sz="2800" spc="-65" dirty="0">
                <a:latin typeface="Arial"/>
                <a:cs typeface="Arial"/>
              </a:rPr>
              <a:t>that </a:t>
            </a:r>
            <a:r>
              <a:rPr sz="2800" spc="-125" dirty="0">
                <a:latin typeface="Arial"/>
                <a:cs typeface="Arial"/>
              </a:rPr>
              <a:t>contains </a:t>
            </a:r>
            <a:r>
              <a:rPr sz="2800" spc="-185" dirty="0">
                <a:latin typeface="Arial"/>
                <a:cs typeface="Arial"/>
              </a:rPr>
              <a:t>x </a:t>
            </a:r>
            <a:r>
              <a:rPr sz="2800" spc="-130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y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will </a:t>
            </a:r>
            <a:r>
              <a:rPr sz="2800" spc="-90" dirty="0">
                <a:latin typeface="Arial"/>
                <a:cs typeface="Arial"/>
              </a:rPr>
              <a:t>learn </a:t>
            </a:r>
            <a:r>
              <a:rPr sz="2800" spc="-80" dirty="0">
                <a:latin typeface="Arial"/>
                <a:cs typeface="Arial"/>
              </a:rPr>
              <a:t>this </a:t>
            </a:r>
            <a:r>
              <a:rPr sz="2800" spc="-75" dirty="0">
                <a:latin typeface="Arial"/>
                <a:cs typeface="Arial"/>
              </a:rPr>
              <a:t>through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examples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1390</Words>
  <Application>Microsoft Macintosh PowerPoint</Application>
  <PresentationFormat>Custom</PresentationFormat>
  <Paragraphs>257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Times New Roman</vt:lpstr>
      <vt:lpstr>Wingdings</vt:lpstr>
      <vt:lpstr>Arial</vt:lpstr>
      <vt:lpstr>Office Theme</vt:lpstr>
      <vt:lpstr>: Ice Breaker</vt:lpstr>
      <vt:lpstr>Learning Goals</vt:lpstr>
      <vt:lpstr>R: What is it and Why we use it</vt:lpstr>
      <vt:lpstr>Installing R</vt:lpstr>
      <vt:lpstr>R Interface</vt:lpstr>
      <vt:lpstr>Interacting with R</vt:lpstr>
      <vt:lpstr>Interacting with R: R Script</vt:lpstr>
      <vt:lpstr>R Console: As a Calculator</vt:lpstr>
      <vt:lpstr>R Commands</vt:lpstr>
      <vt:lpstr>R: The Very Basics</vt:lpstr>
      <vt:lpstr>R: The Very Basics Vectors</vt:lpstr>
      <vt:lpstr>R: The Very Basics Vectors contd…</vt:lpstr>
      <vt:lpstr>R:Tip 1</vt:lpstr>
      <vt:lpstr>R: The Very Basics Matrices, Data Frames</vt:lpstr>
      <vt:lpstr>R: The Very Basics</vt:lpstr>
      <vt:lpstr>R: Packages</vt:lpstr>
      <vt:lpstr>R: Packages</vt:lpstr>
      <vt:lpstr>PowerPoint Presentation</vt:lpstr>
      <vt:lpstr>R: Working Directory</vt:lpstr>
      <vt:lpstr>R: Importing Data</vt:lpstr>
      <vt:lpstr>R: Importing Data Text , C S V and Excel files</vt:lpstr>
      <vt:lpstr>R: Importing Data From other Statistical Software</vt:lpstr>
      <vt:lpstr>R: Tip 2</vt:lpstr>
      <vt:lpstr>R: Master Example</vt:lpstr>
      <vt:lpstr>R: Master Example Input the Used cars data</vt:lpstr>
      <vt:lpstr>R: Master Example Summary of the Data</vt:lpstr>
      <vt:lpstr>R: Master Example View the Dataset</vt:lpstr>
      <vt:lpstr>R: Master Example</vt:lpstr>
      <vt:lpstr>R: Master Example Certain Rows or Columns in the Data set</vt:lpstr>
      <vt:lpstr>R: Master Example Subsets of the data</vt:lpstr>
      <vt:lpstr>R: Master Example Subsets of the data contd</vt:lpstr>
      <vt:lpstr>PowerPoint Presentation</vt:lpstr>
      <vt:lpstr>R: Transformations</vt:lpstr>
      <vt:lpstr>R: Plots</vt:lpstr>
      <vt:lpstr>R: Plots Contd…</vt:lpstr>
      <vt:lpstr>R: Write your own functions</vt:lpstr>
      <vt:lpstr>R Studio</vt:lpstr>
      <vt:lpstr>R: Extra Help</vt:lpstr>
      <vt:lpstr>Thank you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Ice Breaker</dc:title>
  <cp:lastModifiedBy>sudhamsu kandukuri</cp:lastModifiedBy>
  <cp:revision>3</cp:revision>
  <dcterms:created xsi:type="dcterms:W3CDTF">2018-07-23T14:12:26Z</dcterms:created>
  <dcterms:modified xsi:type="dcterms:W3CDTF">2018-07-23T17:41:35Z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2013-09-12T00:00:00Z</vt:filetime>
  </property>
  <property fmtid="{D5CDD505-2E9C-101B-9397-08002B2CF9AE}" pid="3" name="LastSaved">
    <vt:filetime>2018-07-23T00:00:00Z</vt:filetime>
  </property>
</Properties>
</file>