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4631"/>
  </p:normalViewPr>
  <p:slideViewPr>
    <p:cSldViewPr snapToGrid="0" snapToObjects="1">
      <p:cViewPr varScale="1">
        <p:scale>
          <a:sx n="85" d="100"/>
          <a:sy n="85" d="100"/>
        </p:scale>
        <p:origin x="192"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196AC4-0765-E84A-AF3F-F548274266CC}" type="datetimeFigureOut">
              <a:rPr lang="en-US" smtClean="0"/>
              <a:t>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97B53-2BEC-DF4B-96C4-6C73EF413475}" type="slidenum">
              <a:rPr lang="en-US" smtClean="0"/>
              <a:t>‹#›</a:t>
            </a:fld>
            <a:endParaRPr lang="en-US"/>
          </a:p>
        </p:txBody>
      </p:sp>
    </p:spTree>
    <p:extLst>
      <p:ext uri="{BB962C8B-B14F-4D97-AF65-F5344CB8AC3E}">
        <p14:creationId xmlns:p14="http://schemas.microsoft.com/office/powerpoint/2010/main" val="377357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196AC4-0765-E84A-AF3F-F548274266CC}" type="datetimeFigureOut">
              <a:rPr lang="en-US" smtClean="0"/>
              <a:t>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97B53-2BEC-DF4B-96C4-6C73EF413475}" type="slidenum">
              <a:rPr lang="en-US" smtClean="0"/>
              <a:t>‹#›</a:t>
            </a:fld>
            <a:endParaRPr lang="en-US"/>
          </a:p>
        </p:txBody>
      </p:sp>
    </p:spTree>
    <p:extLst>
      <p:ext uri="{BB962C8B-B14F-4D97-AF65-F5344CB8AC3E}">
        <p14:creationId xmlns:p14="http://schemas.microsoft.com/office/powerpoint/2010/main" val="1554696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196AC4-0765-E84A-AF3F-F548274266CC}" type="datetimeFigureOut">
              <a:rPr lang="en-US" smtClean="0"/>
              <a:t>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97B53-2BEC-DF4B-96C4-6C73EF413475}" type="slidenum">
              <a:rPr lang="en-US" smtClean="0"/>
              <a:t>‹#›</a:t>
            </a:fld>
            <a:endParaRPr lang="en-US"/>
          </a:p>
        </p:txBody>
      </p:sp>
    </p:spTree>
    <p:extLst>
      <p:ext uri="{BB962C8B-B14F-4D97-AF65-F5344CB8AC3E}">
        <p14:creationId xmlns:p14="http://schemas.microsoft.com/office/powerpoint/2010/main" val="135454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196AC4-0765-E84A-AF3F-F548274266CC}" type="datetimeFigureOut">
              <a:rPr lang="en-US" smtClean="0"/>
              <a:t>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97B53-2BEC-DF4B-96C4-6C73EF413475}" type="slidenum">
              <a:rPr lang="en-US" smtClean="0"/>
              <a:t>‹#›</a:t>
            </a:fld>
            <a:endParaRPr lang="en-US"/>
          </a:p>
        </p:txBody>
      </p:sp>
    </p:spTree>
    <p:extLst>
      <p:ext uri="{BB962C8B-B14F-4D97-AF65-F5344CB8AC3E}">
        <p14:creationId xmlns:p14="http://schemas.microsoft.com/office/powerpoint/2010/main" val="732629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196AC4-0765-E84A-AF3F-F548274266CC}" type="datetimeFigureOut">
              <a:rPr lang="en-US" smtClean="0"/>
              <a:t>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97B53-2BEC-DF4B-96C4-6C73EF413475}" type="slidenum">
              <a:rPr lang="en-US" smtClean="0"/>
              <a:t>‹#›</a:t>
            </a:fld>
            <a:endParaRPr lang="en-US"/>
          </a:p>
        </p:txBody>
      </p:sp>
    </p:spTree>
    <p:extLst>
      <p:ext uri="{BB962C8B-B14F-4D97-AF65-F5344CB8AC3E}">
        <p14:creationId xmlns:p14="http://schemas.microsoft.com/office/powerpoint/2010/main" val="1773787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196AC4-0765-E84A-AF3F-F548274266CC}" type="datetimeFigureOut">
              <a:rPr lang="en-US" smtClean="0"/>
              <a:t>6/10/19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97B53-2BEC-DF4B-96C4-6C73EF413475}" type="slidenum">
              <a:rPr lang="en-US" smtClean="0"/>
              <a:t>‹#›</a:t>
            </a:fld>
            <a:endParaRPr lang="en-US"/>
          </a:p>
        </p:txBody>
      </p:sp>
    </p:spTree>
    <p:extLst>
      <p:ext uri="{BB962C8B-B14F-4D97-AF65-F5344CB8AC3E}">
        <p14:creationId xmlns:p14="http://schemas.microsoft.com/office/powerpoint/2010/main" val="679432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196AC4-0765-E84A-AF3F-F548274266CC}" type="datetimeFigureOut">
              <a:rPr lang="en-US" smtClean="0"/>
              <a:t>6/10/19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397B53-2BEC-DF4B-96C4-6C73EF413475}" type="slidenum">
              <a:rPr lang="en-US" smtClean="0"/>
              <a:t>‹#›</a:t>
            </a:fld>
            <a:endParaRPr lang="en-US"/>
          </a:p>
        </p:txBody>
      </p:sp>
    </p:spTree>
    <p:extLst>
      <p:ext uri="{BB962C8B-B14F-4D97-AF65-F5344CB8AC3E}">
        <p14:creationId xmlns:p14="http://schemas.microsoft.com/office/powerpoint/2010/main" val="1050199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196AC4-0765-E84A-AF3F-F548274266CC}" type="datetimeFigureOut">
              <a:rPr lang="en-US" smtClean="0"/>
              <a:t>6/10/19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397B53-2BEC-DF4B-96C4-6C73EF413475}" type="slidenum">
              <a:rPr lang="en-US" smtClean="0"/>
              <a:t>‹#›</a:t>
            </a:fld>
            <a:endParaRPr lang="en-US"/>
          </a:p>
        </p:txBody>
      </p:sp>
    </p:spTree>
    <p:extLst>
      <p:ext uri="{BB962C8B-B14F-4D97-AF65-F5344CB8AC3E}">
        <p14:creationId xmlns:p14="http://schemas.microsoft.com/office/powerpoint/2010/main" val="527657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96AC4-0765-E84A-AF3F-F548274266CC}" type="datetimeFigureOut">
              <a:rPr lang="en-US" smtClean="0"/>
              <a:t>6/10/19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397B53-2BEC-DF4B-96C4-6C73EF413475}" type="slidenum">
              <a:rPr lang="en-US" smtClean="0"/>
              <a:t>‹#›</a:t>
            </a:fld>
            <a:endParaRPr lang="en-US"/>
          </a:p>
        </p:txBody>
      </p:sp>
    </p:spTree>
    <p:extLst>
      <p:ext uri="{BB962C8B-B14F-4D97-AF65-F5344CB8AC3E}">
        <p14:creationId xmlns:p14="http://schemas.microsoft.com/office/powerpoint/2010/main" val="1387859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196AC4-0765-E84A-AF3F-F548274266CC}" type="datetimeFigureOut">
              <a:rPr lang="en-US" smtClean="0"/>
              <a:t>6/10/19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97B53-2BEC-DF4B-96C4-6C73EF413475}" type="slidenum">
              <a:rPr lang="en-US" smtClean="0"/>
              <a:t>‹#›</a:t>
            </a:fld>
            <a:endParaRPr lang="en-US"/>
          </a:p>
        </p:txBody>
      </p:sp>
    </p:spTree>
    <p:extLst>
      <p:ext uri="{BB962C8B-B14F-4D97-AF65-F5344CB8AC3E}">
        <p14:creationId xmlns:p14="http://schemas.microsoft.com/office/powerpoint/2010/main" val="1934171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196AC4-0765-E84A-AF3F-F548274266CC}" type="datetimeFigureOut">
              <a:rPr lang="en-US" smtClean="0"/>
              <a:t>6/10/19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97B53-2BEC-DF4B-96C4-6C73EF413475}" type="slidenum">
              <a:rPr lang="en-US" smtClean="0"/>
              <a:t>‹#›</a:t>
            </a:fld>
            <a:endParaRPr lang="en-US"/>
          </a:p>
        </p:txBody>
      </p:sp>
    </p:spTree>
    <p:extLst>
      <p:ext uri="{BB962C8B-B14F-4D97-AF65-F5344CB8AC3E}">
        <p14:creationId xmlns:p14="http://schemas.microsoft.com/office/powerpoint/2010/main" val="11655115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196AC4-0765-E84A-AF3F-F548274266CC}" type="datetimeFigureOut">
              <a:rPr lang="en-US" smtClean="0"/>
              <a:t>6/10/19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97B53-2BEC-DF4B-96C4-6C73EF413475}" type="slidenum">
              <a:rPr lang="en-US" smtClean="0"/>
              <a:t>‹#›</a:t>
            </a:fld>
            <a:endParaRPr lang="en-US"/>
          </a:p>
        </p:txBody>
      </p:sp>
    </p:spTree>
    <p:extLst>
      <p:ext uri="{BB962C8B-B14F-4D97-AF65-F5344CB8AC3E}">
        <p14:creationId xmlns:p14="http://schemas.microsoft.com/office/powerpoint/2010/main" val="1227922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erardnico.com/natural_language/bag_of_word" TargetMode="External"/><Relationship Id="rId4" Type="http://schemas.openxmlformats.org/officeDocument/2006/relationships/hyperlink" Target="https://gerardnico.com/natural_language/tf-idf#tf" TargetMode="External"/><Relationship Id="rId5" Type="http://schemas.openxmlformats.org/officeDocument/2006/relationships/hyperlink" Target="https://gerardnico.com/natural_language/tf-idf#idf" TargetMode="External"/><Relationship Id="rId1" Type="http://schemas.openxmlformats.org/officeDocument/2006/relationships/slideLayout" Target="../slideLayouts/slideLayout1.xml"/><Relationship Id="rId2" Type="http://schemas.openxmlformats.org/officeDocument/2006/relationships/hyperlink" Target="https://gerardnico.com/data_mining/frequenc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quora.com/What-is-a-good-explanation-of-Latent-Dirichlet-Allocation" TargetMode="External"/><Relationship Id="rId3" Type="http://schemas.openxmlformats.org/officeDocument/2006/relationships/hyperlink" Target="http://blog.echen.m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mathsisfun.com/data/probability-events-conditional.html" TargetMode="External"/><Relationship Id="rId3" Type="http://schemas.openxmlformats.org/officeDocument/2006/relationships/hyperlink" Target="https://eight2late.wordpress.com/2010/02/01/fooled-by-conditionalit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surya@factly.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8711" y="291455"/>
            <a:ext cx="11677973" cy="6463308"/>
          </a:xfrm>
          <a:prstGeom prst="rect">
            <a:avLst/>
          </a:prstGeom>
        </p:spPr>
        <p:txBody>
          <a:bodyPr wrap="square">
            <a:spAutoFit/>
          </a:bodyPr>
          <a:lstStyle/>
          <a:p>
            <a:r>
              <a:rPr lang="en-US" b="0" i="0" dirty="0" smtClean="0">
                <a:solidFill>
                  <a:srgbClr val="000000"/>
                </a:solidFill>
                <a:effectLst/>
                <a:latin typeface="-apple-system" charset="0"/>
              </a:rPr>
              <a:t>Type of Weight</a:t>
            </a:r>
          </a:p>
          <a:p>
            <a:r>
              <a:rPr lang="en-US" b="1" i="0" dirty="0" smtClean="0">
                <a:solidFill>
                  <a:srgbClr val="000000"/>
                </a:solidFill>
                <a:effectLst/>
                <a:latin typeface="-apple-system" charset="0"/>
              </a:rPr>
              <a:t>TF </a:t>
            </a:r>
            <a:r>
              <a:rPr lang="mr-IN" b="1" i="0" dirty="0" smtClean="0">
                <a:solidFill>
                  <a:srgbClr val="000000"/>
                </a:solidFill>
                <a:effectLst/>
                <a:latin typeface="-apple-system" charset="0"/>
              </a:rPr>
              <a:t>–</a:t>
            </a:r>
            <a:r>
              <a:rPr lang="en-US" b="1" i="0" dirty="0" smtClean="0">
                <a:solidFill>
                  <a:srgbClr val="000000"/>
                </a:solidFill>
                <a:effectLst/>
                <a:latin typeface="-apple-system" charset="0"/>
              </a:rPr>
              <a:t> Term Frequency</a:t>
            </a:r>
          </a:p>
          <a:p>
            <a:r>
              <a:rPr lang="en-US" b="0" i="0" dirty="0" smtClean="0">
                <a:solidFill>
                  <a:srgbClr val="212529"/>
                </a:solidFill>
                <a:effectLst/>
                <a:latin typeface="-apple-system" charset="0"/>
              </a:rPr>
              <a:t>TF rewards words that appear many times in the same document. If a word occurs often in a document, then it is more important to the meaning of the document.</a:t>
            </a:r>
          </a:p>
          <a:p>
            <a:r>
              <a:rPr lang="en-US" b="0" i="0" dirty="0" smtClean="0">
                <a:solidFill>
                  <a:srgbClr val="212529"/>
                </a:solidFill>
                <a:effectLst/>
                <a:latin typeface="-apple-system" charset="0"/>
              </a:rPr>
              <a:t>TF is computed as the </a:t>
            </a:r>
            <a:r>
              <a:rPr lang="en-US" b="0" i="0" u="none" strike="noStrike" dirty="0" smtClean="0">
                <a:solidFill>
                  <a:srgbClr val="008800"/>
                </a:solidFill>
                <a:effectLst/>
                <a:latin typeface="-apple-system" charset="0"/>
                <a:hlinkClick r:id="rId2" tooltip="data_mining:frequency"/>
              </a:rPr>
              <a:t>frequency</a:t>
            </a:r>
            <a:r>
              <a:rPr lang="en-US" b="0" i="0" dirty="0" smtClean="0">
                <a:solidFill>
                  <a:srgbClr val="212529"/>
                </a:solidFill>
                <a:effectLst/>
                <a:latin typeface="-apple-system" charset="0"/>
              </a:rPr>
              <a:t> of a word in a document (</a:t>
            </a:r>
            <a:r>
              <a:rPr lang="en-US" b="0" i="0" u="none" strike="noStrike" dirty="0" smtClean="0">
                <a:solidFill>
                  <a:srgbClr val="008800"/>
                </a:solidFill>
                <a:effectLst/>
                <a:latin typeface="-apple-system" charset="0"/>
                <a:hlinkClick r:id="rId3" tooltip="natural_language:bag_of_word"/>
              </a:rPr>
              <a:t>bag of words</a:t>
            </a:r>
            <a:r>
              <a:rPr lang="en-US" b="0" i="0" dirty="0" smtClean="0">
                <a:solidFill>
                  <a:srgbClr val="212529"/>
                </a:solidFill>
                <a:effectLst/>
                <a:latin typeface="-apple-system" charset="0"/>
              </a:rPr>
              <a:t>)</a:t>
            </a:r>
          </a:p>
          <a:p>
            <a:r>
              <a:rPr lang="en-US" b="0" i="0" dirty="0" smtClean="0">
                <a:solidFill>
                  <a:srgbClr val="212529"/>
                </a:solidFill>
                <a:effectLst/>
                <a:latin typeface="-apple-system" charset="0"/>
              </a:rPr>
              <a:t>Example:</a:t>
            </a:r>
          </a:p>
          <a:p>
            <a:pPr>
              <a:buFont typeface="Arial" charset="0"/>
              <a:buChar char="•"/>
            </a:pPr>
            <a:r>
              <a:rPr lang="en-US" b="0" i="0" dirty="0" smtClean="0">
                <a:solidFill>
                  <a:srgbClr val="212529"/>
                </a:solidFill>
                <a:effectLst/>
                <a:latin typeface="-apple-system" charset="0"/>
              </a:rPr>
              <a:t>a document d contains 100 words</a:t>
            </a:r>
          </a:p>
          <a:p>
            <a:pPr>
              <a:buFont typeface="Arial" charset="0"/>
              <a:buChar char="•"/>
            </a:pPr>
            <a:r>
              <a:rPr lang="en-US" b="0" i="0" dirty="0" smtClean="0">
                <a:solidFill>
                  <a:srgbClr val="212529"/>
                </a:solidFill>
                <a:effectLst/>
                <a:latin typeface="-apple-system" charset="0"/>
              </a:rPr>
              <a:t>the word t appears in d 5 times,</a:t>
            </a:r>
          </a:p>
          <a:p>
            <a:r>
              <a:rPr lang="en-US" b="0" i="0" dirty="0" smtClean="0">
                <a:solidFill>
                  <a:srgbClr val="212529"/>
                </a:solidFill>
                <a:effectLst/>
                <a:latin typeface="MJXc-TeX-main-R" charset="0"/>
              </a:rPr>
              <a:t>TF weight (of the word in the document)=Number of times the word appears in the document/Total Number of words in the document=5/100=120</a:t>
            </a:r>
          </a:p>
          <a:p>
            <a:r>
              <a:rPr lang="en-US" b="0" i="0" dirty="0" smtClean="0">
                <a:solidFill>
                  <a:srgbClr val="212529"/>
                </a:solidFill>
                <a:effectLst/>
                <a:latin typeface="-apple-system" charset="0"/>
              </a:rPr>
              <a:t>TF weight (of the word in the document)=Number of times the word appears in the </a:t>
            </a:r>
            <a:r>
              <a:rPr lang="en-US" b="0" i="0" dirty="0" err="1" smtClean="0">
                <a:solidFill>
                  <a:srgbClr val="212529"/>
                </a:solidFill>
                <a:effectLst/>
                <a:latin typeface="-apple-system" charset="0"/>
              </a:rPr>
              <a:t>documentTotal</a:t>
            </a:r>
            <a:r>
              <a:rPr lang="en-US" b="0" i="0" dirty="0" smtClean="0">
                <a:solidFill>
                  <a:srgbClr val="212529"/>
                </a:solidFill>
                <a:effectLst/>
                <a:latin typeface="-apple-system" charset="0"/>
              </a:rPr>
              <a:t> Number of words in the document=5100=120</a:t>
            </a:r>
          </a:p>
          <a:p>
            <a:r>
              <a:rPr lang="en-US" b="1" i="0" dirty="0" smtClean="0">
                <a:solidFill>
                  <a:srgbClr val="000000"/>
                </a:solidFill>
                <a:effectLst/>
                <a:latin typeface="-apple-system" charset="0"/>
              </a:rPr>
              <a:t>IDF- Inverse Document Frequency</a:t>
            </a:r>
          </a:p>
          <a:p>
            <a:r>
              <a:rPr lang="en-US" b="0" i="0" dirty="0" smtClean="0">
                <a:solidFill>
                  <a:srgbClr val="212529"/>
                </a:solidFill>
                <a:effectLst/>
                <a:latin typeface="-apple-system" charset="0"/>
              </a:rPr>
              <a:t>IDF rewards words that are rare </a:t>
            </a:r>
            <a:r>
              <a:rPr lang="en-US" b="1" i="0" dirty="0" smtClean="0">
                <a:solidFill>
                  <a:srgbClr val="212529"/>
                </a:solidFill>
                <a:effectLst/>
                <a:latin typeface="-apple-system" charset="0"/>
              </a:rPr>
              <a:t>overall</a:t>
            </a:r>
            <a:r>
              <a:rPr lang="en-US" b="0" i="0" dirty="0" smtClean="0">
                <a:solidFill>
                  <a:srgbClr val="212529"/>
                </a:solidFill>
                <a:effectLst/>
                <a:latin typeface="-apple-system" charset="0"/>
              </a:rPr>
              <a:t> in a dataset. If a rare word occurs in two documents, then it is more important to the meaning of each document.</a:t>
            </a:r>
          </a:p>
          <a:p>
            <a:r>
              <a:rPr lang="en-US" b="0" i="0" dirty="0" smtClean="0">
                <a:solidFill>
                  <a:srgbClr val="212529"/>
                </a:solidFill>
                <a:effectLst/>
                <a:latin typeface="-apple-system" charset="0"/>
              </a:rPr>
              <a:t>IDF weight for a word, t, in a set of documents, U, is computed as follows:</a:t>
            </a:r>
          </a:p>
          <a:p>
            <a:r>
              <a:rPr lang="en-US" b="0" i="0" dirty="0" smtClean="0">
                <a:solidFill>
                  <a:srgbClr val="212529"/>
                </a:solidFill>
                <a:effectLst/>
                <a:latin typeface="MJXc-TeX-math-I" charset="0"/>
              </a:rPr>
              <a:t>IDF</a:t>
            </a:r>
            <a:r>
              <a:rPr lang="en-US" b="0" i="0" dirty="0" smtClean="0">
                <a:solidFill>
                  <a:srgbClr val="212529"/>
                </a:solidFill>
                <a:effectLst/>
                <a:latin typeface="MJXc-TeX-main-R" charset="0"/>
              </a:rPr>
              <a:t>(</a:t>
            </a:r>
            <a:r>
              <a:rPr lang="en-US" b="0" i="0" dirty="0" smtClean="0">
                <a:solidFill>
                  <a:srgbClr val="212529"/>
                </a:solidFill>
                <a:effectLst/>
                <a:latin typeface="MJXc-TeX-math-I" charset="0"/>
              </a:rPr>
              <a:t>t</a:t>
            </a:r>
            <a:r>
              <a:rPr lang="en-US" b="0" i="0" dirty="0" smtClean="0">
                <a:solidFill>
                  <a:srgbClr val="212529"/>
                </a:solidFill>
                <a:effectLst/>
                <a:latin typeface="MJXc-TeX-main-R" charset="0"/>
              </a:rPr>
              <a:t>)=Total number of documents /Number of documents in U that contain t=</a:t>
            </a:r>
            <a:r>
              <a:rPr lang="en-US" b="0" i="0" dirty="0" smtClean="0">
                <a:solidFill>
                  <a:srgbClr val="212529"/>
                </a:solidFill>
                <a:effectLst/>
                <a:latin typeface="MJXc-TeX-math-I" charset="0"/>
              </a:rPr>
              <a:t>N/n</a:t>
            </a:r>
            <a:r>
              <a:rPr lang="en-US" b="0" i="0" dirty="0" smtClean="0">
                <a:solidFill>
                  <a:srgbClr val="212529"/>
                </a:solidFill>
                <a:effectLst/>
                <a:latin typeface="MJXc-TeX-main-R" charset="0"/>
              </a:rPr>
              <a:t>(</a:t>
            </a:r>
            <a:r>
              <a:rPr lang="en-US" b="0" i="0" dirty="0" smtClean="0">
                <a:solidFill>
                  <a:srgbClr val="212529"/>
                </a:solidFill>
                <a:effectLst/>
                <a:latin typeface="MJXc-TeX-math-I" charset="0"/>
              </a:rPr>
              <a:t>t</a:t>
            </a:r>
            <a:r>
              <a:rPr lang="en-US" b="0" i="0" dirty="0" smtClean="0">
                <a:solidFill>
                  <a:srgbClr val="212529"/>
                </a:solidFill>
                <a:effectLst/>
                <a:latin typeface="MJXc-TeX-main-R" charset="0"/>
              </a:rPr>
              <a:t>)</a:t>
            </a:r>
          </a:p>
          <a:p>
            <a:endParaRPr lang="en-US" b="0" i="0" dirty="0" smtClean="0">
              <a:solidFill>
                <a:srgbClr val="212529"/>
              </a:solidFill>
              <a:effectLst/>
              <a:latin typeface="-apple-system" charset="0"/>
            </a:endParaRPr>
          </a:p>
          <a:p>
            <a:r>
              <a:rPr lang="en-US" b="0" i="0" dirty="0" smtClean="0">
                <a:solidFill>
                  <a:srgbClr val="212529"/>
                </a:solidFill>
                <a:effectLst/>
                <a:latin typeface="-apple-system" charset="0"/>
              </a:rPr>
              <a:t>Note that </a:t>
            </a:r>
            <a:r>
              <a:rPr lang="en-US" b="0" i="0" dirty="0" smtClean="0">
                <a:solidFill>
                  <a:srgbClr val="212529"/>
                </a:solidFill>
                <a:effectLst/>
                <a:latin typeface="MJXc-TeX-math-I" charset="0"/>
              </a:rPr>
              <a:t>n</a:t>
            </a:r>
            <a:r>
              <a:rPr lang="en-US" b="0" i="0" dirty="0" smtClean="0">
                <a:solidFill>
                  <a:srgbClr val="212529"/>
                </a:solidFill>
                <a:effectLst/>
                <a:latin typeface="MJXc-TeX-main-R" charset="0"/>
              </a:rPr>
              <a:t>(</a:t>
            </a:r>
            <a:r>
              <a:rPr lang="en-US" b="0" i="0" dirty="0" smtClean="0">
                <a:solidFill>
                  <a:srgbClr val="212529"/>
                </a:solidFill>
                <a:effectLst/>
                <a:latin typeface="MJXc-TeX-math-I" charset="0"/>
              </a:rPr>
              <a:t>t</a:t>
            </a:r>
            <a:r>
              <a:rPr lang="en-US" b="0" i="0" dirty="0" smtClean="0">
                <a:solidFill>
                  <a:srgbClr val="212529"/>
                </a:solidFill>
                <a:effectLst/>
                <a:latin typeface="MJXc-TeX-main-R" charset="0"/>
              </a:rPr>
              <a:t>)/</a:t>
            </a:r>
            <a:r>
              <a:rPr lang="en-US" b="0" i="0" dirty="0" smtClean="0">
                <a:solidFill>
                  <a:srgbClr val="212529"/>
                </a:solidFill>
                <a:effectLst/>
                <a:latin typeface="MJXc-TeX-math-I" charset="0"/>
              </a:rPr>
              <a:t>N</a:t>
            </a:r>
            <a:r>
              <a:rPr lang="en-US" b="0" i="0" dirty="0" smtClean="0">
                <a:solidFill>
                  <a:srgbClr val="212529"/>
                </a:solidFill>
                <a:effectLst/>
                <a:latin typeface="-apple-system" charset="0"/>
              </a:rPr>
              <a:t> is the </a:t>
            </a:r>
            <a:r>
              <a:rPr lang="en-US" b="0" i="0" u="none" strike="noStrike" dirty="0" smtClean="0">
                <a:solidFill>
                  <a:srgbClr val="008800"/>
                </a:solidFill>
                <a:effectLst/>
                <a:latin typeface="-apple-system" charset="0"/>
                <a:hlinkClick r:id="rId2" tooltip="data_mining:frequency"/>
              </a:rPr>
              <a:t>frequency</a:t>
            </a:r>
            <a:r>
              <a:rPr lang="en-US" b="0" i="0" dirty="0" smtClean="0">
                <a:solidFill>
                  <a:srgbClr val="212529"/>
                </a:solidFill>
                <a:effectLst/>
                <a:latin typeface="-apple-system" charset="0"/>
              </a:rPr>
              <a:t> of t in U, and N/n(t) is the inverse </a:t>
            </a:r>
            <a:r>
              <a:rPr lang="en-US" b="0" i="0" u="none" strike="noStrike" dirty="0" smtClean="0">
                <a:solidFill>
                  <a:srgbClr val="008800"/>
                </a:solidFill>
                <a:effectLst/>
                <a:latin typeface="-apple-system" charset="0"/>
                <a:hlinkClick r:id="rId2" tooltip="data_mining:frequency"/>
              </a:rPr>
              <a:t>frequency</a:t>
            </a:r>
            <a:r>
              <a:rPr lang="en-US" b="0" i="0" dirty="0" smtClean="0">
                <a:solidFill>
                  <a:srgbClr val="212529"/>
                </a:solidFill>
                <a:effectLst/>
                <a:latin typeface="-apple-system" charset="0"/>
              </a:rPr>
              <a:t>.</a:t>
            </a:r>
          </a:p>
          <a:p>
            <a:r>
              <a:rPr lang="en-US" b="1" i="0" dirty="0" smtClean="0">
                <a:solidFill>
                  <a:srgbClr val="000000"/>
                </a:solidFill>
                <a:effectLst/>
                <a:latin typeface="-apple-system" charset="0"/>
              </a:rPr>
              <a:t>TF-IDF</a:t>
            </a:r>
          </a:p>
          <a:p>
            <a:r>
              <a:rPr lang="en-US" b="0" i="0" dirty="0" smtClean="0">
                <a:solidFill>
                  <a:srgbClr val="212529"/>
                </a:solidFill>
                <a:effectLst/>
                <a:latin typeface="-apple-system" charset="0"/>
              </a:rPr>
              <a:t>Finally, to bring it all together, the total TF-IDF weight for a word in a document is the product of its </a:t>
            </a:r>
            <a:r>
              <a:rPr lang="en-US" b="0" i="0" u="none" strike="noStrike" dirty="0" smtClean="0">
                <a:solidFill>
                  <a:srgbClr val="008800"/>
                </a:solidFill>
                <a:effectLst/>
                <a:latin typeface="-apple-system" charset="0"/>
                <a:hlinkClick r:id="rId4" tooltip="natural_language:tf-idf ↵"/>
              </a:rPr>
              <a:t>TF</a:t>
            </a:r>
            <a:r>
              <a:rPr lang="en-US" b="0" i="0" dirty="0" smtClean="0">
                <a:solidFill>
                  <a:srgbClr val="212529"/>
                </a:solidFill>
                <a:effectLst/>
                <a:latin typeface="-apple-system" charset="0"/>
              </a:rPr>
              <a:t> and </a:t>
            </a:r>
            <a:r>
              <a:rPr lang="en-US" b="0" i="0" u="none" strike="noStrike" dirty="0" smtClean="0">
                <a:solidFill>
                  <a:srgbClr val="008800"/>
                </a:solidFill>
                <a:effectLst/>
                <a:latin typeface="-apple-system" charset="0"/>
                <a:hlinkClick r:id="rId5" tooltip="natural_language:tf-idf ↵"/>
              </a:rPr>
              <a:t>IDF</a:t>
            </a:r>
            <a:r>
              <a:rPr lang="en-US" b="0" i="0" dirty="0" smtClean="0">
                <a:solidFill>
                  <a:srgbClr val="212529"/>
                </a:solidFill>
                <a:effectLst/>
                <a:latin typeface="-apple-system" charset="0"/>
              </a:rPr>
              <a:t> weights.</a:t>
            </a:r>
          </a:p>
          <a:p>
            <a:r>
              <a:rPr lang="en-US" b="0" i="0" dirty="0" smtClean="0">
                <a:solidFill>
                  <a:srgbClr val="212529"/>
                </a:solidFill>
                <a:effectLst/>
                <a:latin typeface="MJXc-TeX-main-R" charset="0"/>
              </a:rPr>
              <a:t>TF-IDF=</a:t>
            </a:r>
            <a:r>
              <a:rPr lang="en-US" b="0" i="0" dirty="0" smtClean="0">
                <a:solidFill>
                  <a:srgbClr val="212529"/>
                </a:solidFill>
                <a:effectLst/>
                <a:latin typeface="MJXc-TeX-math-I" charset="0"/>
              </a:rPr>
              <a:t>TF</a:t>
            </a:r>
            <a:r>
              <a:rPr lang="en-US" b="0" i="0" dirty="0" smtClean="0">
                <a:solidFill>
                  <a:srgbClr val="212529"/>
                </a:solidFill>
                <a:effectLst/>
                <a:latin typeface="MJXc-TeX-main-R" charset="0"/>
              </a:rPr>
              <a:t>×</a:t>
            </a:r>
            <a:r>
              <a:rPr lang="en-US" b="0" i="0" dirty="0" smtClean="0">
                <a:solidFill>
                  <a:srgbClr val="212529"/>
                </a:solidFill>
                <a:effectLst/>
                <a:latin typeface="MJXc-TeX-math-I" charset="0"/>
              </a:rPr>
              <a:t>IDF</a:t>
            </a:r>
            <a:r>
              <a:rPr lang="en-US" dirty="0" smtClean="0"/>
              <a:t/>
            </a:r>
            <a:br>
              <a:rPr lang="en-US" dirty="0" smtClean="0"/>
            </a:br>
            <a:endParaRPr lang="en-US" dirty="0"/>
          </a:p>
        </p:txBody>
      </p:sp>
    </p:spTree>
    <p:extLst>
      <p:ext uri="{BB962C8B-B14F-4D97-AF65-F5344CB8AC3E}">
        <p14:creationId xmlns:p14="http://schemas.microsoft.com/office/powerpoint/2010/main" val="321941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09790"/>
          </a:xfrm>
        </p:spPr>
        <p:txBody>
          <a:bodyPr>
            <a:noAutofit/>
          </a:bodyPr>
          <a:lstStyle/>
          <a:p>
            <a:r>
              <a:rPr lang="en-US" sz="3200" dirty="0" smtClean="0"/>
              <a:t>Topic Models</a:t>
            </a:r>
            <a:endParaRPr lang="en-US" sz="3200" dirty="0"/>
          </a:p>
        </p:txBody>
      </p:sp>
      <p:sp>
        <p:nvSpPr>
          <p:cNvPr id="3" name="Content Placeholder 2"/>
          <p:cNvSpPr>
            <a:spLocks noGrp="1"/>
          </p:cNvSpPr>
          <p:nvPr>
            <p:ph idx="1"/>
          </p:nvPr>
        </p:nvSpPr>
        <p:spPr>
          <a:xfrm>
            <a:off x="838200" y="844658"/>
            <a:ext cx="10515600" cy="5332305"/>
          </a:xfrm>
        </p:spPr>
        <p:txBody>
          <a:bodyPr>
            <a:normAutofit/>
          </a:bodyPr>
          <a:lstStyle/>
          <a:p>
            <a:r>
              <a:rPr lang="en-US" sz="2400" dirty="0"/>
              <a:t>Topic Modeling provides a convenient way </a:t>
            </a:r>
            <a:r>
              <a:rPr lang="en-US" sz="2400" dirty="0" smtClean="0"/>
              <a:t>to analyze </a:t>
            </a:r>
            <a:r>
              <a:rPr lang="en-US" sz="2400" dirty="0"/>
              <a:t>big unclassified text. A topic contains a cluster of </a:t>
            </a:r>
            <a:r>
              <a:rPr lang="en-US" sz="2400" dirty="0" smtClean="0"/>
              <a:t>words that </a:t>
            </a:r>
            <a:r>
              <a:rPr lang="en-US" sz="2400" dirty="0"/>
              <a:t>frequently occurs together.  A topic modeling can </a:t>
            </a:r>
            <a:r>
              <a:rPr lang="en-US" sz="2400" dirty="0" smtClean="0"/>
              <a:t>connect words </a:t>
            </a:r>
            <a:r>
              <a:rPr lang="en-US" sz="2400" dirty="0"/>
              <a:t>with similar meanings and distinguish between uses </a:t>
            </a:r>
            <a:r>
              <a:rPr lang="en-US" sz="2400" dirty="0" smtClean="0"/>
              <a:t>of words </a:t>
            </a:r>
            <a:r>
              <a:rPr lang="en-US" sz="2400" dirty="0"/>
              <a:t>with multiple meanings. </a:t>
            </a:r>
            <a:endParaRPr lang="en-US" sz="2400" dirty="0" smtClean="0"/>
          </a:p>
          <a:p>
            <a:r>
              <a:rPr lang="en-US" sz="2400" dirty="0" smtClean="0"/>
              <a:t>There are two categories </a:t>
            </a:r>
            <a:r>
              <a:rPr lang="en-US" sz="2400" dirty="0"/>
              <a:t>that can be considered under the field of </a:t>
            </a:r>
            <a:r>
              <a:rPr lang="en-US" sz="2400" dirty="0" smtClean="0"/>
              <a:t>topic modeling</a:t>
            </a:r>
            <a:r>
              <a:rPr lang="en-US" sz="2400" dirty="0"/>
              <a:t>. </a:t>
            </a:r>
            <a:endParaRPr lang="en-US" sz="2400" dirty="0" smtClean="0"/>
          </a:p>
          <a:p>
            <a:pPr lvl="1"/>
            <a:r>
              <a:rPr lang="en-US" sz="2000" dirty="0" smtClean="0"/>
              <a:t>First </a:t>
            </a:r>
            <a:r>
              <a:rPr lang="en-US" sz="2000" dirty="0"/>
              <a:t>one discusses the area of methods of </a:t>
            </a:r>
            <a:r>
              <a:rPr lang="en-US" sz="2000" dirty="0" smtClean="0"/>
              <a:t>Topic Modeling </a:t>
            </a:r>
            <a:r>
              <a:rPr lang="en-US" sz="2000" dirty="0"/>
              <a:t>, which has four methods and can be considered </a:t>
            </a:r>
            <a:r>
              <a:rPr lang="en-US" sz="2000" dirty="0" smtClean="0"/>
              <a:t>under this </a:t>
            </a:r>
            <a:r>
              <a:rPr lang="en-US" sz="2000" dirty="0"/>
              <a:t>category. These methods are Latent Semantic </a:t>
            </a:r>
            <a:r>
              <a:rPr lang="en-US" sz="2000" dirty="0" smtClean="0"/>
              <a:t>Analysis (LSA</a:t>
            </a:r>
            <a:r>
              <a:rPr lang="en-US" sz="2000" dirty="0"/>
              <a:t>), Probabilistic Latent Semantic Analysis (PLSA), </a:t>
            </a:r>
            <a:r>
              <a:rPr lang="en-US" sz="2000" dirty="0" smtClean="0"/>
              <a:t>Latent </a:t>
            </a:r>
            <a:r>
              <a:rPr lang="en-US" sz="2000" dirty="0" err="1" smtClean="0"/>
              <a:t>Dirichlet</a:t>
            </a:r>
            <a:r>
              <a:rPr lang="en-US" sz="2000" dirty="0" smtClean="0"/>
              <a:t> </a:t>
            </a:r>
            <a:r>
              <a:rPr lang="en-US" sz="2000" dirty="0"/>
              <a:t>Allocation (LDA), and Correlated Topic Model (CTM</a:t>
            </a:r>
            <a:r>
              <a:rPr lang="en-US" sz="2000" dirty="0" smtClean="0"/>
              <a:t>). </a:t>
            </a:r>
          </a:p>
          <a:p>
            <a:pPr lvl="1"/>
            <a:r>
              <a:rPr lang="en-US" sz="2000" dirty="0" smtClean="0"/>
              <a:t>The </a:t>
            </a:r>
            <a:r>
              <a:rPr lang="en-US" sz="2000" dirty="0"/>
              <a:t>second category is called Topic Evolution Model, it </a:t>
            </a:r>
            <a:r>
              <a:rPr lang="en-US" sz="2000" dirty="0" smtClean="0"/>
              <a:t>considers an </a:t>
            </a:r>
            <a:r>
              <a:rPr lang="en-US" sz="2000" dirty="0"/>
              <a:t>important factor time. In this category, different models </a:t>
            </a:r>
            <a:r>
              <a:rPr lang="en-US" sz="2000" dirty="0" smtClean="0"/>
              <a:t>are discussed</a:t>
            </a:r>
            <a:r>
              <a:rPr lang="en-US" sz="2000" dirty="0"/>
              <a:t>, such as Topic Over Time (TOT), Dynamic </a:t>
            </a:r>
            <a:r>
              <a:rPr lang="en-US" sz="2000" dirty="0" smtClean="0"/>
              <a:t>Topic Models </a:t>
            </a:r>
            <a:r>
              <a:rPr lang="en-US" sz="2000" dirty="0"/>
              <a:t>(DTM), Multiscale Topic Tomography, Dynamic </a:t>
            </a:r>
            <a:r>
              <a:rPr lang="en-US" sz="2000" dirty="0" smtClean="0"/>
              <a:t>Topic Correlation </a:t>
            </a:r>
            <a:r>
              <a:rPr lang="en-US" sz="2000" dirty="0"/>
              <a:t>Detection, Detecting Topic Evolution in </a:t>
            </a:r>
            <a:r>
              <a:rPr lang="en-US" sz="2000" dirty="0" smtClean="0"/>
              <a:t>scientific literatures</a:t>
            </a:r>
            <a:r>
              <a:rPr lang="en-US" sz="2000" dirty="0"/>
              <a:t>, etc.</a:t>
            </a:r>
          </a:p>
          <a:p>
            <a:endParaRPr lang="en-US" sz="2400" dirty="0"/>
          </a:p>
        </p:txBody>
      </p:sp>
    </p:spTree>
    <p:extLst>
      <p:ext uri="{BB962C8B-B14F-4D97-AF65-F5344CB8AC3E}">
        <p14:creationId xmlns:p14="http://schemas.microsoft.com/office/powerpoint/2010/main" val="1389737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4034"/>
          </a:xfrm>
        </p:spPr>
        <p:txBody>
          <a:bodyPr>
            <a:noAutofit/>
          </a:bodyPr>
          <a:lstStyle/>
          <a:p>
            <a:r>
              <a:rPr lang="en-US" sz="3200" smtClean="0"/>
              <a:t>What is a topic?</a:t>
            </a:r>
            <a:endParaRPr lang="en-US" sz="3200"/>
          </a:p>
        </p:txBody>
      </p:sp>
      <p:sp>
        <p:nvSpPr>
          <p:cNvPr id="3" name="Content Placeholder 2"/>
          <p:cNvSpPr>
            <a:spLocks noGrp="1"/>
          </p:cNvSpPr>
          <p:nvPr>
            <p:ph idx="1"/>
          </p:nvPr>
        </p:nvSpPr>
        <p:spPr>
          <a:xfrm>
            <a:off x="838200" y="922149"/>
            <a:ext cx="10515600" cy="5254814"/>
          </a:xfrm>
        </p:spPr>
        <p:txBody>
          <a:bodyPr>
            <a:normAutofit/>
          </a:bodyPr>
          <a:lstStyle/>
          <a:p>
            <a:pPr marL="0" indent="0">
              <a:buNone/>
            </a:pPr>
            <a:r>
              <a:rPr lang="en-US" sz="2000" dirty="0" smtClean="0"/>
              <a:t>The </a:t>
            </a:r>
            <a:r>
              <a:rPr lang="en-US" sz="2000" dirty="0"/>
              <a:t>main importance of topic modeling is to </a:t>
            </a:r>
            <a:r>
              <a:rPr lang="en-US" sz="2000" dirty="0" smtClean="0"/>
              <a:t>discover patterns </a:t>
            </a:r>
            <a:r>
              <a:rPr lang="en-US" sz="2000" dirty="0"/>
              <a:t>of word-use and how to connect documents that </a:t>
            </a:r>
            <a:r>
              <a:rPr lang="en-US" sz="2000" dirty="0" smtClean="0"/>
              <a:t>share similar </a:t>
            </a:r>
            <a:r>
              <a:rPr lang="en-US" sz="2000" dirty="0"/>
              <a:t>patterns. </a:t>
            </a:r>
            <a:endParaRPr lang="en-US" sz="2000" dirty="0" smtClean="0"/>
          </a:p>
          <a:p>
            <a:pPr marL="0" indent="0">
              <a:buNone/>
            </a:pPr>
            <a:r>
              <a:rPr lang="en-US" sz="2000" dirty="0" smtClean="0"/>
              <a:t>So</a:t>
            </a:r>
            <a:r>
              <a:rPr lang="en-US" sz="2000" dirty="0"/>
              <a:t>, the idea of topic models is that </a:t>
            </a:r>
            <a:r>
              <a:rPr lang="en-US" sz="2000" dirty="0" smtClean="0"/>
              <a:t>term which </a:t>
            </a:r>
            <a:r>
              <a:rPr lang="en-US" sz="2000" dirty="0"/>
              <a:t>can be working with documents and </a:t>
            </a:r>
            <a:r>
              <a:rPr lang="en-US" sz="2000" dirty="0" smtClean="0"/>
              <a:t>these documents are </a:t>
            </a:r>
            <a:r>
              <a:rPr lang="en-US" sz="2000" dirty="0"/>
              <a:t>mixtures of topics, where a topic is a </a:t>
            </a:r>
            <a:r>
              <a:rPr lang="en-US" sz="2000" dirty="0" smtClean="0"/>
              <a:t>probability distribution </a:t>
            </a:r>
            <a:r>
              <a:rPr lang="en-US" sz="2000" dirty="0"/>
              <a:t>over words. </a:t>
            </a:r>
            <a:endParaRPr lang="en-US" sz="2000" dirty="0" smtClean="0"/>
          </a:p>
          <a:p>
            <a:pPr marL="0" indent="0">
              <a:buNone/>
            </a:pPr>
            <a:r>
              <a:rPr lang="en-US" sz="2000" dirty="0" smtClean="0"/>
              <a:t>In </a:t>
            </a:r>
            <a:r>
              <a:rPr lang="en-US" sz="2000" dirty="0"/>
              <a:t>other word, topic model is </a:t>
            </a:r>
            <a:r>
              <a:rPr lang="en-US" sz="2000" dirty="0" smtClean="0"/>
              <a:t>a generative </a:t>
            </a:r>
            <a:r>
              <a:rPr lang="en-US" sz="2000" dirty="0"/>
              <a:t>model for documents. It specifies a </a:t>
            </a:r>
            <a:r>
              <a:rPr lang="en-US" sz="2000" dirty="0" smtClean="0"/>
              <a:t>simple probabilistic </a:t>
            </a:r>
            <a:r>
              <a:rPr lang="en-US" sz="2000" dirty="0"/>
              <a:t>procedure by which documents can be generated.</a:t>
            </a:r>
          </a:p>
          <a:p>
            <a:pPr marL="0" indent="0">
              <a:buNone/>
            </a:pPr>
            <a:endParaRPr lang="en-US" sz="2000" dirty="0"/>
          </a:p>
        </p:txBody>
      </p:sp>
    </p:spTree>
    <p:extLst>
      <p:ext uri="{BB962C8B-B14F-4D97-AF65-F5344CB8AC3E}">
        <p14:creationId xmlns:p14="http://schemas.microsoft.com/office/powerpoint/2010/main" val="1074723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8536"/>
          </a:xfrm>
        </p:spPr>
        <p:txBody>
          <a:bodyPr>
            <a:noAutofit/>
          </a:bodyPr>
          <a:lstStyle/>
          <a:p>
            <a:r>
              <a:rPr lang="en-US" sz="2800" dirty="0" smtClean="0"/>
              <a:t>LDA </a:t>
            </a:r>
            <a:r>
              <a:rPr lang="mr-IN" sz="2800" dirty="0" smtClean="0"/>
              <a:t>–</a:t>
            </a:r>
            <a:r>
              <a:rPr lang="en-US" sz="2800" dirty="0" smtClean="0"/>
              <a:t> Latent </a:t>
            </a:r>
            <a:r>
              <a:rPr lang="en-US" sz="2800" dirty="0" err="1" smtClean="0"/>
              <a:t>Dirichlet</a:t>
            </a:r>
            <a:r>
              <a:rPr lang="en-US" sz="2800" dirty="0" smtClean="0"/>
              <a:t> Association</a:t>
            </a:r>
            <a:endParaRPr lang="en-US" sz="2800" dirty="0"/>
          </a:p>
        </p:txBody>
      </p:sp>
      <p:sp>
        <p:nvSpPr>
          <p:cNvPr id="3" name="Content Placeholder 2"/>
          <p:cNvSpPr>
            <a:spLocks noGrp="1"/>
          </p:cNvSpPr>
          <p:nvPr>
            <p:ph idx="1"/>
          </p:nvPr>
        </p:nvSpPr>
        <p:spPr>
          <a:xfrm>
            <a:off x="838200" y="891153"/>
            <a:ext cx="10515600" cy="5285810"/>
          </a:xfrm>
        </p:spPr>
        <p:txBody>
          <a:bodyPr>
            <a:normAutofit/>
          </a:bodyPr>
          <a:lstStyle/>
          <a:p>
            <a:r>
              <a:rPr lang="en-US" sz="2000" dirty="0"/>
              <a:t>Latent </a:t>
            </a:r>
            <a:r>
              <a:rPr lang="en-US" sz="2000" dirty="0" err="1"/>
              <a:t>Dirichlet</a:t>
            </a:r>
            <a:r>
              <a:rPr lang="en-US" sz="2000" dirty="0"/>
              <a:t> Allocation – a math-free introduction</a:t>
            </a:r>
          </a:p>
          <a:p>
            <a:r>
              <a:rPr lang="en-US" sz="2000" dirty="0"/>
              <a:t>In essence, LDA is a technique that facilitates the </a:t>
            </a:r>
            <a:r>
              <a:rPr lang="en-US" sz="2000" i="1" dirty="0"/>
              <a:t>automatic discovery of themes in a collection of documents</a:t>
            </a:r>
            <a:r>
              <a:rPr lang="en-US" sz="2000" dirty="0"/>
              <a:t>.</a:t>
            </a:r>
          </a:p>
          <a:p>
            <a:r>
              <a:rPr lang="en-US" sz="2000" dirty="0"/>
              <a:t>The basic assumption behind LDA is that each of the documents in a collection consist of a </a:t>
            </a:r>
            <a:r>
              <a:rPr lang="en-US" sz="2000" i="1" dirty="0"/>
              <a:t>mixture of collection-wide topics</a:t>
            </a:r>
            <a:r>
              <a:rPr lang="en-US" sz="2000" dirty="0"/>
              <a:t>. However, in reality we observe only documents and words, not topics – the latter are part of the hidden (or </a:t>
            </a:r>
            <a:r>
              <a:rPr lang="en-US" sz="2000" i="1" dirty="0"/>
              <a:t>latent</a:t>
            </a:r>
            <a:r>
              <a:rPr lang="en-US" sz="2000" dirty="0"/>
              <a:t>) structure of documents. The aim is to infer the latent topic structure given the words and document.  LDA does this by recreating the documents in the corpus by adjusting the relative importance of topics in documents and words in topics iteratively.</a:t>
            </a:r>
          </a:p>
          <a:p>
            <a:r>
              <a:rPr lang="en-US" sz="2000" dirty="0"/>
              <a:t>Here’s a brief explanation of how the algorithm works, quoted directly from </a:t>
            </a:r>
            <a:r>
              <a:rPr lang="en-US" sz="2000" u="sng" dirty="0">
                <a:hlinkClick r:id="rId2"/>
              </a:rPr>
              <a:t>this</a:t>
            </a:r>
            <a:r>
              <a:rPr lang="en-US" sz="2000" dirty="0"/>
              <a:t> answer by </a:t>
            </a:r>
            <a:r>
              <a:rPr lang="en-US" sz="2000" u="sng" dirty="0">
                <a:hlinkClick r:id="rId3"/>
              </a:rPr>
              <a:t>Edwin Chen</a:t>
            </a:r>
            <a:r>
              <a:rPr lang="en-US" sz="2000" dirty="0"/>
              <a:t> on </a:t>
            </a:r>
            <a:r>
              <a:rPr lang="en-US" sz="2000" dirty="0" err="1"/>
              <a:t>Quora</a:t>
            </a:r>
            <a:r>
              <a:rPr lang="en-US" sz="2000" dirty="0"/>
              <a:t>:</a:t>
            </a:r>
          </a:p>
          <a:p>
            <a:pPr lvl="1"/>
            <a:r>
              <a:rPr lang="en-US" sz="1600" dirty="0"/>
              <a:t>Go through each document, and randomly assign each word in the document to one of the K topics. (</a:t>
            </a:r>
            <a:r>
              <a:rPr lang="en-US" sz="1600" i="1" dirty="0"/>
              <a:t>Note</a:t>
            </a:r>
            <a:r>
              <a:rPr lang="en-US" sz="1600" dirty="0"/>
              <a:t>: One of the shortcomings of LDA is that one has to specify the number of topics, denoted by K, upfront. More about this later.)</a:t>
            </a:r>
          </a:p>
          <a:p>
            <a:pPr lvl="1"/>
            <a:r>
              <a:rPr lang="en-US" sz="1600" dirty="0"/>
              <a:t>This assignment already gives you both topic representations of all the documents and word distributions of all the topics (albeit not very good ones</a:t>
            </a:r>
            <a:r>
              <a:rPr lang="en-US" sz="1600" dirty="0" smtClean="0"/>
              <a:t>).</a:t>
            </a:r>
            <a:endParaRPr lang="en-US" sz="1600" dirty="0"/>
          </a:p>
        </p:txBody>
      </p:sp>
    </p:spTree>
    <p:extLst>
      <p:ext uri="{BB962C8B-B14F-4D97-AF65-F5344CB8AC3E}">
        <p14:creationId xmlns:p14="http://schemas.microsoft.com/office/powerpoint/2010/main" val="1052965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5431"/>
            <a:ext cx="10515600" cy="5541532"/>
          </a:xfrm>
        </p:spPr>
        <p:txBody>
          <a:bodyPr/>
          <a:lstStyle/>
          <a:p>
            <a:pPr lvl="1"/>
            <a:r>
              <a:rPr lang="en-US" sz="1600" dirty="0" smtClean="0"/>
              <a:t>So to improve on them, for each document d…</a:t>
            </a:r>
          </a:p>
          <a:p>
            <a:pPr lvl="1"/>
            <a:r>
              <a:rPr lang="en-US" sz="1600" dirty="0" smtClean="0"/>
              <a:t>….Go through each word w in d…</a:t>
            </a:r>
          </a:p>
          <a:p>
            <a:pPr lvl="1"/>
            <a:r>
              <a:rPr lang="en-US" sz="1600" dirty="0" smtClean="0"/>
              <a:t>……..And for each topic t, compute two things: 1) p(topic t | document d) = the proportion of words in document d that are currently assigned to topic t, and 2) p(word w | topic t) = the proportion of assignments to topic t over all documents that come from this word w. Reassign w a new topic, where you choose topic t with probability p(topic t | document d) * p(word w | topic t) (according to our generative model, this is essentially the probability that topic t generated word w, so it makes sense that we resample the current word’s topic with this probability).  (</a:t>
            </a:r>
            <a:r>
              <a:rPr lang="en-US" sz="1600" i="1" dirty="0" smtClean="0"/>
              <a:t>Note</a:t>
            </a:r>
            <a:r>
              <a:rPr lang="en-US" sz="1600" dirty="0" smtClean="0"/>
              <a:t>: p(</a:t>
            </a:r>
            <a:r>
              <a:rPr lang="en-US" sz="1600" dirty="0" err="1" smtClean="0"/>
              <a:t>a|b</a:t>
            </a:r>
            <a:r>
              <a:rPr lang="en-US" sz="1600" dirty="0" smtClean="0"/>
              <a:t>) is the </a:t>
            </a:r>
            <a:r>
              <a:rPr lang="en-US" sz="1600" u="sng" dirty="0" smtClean="0">
                <a:hlinkClick r:id="rId2"/>
              </a:rPr>
              <a:t>conditional probability</a:t>
            </a:r>
            <a:r>
              <a:rPr lang="en-US" sz="1600" dirty="0" smtClean="0"/>
              <a:t> of a given that b has already occurred – see </a:t>
            </a:r>
            <a:r>
              <a:rPr lang="en-US" sz="1600" u="sng" dirty="0" smtClean="0">
                <a:hlinkClick r:id="rId3"/>
              </a:rPr>
              <a:t>this post</a:t>
            </a:r>
            <a:r>
              <a:rPr lang="en-US" sz="1600" dirty="0" smtClean="0"/>
              <a:t> for more on conditional probabilities)</a:t>
            </a:r>
          </a:p>
          <a:p>
            <a:pPr lvl="1"/>
            <a:r>
              <a:rPr lang="en-US" sz="1600" dirty="0" smtClean="0"/>
              <a:t>……..In other words, in this step, we’re assuming that all topic assignments except for the current word in question are correct, and then updating the assignment of the current word using our model of how documents are generated.</a:t>
            </a:r>
          </a:p>
          <a:p>
            <a:pPr lvl="1"/>
            <a:r>
              <a:rPr lang="en-US" sz="1600" dirty="0" smtClean="0"/>
              <a:t>After repeating the previous step a large number of times, you’ll eventually reach a roughly steady state where your assignments are pretty good. So use these assignments to estimate the topic mixtures of each document (by counting the proportion of words assigned to each topic within that document) and the words associated to each topic (by counting the proportion of words assigned to each topic overall)</a:t>
            </a:r>
          </a:p>
        </p:txBody>
      </p:sp>
    </p:spTree>
    <p:extLst>
      <p:ext uri="{BB962C8B-B14F-4D97-AF65-F5344CB8AC3E}">
        <p14:creationId xmlns:p14="http://schemas.microsoft.com/office/powerpoint/2010/main" val="771038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surya@factly.in</a:t>
            </a:r>
            <a:r>
              <a:rPr lang="en-US" dirty="0" smtClean="0"/>
              <a:t/>
            </a:r>
            <a:br>
              <a:rPr lang="en-US" dirty="0" smtClean="0"/>
            </a:br>
            <a:endParaRPr lang="en-US" dirty="0"/>
          </a:p>
        </p:txBody>
      </p:sp>
    </p:spTree>
    <p:extLst>
      <p:ext uri="{BB962C8B-B14F-4D97-AF65-F5344CB8AC3E}">
        <p14:creationId xmlns:p14="http://schemas.microsoft.com/office/powerpoint/2010/main" val="13925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TotalTime>
  <Words>323</Words>
  <Application>Microsoft Macintosh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-apple-system</vt:lpstr>
      <vt:lpstr>Arial</vt:lpstr>
      <vt:lpstr>Calibri</vt:lpstr>
      <vt:lpstr>Calibri Light</vt:lpstr>
      <vt:lpstr>Mangal</vt:lpstr>
      <vt:lpstr>MJXc-TeX-main-R</vt:lpstr>
      <vt:lpstr>MJXc-TeX-math-I</vt:lpstr>
      <vt:lpstr>Office Theme</vt:lpstr>
      <vt:lpstr>PowerPoint Presentation</vt:lpstr>
      <vt:lpstr>Topic Models</vt:lpstr>
      <vt:lpstr>What is a topic?</vt:lpstr>
      <vt:lpstr>LDA – Latent Dirichlet Association</vt:lpstr>
      <vt:lpstr>PowerPoint Presentation</vt:lpstr>
      <vt:lpstr>surya@factly.in </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sudhamsu kandukuri</dc:creator>
  <cp:lastModifiedBy>sudhamsu kandukuri</cp:lastModifiedBy>
  <cp:revision>6</cp:revision>
  <dcterms:created xsi:type="dcterms:W3CDTF">2018-07-24T02:14:57Z</dcterms:created>
  <dcterms:modified xsi:type="dcterms:W3CDTF">2019-06-10T11:35:25Z</dcterms:modified>
</cp:coreProperties>
</file>