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9" r:id="rId2"/>
    <p:sldId id="294" r:id="rId3"/>
    <p:sldId id="257" r:id="rId4"/>
    <p:sldId id="295" r:id="rId5"/>
    <p:sldId id="297" r:id="rId6"/>
    <p:sldId id="302" r:id="rId7"/>
    <p:sldId id="300" r:id="rId8"/>
    <p:sldId id="303" r:id="rId9"/>
    <p:sldId id="304" r:id="rId10"/>
    <p:sldId id="305" r:id="rId11"/>
    <p:sldId id="306" r:id="rId12"/>
    <p:sldId id="301" r:id="rId13"/>
    <p:sldId id="29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21827DF-4C5E-4099-BCAE-AD95E8ECF98E}" type="datetimeFigureOut">
              <a:rPr lang="en-US" smtClean="0"/>
              <a:pPr/>
              <a:t>1/22/20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77E0755-443C-40D8-80B9-3E2A1A2E380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1827DF-4C5E-4099-BCAE-AD95E8ECF98E}"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7E0755-443C-40D8-80B9-3E2A1A2E380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1827DF-4C5E-4099-BCAE-AD95E8ECF98E}"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7E0755-443C-40D8-80B9-3E2A1A2E380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1827DF-4C5E-4099-BCAE-AD95E8ECF98E}"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7E0755-443C-40D8-80B9-3E2A1A2E380D}"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21827DF-4C5E-4099-BCAE-AD95E8ECF98E}"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7E0755-443C-40D8-80B9-3E2A1A2E380D}"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21827DF-4C5E-4099-BCAE-AD95E8ECF98E}" type="datetimeFigureOut">
              <a:rPr lang="en-US" smtClean="0"/>
              <a:pPr/>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7E0755-443C-40D8-80B9-3E2A1A2E380D}"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21827DF-4C5E-4099-BCAE-AD95E8ECF98E}" type="datetimeFigureOut">
              <a:rPr lang="en-US" smtClean="0"/>
              <a:pPr/>
              <a:t>1/22/20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77E0755-443C-40D8-80B9-3E2A1A2E380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1827DF-4C5E-4099-BCAE-AD95E8ECF98E}" type="datetimeFigureOut">
              <a:rPr lang="en-US" smtClean="0"/>
              <a:pPr/>
              <a:t>1/22/20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77E0755-443C-40D8-80B9-3E2A1A2E380D}"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827DF-4C5E-4099-BCAE-AD95E8ECF98E}" type="datetimeFigureOut">
              <a:rPr lang="en-US" smtClean="0"/>
              <a:pPr/>
              <a:t>1/22/20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77E0755-443C-40D8-80B9-3E2A1A2E380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B21827DF-4C5E-4099-BCAE-AD95E8ECF98E}" type="datetimeFigureOut">
              <a:rPr lang="en-US" smtClean="0"/>
              <a:pPr/>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7E0755-443C-40D8-80B9-3E2A1A2E380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B21827DF-4C5E-4099-BCAE-AD95E8ECF98E}" type="datetimeFigureOut">
              <a:rPr lang="en-US" smtClean="0"/>
              <a:pPr/>
              <a:t>1/22/20</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77E0755-443C-40D8-80B9-3E2A1A2E380D}"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21827DF-4C5E-4099-BCAE-AD95E8ECF98E}" type="datetimeFigureOut">
              <a:rPr lang="en-US" smtClean="0"/>
              <a:pPr/>
              <a:t>1/22/20</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77E0755-443C-40D8-80B9-3E2A1A2E380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timesofindia.indiatimes.com/city/delhi/Delhi-trails-major-cities-in-number-of-liquor-shops/articleshow/12227344.cms" TargetMode="External"/><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timesofindia.indiatimes.com/city/delhi/Delhi-trails-major-cities-in-number-of-liquor-shops/articleshow/12227344.cms" TargetMode="External"/><Relationship Id="rId7" Type="http://schemas.openxmlformats.org/officeDocument/2006/relationships/image" Target="../media/image2.png"/><Relationship Id="rId2" Type="http://schemas.openxmlformats.org/officeDocument/2006/relationships/hyperlink" Target="https://en.wikipedia.org/wiki/National_Capital_Region_(India)" TargetMode="External"/><Relationship Id="rId1" Type="http://schemas.openxmlformats.org/officeDocument/2006/relationships/slideLayout" Target="../slideLayouts/slideLayout2.xml"/><Relationship Id="rId6" Type="http://schemas.openxmlformats.org/officeDocument/2006/relationships/hyperlink" Target="http://timesofindia.indiatimes.com/city/gurgaon/Imported-liquor-prices-to-rise-sharply-in-Gurgaon/articleshow/46589661.cms" TargetMode="External"/><Relationship Id="rId5" Type="http://schemas.openxmlformats.org/officeDocument/2006/relationships/hyperlink" Target="http://ncrpb.nic.in/ncrconstituent.php" TargetMode="External"/><Relationship Id="rId4" Type="http://schemas.openxmlformats.org/officeDocument/2006/relationships/hyperlink" Target="http://excise.delhigovt.nic.in/ex3.as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Hauz_Khas" TargetMode="External"/><Relationship Id="rId2" Type="http://schemas.openxmlformats.org/officeDocument/2006/relationships/hyperlink" Target="https://en.wikipedia.org/wiki/Connaught_Place,_New_Delhi" TargetMode="External"/><Relationship Id="rId1" Type="http://schemas.openxmlformats.org/officeDocument/2006/relationships/slideLayout" Target="../slideLayouts/slideLayout2.xml"/><Relationship Id="rId5" Type="http://schemas.openxmlformats.org/officeDocument/2006/relationships/hyperlink" Target="http://www.delhi.gov.in/wps/wcm/connect/DoIT_Planning/planning/economic+survey+of+dehli/content/demographic+profile" TargetMode="External"/><Relationship Id="rId4" Type="http://schemas.openxmlformats.org/officeDocument/2006/relationships/hyperlink" Target="https://en.wikipedia.org/wiki/Okhl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981200"/>
          </a:xfrm>
        </p:spPr>
        <p:txBody>
          <a:bodyPr anchor="ctr">
            <a:normAutofit/>
          </a:bodyPr>
          <a:lstStyle/>
          <a:p>
            <a:pPr algn="ctr">
              <a:lnSpc>
                <a:spcPct val="150000"/>
              </a:lnSpc>
            </a:pPr>
            <a:r>
              <a:rPr lang="en-US" sz="2800" dirty="0"/>
              <a:t>Śhārāb – A Beverage Company</a:t>
            </a:r>
            <a:br>
              <a:rPr lang="en-US" sz="2000" dirty="0"/>
            </a:br>
            <a:r>
              <a:rPr lang="en-US" sz="2800" dirty="0"/>
              <a:t>Delhi</a:t>
            </a:r>
            <a:endParaRPr lang="en-US" sz="2000" dirty="0"/>
          </a:p>
        </p:txBody>
      </p:sp>
      <p:pic>
        <p:nvPicPr>
          <p:cNvPr id="5" name="Picture 4" descr="logo.png"/>
          <p:cNvPicPr>
            <a:picLocks noChangeAspect="1"/>
          </p:cNvPicPr>
          <p:nvPr/>
        </p:nvPicPr>
        <p:blipFill>
          <a:blip r:embed="rId2"/>
          <a:stretch>
            <a:fillRect/>
          </a:stretch>
        </p:blipFill>
        <p:spPr>
          <a:xfrm>
            <a:off x="7391400" y="152400"/>
            <a:ext cx="1209675" cy="6286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 y="25400"/>
            <a:ext cx="4876800" cy="639762"/>
          </a:xfrm>
        </p:spPr>
        <p:txBody>
          <a:bodyPr>
            <a:normAutofit fontScale="90000"/>
          </a:bodyPr>
          <a:lstStyle/>
          <a:p>
            <a:r>
              <a:rPr lang="en-US" sz="2000" dirty="0">
                <a:effectLst/>
              </a:rPr>
              <a:t>Plots with Clustered Entity – Liquor Stores</a:t>
            </a: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906780"/>
            <a:ext cx="9144000" cy="4359532"/>
          </a:xfrm>
          <a:prstGeom prst="rect">
            <a:avLst/>
          </a:prstGeom>
        </p:spPr>
      </p:pic>
      <p:sp>
        <p:nvSpPr>
          <p:cNvPr id="7" name="Oval 6"/>
          <p:cNvSpPr/>
          <p:nvPr/>
        </p:nvSpPr>
        <p:spPr>
          <a:xfrm>
            <a:off x="4062730" y="1752600"/>
            <a:ext cx="977900" cy="1219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581400" y="4191000"/>
            <a:ext cx="1066800" cy="9144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81600" y="4038600"/>
            <a:ext cx="1143000" cy="10668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07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 y="25400"/>
            <a:ext cx="4876800" cy="639762"/>
          </a:xfrm>
        </p:spPr>
        <p:txBody>
          <a:bodyPr>
            <a:normAutofit fontScale="90000"/>
          </a:bodyPr>
          <a:lstStyle/>
          <a:p>
            <a:r>
              <a:rPr lang="en-US" sz="2000" dirty="0">
                <a:effectLst/>
              </a:rPr>
              <a:t>Plots with Clustered Entity – ATM &amp; Bank</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1" y="1066800"/>
            <a:ext cx="9035868" cy="4003232"/>
          </a:xfrm>
          <a:prstGeom prst="rect">
            <a:avLst/>
          </a:prstGeom>
        </p:spPr>
      </p:pic>
      <p:sp>
        <p:nvSpPr>
          <p:cNvPr id="7" name="Oval 6"/>
          <p:cNvSpPr/>
          <p:nvPr/>
        </p:nvSpPr>
        <p:spPr>
          <a:xfrm>
            <a:off x="2743200" y="2133600"/>
            <a:ext cx="977900" cy="1219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384335" y="3962400"/>
            <a:ext cx="1066800" cy="9144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84535" y="3810000"/>
            <a:ext cx="1143000" cy="10668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07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772400" cy="944562"/>
          </a:xfrm>
        </p:spPr>
        <p:txBody>
          <a:bodyPr>
            <a:normAutofit/>
          </a:bodyPr>
          <a:lstStyle/>
          <a:p>
            <a:pPr algn="ctr"/>
            <a:r>
              <a:rPr lang="en-US" sz="2000" dirty="0">
                <a:effectLst/>
              </a:rPr>
              <a:t>Code along with other attachments files used in this PPT</a:t>
            </a:r>
            <a:endParaRPr lang="en-US" sz="2000" dirty="0"/>
          </a:p>
        </p:txBody>
      </p:sp>
      <p:sp>
        <p:nvSpPr>
          <p:cNvPr id="4" name="Title 2"/>
          <p:cNvSpPr txBox="1">
            <a:spLocks/>
          </p:cNvSpPr>
          <p:nvPr/>
        </p:nvSpPr>
        <p:spPr>
          <a:xfrm>
            <a:off x="457200" y="1600200"/>
            <a:ext cx="2895600" cy="533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endParaRPr lang="en-US" sz="2000" dirty="0"/>
          </a:p>
        </p:txBody>
      </p:sp>
      <p:graphicFrame>
        <p:nvGraphicFramePr>
          <p:cNvPr id="5" name="Object 4"/>
          <p:cNvGraphicFramePr>
            <a:graphicFrameLocks noChangeAspect="1"/>
          </p:cNvGraphicFramePr>
          <p:nvPr>
            <p:extLst>
              <p:ext uri="{D42A27DB-BD31-4B8C-83A1-F6EECF244321}">
                <p14:modId xmlns:p14="http://schemas.microsoft.com/office/powerpoint/2010/main" val="546490505"/>
              </p:ext>
            </p:extLst>
          </p:nvPr>
        </p:nvGraphicFramePr>
        <p:xfrm>
          <a:off x="3352800" y="1981200"/>
          <a:ext cx="914400" cy="771525"/>
        </p:xfrm>
        <a:graphic>
          <a:graphicData uri="http://schemas.openxmlformats.org/presentationml/2006/ole">
            <mc:AlternateContent xmlns:mc="http://schemas.openxmlformats.org/markup-compatibility/2006">
              <mc:Choice xmlns:v="urn:schemas-microsoft-com:vml" Requires="v">
                <p:oleObj spid="_x0000_s1033"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3352800" y="19812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170977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a:bodyPr>
          <a:lstStyle/>
          <a:p>
            <a:pPr marL="109728" lvl="0" indent="0">
              <a:buNone/>
            </a:pPr>
            <a:r>
              <a:rPr lang="en-US" sz="1600" dirty="0"/>
              <a:t>Liquor Store ∝ 1/ATM</a:t>
            </a:r>
          </a:p>
          <a:p>
            <a:r>
              <a:rPr lang="en-US" sz="1600" dirty="0"/>
              <a:t>If more liquor store and less ATM, chances are higher that people will spend more in cash.</a:t>
            </a:r>
          </a:p>
          <a:p>
            <a:endParaRPr lang="en-US" sz="1600" dirty="0"/>
          </a:p>
          <a:p>
            <a:pPr marL="109728" indent="0">
              <a:buNone/>
            </a:pPr>
            <a:r>
              <a:rPr lang="en-US" sz="1600" dirty="0"/>
              <a:t>Bar ∝ 1/ Liquor Store</a:t>
            </a:r>
          </a:p>
          <a:p>
            <a:r>
              <a:rPr lang="en-US" sz="1600" dirty="0"/>
              <a:t>Bar is more and less liquor store, chances are higher that people with heavy pocket size(i.e. upper or middle income group) will go. Though there is no restriction for lower income class, but it is assumed that they would rather save money have drink not in bar. </a:t>
            </a:r>
          </a:p>
          <a:p>
            <a:endParaRPr lang="en-US" sz="1600" dirty="0"/>
          </a:p>
          <a:p>
            <a:pPr marL="109728" lvl="0" indent="0">
              <a:buNone/>
            </a:pPr>
            <a:r>
              <a:rPr lang="en-US" sz="1600" dirty="0"/>
              <a:t>Bar ∝ 1/ATM</a:t>
            </a:r>
          </a:p>
          <a:p>
            <a:r>
              <a:rPr lang="en-US" sz="1600" dirty="0"/>
              <a:t>If more Bars and less ATM, chances are higher that people spend more in e-cash.</a:t>
            </a:r>
          </a:p>
          <a:p>
            <a:endParaRPr lang="en-US" sz="1600" dirty="0"/>
          </a:p>
          <a:p>
            <a:pPr marL="109728" indent="0">
              <a:buNone/>
            </a:pPr>
            <a:r>
              <a:rPr lang="en-US" sz="1600" dirty="0"/>
              <a:t>*Liquor Stores: Normally don’t trade with debit/credit card machines.</a:t>
            </a:r>
          </a:p>
        </p:txBody>
      </p:sp>
      <p:sp>
        <p:nvSpPr>
          <p:cNvPr id="3" name="Title 2"/>
          <p:cNvSpPr>
            <a:spLocks noGrp="1"/>
          </p:cNvSpPr>
          <p:nvPr>
            <p:ph type="title"/>
          </p:nvPr>
        </p:nvSpPr>
        <p:spPr>
          <a:xfrm>
            <a:off x="152400" y="228600"/>
            <a:ext cx="8229600" cy="792162"/>
          </a:xfrm>
        </p:spPr>
        <p:txBody>
          <a:bodyPr>
            <a:noAutofit/>
          </a:bodyPr>
          <a:lstStyle/>
          <a:p>
            <a:r>
              <a:rPr lang="en-US" sz="2000" dirty="0"/>
              <a:t>Conclusions/assumptions by observation from graph for complete Delhi</a:t>
            </a:r>
          </a:p>
        </p:txBody>
      </p:sp>
      <p:pic>
        <p:nvPicPr>
          <p:cNvPr id="7" name="Picture 6" descr="logo.png"/>
          <p:cNvPicPr>
            <a:picLocks noChangeAspect="1"/>
          </p:cNvPicPr>
          <p:nvPr/>
        </p:nvPicPr>
        <p:blipFill>
          <a:blip r:embed="rId2"/>
          <a:stretch>
            <a:fillRect/>
          </a:stretch>
        </p:blipFill>
        <p:spPr>
          <a:xfrm>
            <a:off x="7391400" y="152400"/>
            <a:ext cx="1209675" cy="628650"/>
          </a:xfrm>
          <a:prstGeom prst="rect">
            <a:avLst/>
          </a:prstGeom>
        </p:spPr>
      </p:pic>
    </p:spTree>
    <p:extLst>
      <p:ext uri="{BB962C8B-B14F-4D97-AF65-F5344CB8AC3E}">
        <p14:creationId xmlns:p14="http://schemas.microsoft.com/office/powerpoint/2010/main" val="1285559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2"/>
          </p:nvPr>
        </p:nvSpPr>
        <p:spPr>
          <a:xfrm>
            <a:off x="9144000" y="2133600"/>
            <a:ext cx="4040188" cy="5257799"/>
          </a:xfrm>
        </p:spPr>
        <p:txBody>
          <a:bodyPr>
            <a:normAutofit/>
          </a:bodyPr>
          <a:lstStyle/>
          <a:p>
            <a:endParaRPr lang="en-US" sz="1600" dirty="0"/>
          </a:p>
          <a:p>
            <a:endParaRPr lang="en-US" sz="1600" dirty="0"/>
          </a:p>
          <a:p>
            <a:pPr lvl="0">
              <a:defRPr/>
            </a:pPr>
            <a:endParaRPr lang="en-US" sz="1600" dirty="0"/>
          </a:p>
          <a:p>
            <a:endParaRPr lang="en-US" sz="1600" dirty="0"/>
          </a:p>
        </p:txBody>
      </p:sp>
      <p:pic>
        <p:nvPicPr>
          <p:cNvPr id="7" name="Picture 6" descr="logo.png"/>
          <p:cNvPicPr>
            <a:picLocks noChangeAspect="1"/>
          </p:cNvPicPr>
          <p:nvPr/>
        </p:nvPicPr>
        <p:blipFill>
          <a:blip r:embed="rId2" cstate="print"/>
          <a:stretch>
            <a:fillRect/>
          </a:stretch>
        </p:blipFill>
        <p:spPr>
          <a:xfrm>
            <a:off x="7391400" y="152400"/>
            <a:ext cx="1209675" cy="628650"/>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3531838143"/>
              </p:ext>
            </p:extLst>
          </p:nvPr>
        </p:nvGraphicFramePr>
        <p:xfrm>
          <a:off x="457200" y="1828800"/>
          <a:ext cx="8458200" cy="3790340"/>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3267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Decision Problems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Research Objectives</a:t>
                      </a:r>
                      <a:endParaRPr lang="en-IN" sz="1600" b="1" dirty="0"/>
                    </a:p>
                  </a:txBody>
                  <a:tcPr/>
                </a:tc>
                <a:extLst>
                  <a:ext uri="{0D108BD9-81ED-4DB2-BD59-A6C34878D82A}">
                    <a16:rowId xmlns:a16="http://schemas.microsoft.com/office/drawing/2014/main" val="10000"/>
                  </a:ext>
                </a:extLst>
              </a:tr>
              <a:tr h="9339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Do the people enjoy their leisure time drinking in bars, casino</a:t>
                      </a:r>
                      <a:r>
                        <a:rPr lang="en-US" sz="1400" baseline="0" dirty="0"/>
                        <a:t> or open areas of stores</a:t>
                      </a:r>
                      <a:r>
                        <a:rPr lang="en-US" sz="1400" dirty="0"/>
                        <a:t>? If yes, what kind of people?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Check by city specific areas where there are bars</a:t>
                      </a:r>
                      <a:r>
                        <a:rPr lang="en-US" sz="1400" baseline="0" dirty="0"/>
                        <a:t> or liquor stores.</a:t>
                      </a:r>
                      <a:endParaRPr lang="en-US" sz="1400" dirty="0"/>
                    </a:p>
                  </a:txBody>
                  <a:tcPr anchor="ctr"/>
                </a:tc>
                <a:extLst>
                  <a:ext uri="{0D108BD9-81ED-4DB2-BD59-A6C34878D82A}">
                    <a16:rowId xmlns:a16="http://schemas.microsoft.com/office/drawing/2014/main" val="10001"/>
                  </a:ext>
                </a:extLst>
              </a:tr>
              <a:tr h="7184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Check the standard of the people by the counting ATM near the Bar or liquor store.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Assumption</a:t>
                      </a:r>
                      <a:r>
                        <a:rPr lang="en-US" sz="1400" baseline="0" dirty="0"/>
                        <a:t>s upper &amp; middle class would go for e-cash or on-spot cash via ATM were as mostly the lower class will go with cash payment only.</a:t>
                      </a:r>
                      <a:endParaRPr lang="en-US" sz="1400" dirty="0"/>
                    </a:p>
                  </a:txBody>
                  <a:tcPr anchor="ctr"/>
                </a:tc>
                <a:extLst>
                  <a:ext uri="{0D108BD9-81ED-4DB2-BD59-A6C34878D82A}">
                    <a16:rowId xmlns:a16="http://schemas.microsoft.com/office/drawing/2014/main" val="10002"/>
                  </a:ext>
                </a:extLst>
              </a:tr>
              <a:tr h="11494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Can we target sales to rise,</a:t>
                      </a:r>
                      <a:r>
                        <a:rPr lang="en-US" sz="1400" baseline="0" dirty="0"/>
                        <a:t> if we start with only liquor and later onwards with bars?</a:t>
                      </a:r>
                      <a:endParaRPr lang="en-US"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Yes.</a:t>
                      </a:r>
                      <a:r>
                        <a:rPr lang="en-US" sz="1400" baseline="0" dirty="0"/>
                        <a:t> According to government estimates, Delhi needs to have at least 70 to 80 more liquor shops.</a:t>
                      </a:r>
                      <a:r>
                        <a:rPr lang="en-US" sz="1400" dirty="0"/>
                        <a:t> (Reference :</a:t>
                      </a:r>
                      <a:r>
                        <a:rPr lang="en-US" sz="1400" dirty="0">
                          <a:hlinkClick r:id="rId3"/>
                        </a:rPr>
                        <a:t> TOI 2012</a:t>
                      </a:r>
                      <a:r>
                        <a:rPr lang="en-US" sz="1400" dirty="0"/>
                        <a:t>) &lt;&lt;This data is</a:t>
                      </a:r>
                      <a:r>
                        <a:rPr lang="en-US" sz="1400" baseline="0" dirty="0"/>
                        <a:t> old but still not yet achieved its mark</a:t>
                      </a:r>
                      <a:r>
                        <a:rPr lang="en-US" sz="1400" dirty="0"/>
                        <a:t>&gt;&gt;</a:t>
                      </a:r>
                      <a:endParaRPr lang="en-US" sz="1400" baseline="0" dirty="0"/>
                    </a:p>
                  </a:txBody>
                  <a:tcPr anchor="ctr"/>
                </a:tc>
                <a:extLst>
                  <a:ext uri="{0D108BD9-81ED-4DB2-BD59-A6C34878D82A}">
                    <a16:rowId xmlns:a16="http://schemas.microsoft.com/office/drawing/2014/main" val="10003"/>
                  </a:ext>
                </a:extLst>
              </a:tr>
            </a:tbl>
          </a:graphicData>
        </a:graphic>
      </p:graphicFrame>
      <p:sp>
        <p:nvSpPr>
          <p:cNvPr id="6" name="Title 1"/>
          <p:cNvSpPr txBox="1">
            <a:spLocks/>
          </p:cNvSpPr>
          <p:nvPr/>
        </p:nvSpPr>
        <p:spPr>
          <a:xfrm>
            <a:off x="685800" y="609600"/>
            <a:ext cx="7772400" cy="685800"/>
          </a:xfrm>
          <a:prstGeom prst="rect">
            <a:avLst/>
          </a:prstGeom>
        </p:spPr>
        <p:txBody>
          <a:bodyPr vert="horz" anchor="ctr">
            <a:normAutofit fontScale="925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lnSpc>
                <a:spcPct val="150000"/>
              </a:lnSpc>
            </a:pPr>
            <a:r>
              <a:rPr lang="en-US" sz="2800" dirty="0">
                <a:effectLst/>
              </a:rPr>
              <a:t>Problem Formulation slide</a:t>
            </a:r>
            <a:endParaRPr lang="en-US" sz="2000" dirty="0"/>
          </a:p>
        </p:txBody>
      </p:sp>
      <p:sp>
        <p:nvSpPr>
          <p:cNvPr id="8" name="TextBox 7"/>
          <p:cNvSpPr txBox="1"/>
          <p:nvPr/>
        </p:nvSpPr>
        <p:spPr>
          <a:xfrm>
            <a:off x="457200" y="46672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6353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fontScale="92500" lnSpcReduction="20000"/>
          </a:bodyPr>
          <a:lstStyle/>
          <a:p>
            <a:pPr marL="109728" indent="0">
              <a:buNone/>
            </a:pPr>
            <a:r>
              <a:rPr lang="en-US" sz="1600" dirty="0"/>
              <a:t>We picked Delhi as focal city because:</a:t>
            </a:r>
          </a:p>
          <a:p>
            <a:r>
              <a:rPr lang="en-US" sz="1600" dirty="0"/>
              <a:t>It’s one of the most diversified area in India where servicemen and businessmen from across sectors come. (Reference: </a:t>
            </a:r>
            <a:r>
              <a:rPr lang="en-US" sz="1600" dirty="0">
                <a:hlinkClick r:id="rId2"/>
              </a:rPr>
              <a:t>Wiki</a:t>
            </a:r>
            <a:r>
              <a:rPr lang="en-US" sz="1600" dirty="0"/>
              <a:t>)</a:t>
            </a:r>
          </a:p>
          <a:p>
            <a:r>
              <a:rPr lang="en-US" sz="1600" dirty="0"/>
              <a:t>Being the India’s capital city, liquor has less import duty from surrounding states. Therefore majority living people of upper, middle and lower class prefer to purchase it from here. Thus making higher probability of sale not only in Delhi but also in NCR.</a:t>
            </a:r>
          </a:p>
          <a:p>
            <a:pPr marL="109728" indent="0">
              <a:buNone/>
            </a:pPr>
            <a:r>
              <a:rPr lang="en-US" sz="1600" dirty="0"/>
              <a:t>We picked beverages client because:</a:t>
            </a:r>
          </a:p>
          <a:p>
            <a:r>
              <a:rPr lang="en-US" sz="1600" dirty="0"/>
              <a:t>Delhi being is grown at fast pace but lacking in the beverages business i.e. by an average Delhi has three shops for every one lakh population (Reference :</a:t>
            </a:r>
            <a:r>
              <a:rPr lang="en-US" sz="1600" dirty="0">
                <a:hlinkClick r:id="rId3"/>
              </a:rPr>
              <a:t> TOI 2012</a:t>
            </a:r>
            <a:r>
              <a:rPr lang="en-US" sz="1600" dirty="0"/>
              <a:t>).</a:t>
            </a:r>
          </a:p>
          <a:p>
            <a:r>
              <a:rPr lang="en-US" sz="1800" dirty="0"/>
              <a:t>Over the years Gov has taken several measures to uplift this business in NCR and exercise the rules for the ease of business. (Reference: </a:t>
            </a:r>
            <a:r>
              <a:rPr lang="en-US" sz="1800" dirty="0">
                <a:hlinkClick r:id="rId4"/>
              </a:rPr>
              <a:t>Gov. Excise Department</a:t>
            </a:r>
            <a:r>
              <a:rPr lang="en-US" sz="1800" dirty="0"/>
              <a:t>)</a:t>
            </a:r>
          </a:p>
          <a:p>
            <a:pPr marL="109728" indent="0">
              <a:buNone/>
            </a:pPr>
            <a:r>
              <a:rPr lang="en-US" sz="1800" dirty="0"/>
              <a:t>Back-up Plan:</a:t>
            </a:r>
          </a:p>
          <a:p>
            <a:r>
              <a:rPr lang="en-US" sz="1800" dirty="0"/>
              <a:t>Uttar Pradesh, Haryana, Rajasthan are the three main states in Delhi NCR.(Reference: </a:t>
            </a:r>
            <a:r>
              <a:rPr lang="en-US" sz="1800" dirty="0">
                <a:hlinkClick r:id="rId5"/>
              </a:rPr>
              <a:t>Current &amp; Future Of NCR</a:t>
            </a:r>
            <a:r>
              <a:rPr lang="en-US" sz="1800" dirty="0"/>
              <a:t>) If any hit by the Gov. rule and regulations or pubic we can target the other states where a small market would have been already made.</a:t>
            </a:r>
          </a:p>
          <a:p>
            <a:r>
              <a:rPr lang="en-US" sz="1800" dirty="0"/>
              <a:t>Haryana being the most ease to beverages business has higher probability of success and it has less TAX. (Reference: </a:t>
            </a:r>
            <a:r>
              <a:rPr lang="en-US" sz="1800" dirty="0">
                <a:hlinkClick r:id="rId6"/>
              </a:rPr>
              <a:t>TOI 2015</a:t>
            </a:r>
            <a:r>
              <a:rPr lang="en-US" sz="1800" dirty="0"/>
              <a:t>)</a:t>
            </a:r>
          </a:p>
          <a:p>
            <a:pPr marL="109728" indent="0">
              <a:buNone/>
            </a:pPr>
            <a:endParaRPr lang="en-US" sz="1800" dirty="0"/>
          </a:p>
          <a:p>
            <a:pPr marL="109728" indent="0">
              <a:buNone/>
            </a:pPr>
            <a:endParaRPr lang="en-US" sz="1800" dirty="0"/>
          </a:p>
        </p:txBody>
      </p:sp>
      <p:sp>
        <p:nvSpPr>
          <p:cNvPr id="3" name="Title 2"/>
          <p:cNvSpPr>
            <a:spLocks noGrp="1"/>
          </p:cNvSpPr>
          <p:nvPr>
            <p:ph type="title"/>
          </p:nvPr>
        </p:nvSpPr>
        <p:spPr>
          <a:xfrm>
            <a:off x="457200" y="274638"/>
            <a:ext cx="8229600" cy="792162"/>
          </a:xfrm>
        </p:spPr>
        <p:txBody>
          <a:bodyPr>
            <a:noAutofit/>
          </a:bodyPr>
          <a:lstStyle/>
          <a:p>
            <a:r>
              <a:rPr lang="en-US" sz="2000" dirty="0">
                <a:effectLst/>
              </a:rPr>
              <a:t>Description slide</a:t>
            </a:r>
            <a:endParaRPr lang="en-US" sz="2000" dirty="0"/>
          </a:p>
        </p:txBody>
      </p:sp>
      <p:pic>
        <p:nvPicPr>
          <p:cNvPr id="7" name="Picture 6" descr="logo.png"/>
          <p:cNvPicPr>
            <a:picLocks noChangeAspect="1"/>
          </p:cNvPicPr>
          <p:nvPr/>
        </p:nvPicPr>
        <p:blipFill>
          <a:blip r:embed="rId7"/>
          <a:stretch>
            <a:fillRect/>
          </a:stretch>
        </p:blipFill>
        <p:spPr>
          <a:xfrm>
            <a:off x="7391400" y="152400"/>
            <a:ext cx="1209675" cy="6286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lnSpcReduction="10000"/>
          </a:bodyPr>
          <a:lstStyle/>
          <a:p>
            <a:pPr marL="109728" lvl="0" indent="0">
              <a:buNone/>
            </a:pPr>
            <a:r>
              <a:rPr lang="en-US" sz="1600" dirty="0"/>
              <a:t>Liquor Store</a:t>
            </a:r>
          </a:p>
          <a:p>
            <a:r>
              <a:rPr lang="en-US" sz="1600" dirty="0"/>
              <a:t>More the number of liquor store in an area, higher will be probability of selling.</a:t>
            </a:r>
          </a:p>
          <a:p>
            <a:endParaRPr lang="en-US" sz="1600" dirty="0"/>
          </a:p>
          <a:p>
            <a:pPr marL="109728" lvl="0" indent="0">
              <a:buNone/>
            </a:pPr>
            <a:r>
              <a:rPr lang="en-US" sz="1800" dirty="0"/>
              <a:t>Bar</a:t>
            </a:r>
          </a:p>
          <a:p>
            <a:r>
              <a:rPr lang="en-US" sz="1800" dirty="0"/>
              <a:t>It will help us decide the group of people upper, middle and lower class.</a:t>
            </a:r>
          </a:p>
          <a:p>
            <a:endParaRPr lang="en-US" sz="1800" dirty="0"/>
          </a:p>
          <a:p>
            <a:pPr marL="109728" lvl="0" indent="0">
              <a:buNone/>
            </a:pPr>
            <a:r>
              <a:rPr lang="en-US" sz="1800" dirty="0"/>
              <a:t>ATM &amp; Banks</a:t>
            </a:r>
          </a:p>
          <a:p>
            <a:r>
              <a:rPr lang="en-US" sz="1800" dirty="0"/>
              <a:t>It will help us know if people are willing to spend by cash or e-cash.</a:t>
            </a:r>
          </a:p>
          <a:p>
            <a:r>
              <a:rPr lang="en-US" sz="1800" dirty="0"/>
              <a:t>Every Bank has ATM 24*7, therefore they are clubbed together. If we take only ATM it will show very less areas for financials.</a:t>
            </a:r>
          </a:p>
          <a:p>
            <a:endParaRPr lang="en-US" sz="1800" dirty="0"/>
          </a:p>
          <a:p>
            <a:pPr marL="109728" indent="0">
              <a:buNone/>
            </a:pPr>
            <a:r>
              <a:rPr lang="en-US" sz="1800" dirty="0"/>
              <a:t>All the three proxies will collectively help us decide which kind of liquor to sell in which area i.e. areas with more stores and less ATM, will be willing to pay for cheaper liquor brand, or areas with more bars will be willing to pay for expensive liquor brand, etc.</a:t>
            </a:r>
          </a:p>
          <a:p>
            <a:pPr marL="109728" indent="0">
              <a:buNone/>
            </a:pPr>
            <a:endParaRPr lang="en-US" sz="1800" dirty="0"/>
          </a:p>
        </p:txBody>
      </p:sp>
      <p:sp>
        <p:nvSpPr>
          <p:cNvPr id="3" name="Title 2"/>
          <p:cNvSpPr>
            <a:spLocks noGrp="1"/>
          </p:cNvSpPr>
          <p:nvPr>
            <p:ph type="title"/>
          </p:nvPr>
        </p:nvSpPr>
        <p:spPr>
          <a:xfrm>
            <a:off x="457200" y="274638"/>
            <a:ext cx="8229600" cy="792162"/>
          </a:xfrm>
        </p:spPr>
        <p:txBody>
          <a:bodyPr>
            <a:noAutofit/>
          </a:bodyPr>
          <a:lstStyle/>
          <a:p>
            <a:r>
              <a:rPr lang="en-US" sz="2000" dirty="0"/>
              <a:t>Proxy List &amp; their justifications</a:t>
            </a:r>
          </a:p>
        </p:txBody>
      </p:sp>
      <p:pic>
        <p:nvPicPr>
          <p:cNvPr id="7" name="Picture 6" descr="logo.png"/>
          <p:cNvPicPr>
            <a:picLocks noChangeAspect="1"/>
          </p:cNvPicPr>
          <p:nvPr/>
        </p:nvPicPr>
        <p:blipFill>
          <a:blip r:embed="rId2"/>
          <a:stretch>
            <a:fillRect/>
          </a:stretch>
        </p:blipFill>
        <p:spPr>
          <a:xfrm>
            <a:off x="7391400" y="152400"/>
            <a:ext cx="1209675" cy="628650"/>
          </a:xfrm>
          <a:prstGeom prst="rect">
            <a:avLst/>
          </a:prstGeom>
        </p:spPr>
      </p:pic>
    </p:spTree>
    <p:extLst>
      <p:ext uri="{BB962C8B-B14F-4D97-AF65-F5344CB8AC3E}">
        <p14:creationId xmlns:p14="http://schemas.microsoft.com/office/powerpoint/2010/main" val="1001125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76294"/>
            <a:ext cx="7391400" cy="715962"/>
          </a:xfrm>
        </p:spPr>
        <p:txBody>
          <a:bodyPr>
            <a:normAutofit/>
          </a:bodyPr>
          <a:lstStyle/>
          <a:p>
            <a:r>
              <a:rPr lang="en-US" sz="2000" dirty="0">
                <a:effectLst/>
              </a:rPr>
              <a:t>Result Slides</a:t>
            </a:r>
            <a:endParaRPr lang="en-US" sz="2000" dirty="0"/>
          </a:p>
        </p:txBody>
      </p:sp>
      <p:grpSp>
        <p:nvGrpSpPr>
          <p:cNvPr id="12" name="Group 11"/>
          <p:cNvGrpSpPr/>
          <p:nvPr/>
        </p:nvGrpSpPr>
        <p:grpSpPr>
          <a:xfrm>
            <a:off x="191740" y="237801"/>
            <a:ext cx="8860730" cy="6553478"/>
            <a:chOff x="26095" y="92601"/>
            <a:chExt cx="8860730" cy="6553478"/>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92601"/>
              <a:ext cx="2861152" cy="2280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602014"/>
              <a:ext cx="3171825" cy="2044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3586" y="2436055"/>
              <a:ext cx="3282863" cy="2165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95" y="1232641"/>
              <a:ext cx="5293367" cy="5411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rot="21042910">
              <a:off x="5520157" y="5554409"/>
              <a:ext cx="837089" cy="369332"/>
            </a:xfrm>
            <a:prstGeom prst="rect">
              <a:avLst/>
            </a:prstGeom>
            <a:noFill/>
          </p:spPr>
          <p:txBody>
            <a:bodyPr wrap="none" rtlCol="0">
              <a:spAutoFit/>
            </a:bodyPr>
            <a:lstStyle/>
            <a:p>
              <a:r>
                <a:rPr lang="en-US" b="1" dirty="0">
                  <a:solidFill>
                    <a:schemeClr val="accent6">
                      <a:lumMod val="75000"/>
                    </a:schemeClr>
                  </a:solidFill>
                </a:rPr>
                <a:t>Okhla</a:t>
              </a:r>
              <a:endParaRPr lang="en-US" b="1" dirty="0">
                <a:solidFill>
                  <a:srgbClr val="002060"/>
                </a:solidFill>
              </a:endParaRPr>
            </a:p>
          </p:txBody>
        </p:sp>
        <p:cxnSp>
          <p:nvCxnSpPr>
            <p:cNvPr id="7" name="Straight Arrow Connector 6"/>
            <p:cNvCxnSpPr/>
            <p:nvPr/>
          </p:nvCxnSpPr>
          <p:spPr>
            <a:xfrm flipV="1">
              <a:off x="3581400" y="1371600"/>
              <a:ext cx="2133600" cy="2286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rot="18761418">
              <a:off x="4289372" y="1331966"/>
              <a:ext cx="2060179" cy="369332"/>
            </a:xfrm>
            <a:prstGeom prst="rect">
              <a:avLst/>
            </a:prstGeom>
            <a:noFill/>
          </p:spPr>
          <p:txBody>
            <a:bodyPr wrap="none" rtlCol="0">
              <a:spAutoFit/>
            </a:bodyPr>
            <a:lstStyle/>
            <a:p>
              <a:r>
                <a:rPr lang="en-US" b="1" dirty="0">
                  <a:solidFill>
                    <a:srgbClr val="FF0000"/>
                  </a:solidFill>
                </a:rPr>
                <a:t>Connaught Place</a:t>
              </a:r>
              <a:endParaRPr lang="en-US" b="1" dirty="0">
                <a:solidFill>
                  <a:srgbClr val="002060"/>
                </a:solidFill>
              </a:endParaRPr>
            </a:p>
          </p:txBody>
        </p:sp>
        <p:cxnSp>
          <p:nvCxnSpPr>
            <p:cNvPr id="9" name="Straight Arrow Connector 8"/>
            <p:cNvCxnSpPr/>
            <p:nvPr/>
          </p:nvCxnSpPr>
          <p:spPr>
            <a:xfrm flipV="1">
              <a:off x="3581400" y="3938421"/>
              <a:ext cx="2438400" cy="168562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1" name="TextBox 20"/>
            <p:cNvSpPr txBox="1"/>
            <p:nvPr/>
          </p:nvSpPr>
          <p:spPr>
            <a:xfrm rot="19442308">
              <a:off x="5253259" y="4039868"/>
              <a:ext cx="1370888" cy="369332"/>
            </a:xfrm>
            <a:prstGeom prst="rect">
              <a:avLst/>
            </a:prstGeom>
            <a:noFill/>
          </p:spPr>
          <p:txBody>
            <a:bodyPr wrap="none" rtlCol="0">
              <a:spAutoFit/>
            </a:bodyPr>
            <a:lstStyle/>
            <a:p>
              <a:r>
                <a:rPr lang="en-US" b="1" dirty="0">
                  <a:solidFill>
                    <a:srgbClr val="002060"/>
                  </a:solidFill>
                </a:rPr>
                <a:t>Hauz Khas</a:t>
              </a:r>
            </a:p>
          </p:txBody>
        </p:sp>
        <p:cxnSp>
          <p:nvCxnSpPr>
            <p:cNvPr id="11" name="Straight Arrow Connector 10"/>
            <p:cNvCxnSpPr/>
            <p:nvPr/>
          </p:nvCxnSpPr>
          <p:spPr>
            <a:xfrm flipV="1">
              <a:off x="5268965" y="5867400"/>
              <a:ext cx="1208035" cy="1524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259763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1800" b="1" dirty="0">
                <a:solidFill>
                  <a:srgbClr val="FF0000"/>
                </a:solidFill>
                <a:hlinkClick r:id="rId2"/>
              </a:rPr>
              <a:t>Connaught Place</a:t>
            </a:r>
            <a:endParaRPr lang="en-US" sz="1800" b="1" dirty="0">
              <a:solidFill>
                <a:srgbClr val="FF0000"/>
              </a:solidFill>
            </a:endParaRPr>
          </a:p>
          <a:p>
            <a:pPr lvl="1"/>
            <a:r>
              <a:rPr lang="en-US" sz="1400" dirty="0">
                <a:solidFill>
                  <a:srgbClr val="FF0000"/>
                </a:solidFill>
              </a:rPr>
              <a:t>In this Central Business District of Delhi, there are 18 bars , 4 ATM/Bank and 3 liquor stores. This means bars owners either buy stock from stores or directly from the beverages owners to meet the demand. Therefore we have greater chance of experimenting and winning the huge crowd which can be easily predicted by 18 successful bars among all three proxies.</a:t>
            </a:r>
          </a:p>
          <a:p>
            <a:pPr lvl="1"/>
            <a:r>
              <a:rPr lang="en-US" sz="1400" dirty="0">
                <a:solidFill>
                  <a:srgbClr val="FF0000"/>
                </a:solidFill>
              </a:rPr>
              <a:t>We can target the market by selling more expensive products and less cheaper products because mostly upper and middle income class will be here for fun.</a:t>
            </a:r>
          </a:p>
          <a:p>
            <a:r>
              <a:rPr lang="en-US" sz="1800" b="1" dirty="0">
                <a:solidFill>
                  <a:srgbClr val="002060"/>
                </a:solidFill>
                <a:hlinkClick r:id="rId3"/>
              </a:rPr>
              <a:t>Hauz Khas</a:t>
            </a:r>
            <a:endParaRPr lang="en-US" sz="1800" b="1" dirty="0">
              <a:solidFill>
                <a:srgbClr val="002060"/>
              </a:solidFill>
            </a:endParaRPr>
          </a:p>
          <a:p>
            <a:pPr lvl="1"/>
            <a:r>
              <a:rPr lang="en-US" sz="1400" dirty="0">
                <a:solidFill>
                  <a:srgbClr val="002060"/>
                </a:solidFill>
              </a:rPr>
              <a:t>Blossomed into a popular eating and shopping precinct, it has 7 Bars, 6 ATM/Bank and 3 Liquor stores targeting the youth largely because of it’s location surrounding.</a:t>
            </a:r>
          </a:p>
          <a:p>
            <a:pPr lvl="1"/>
            <a:r>
              <a:rPr lang="en-US" sz="1400" dirty="0">
                <a:solidFill>
                  <a:srgbClr val="002060"/>
                </a:solidFill>
              </a:rPr>
              <a:t>Since this place comprises of youth of all the income classes, we can setup bar along with all kind of our products.</a:t>
            </a:r>
          </a:p>
          <a:p>
            <a:r>
              <a:rPr lang="en-US" sz="1800" b="1" dirty="0">
                <a:solidFill>
                  <a:schemeClr val="accent6">
                    <a:lumMod val="75000"/>
                  </a:schemeClr>
                </a:solidFill>
                <a:hlinkClick r:id="rId4"/>
              </a:rPr>
              <a:t>Okhla</a:t>
            </a:r>
            <a:endParaRPr lang="en-US" sz="1800" b="1" dirty="0">
              <a:solidFill>
                <a:schemeClr val="accent6">
                  <a:lumMod val="75000"/>
                </a:schemeClr>
              </a:solidFill>
            </a:endParaRPr>
          </a:p>
          <a:p>
            <a:pPr lvl="1"/>
            <a:r>
              <a:rPr lang="en-US" sz="1400" dirty="0">
                <a:solidFill>
                  <a:schemeClr val="accent6">
                    <a:lumMod val="75000"/>
                  </a:schemeClr>
                </a:solidFill>
              </a:rPr>
              <a:t>Being the busiest industrial suburb in South Delhi, there are 5 liquor store, 1 bar and 4 ATM/Bank which mainly consist of middle and lower income class who are fond of drinking with less expense. Thus making a key area for making and gaining popularity among the market.</a:t>
            </a:r>
          </a:p>
          <a:p>
            <a:pPr lvl="1"/>
            <a:r>
              <a:rPr lang="en-US" sz="1400" dirty="0">
                <a:solidFill>
                  <a:schemeClr val="accent6">
                    <a:lumMod val="75000"/>
                  </a:schemeClr>
                </a:solidFill>
              </a:rPr>
              <a:t>We can target the market by selling more cheaper products and less expensive products.</a:t>
            </a:r>
          </a:p>
          <a:p>
            <a:endParaRPr lang="en-US" sz="1800" b="1" dirty="0">
              <a:solidFill>
                <a:schemeClr val="accent6">
                  <a:lumMod val="75000"/>
                </a:schemeClr>
              </a:solidFill>
            </a:endParaRPr>
          </a:p>
          <a:p>
            <a:pPr marL="109728" indent="0">
              <a:buNone/>
            </a:pPr>
            <a:r>
              <a:rPr lang="en-US" sz="1600" b="1" u="sng" dirty="0"/>
              <a:t>NOTE</a:t>
            </a:r>
            <a:r>
              <a:rPr lang="en-US" sz="1600" dirty="0"/>
              <a:t>: The Interpretations Slide derived from Result Slides is also made by keeping facts mentioned by wiki links, highlighted separately, and </a:t>
            </a:r>
            <a:r>
              <a:rPr lang="en-US" sz="1600" dirty="0">
                <a:hlinkClick r:id="rId5"/>
              </a:rPr>
              <a:t>Gov. Of Delhi: ECONOMIC SURVEY OF DELHI</a:t>
            </a:r>
            <a:r>
              <a:rPr lang="en-US" sz="1600" dirty="0"/>
              <a:t>.</a:t>
            </a:r>
          </a:p>
        </p:txBody>
      </p:sp>
      <p:sp>
        <p:nvSpPr>
          <p:cNvPr id="3" name="Title 2"/>
          <p:cNvSpPr>
            <a:spLocks noGrp="1"/>
          </p:cNvSpPr>
          <p:nvPr>
            <p:ph type="title"/>
          </p:nvPr>
        </p:nvSpPr>
        <p:spPr/>
        <p:txBody>
          <a:bodyPr>
            <a:normAutofit/>
          </a:bodyPr>
          <a:lstStyle/>
          <a:p>
            <a:r>
              <a:rPr lang="en-US" sz="2000" dirty="0">
                <a:effectLst/>
              </a:rPr>
              <a:t>Interpretation slide</a:t>
            </a:r>
            <a:endParaRPr lang="en-US" sz="2000" dirty="0"/>
          </a:p>
        </p:txBody>
      </p:sp>
    </p:spTree>
    <p:extLst>
      <p:ext uri="{BB962C8B-B14F-4D97-AF65-F5344CB8AC3E}">
        <p14:creationId xmlns:p14="http://schemas.microsoft.com/office/powerpoint/2010/main" val="20065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1" y="4175"/>
            <a:ext cx="5791200" cy="376825"/>
          </a:xfrm>
        </p:spPr>
        <p:txBody>
          <a:bodyPr>
            <a:normAutofit fontScale="90000"/>
          </a:bodyPr>
          <a:lstStyle/>
          <a:p>
            <a:r>
              <a:rPr lang="en-US" sz="2000" dirty="0">
                <a:effectLst/>
              </a:rPr>
              <a:t>Distance Matrix</a:t>
            </a:r>
            <a:endParaRPr lang="en-US" sz="2000" dirty="0"/>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457199"/>
            <a:ext cx="8210550" cy="623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66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7620000" cy="579438"/>
          </a:xfrm>
        </p:spPr>
        <p:txBody>
          <a:bodyPr>
            <a:normAutofit/>
          </a:bodyPr>
          <a:lstStyle/>
          <a:p>
            <a:r>
              <a:rPr lang="en-US" sz="2000" dirty="0" err="1">
                <a:effectLst/>
              </a:rPr>
              <a:t>Dendogram</a:t>
            </a:r>
            <a:r>
              <a:rPr lang="en-US" sz="2000" dirty="0">
                <a:effectLst/>
              </a:rPr>
              <a:t> with Clustered Entities.</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80" y="4114800"/>
            <a:ext cx="5315193" cy="27432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80" y="535964"/>
            <a:ext cx="4173610" cy="215402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1981200"/>
            <a:ext cx="5748182" cy="2966668"/>
          </a:xfrm>
          <a:prstGeom prst="rect">
            <a:avLst/>
          </a:prstGeom>
        </p:spPr>
      </p:pic>
      <p:sp>
        <p:nvSpPr>
          <p:cNvPr id="7" name="TextBox 6"/>
          <p:cNvSpPr txBox="1"/>
          <p:nvPr/>
        </p:nvSpPr>
        <p:spPr>
          <a:xfrm>
            <a:off x="5767224" y="729734"/>
            <a:ext cx="657552" cy="369332"/>
          </a:xfrm>
          <a:prstGeom prst="rect">
            <a:avLst/>
          </a:prstGeom>
          <a:noFill/>
        </p:spPr>
        <p:txBody>
          <a:bodyPr wrap="none" rtlCol="0">
            <a:spAutoFit/>
          </a:bodyPr>
          <a:lstStyle/>
          <a:p>
            <a:r>
              <a:rPr lang="en-US" dirty="0"/>
              <a:t>Bars</a:t>
            </a:r>
          </a:p>
        </p:txBody>
      </p:sp>
      <p:sp>
        <p:nvSpPr>
          <p:cNvPr id="8" name="TextBox 7"/>
          <p:cNvSpPr txBox="1"/>
          <p:nvPr/>
        </p:nvSpPr>
        <p:spPr>
          <a:xfrm>
            <a:off x="685800" y="3095202"/>
            <a:ext cx="1548822" cy="369332"/>
          </a:xfrm>
          <a:prstGeom prst="rect">
            <a:avLst/>
          </a:prstGeom>
          <a:noFill/>
        </p:spPr>
        <p:txBody>
          <a:bodyPr wrap="none" rtlCol="0">
            <a:spAutoFit/>
          </a:bodyPr>
          <a:lstStyle/>
          <a:p>
            <a:r>
              <a:rPr lang="en-US" dirty="0"/>
              <a:t>Liquor Store</a:t>
            </a:r>
          </a:p>
        </p:txBody>
      </p:sp>
      <p:sp>
        <p:nvSpPr>
          <p:cNvPr id="9" name="TextBox 8"/>
          <p:cNvSpPr txBox="1"/>
          <p:nvPr/>
        </p:nvSpPr>
        <p:spPr>
          <a:xfrm>
            <a:off x="6096000" y="5511800"/>
            <a:ext cx="1534394" cy="369332"/>
          </a:xfrm>
          <a:prstGeom prst="rect">
            <a:avLst/>
          </a:prstGeom>
          <a:noFill/>
        </p:spPr>
        <p:txBody>
          <a:bodyPr wrap="none" rtlCol="0">
            <a:spAutoFit/>
          </a:bodyPr>
          <a:lstStyle/>
          <a:p>
            <a:r>
              <a:rPr lang="en-US" dirty="0"/>
              <a:t>Bank &amp; ATM</a:t>
            </a:r>
          </a:p>
        </p:txBody>
      </p:sp>
      <p:cxnSp>
        <p:nvCxnSpPr>
          <p:cNvPr id="11" name="Straight Arrow Connector 10"/>
          <p:cNvCxnSpPr>
            <a:stCxn id="7" idx="1"/>
            <a:endCxn id="5" idx="3"/>
          </p:cNvCxnSpPr>
          <p:nvPr/>
        </p:nvCxnSpPr>
        <p:spPr>
          <a:xfrm flipH="1">
            <a:off x="4241190" y="914400"/>
            <a:ext cx="1526034" cy="698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a:endCxn id="6" idx="1"/>
          </p:cNvCxnSpPr>
          <p:nvPr/>
        </p:nvCxnSpPr>
        <p:spPr>
          <a:xfrm>
            <a:off x="2234622" y="3279868"/>
            <a:ext cx="1499178"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3"/>
          </p:cNvCxnSpPr>
          <p:nvPr/>
        </p:nvCxnSpPr>
        <p:spPr>
          <a:xfrm flipH="1" flipV="1">
            <a:off x="5357373" y="5486400"/>
            <a:ext cx="738627" cy="21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25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 y="25400"/>
            <a:ext cx="4876800" cy="639762"/>
          </a:xfrm>
        </p:spPr>
        <p:txBody>
          <a:bodyPr>
            <a:normAutofit/>
          </a:bodyPr>
          <a:lstStyle/>
          <a:p>
            <a:r>
              <a:rPr lang="en-US" sz="2000" dirty="0">
                <a:effectLst/>
              </a:rPr>
              <a:t>Plots with Clustered Entity - Bars</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685800"/>
            <a:ext cx="9144000" cy="4505398"/>
          </a:xfrm>
          <a:prstGeom prst="rect">
            <a:avLst/>
          </a:prstGeom>
        </p:spPr>
      </p:pic>
      <p:sp>
        <p:nvSpPr>
          <p:cNvPr id="9" name="Oval 8"/>
          <p:cNvSpPr/>
          <p:nvPr/>
        </p:nvSpPr>
        <p:spPr>
          <a:xfrm>
            <a:off x="3581400" y="1600200"/>
            <a:ext cx="977900" cy="1219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276600" y="3962400"/>
            <a:ext cx="1066800" cy="9144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876800" y="3810000"/>
            <a:ext cx="1143000" cy="10668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4255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1531</TotalTime>
  <Words>977</Words>
  <Application>Microsoft Macintosh PowerPoint</Application>
  <PresentationFormat>On-screen Show (4:3)</PresentationFormat>
  <Paragraphs>70</Paragraphs>
  <Slides>13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Lucida Sans Unicode</vt:lpstr>
      <vt:lpstr>Verdana</vt:lpstr>
      <vt:lpstr>Wingdings 2</vt:lpstr>
      <vt:lpstr>Wingdings 3</vt:lpstr>
      <vt:lpstr>Concourse</vt:lpstr>
      <vt:lpstr>Packager Shell Object</vt:lpstr>
      <vt:lpstr>Śhārāb – A Beverage Company Delhi</vt:lpstr>
      <vt:lpstr>PowerPoint Presentation</vt:lpstr>
      <vt:lpstr>Description slide</vt:lpstr>
      <vt:lpstr>Proxy List &amp; their justifications</vt:lpstr>
      <vt:lpstr>Result Slides</vt:lpstr>
      <vt:lpstr>Interpretation slide</vt:lpstr>
      <vt:lpstr>Distance Matrix</vt:lpstr>
      <vt:lpstr>Dendogram with Clustered Entities.</vt:lpstr>
      <vt:lpstr>Plots with Clustered Entity - Bars</vt:lpstr>
      <vt:lpstr>Plots with Clustered Entity – Liquor Stores</vt:lpstr>
      <vt:lpstr>Plots with Clustered Entity – ATM &amp; Bank</vt:lpstr>
      <vt:lpstr>Code along with other attachments files used in this PPT</vt:lpstr>
      <vt:lpstr>Conclusions/assumptions by observation from graph for complete Delhi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Aritra Banerjee</dc:creator>
  <cp:lastModifiedBy>Surya Kandukuri</cp:lastModifiedBy>
  <cp:revision>176</cp:revision>
  <dcterms:created xsi:type="dcterms:W3CDTF">2015-10-10T17:19:20Z</dcterms:created>
  <dcterms:modified xsi:type="dcterms:W3CDTF">2020-01-22T16:45:38Z</dcterms:modified>
</cp:coreProperties>
</file>