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7"/>
  </p:notesMasterIdLst>
  <p:sldIdLst>
    <p:sldId id="273" r:id="rId2"/>
    <p:sldId id="257" r:id="rId3"/>
    <p:sldId id="258" r:id="rId4"/>
    <p:sldId id="260" r:id="rId5"/>
    <p:sldId id="270" r:id="rId6"/>
    <p:sldId id="259" r:id="rId7"/>
    <p:sldId id="261" r:id="rId8"/>
    <p:sldId id="266" r:id="rId9"/>
    <p:sldId id="264" r:id="rId10"/>
    <p:sldId id="265" r:id="rId11"/>
    <p:sldId id="267" r:id="rId12"/>
    <p:sldId id="268" r:id="rId13"/>
    <p:sldId id="269" r:id="rId14"/>
    <p:sldId id="271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9B69F6-1717-4D80-A463-7171CD4DD970}" v="1252" dt="2023-10-16T21:12:36.180"/>
    <p1510:client id="{04BE5378-0B6D-413C-B8FD-83869412B70A}" v="141" dt="2023-10-16T20:44:17.041"/>
    <p1510:client id="{1721B263-163F-45C5-A7AE-93CCE5ED7E9A}" v="189" dt="2023-10-16T19:42:49.186"/>
    <p1510:client id="{315FA536-9DC6-4FC2-B901-5F8B3948953D}" v="370" dt="2023-10-16T19:39:45.606"/>
    <p1510:client id="{35B6E661-EDE2-430E-B1F9-3FAC4E7FE3D2}" v="8" dt="2023-10-16T19:06:49.576"/>
    <p1510:client id="{5CD24841-118F-4ACF-B2A2-A67EF806A7FD}" v="5" dt="2023-10-17T08:30:03.186"/>
    <p1510:client id="{5FACB1D1-7A95-4CB2-BDF8-84D444C5E3C2}" v="429" dt="2023-10-16T20:34:19.580"/>
    <p1510:client id="{7EE83F38-B0F6-4FFD-A5A2-140C1E1AB8F6}" v="170" dt="2023-10-16T21:00:00.131"/>
    <p1510:client id="{9F61106E-8E7E-4FED-A2FA-5AB27BCDA909}" v="141" dt="2023-10-16T20:15:44.400"/>
    <p1510:client id="{CF3F0020-FF87-4345-B50E-00F6ED7F19CB}" v="17" dt="2023-10-16T20:43:45.978"/>
    <p1510:client id="{E3708790-53BD-4BB0-A5AF-3E900337BCFA}" v="2" dt="2023-10-16T20:45:08.340"/>
    <p1510:client id="{EAACAE1F-1BDE-4B9A-876C-B193E4E8FA8F}" v="76" dt="2023-10-16T19:41:07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 varScale="1">
        <p:scale>
          <a:sx n="96" d="100"/>
          <a:sy n="96" d="100"/>
        </p:scale>
        <p:origin x="37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2D7FC-2B35-41D2-A17C-7AF910278FC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D9D4F-D382-4872-A4DE-58F77B4A5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77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5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8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5261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02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0234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36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5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5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3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9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0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9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9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5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6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0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005F-2301-E574-35FA-4C69BCCD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/>
              <a:t>FIRE DETECTION USING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53067-0647-6797-DFF6-5A72ED458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4145279"/>
            <a:ext cx="4184035" cy="18960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>
                <a:solidFill>
                  <a:srgbClr val="404040"/>
                </a:solidFill>
              </a:rPr>
              <a:t>SHIVAM PANDEY  (2000270100148)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SURYAKANT PATEL (2000270100162)</a:t>
            </a:r>
          </a:p>
          <a:p>
            <a:pPr>
              <a:buFont typeface="Wingdings" charset="2"/>
              <a:buChar char="Ø"/>
            </a:pPr>
            <a:r>
              <a:rPr lang="en-US" dirty="0"/>
              <a:t>VIPIN MAURYA (2000270100187)</a:t>
            </a:r>
          </a:p>
          <a:p>
            <a:pPr>
              <a:buFont typeface="Wingdings" charset="2"/>
              <a:buChar char="Ø"/>
            </a:pPr>
            <a:r>
              <a:rPr lang="en-US" dirty="0"/>
              <a:t>SARAL MITTAL (2000270100135)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3A13B-2592-CD2C-6E9F-38B900987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63840" y="4389120"/>
            <a:ext cx="2405844" cy="17233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GUIDE</a:t>
            </a:r>
          </a:p>
          <a:p>
            <a:pPr marL="0" indent="0">
              <a:buNone/>
            </a:pPr>
            <a:r>
              <a:rPr lang="en-US" b="1" dirty="0"/>
              <a:t>Dr. Shashank Sahu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14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B548-420C-28FC-DBEF-5A9BC7C6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Proposed Approach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D00BF4-D1AC-E499-43A4-4CE8D8372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702" y="2160588"/>
            <a:ext cx="8470633" cy="3881437"/>
          </a:xfrm>
        </p:spPr>
      </p:pic>
    </p:spTree>
    <p:extLst>
      <p:ext uri="{BB962C8B-B14F-4D97-AF65-F5344CB8AC3E}">
        <p14:creationId xmlns:p14="http://schemas.microsoft.com/office/powerpoint/2010/main" val="3802339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E6677-AD98-9218-06DC-AE617E73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alibri"/>
                <a:cs typeface="Calibri"/>
              </a:rPr>
              <a:t>ADVANTAGES OF OUR APPROACH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65688-8445-D081-76D2-99DC9BB88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3" y="1766059"/>
            <a:ext cx="11001513" cy="4726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r>
              <a:rPr lang="en-US" sz="3000" dirty="0">
                <a:ea typeface="+mn-lt"/>
                <a:cs typeface="+mn-lt"/>
              </a:rPr>
              <a:t>Compared to existing hardware solutions, our application is</a:t>
            </a:r>
          </a:p>
          <a:p>
            <a:pPr marL="0" indent="0">
              <a:buNone/>
            </a:pPr>
            <a:r>
              <a:rPr lang="en-US" sz="3000" dirty="0">
                <a:ea typeface="+mn-lt"/>
                <a:cs typeface="+mn-lt"/>
              </a:rPr>
              <a:t>      Accurate, affordable, robust, reliable.</a:t>
            </a:r>
            <a:endParaRPr lang="en-US" sz="30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3000" dirty="0">
                <a:ea typeface="+mn-lt"/>
                <a:cs typeface="+mn-lt"/>
              </a:rPr>
              <a:t>         No need of setting up a dedicated infrastructure.</a:t>
            </a:r>
            <a:endParaRPr lang="en-US" sz="3000" dirty="0">
              <a:ea typeface="Calibri" panose="020F0502020204030204"/>
              <a:cs typeface="Calibri" panose="020F0502020204030204"/>
            </a:endParaRPr>
          </a:p>
          <a:p>
            <a:r>
              <a:rPr lang="en-US" sz="3000" dirty="0">
                <a:ea typeface="+mn-lt"/>
                <a:cs typeface="+mn-lt"/>
              </a:rPr>
              <a:t>Due to the use of deep learning and transfer learning techniques, our model</a:t>
            </a:r>
            <a:endParaRPr lang="en-US" sz="3000" dirty="0"/>
          </a:p>
          <a:p>
            <a:pPr marL="0" indent="0">
              <a:buNone/>
            </a:pPr>
            <a:r>
              <a:rPr lang="en-US" sz="3000">
                <a:ea typeface="+mn-lt"/>
                <a:cs typeface="+mn-lt"/>
              </a:rPr>
              <a:t>     </a:t>
            </a:r>
            <a:r>
              <a:rPr lang="en-US" sz="3000" dirty="0">
                <a:ea typeface="+mn-lt"/>
                <a:cs typeface="+mn-lt"/>
              </a:rPr>
              <a:t>Easier to build, alter, upgrade, requires fewer computing resources to train.</a:t>
            </a:r>
            <a:endParaRPr lang="en-US" sz="3000" dirty="0"/>
          </a:p>
          <a:p>
            <a:r>
              <a:rPr lang="en-US" sz="3000" dirty="0">
                <a:ea typeface="+mn-lt"/>
                <a:cs typeface="+mn-lt"/>
              </a:rPr>
              <a:t>No need for Domain Knowledge.</a:t>
            </a:r>
            <a:endParaRPr lang="en-US" sz="3000" dirty="0"/>
          </a:p>
          <a:p>
            <a:pPr marL="0" indent="0">
              <a:buNone/>
            </a:pPr>
            <a:r>
              <a:rPr lang="en-US" sz="3000" dirty="0">
                <a:ea typeface="+mn-lt"/>
                <a:cs typeface="+mn-lt"/>
              </a:rPr>
              <a:t>    Minimized use of computing resources.</a:t>
            </a:r>
            <a:endParaRPr lang="en-US" sz="3000" dirty="0">
              <a:ea typeface="Calibri" panose="020F0502020204030204"/>
              <a:cs typeface="Calibri" panose="020F0502020204030204"/>
            </a:endParaRPr>
          </a:p>
          <a:p>
            <a:r>
              <a:rPr lang="en-US" sz="3000" dirty="0">
                <a:ea typeface="+mn-lt"/>
                <a:cs typeface="+mn-lt"/>
              </a:rPr>
              <a:t>This application Is meant for detecting fires using visual input, and hence can be integrated with the existing</a:t>
            </a:r>
            <a:endParaRPr lang="en-US" sz="3000" dirty="0"/>
          </a:p>
          <a:p>
            <a:r>
              <a:rPr lang="en-US" sz="3000" dirty="0">
                <a:ea typeface="+mn-lt"/>
                <a:cs typeface="+mn-lt"/>
              </a:rPr>
              <a:t>surveillance infrastructure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62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9534A-F057-36E2-FA0B-EABE2D4FB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89" y="118596"/>
            <a:ext cx="6391835" cy="1359181"/>
          </a:xfrm>
        </p:spPr>
        <p:txBody>
          <a:bodyPr/>
          <a:lstStyle/>
          <a:p>
            <a:r>
              <a:rPr lang="en-US" b="1" u="sng">
                <a:cs typeface="Calibri Light"/>
              </a:rPr>
              <a:t>RESULTS</a:t>
            </a:r>
            <a:endParaRPr lang="en-US" b="1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06D83-960F-ABA1-D805-04D55E40D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46" y="1581418"/>
            <a:ext cx="6725187" cy="46936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Experimenting different combinations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Performance metrics : Accuracy, Precision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and Recall.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 Best combination 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RESNET 50 + Support Vector Machine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2269AF-A737-BA1F-2E29-2C7F35A6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39" y="4459343"/>
            <a:ext cx="5101729" cy="15230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A24F39-3DF7-9950-AD21-6AFBAB895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375" y="686334"/>
            <a:ext cx="4244708" cy="59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95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2C56-CC03-3812-8E97-7FB744CE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127B2D-738B-DA28-9B58-7C89E6403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331" y="360377"/>
            <a:ext cx="10987773" cy="6140380"/>
          </a:xfrm>
        </p:spPr>
      </p:pic>
    </p:spTree>
    <p:extLst>
      <p:ext uri="{BB962C8B-B14F-4D97-AF65-F5344CB8AC3E}">
        <p14:creationId xmlns:p14="http://schemas.microsoft.com/office/powerpoint/2010/main" val="3283797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FF614-AE23-33D7-3222-7FF1E63C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8BD5C2-1C84-89ED-6121-2F104B844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" y="365124"/>
            <a:ext cx="10988040" cy="6208395"/>
          </a:xfrm>
        </p:spPr>
      </p:pic>
    </p:spTree>
    <p:extLst>
      <p:ext uri="{BB962C8B-B14F-4D97-AF65-F5344CB8AC3E}">
        <p14:creationId xmlns:p14="http://schemas.microsoft.com/office/powerpoint/2010/main" val="3246111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FAA93-6B54-B167-F11C-A3EFB2AA95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E53D7-19CB-5AFC-9BA3-D4789F5C4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3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B350-879C-0B4D-29C2-6E51D465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F473-6CE4-8B26-5611-A42DD53B8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Outcome of Literature Survey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Design Details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Existing Approaches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Proposed Approach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Advantages of our Approach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Results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0565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525C-8737-B75B-BE62-B14CFF51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Introduction</a:t>
            </a:r>
            <a:endParaRPr lang="en-US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AB962-FE6D-D389-EC8B-1F98DF41F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086"/>
            <a:ext cx="10417908" cy="402895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b="1">
                <a:ea typeface="Calibri"/>
                <a:cs typeface="Calibri"/>
              </a:rPr>
              <a:t>PROBLEM</a:t>
            </a:r>
            <a:r>
              <a:rPr lang="en-US">
                <a:ea typeface="Calibri"/>
                <a:cs typeface="Calibri"/>
              </a:rPr>
              <a:t>: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India in 2015, 1,193 persons injured and  17,700 killed.</a:t>
            </a:r>
            <a:endParaRPr lang="en-US" sz="2400">
              <a:ea typeface="Calibri" panose="020F0502020204030204"/>
              <a:cs typeface="Calibri" panose="020F0502020204030204"/>
            </a:endParaRPr>
          </a:p>
          <a:p>
            <a:r>
              <a:rPr lang="en-US" sz="2400">
                <a:ea typeface="+mn-lt"/>
                <a:cs typeface="+mn-lt"/>
              </a:rPr>
              <a:t>Third position in the National Risk Survey  report.</a:t>
            </a:r>
            <a:endParaRPr lang="en-US" sz="2400">
              <a:ea typeface="Calibri" panose="020F0502020204030204"/>
              <a:cs typeface="Calibri" panose="020F0502020204030204"/>
            </a:endParaRPr>
          </a:p>
          <a:p>
            <a:r>
              <a:rPr lang="en-US" sz="2400">
                <a:ea typeface="+mn-lt"/>
                <a:cs typeface="+mn-lt"/>
              </a:rPr>
              <a:t> Australian wildfires of 2019-2020 were the deadliest forest fires.</a:t>
            </a:r>
            <a:endParaRPr lang="en-US" sz="2400">
              <a:ea typeface="Calibri" panose="020F0502020204030204"/>
              <a:cs typeface="Calibri" panose="020F0502020204030204"/>
            </a:endParaRPr>
          </a:p>
          <a:p>
            <a:r>
              <a:rPr lang="en-US" sz="2400">
                <a:ea typeface="+mn-lt"/>
                <a:cs typeface="+mn-lt"/>
              </a:rPr>
              <a:t> Half a billion animals killed, 20 million acres burnt, 100 billion $ in damages.</a:t>
            </a:r>
            <a:endParaRPr lang="en-US" sz="2400">
              <a:ea typeface="Calibri" panose="020F0502020204030204"/>
              <a:cs typeface="Calibri" panose="020F0502020204030204"/>
            </a:endParaRPr>
          </a:p>
          <a:p>
            <a:r>
              <a:rPr lang="en-US" sz="2400">
                <a:ea typeface="+mn-lt"/>
                <a:cs typeface="+mn-lt"/>
              </a:rPr>
              <a:t> Could be prevented by deploying fire detection systems but the existing systems have lot of    shortcomings</a:t>
            </a:r>
            <a:r>
              <a:rPr lang="en-US" sz="2400">
                <a:ea typeface="Calibri"/>
                <a:cs typeface="Calibri"/>
              </a:rPr>
              <a:t>                                                                      </a:t>
            </a:r>
          </a:p>
          <a:p>
            <a:pPr marL="0" indent="0">
              <a:buNone/>
            </a:pPr>
            <a:endParaRPr lang="en-US" sz="2400">
              <a:ea typeface="Calibri"/>
              <a:cs typeface="Calibri"/>
            </a:endParaRPr>
          </a:p>
          <a:p>
            <a:pPr marL="0" indent="0">
              <a:buNone/>
            </a:pPr>
            <a:endParaRPr lang="en-US" sz="2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982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4CA0-1AB2-115F-2A66-99CC69684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365125"/>
            <a:ext cx="11176000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4AD63-A82D-E0F8-A468-105F1D72D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1866265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In this work, we are building a </a:t>
            </a:r>
            <a:r>
              <a:rPr lang="en-US" sz="2400" b="1" i="1" dirty="0"/>
              <a:t>deep learning model</a:t>
            </a:r>
            <a:endParaRPr lang="en-US" sz="2400" b="1" i="1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/>
              <a:t>   to </a:t>
            </a:r>
            <a:r>
              <a:rPr lang="en-US" sz="2400" b="1" i="1" dirty="0"/>
              <a:t>identify fires</a:t>
            </a:r>
            <a:r>
              <a:rPr lang="en-US" sz="2400" dirty="0"/>
              <a:t> in images/video-frames</a:t>
            </a:r>
            <a:endParaRPr lang="en-US" sz="2400">
              <a:ea typeface="Calibri"/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Deep learning is achieved through </a:t>
            </a:r>
            <a:r>
              <a:rPr lang="en-US" sz="2400" b="1" i="1" dirty="0"/>
              <a:t>Transfer</a:t>
            </a:r>
            <a:endParaRPr lang="en-US" sz="2400" b="1" i="1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b="1" i="1" dirty="0"/>
              <a:t>   learning</a:t>
            </a:r>
            <a:r>
              <a:rPr lang="en-US" sz="2400" dirty="0"/>
              <a:t>.</a:t>
            </a:r>
            <a:endParaRPr lang="en-US" sz="2400">
              <a:ea typeface="Calibri" panose="020F0502020204030204"/>
              <a:cs typeface="Calibri" panose="020F0502020204030204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model can be used to detect fires in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dirty="0"/>
              <a:t>   </a:t>
            </a:r>
            <a:r>
              <a:rPr lang="en-US" sz="2400" b="1" i="1" dirty="0"/>
              <a:t>surveillance </a:t>
            </a:r>
            <a:r>
              <a:rPr lang="en-US" sz="2400" dirty="0"/>
              <a:t>videos.</a:t>
            </a:r>
            <a:endParaRPr lang="en-US" sz="2400">
              <a:ea typeface="Calibri"/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Does not require </a:t>
            </a:r>
            <a:r>
              <a:rPr lang="en-US" sz="2400" b="1" i="1" dirty="0"/>
              <a:t>special infrastructure</a:t>
            </a:r>
            <a:r>
              <a:rPr lang="en-US" sz="2400" dirty="0"/>
              <a:t> for setup</a:t>
            </a:r>
            <a:endParaRPr lang="en-US" sz="24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/>
              <a:t>   nor does it need </a:t>
            </a:r>
            <a:r>
              <a:rPr lang="en-US" sz="2400" b="1" i="1" dirty="0"/>
              <a:t>domain knowledge</a:t>
            </a:r>
            <a:r>
              <a:rPr lang="en-US" sz="2400" dirty="0"/>
              <a:t> and</a:t>
            </a:r>
            <a:endParaRPr lang="en-US" sz="24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/>
              <a:t>   </a:t>
            </a:r>
            <a:r>
              <a:rPr lang="en-US" sz="2400" b="1" i="1" dirty="0"/>
              <a:t>prohibitive computation</a:t>
            </a:r>
            <a:r>
              <a:rPr lang="en-US" sz="2400" dirty="0"/>
              <a:t> for development.</a:t>
            </a:r>
            <a:endParaRPr lang="en-US" sz="240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66C8B3-FC57-F18D-51E2-FEA537D98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148" y="2353442"/>
            <a:ext cx="5540852" cy="311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7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E843-4504-1BF3-3E55-3C047EB4E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406400"/>
            <a:ext cx="11099800" cy="1284288"/>
          </a:xfrm>
        </p:spPr>
        <p:txBody>
          <a:bodyPr/>
          <a:lstStyle/>
          <a:p>
            <a:r>
              <a:rPr lang="en-US" dirty="0"/>
              <a:t>HEAT DETECTORS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EB6FE1-25A4-4B4A-19CF-41B6980B9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1178" y="2160588"/>
            <a:ext cx="6002622" cy="388143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19F6CD-975D-78A6-8A23-96D45AACD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3" y="2239514"/>
            <a:ext cx="5242857" cy="380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4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92EE-107F-B962-7527-890786DF8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" y="648677"/>
            <a:ext cx="9144000" cy="832767"/>
          </a:xfrm>
        </p:spPr>
        <p:txBody>
          <a:bodyPr>
            <a:normAutofit fontScale="90000"/>
          </a:bodyPr>
          <a:lstStyle/>
          <a:p>
            <a:r>
              <a:rPr lang="en-US" dirty="0"/>
              <a:t>Outcome of literary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BAE18-F725-FD28-1FEE-483FC1DC4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176" y="2183488"/>
            <a:ext cx="11073804" cy="43990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" panose="05000000000000000000" pitchFamily="2" charset="2"/>
              <a:buChar char="•"/>
            </a:pPr>
            <a:r>
              <a:rPr lang="en-US" dirty="0">
                <a:ea typeface="+mn-lt"/>
                <a:cs typeface="+mn-lt"/>
              </a:rPr>
              <a:t> Traditional Machine learning using feature engineering require</a:t>
            </a:r>
            <a:endParaRPr lang="en-US"/>
          </a:p>
          <a:p>
            <a:pPr marL="342900" indent="-342900" algn="l">
              <a:buFont typeface="Arial" panose="05000000000000000000" pitchFamily="2" charset="2"/>
              <a:buChar char="•"/>
            </a:pPr>
            <a:r>
              <a:rPr lang="en-US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Immense domain knowledge </a:t>
            </a:r>
            <a:endParaRPr lang="en-US">
              <a:ea typeface="Calibri"/>
              <a:cs typeface="Calibri"/>
            </a:endParaRPr>
          </a:p>
          <a:p>
            <a:pPr marL="342900" indent="-342900" algn="l">
              <a:buFont typeface="Arial" panose="05000000000000000000" pitchFamily="2" charset="2"/>
              <a:buChar char="•"/>
            </a:pPr>
            <a:r>
              <a:rPr lang="en-US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Tedious and time-consuming </a:t>
            </a:r>
            <a:endParaRPr lang="en-US">
              <a:ea typeface="+mn-lt"/>
              <a:cs typeface="+mn-lt"/>
            </a:endParaRPr>
          </a:p>
          <a:p>
            <a:pPr marL="342900" indent="-342900" algn="l">
              <a:buFont typeface="Arial" panose="05000000000000000000" pitchFamily="2" charset="2"/>
              <a:buChar char="•"/>
            </a:pPr>
            <a:r>
              <a:rPr lang="en-US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Problem-dependent.</a:t>
            </a:r>
            <a:endParaRPr lang="en-US">
              <a:ea typeface="Calibri"/>
              <a:cs typeface="Calibri"/>
            </a:endParaRPr>
          </a:p>
          <a:p>
            <a:pPr marL="342900" indent="-342900" algn="l">
              <a:buFont typeface="Arial" panose="05000000000000000000" pitchFamily="2" charset="2"/>
              <a:buChar char="•"/>
            </a:pPr>
            <a:r>
              <a:rPr lang="en-US" dirty="0">
                <a:ea typeface="+mn-lt"/>
                <a:cs typeface="+mn-lt"/>
              </a:rPr>
              <a:t>  Design of a deep learning model from scratch requires ▪ Large Dataset Immense computational resources </a:t>
            </a:r>
            <a:endParaRPr lang="en-US">
              <a:ea typeface="+mn-lt"/>
              <a:cs typeface="+mn-lt"/>
            </a:endParaRPr>
          </a:p>
          <a:p>
            <a:pPr marL="342900" indent="-342900" algn="l">
              <a:buFont typeface="Arial" panose="05000000000000000000" pitchFamily="2" charset="2"/>
              <a:buChar char="•"/>
            </a:pPr>
            <a:r>
              <a:rPr lang="en-US" dirty="0">
                <a:ea typeface="+mn-lt"/>
                <a:cs typeface="+mn-lt"/>
              </a:rPr>
              <a:t>Slow process </a:t>
            </a:r>
            <a:endParaRPr lang="en-US">
              <a:ea typeface="+mn-lt"/>
              <a:cs typeface="+mn-lt"/>
            </a:endParaRPr>
          </a:p>
          <a:p>
            <a:pPr marL="342900" indent="-342900" algn="l">
              <a:buFont typeface="Arial" panose="05000000000000000000" pitchFamily="2" charset="2"/>
              <a:buChar char="•"/>
            </a:pPr>
            <a:r>
              <a:rPr lang="en-US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Difficult to tune hyper-parameters </a:t>
            </a:r>
            <a:endParaRPr lang="en-US">
              <a:ea typeface="+mn-lt"/>
              <a:cs typeface="+mn-lt"/>
            </a:endParaRPr>
          </a:p>
          <a:p>
            <a:pPr marL="342900" indent="-342900" algn="l">
              <a:buFont typeface="Arial" panose="05000000000000000000" pitchFamily="2" charset="2"/>
              <a:buChar char="•"/>
            </a:pPr>
            <a:r>
              <a:rPr lang="en-US" dirty="0">
                <a:ea typeface="+mn-lt"/>
                <a:cs typeface="+mn-lt"/>
              </a:rPr>
              <a:t> Transfer learning is the best way to go!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3519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1A26-F8CA-04FB-338D-9D5C28CC3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Existing Approaches-HEAT DETECTORS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61E59-4B6B-05AE-F018-88670CA21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785"/>
            <a:ext cx="1110175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Heat detectors</a:t>
            </a:r>
            <a:endParaRPr lang="en-US" b="1" u="sng" dirty="0">
              <a:ea typeface="Calibri" panose="020F0502020204030204"/>
              <a:cs typeface="Calibri" panose="020F0502020204030204"/>
            </a:endParaRPr>
          </a:p>
          <a:p>
            <a:pPr algn="just"/>
            <a:r>
              <a:rPr lang="en-US" dirty="0"/>
              <a:t>Do not sense particles of combustion (smoke).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algn="just"/>
            <a:r>
              <a:rPr lang="en-US" dirty="0"/>
              <a:t>Designed to alarm only when </a:t>
            </a:r>
            <a:r>
              <a:rPr lang="en-US" b="1" i="1" dirty="0"/>
              <a:t>heat</a:t>
            </a:r>
            <a:r>
              <a:rPr lang="en-US" dirty="0"/>
              <a:t> on their sensors increase at a        </a:t>
            </a:r>
          </a:p>
          <a:p>
            <a:pPr marL="0" indent="0" algn="just">
              <a:buNone/>
            </a:pPr>
            <a:r>
              <a:rPr lang="en-US" dirty="0"/>
              <a:t>    predetermined rate or reaches a predetermined level.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algn="just"/>
            <a:r>
              <a:rPr lang="en-US" dirty="0"/>
              <a:t>Heat detectors are designed to </a:t>
            </a:r>
            <a:r>
              <a:rPr lang="en-US" b="1" i="1" dirty="0"/>
              <a:t>protect property</a:t>
            </a:r>
            <a:r>
              <a:rPr lang="en-US" dirty="0"/>
              <a:t>, not life.</a:t>
            </a:r>
            <a:endParaRPr lang="en-US" dirty="0">
              <a:ea typeface="Calibri"/>
              <a:cs typeface="Calibri"/>
            </a:endParaRPr>
          </a:p>
          <a:p>
            <a:pPr algn="just"/>
            <a:r>
              <a:rPr lang="en-US" b="1" i="1" dirty="0"/>
              <a:t>Blockage</a:t>
            </a:r>
            <a:r>
              <a:rPr lang="en-US" dirty="0"/>
              <a:t> of the heat flow to the detector due to objects.</a:t>
            </a:r>
            <a:endParaRPr lang="en-US" dirty="0">
              <a:ea typeface="Calibri"/>
              <a:cs typeface="Calibri"/>
            </a:endParaRPr>
          </a:p>
          <a:p>
            <a:pPr algn="just"/>
            <a:r>
              <a:rPr lang="en-US" dirty="0"/>
              <a:t>Heat detectors are generally slower to detect fires.</a:t>
            </a:r>
            <a:endParaRPr lang="en-US" dirty="0">
              <a:ea typeface="Calibri"/>
              <a:cs typeface="Calibri"/>
            </a:endParaRPr>
          </a:p>
          <a:p>
            <a:pPr algn="just"/>
            <a:r>
              <a:rPr lang="en-US" dirty="0"/>
              <a:t>Heat detectors cannot detect </a:t>
            </a:r>
            <a:r>
              <a:rPr lang="en-US" b="1" i="1" dirty="0"/>
              <a:t>smolder fires</a:t>
            </a:r>
            <a:r>
              <a:rPr lang="en-US" dirty="0"/>
              <a:t> which is leading cause of      death in such accidents.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54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89ED-1AD9-B641-E42A-A48425077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34600" cy="1303152"/>
          </a:xfrm>
        </p:spPr>
        <p:txBody>
          <a:bodyPr/>
          <a:lstStyle/>
          <a:p>
            <a:r>
              <a:rPr lang="en-US" b="1" u="sng">
                <a:cs typeface="Calibri Light"/>
              </a:rPr>
              <a:t>Proposed Approach</a:t>
            </a:r>
            <a:endParaRPr lang="en-US" b="1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3D979-3D98-D20C-46CC-BD1C65B9D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965"/>
            <a:ext cx="11047562" cy="45669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Transfer Learning is the reuse of a</a:t>
            </a:r>
            <a:endParaRPr lang="en-US" dirty="0">
              <a:ea typeface="Calibri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   pre-trained model on our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problem.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Pre-trained deep learning models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are used for feature extraction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The methodology is called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representation learning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Supervised ML classification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algorithms are used to classify the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extracted features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01D176-E33A-9492-81CA-4D10335F6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502" y="1508365"/>
            <a:ext cx="5860599" cy="444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83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2ACF2-171A-EDB5-956A-D7F52426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19" y="365125"/>
            <a:ext cx="10850881" cy="1325563"/>
          </a:xfrm>
        </p:spPr>
        <p:txBody>
          <a:bodyPr>
            <a:normAutofit/>
          </a:bodyPr>
          <a:lstStyle/>
          <a:p>
            <a:r>
              <a:rPr lang="en-US" dirty="0"/>
              <a:t>EXISTING APPROACH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08BEB7-04D8-240B-CF1D-9DE098611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602002"/>
            <a:ext cx="8596312" cy="2998608"/>
          </a:xfrm>
        </p:spPr>
      </p:pic>
    </p:spTree>
    <p:extLst>
      <p:ext uri="{BB962C8B-B14F-4D97-AF65-F5344CB8AC3E}">
        <p14:creationId xmlns:p14="http://schemas.microsoft.com/office/powerpoint/2010/main" val="12253611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886</TotalTime>
  <Words>495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Wingdings</vt:lpstr>
      <vt:lpstr>Wingdings 3</vt:lpstr>
      <vt:lpstr>Facet</vt:lpstr>
      <vt:lpstr>FIRE DETECTION USING DEEP LEARNING</vt:lpstr>
      <vt:lpstr>Contents</vt:lpstr>
      <vt:lpstr>Introduction</vt:lpstr>
      <vt:lpstr>Introduction</vt:lpstr>
      <vt:lpstr>HEAT DETECTORS</vt:lpstr>
      <vt:lpstr>Outcome of literary survey</vt:lpstr>
      <vt:lpstr>Existing Approaches-HEAT DETECTORS</vt:lpstr>
      <vt:lpstr>Proposed Approach</vt:lpstr>
      <vt:lpstr>EXISTING APPROACH</vt:lpstr>
      <vt:lpstr>Proposed Approach</vt:lpstr>
      <vt:lpstr>ADVANTAGES OF OUR APPROACH</vt:lpstr>
      <vt:lpstr>RESULTS</vt:lpstr>
      <vt:lpstr>PowerPoint Presentation</vt:lpstr>
      <vt:lpstr>PowerPoint Presentation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 Pandey</dc:creator>
  <cp:lastModifiedBy>Shivam Pandey</cp:lastModifiedBy>
  <cp:revision>3</cp:revision>
  <dcterms:created xsi:type="dcterms:W3CDTF">2023-10-16T18:57:29Z</dcterms:created>
  <dcterms:modified xsi:type="dcterms:W3CDTF">2023-11-05T18:20:02Z</dcterms:modified>
</cp:coreProperties>
</file>