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93BE5-D139-4F17-AB56-57AED71AFB47}"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588F2-E145-4DDE-BF45-78B71B4DCFBF}" type="slidenum">
              <a:rPr lang="en-IN" smtClean="0"/>
              <a:t>‹#›</a:t>
            </a:fld>
            <a:endParaRPr lang="en-IN"/>
          </a:p>
        </p:txBody>
      </p:sp>
    </p:spTree>
    <p:extLst>
      <p:ext uri="{BB962C8B-B14F-4D97-AF65-F5344CB8AC3E}">
        <p14:creationId xmlns:p14="http://schemas.microsoft.com/office/powerpoint/2010/main" val="189277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588F2-E145-4DDE-BF45-78B71B4DCFBF}" type="slidenum">
              <a:rPr lang="en-IN" smtClean="0"/>
              <a:t>5</a:t>
            </a:fld>
            <a:endParaRPr lang="en-IN"/>
          </a:p>
        </p:txBody>
      </p:sp>
    </p:spTree>
    <p:extLst>
      <p:ext uri="{BB962C8B-B14F-4D97-AF65-F5344CB8AC3E}">
        <p14:creationId xmlns:p14="http://schemas.microsoft.com/office/powerpoint/2010/main" val="3210654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suryakarolly@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AD6D-FF22-66DB-4D76-5811804E7F21}"/>
              </a:ext>
            </a:extLst>
          </p:cNvPr>
          <p:cNvSpPr>
            <a:spLocks noGrp="1"/>
          </p:cNvSpPr>
          <p:nvPr>
            <p:ph type="ctrTitle"/>
          </p:nvPr>
        </p:nvSpPr>
        <p:spPr/>
        <p:txBody>
          <a:bodyPr/>
          <a:lstStyle/>
          <a:p>
            <a:r>
              <a:rPr lang="en-US" dirty="0"/>
              <a:t>Analysis and Forecasting of Bank's Stock Price.</a:t>
            </a:r>
            <a:br>
              <a:rPr lang="en-US" dirty="0"/>
            </a:br>
            <a:endParaRPr lang="en-IN" dirty="0"/>
          </a:p>
        </p:txBody>
      </p:sp>
      <p:sp>
        <p:nvSpPr>
          <p:cNvPr id="3" name="Subtitle 2">
            <a:extLst>
              <a:ext uri="{FF2B5EF4-FFF2-40B4-BE49-F238E27FC236}">
                <a16:creationId xmlns:a16="http://schemas.microsoft.com/office/drawing/2014/main" id="{84A0F449-0CD6-7477-4158-B10D9BC86BA7}"/>
              </a:ext>
            </a:extLst>
          </p:cNvPr>
          <p:cNvSpPr>
            <a:spLocks noGrp="1"/>
          </p:cNvSpPr>
          <p:nvPr>
            <p:ph type="subTitle" idx="1"/>
          </p:nvPr>
        </p:nvSpPr>
        <p:spPr>
          <a:xfrm>
            <a:off x="1154955" y="3940234"/>
            <a:ext cx="8825658" cy="837148"/>
          </a:xfrm>
        </p:spPr>
        <p:txBody>
          <a:bodyPr/>
          <a:lstStyle/>
          <a:p>
            <a:r>
              <a:rPr lang="en-IN" dirty="0"/>
              <a:t>                                               </a:t>
            </a:r>
          </a:p>
          <a:p>
            <a:r>
              <a:rPr lang="en-IN" sz="2000" dirty="0"/>
              <a:t>                                               EDA PROJECT</a:t>
            </a:r>
          </a:p>
          <a:p>
            <a:endParaRPr lang="en-IN" dirty="0"/>
          </a:p>
        </p:txBody>
      </p:sp>
    </p:spTree>
    <p:extLst>
      <p:ext uri="{BB962C8B-B14F-4D97-AF65-F5344CB8AC3E}">
        <p14:creationId xmlns:p14="http://schemas.microsoft.com/office/powerpoint/2010/main" val="410754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143D-294E-6513-97B2-2D253CF61119}"/>
              </a:ext>
            </a:extLst>
          </p:cNvPr>
          <p:cNvSpPr>
            <a:spLocks noGrp="1"/>
          </p:cNvSpPr>
          <p:nvPr>
            <p:ph type="title"/>
          </p:nvPr>
        </p:nvSpPr>
        <p:spPr/>
        <p:txBody>
          <a:bodyPr/>
          <a:lstStyle/>
          <a:p>
            <a:r>
              <a:rPr lang="en-IN" dirty="0"/>
              <a:t>DATA PREPARATION AND UNDERSTANDING</a:t>
            </a:r>
            <a:br>
              <a:rPr lang="en-IN" dirty="0"/>
            </a:br>
            <a:endParaRPr lang="en-IN" dirty="0"/>
          </a:p>
        </p:txBody>
      </p:sp>
      <p:pic>
        <p:nvPicPr>
          <p:cNvPr id="6" name="Content Placeholder 5">
            <a:extLst>
              <a:ext uri="{FF2B5EF4-FFF2-40B4-BE49-F238E27FC236}">
                <a16:creationId xmlns:a16="http://schemas.microsoft.com/office/drawing/2014/main" id="{6A068295-C50B-0453-1E2B-645B6A348C48}"/>
              </a:ext>
            </a:extLst>
          </p:cNvPr>
          <p:cNvPicPr>
            <a:picLocks noGrp="1" noChangeAspect="1"/>
          </p:cNvPicPr>
          <p:nvPr>
            <p:ph sz="half" idx="1"/>
          </p:nvPr>
        </p:nvPicPr>
        <p:blipFill>
          <a:blip r:embed="rId2"/>
          <a:stretch>
            <a:fillRect/>
          </a:stretch>
        </p:blipFill>
        <p:spPr>
          <a:xfrm>
            <a:off x="1155700" y="3632662"/>
            <a:ext cx="4824413" cy="1010075"/>
          </a:xfrm>
        </p:spPr>
      </p:pic>
      <p:sp>
        <p:nvSpPr>
          <p:cNvPr id="4" name="Content Placeholder 3">
            <a:extLst>
              <a:ext uri="{FF2B5EF4-FFF2-40B4-BE49-F238E27FC236}">
                <a16:creationId xmlns:a16="http://schemas.microsoft.com/office/drawing/2014/main" id="{F8407C96-9DD9-BEE4-0A81-5151832BD535}"/>
              </a:ext>
            </a:extLst>
          </p:cNvPr>
          <p:cNvSpPr>
            <a:spLocks noGrp="1"/>
          </p:cNvSpPr>
          <p:nvPr>
            <p:ph sz="half" idx="2"/>
          </p:nvPr>
        </p:nvSpPr>
        <p:spPr/>
        <p:txBody>
          <a:bodyPr/>
          <a:lstStyle/>
          <a:p>
            <a:r>
              <a:rPr lang="en-IN" dirty="0"/>
              <a:t>Output:-</a:t>
            </a:r>
          </a:p>
        </p:txBody>
      </p:sp>
      <p:pic>
        <p:nvPicPr>
          <p:cNvPr id="8" name="Picture 7">
            <a:extLst>
              <a:ext uri="{FF2B5EF4-FFF2-40B4-BE49-F238E27FC236}">
                <a16:creationId xmlns:a16="http://schemas.microsoft.com/office/drawing/2014/main" id="{696636F8-D1C5-0F88-AA19-C8A8D13E9F1D}"/>
              </a:ext>
            </a:extLst>
          </p:cNvPr>
          <p:cNvPicPr>
            <a:picLocks noChangeAspect="1"/>
          </p:cNvPicPr>
          <p:nvPr/>
        </p:nvPicPr>
        <p:blipFill>
          <a:blip r:embed="rId3"/>
          <a:stretch>
            <a:fillRect/>
          </a:stretch>
        </p:blipFill>
        <p:spPr>
          <a:xfrm>
            <a:off x="6348886" y="3120859"/>
            <a:ext cx="4382112" cy="2381582"/>
          </a:xfrm>
          <a:prstGeom prst="rect">
            <a:avLst/>
          </a:prstGeom>
        </p:spPr>
      </p:pic>
    </p:spTree>
    <p:extLst>
      <p:ext uri="{BB962C8B-B14F-4D97-AF65-F5344CB8AC3E}">
        <p14:creationId xmlns:p14="http://schemas.microsoft.com/office/powerpoint/2010/main" val="325159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E48F-BC6C-948E-2853-A1B5EC7CAC40}"/>
              </a:ext>
            </a:extLst>
          </p:cNvPr>
          <p:cNvSpPr>
            <a:spLocks noGrp="1"/>
          </p:cNvSpPr>
          <p:nvPr>
            <p:ph type="title"/>
          </p:nvPr>
        </p:nvSpPr>
        <p:spPr/>
        <p:txBody>
          <a:bodyPr/>
          <a:lstStyle/>
          <a:p>
            <a:r>
              <a:rPr lang="en-IN" dirty="0"/>
              <a:t>DATA PREPARATION AND UNDERSTANDING</a:t>
            </a:r>
            <a:br>
              <a:rPr lang="en-IN" dirty="0"/>
            </a:br>
            <a:endParaRPr lang="en-IN" dirty="0"/>
          </a:p>
        </p:txBody>
      </p:sp>
      <p:pic>
        <p:nvPicPr>
          <p:cNvPr id="6" name="Content Placeholder 5">
            <a:extLst>
              <a:ext uri="{FF2B5EF4-FFF2-40B4-BE49-F238E27FC236}">
                <a16:creationId xmlns:a16="http://schemas.microsoft.com/office/drawing/2014/main" id="{6CFA8FE6-9E7A-0C55-5C00-2D0DC6D7D0B4}"/>
              </a:ext>
            </a:extLst>
          </p:cNvPr>
          <p:cNvPicPr>
            <a:picLocks noGrp="1" noChangeAspect="1"/>
          </p:cNvPicPr>
          <p:nvPr>
            <p:ph sz="half" idx="1"/>
          </p:nvPr>
        </p:nvPicPr>
        <p:blipFill>
          <a:blip r:embed="rId2"/>
          <a:stretch>
            <a:fillRect/>
          </a:stretch>
        </p:blipFill>
        <p:spPr>
          <a:xfrm>
            <a:off x="1284078" y="3054968"/>
            <a:ext cx="3620005" cy="1066949"/>
          </a:xfrm>
        </p:spPr>
      </p:pic>
      <p:pic>
        <p:nvPicPr>
          <p:cNvPr id="8" name="Content Placeholder 7">
            <a:extLst>
              <a:ext uri="{FF2B5EF4-FFF2-40B4-BE49-F238E27FC236}">
                <a16:creationId xmlns:a16="http://schemas.microsoft.com/office/drawing/2014/main" id="{F4FF8503-AA23-82F1-246F-37F4E85B17C2}"/>
              </a:ext>
            </a:extLst>
          </p:cNvPr>
          <p:cNvPicPr>
            <a:picLocks noGrp="1" noChangeAspect="1"/>
          </p:cNvPicPr>
          <p:nvPr>
            <p:ph sz="half" idx="2"/>
          </p:nvPr>
        </p:nvPicPr>
        <p:blipFill>
          <a:blip r:embed="rId3"/>
          <a:stretch>
            <a:fillRect/>
          </a:stretch>
        </p:blipFill>
        <p:spPr>
          <a:xfrm>
            <a:off x="6815953" y="2905339"/>
            <a:ext cx="3410426" cy="1848108"/>
          </a:xfrm>
        </p:spPr>
      </p:pic>
      <p:pic>
        <p:nvPicPr>
          <p:cNvPr id="10" name="Picture 9">
            <a:extLst>
              <a:ext uri="{FF2B5EF4-FFF2-40B4-BE49-F238E27FC236}">
                <a16:creationId xmlns:a16="http://schemas.microsoft.com/office/drawing/2014/main" id="{3CE07E2B-4EFA-C4E7-DD55-8D72F4787DAC}"/>
              </a:ext>
            </a:extLst>
          </p:cNvPr>
          <p:cNvPicPr>
            <a:picLocks noChangeAspect="1"/>
          </p:cNvPicPr>
          <p:nvPr/>
        </p:nvPicPr>
        <p:blipFill>
          <a:blip r:embed="rId4"/>
          <a:stretch>
            <a:fillRect/>
          </a:stretch>
        </p:blipFill>
        <p:spPr>
          <a:xfrm>
            <a:off x="1284078" y="4753447"/>
            <a:ext cx="3953427" cy="1371791"/>
          </a:xfrm>
          <a:prstGeom prst="rect">
            <a:avLst/>
          </a:prstGeom>
        </p:spPr>
      </p:pic>
    </p:spTree>
    <p:extLst>
      <p:ext uri="{BB962C8B-B14F-4D97-AF65-F5344CB8AC3E}">
        <p14:creationId xmlns:p14="http://schemas.microsoft.com/office/powerpoint/2010/main" val="59681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E1BD-448C-EFE9-44C4-6D8198C51C79}"/>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FB488019-8464-429F-64F5-6A9B1DB2B841}"/>
              </a:ext>
            </a:extLst>
          </p:cNvPr>
          <p:cNvPicPr>
            <a:picLocks noGrp="1" noChangeAspect="1"/>
          </p:cNvPicPr>
          <p:nvPr>
            <p:ph sz="half" idx="1"/>
          </p:nvPr>
        </p:nvPicPr>
        <p:blipFill>
          <a:blip r:embed="rId2"/>
          <a:stretch>
            <a:fillRect/>
          </a:stretch>
        </p:blipFill>
        <p:spPr>
          <a:xfrm>
            <a:off x="324428" y="3444753"/>
            <a:ext cx="4824413" cy="777393"/>
          </a:xfrm>
        </p:spPr>
      </p:pic>
      <p:sp>
        <p:nvSpPr>
          <p:cNvPr id="4" name="Content Placeholder 3">
            <a:extLst>
              <a:ext uri="{FF2B5EF4-FFF2-40B4-BE49-F238E27FC236}">
                <a16:creationId xmlns:a16="http://schemas.microsoft.com/office/drawing/2014/main" id="{72C7DA40-A674-9BD0-38E2-3063BCED0D5F}"/>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AC340AEE-348C-8F5D-EF80-D2B7714399AE}"/>
              </a:ext>
            </a:extLst>
          </p:cNvPr>
          <p:cNvPicPr>
            <a:picLocks noChangeAspect="1"/>
          </p:cNvPicPr>
          <p:nvPr/>
        </p:nvPicPr>
        <p:blipFill>
          <a:blip r:embed="rId3"/>
          <a:stretch>
            <a:fillRect/>
          </a:stretch>
        </p:blipFill>
        <p:spPr>
          <a:xfrm>
            <a:off x="6208712" y="3444753"/>
            <a:ext cx="5775238" cy="1733792"/>
          </a:xfrm>
          <a:prstGeom prst="rect">
            <a:avLst/>
          </a:prstGeom>
        </p:spPr>
      </p:pic>
    </p:spTree>
    <p:extLst>
      <p:ext uri="{BB962C8B-B14F-4D97-AF65-F5344CB8AC3E}">
        <p14:creationId xmlns:p14="http://schemas.microsoft.com/office/powerpoint/2010/main" val="169970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99C1-0DB3-76E5-3E11-77C8BC9FE5F6}"/>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E6E2F404-E501-C14F-21A3-9FC871490BDE}"/>
              </a:ext>
            </a:extLst>
          </p:cNvPr>
          <p:cNvPicPr>
            <a:picLocks noGrp="1" noChangeAspect="1"/>
          </p:cNvPicPr>
          <p:nvPr>
            <p:ph sz="half" idx="1"/>
          </p:nvPr>
        </p:nvPicPr>
        <p:blipFill>
          <a:blip r:embed="rId2"/>
          <a:stretch>
            <a:fillRect/>
          </a:stretch>
        </p:blipFill>
        <p:spPr>
          <a:xfrm>
            <a:off x="1155700" y="2735731"/>
            <a:ext cx="4824413" cy="3151838"/>
          </a:xfrm>
        </p:spPr>
      </p:pic>
      <p:pic>
        <p:nvPicPr>
          <p:cNvPr id="8" name="Content Placeholder 7">
            <a:extLst>
              <a:ext uri="{FF2B5EF4-FFF2-40B4-BE49-F238E27FC236}">
                <a16:creationId xmlns:a16="http://schemas.microsoft.com/office/drawing/2014/main" id="{ABD7D084-F20E-6297-09CF-63226A05A773}"/>
              </a:ext>
            </a:extLst>
          </p:cNvPr>
          <p:cNvPicPr>
            <a:picLocks noGrp="1" noChangeAspect="1"/>
          </p:cNvPicPr>
          <p:nvPr>
            <p:ph sz="half" idx="2"/>
          </p:nvPr>
        </p:nvPicPr>
        <p:blipFill>
          <a:blip r:embed="rId3"/>
          <a:stretch>
            <a:fillRect/>
          </a:stretch>
        </p:blipFill>
        <p:spPr>
          <a:xfrm>
            <a:off x="6208713" y="2857782"/>
            <a:ext cx="4824412" cy="2907736"/>
          </a:xfrm>
        </p:spPr>
      </p:pic>
    </p:spTree>
    <p:extLst>
      <p:ext uri="{BB962C8B-B14F-4D97-AF65-F5344CB8AC3E}">
        <p14:creationId xmlns:p14="http://schemas.microsoft.com/office/powerpoint/2010/main" val="246439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6E17-D355-FCAA-11DF-A8654A0E20FC}"/>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0F507F90-8F3F-1FDF-257A-8AC84BAC6FFA}"/>
              </a:ext>
            </a:extLst>
          </p:cNvPr>
          <p:cNvPicPr>
            <a:picLocks noGrp="1" noChangeAspect="1"/>
          </p:cNvPicPr>
          <p:nvPr>
            <p:ph sz="half" idx="1"/>
          </p:nvPr>
        </p:nvPicPr>
        <p:blipFill>
          <a:blip r:embed="rId2"/>
          <a:stretch>
            <a:fillRect/>
          </a:stretch>
        </p:blipFill>
        <p:spPr>
          <a:xfrm>
            <a:off x="1155700" y="3971706"/>
            <a:ext cx="4824413" cy="679888"/>
          </a:xfrm>
        </p:spPr>
      </p:pic>
      <p:pic>
        <p:nvPicPr>
          <p:cNvPr id="8" name="Content Placeholder 7">
            <a:extLst>
              <a:ext uri="{FF2B5EF4-FFF2-40B4-BE49-F238E27FC236}">
                <a16:creationId xmlns:a16="http://schemas.microsoft.com/office/drawing/2014/main" id="{5E8F4F69-AF8E-428E-FD32-CA47DBEFFECD}"/>
              </a:ext>
            </a:extLst>
          </p:cNvPr>
          <p:cNvPicPr>
            <a:picLocks noGrp="1" noChangeAspect="1"/>
          </p:cNvPicPr>
          <p:nvPr>
            <p:ph sz="half" idx="2"/>
          </p:nvPr>
        </p:nvPicPr>
        <p:blipFill>
          <a:blip r:embed="rId3"/>
          <a:stretch>
            <a:fillRect/>
          </a:stretch>
        </p:blipFill>
        <p:spPr>
          <a:xfrm>
            <a:off x="6208713" y="2719771"/>
            <a:ext cx="4824412" cy="3183757"/>
          </a:xfrm>
        </p:spPr>
      </p:pic>
    </p:spTree>
    <p:extLst>
      <p:ext uri="{BB962C8B-B14F-4D97-AF65-F5344CB8AC3E}">
        <p14:creationId xmlns:p14="http://schemas.microsoft.com/office/powerpoint/2010/main" val="320011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F88B-FF8D-4DA2-EBD6-4B6CD0D3ADC1}"/>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33F08F65-DFC2-C049-F97F-4C1452D4485D}"/>
              </a:ext>
            </a:extLst>
          </p:cNvPr>
          <p:cNvPicPr>
            <a:picLocks noGrp="1" noChangeAspect="1"/>
          </p:cNvPicPr>
          <p:nvPr>
            <p:ph sz="half" idx="1"/>
          </p:nvPr>
        </p:nvPicPr>
        <p:blipFill>
          <a:blip r:embed="rId2"/>
          <a:stretch>
            <a:fillRect/>
          </a:stretch>
        </p:blipFill>
        <p:spPr>
          <a:xfrm>
            <a:off x="440576" y="3366655"/>
            <a:ext cx="4530436" cy="1459417"/>
          </a:xfrm>
        </p:spPr>
      </p:pic>
      <p:pic>
        <p:nvPicPr>
          <p:cNvPr id="8" name="Content Placeholder 7">
            <a:extLst>
              <a:ext uri="{FF2B5EF4-FFF2-40B4-BE49-F238E27FC236}">
                <a16:creationId xmlns:a16="http://schemas.microsoft.com/office/drawing/2014/main" id="{560BED4A-BCA1-98B4-6C66-4E36192348DB}"/>
              </a:ext>
            </a:extLst>
          </p:cNvPr>
          <p:cNvPicPr>
            <a:picLocks noGrp="1" noChangeAspect="1"/>
          </p:cNvPicPr>
          <p:nvPr>
            <p:ph sz="half" idx="2"/>
          </p:nvPr>
        </p:nvPicPr>
        <p:blipFill>
          <a:blip r:embed="rId3"/>
          <a:stretch>
            <a:fillRect/>
          </a:stretch>
        </p:blipFill>
        <p:spPr>
          <a:xfrm>
            <a:off x="6208713" y="2629160"/>
            <a:ext cx="4824412" cy="3364979"/>
          </a:xfrm>
        </p:spPr>
      </p:pic>
    </p:spTree>
    <p:extLst>
      <p:ext uri="{BB962C8B-B14F-4D97-AF65-F5344CB8AC3E}">
        <p14:creationId xmlns:p14="http://schemas.microsoft.com/office/powerpoint/2010/main" val="261661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C4E3-F6CA-1843-8646-8B2A63ED59EE}"/>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25138113-DE8E-4E79-B589-A0A17D0767E1}"/>
              </a:ext>
            </a:extLst>
          </p:cNvPr>
          <p:cNvPicPr>
            <a:picLocks noGrp="1" noChangeAspect="1"/>
          </p:cNvPicPr>
          <p:nvPr>
            <p:ph sz="half" idx="1"/>
          </p:nvPr>
        </p:nvPicPr>
        <p:blipFill>
          <a:blip r:embed="rId2"/>
          <a:stretch>
            <a:fillRect/>
          </a:stretch>
        </p:blipFill>
        <p:spPr>
          <a:xfrm>
            <a:off x="1155700" y="3458963"/>
            <a:ext cx="4824413" cy="1705373"/>
          </a:xfrm>
        </p:spPr>
      </p:pic>
      <p:sp>
        <p:nvSpPr>
          <p:cNvPr id="4" name="Content Placeholder 3">
            <a:extLst>
              <a:ext uri="{FF2B5EF4-FFF2-40B4-BE49-F238E27FC236}">
                <a16:creationId xmlns:a16="http://schemas.microsoft.com/office/drawing/2014/main" id="{293A40D3-6505-25B9-9838-B00DD06FCC76}"/>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07E32D34-BEC8-BD79-2976-5E99C6729967}"/>
              </a:ext>
            </a:extLst>
          </p:cNvPr>
          <p:cNvPicPr>
            <a:picLocks noChangeAspect="1"/>
          </p:cNvPicPr>
          <p:nvPr/>
        </p:nvPicPr>
        <p:blipFill>
          <a:blip r:embed="rId3"/>
          <a:stretch>
            <a:fillRect/>
          </a:stretch>
        </p:blipFill>
        <p:spPr>
          <a:xfrm>
            <a:off x="6357532" y="3002024"/>
            <a:ext cx="4676339" cy="3416300"/>
          </a:xfrm>
          <a:prstGeom prst="rect">
            <a:avLst/>
          </a:prstGeom>
        </p:spPr>
      </p:pic>
    </p:spTree>
    <p:extLst>
      <p:ext uri="{BB962C8B-B14F-4D97-AF65-F5344CB8AC3E}">
        <p14:creationId xmlns:p14="http://schemas.microsoft.com/office/powerpoint/2010/main" val="223363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6663-D895-46D0-B453-3540218D3B6D}"/>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651B5F02-D0F1-036F-B344-F3CC0E45C5B8}"/>
              </a:ext>
            </a:extLst>
          </p:cNvPr>
          <p:cNvPicPr>
            <a:picLocks noGrp="1" noChangeAspect="1"/>
          </p:cNvPicPr>
          <p:nvPr>
            <p:ph sz="half" idx="1"/>
          </p:nvPr>
        </p:nvPicPr>
        <p:blipFill>
          <a:blip r:embed="rId2"/>
          <a:stretch>
            <a:fillRect/>
          </a:stretch>
        </p:blipFill>
        <p:spPr>
          <a:xfrm>
            <a:off x="191424" y="3274436"/>
            <a:ext cx="4824413" cy="1037214"/>
          </a:xfrm>
        </p:spPr>
      </p:pic>
      <p:sp>
        <p:nvSpPr>
          <p:cNvPr id="4" name="Content Placeholder 3">
            <a:extLst>
              <a:ext uri="{FF2B5EF4-FFF2-40B4-BE49-F238E27FC236}">
                <a16:creationId xmlns:a16="http://schemas.microsoft.com/office/drawing/2014/main" id="{B4C63909-8BA1-DD71-F0E2-9B69416DC8C9}"/>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37CF9635-1E38-12E6-0334-4774F77BD5A6}"/>
              </a:ext>
            </a:extLst>
          </p:cNvPr>
          <p:cNvPicPr>
            <a:picLocks noChangeAspect="1"/>
          </p:cNvPicPr>
          <p:nvPr/>
        </p:nvPicPr>
        <p:blipFill>
          <a:blip r:embed="rId3"/>
          <a:stretch>
            <a:fillRect/>
          </a:stretch>
        </p:blipFill>
        <p:spPr>
          <a:xfrm>
            <a:off x="5746865" y="2981505"/>
            <a:ext cx="5974079" cy="3416300"/>
          </a:xfrm>
          <a:prstGeom prst="rect">
            <a:avLst/>
          </a:prstGeom>
        </p:spPr>
      </p:pic>
    </p:spTree>
    <p:extLst>
      <p:ext uri="{BB962C8B-B14F-4D97-AF65-F5344CB8AC3E}">
        <p14:creationId xmlns:p14="http://schemas.microsoft.com/office/powerpoint/2010/main" val="398232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F0DA-B3E7-3CD8-9B80-8CD80F3F7A85}"/>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5A7EC635-9D0B-2649-A171-BFD70C47E86B}"/>
              </a:ext>
            </a:extLst>
          </p:cNvPr>
          <p:cNvPicPr>
            <a:picLocks noGrp="1" noChangeAspect="1"/>
          </p:cNvPicPr>
          <p:nvPr>
            <p:ph sz="half" idx="1"/>
          </p:nvPr>
        </p:nvPicPr>
        <p:blipFill>
          <a:blip r:embed="rId2"/>
          <a:stretch>
            <a:fillRect/>
          </a:stretch>
        </p:blipFill>
        <p:spPr>
          <a:xfrm>
            <a:off x="0" y="3429000"/>
            <a:ext cx="4824413" cy="1051560"/>
          </a:xfrm>
        </p:spPr>
      </p:pic>
      <p:sp>
        <p:nvSpPr>
          <p:cNvPr id="4" name="Content Placeholder 3">
            <a:extLst>
              <a:ext uri="{FF2B5EF4-FFF2-40B4-BE49-F238E27FC236}">
                <a16:creationId xmlns:a16="http://schemas.microsoft.com/office/drawing/2014/main" id="{5E9FF5AA-8D66-B535-AC2D-16B5B7C7D6BB}"/>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346A13B3-1355-7A6C-4CD8-28B9EABFBFC8}"/>
              </a:ext>
            </a:extLst>
          </p:cNvPr>
          <p:cNvPicPr>
            <a:picLocks noChangeAspect="1"/>
          </p:cNvPicPr>
          <p:nvPr/>
        </p:nvPicPr>
        <p:blipFill>
          <a:blip r:embed="rId3"/>
          <a:stretch>
            <a:fillRect/>
          </a:stretch>
        </p:blipFill>
        <p:spPr>
          <a:xfrm>
            <a:off x="6392487" y="2975956"/>
            <a:ext cx="5799513" cy="3416300"/>
          </a:xfrm>
          <a:prstGeom prst="rect">
            <a:avLst/>
          </a:prstGeom>
        </p:spPr>
      </p:pic>
    </p:spTree>
    <p:extLst>
      <p:ext uri="{BB962C8B-B14F-4D97-AF65-F5344CB8AC3E}">
        <p14:creationId xmlns:p14="http://schemas.microsoft.com/office/powerpoint/2010/main" val="336704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A3E1-E51A-033D-9782-982FF0955B24}"/>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3A32B8E7-BAA7-2F5A-0747-13215CD69EF9}"/>
              </a:ext>
            </a:extLst>
          </p:cNvPr>
          <p:cNvPicPr>
            <a:picLocks noGrp="1" noChangeAspect="1"/>
          </p:cNvPicPr>
          <p:nvPr>
            <p:ph sz="half" idx="1"/>
          </p:nvPr>
        </p:nvPicPr>
        <p:blipFill>
          <a:blip r:embed="rId2"/>
          <a:stretch>
            <a:fillRect/>
          </a:stretch>
        </p:blipFill>
        <p:spPr>
          <a:xfrm>
            <a:off x="208049" y="2603500"/>
            <a:ext cx="4824413" cy="2397361"/>
          </a:xfrm>
        </p:spPr>
      </p:pic>
      <p:sp>
        <p:nvSpPr>
          <p:cNvPr id="4" name="Content Placeholder 3">
            <a:extLst>
              <a:ext uri="{FF2B5EF4-FFF2-40B4-BE49-F238E27FC236}">
                <a16:creationId xmlns:a16="http://schemas.microsoft.com/office/drawing/2014/main" id="{4D44C68F-74CC-C6D6-7A2C-D387275BB83B}"/>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14500228-34F4-5442-B0D5-30C8D6E8D310}"/>
              </a:ext>
            </a:extLst>
          </p:cNvPr>
          <p:cNvPicPr>
            <a:picLocks noChangeAspect="1"/>
          </p:cNvPicPr>
          <p:nvPr/>
        </p:nvPicPr>
        <p:blipFill>
          <a:blip r:embed="rId3"/>
          <a:stretch>
            <a:fillRect/>
          </a:stretch>
        </p:blipFill>
        <p:spPr>
          <a:xfrm>
            <a:off x="6208712" y="3025832"/>
            <a:ext cx="5611008" cy="3210705"/>
          </a:xfrm>
          <a:prstGeom prst="rect">
            <a:avLst/>
          </a:prstGeom>
        </p:spPr>
      </p:pic>
    </p:spTree>
    <p:extLst>
      <p:ext uri="{BB962C8B-B14F-4D97-AF65-F5344CB8AC3E}">
        <p14:creationId xmlns:p14="http://schemas.microsoft.com/office/powerpoint/2010/main" val="415569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F1DD-FAC6-30A6-A815-C999421A0460}"/>
              </a:ext>
            </a:extLst>
          </p:cNvPr>
          <p:cNvSpPr>
            <a:spLocks noGrp="1"/>
          </p:cNvSpPr>
          <p:nvPr>
            <p:ph type="title"/>
          </p:nvPr>
        </p:nvSpPr>
        <p:spPr>
          <a:xfrm>
            <a:off x="1154954" y="706582"/>
            <a:ext cx="8761413" cy="974050"/>
          </a:xfrm>
        </p:spPr>
        <p:txBody>
          <a:bodyPr/>
          <a:lstStyle/>
          <a:p>
            <a:r>
              <a:rPr lang="en-IN" dirty="0"/>
              <a:t>AGENDA</a:t>
            </a:r>
            <a:br>
              <a:rPr lang="en-IN" dirty="0"/>
            </a:br>
            <a:endParaRPr lang="en-IN" dirty="0"/>
          </a:p>
        </p:txBody>
      </p:sp>
      <p:sp>
        <p:nvSpPr>
          <p:cNvPr id="3" name="Content Placeholder 2">
            <a:extLst>
              <a:ext uri="{FF2B5EF4-FFF2-40B4-BE49-F238E27FC236}">
                <a16:creationId xmlns:a16="http://schemas.microsoft.com/office/drawing/2014/main" id="{2574DA62-2101-6528-3CF4-7EE2BFC18EF8}"/>
              </a:ext>
            </a:extLst>
          </p:cNvPr>
          <p:cNvSpPr>
            <a:spLocks noGrp="1"/>
          </p:cNvSpPr>
          <p:nvPr>
            <p:ph idx="1"/>
          </p:nvPr>
        </p:nvSpPr>
        <p:spPr>
          <a:xfrm>
            <a:off x="1154954" y="2603499"/>
            <a:ext cx="8825659" cy="3464791"/>
          </a:xfrm>
        </p:spPr>
        <p:txBody>
          <a:bodyPr>
            <a:normAutofit fontScale="32500" lnSpcReduction="20000"/>
          </a:bodyPr>
          <a:lstStyle/>
          <a:p>
            <a:r>
              <a:rPr lang="en-IN" sz="7200" dirty="0"/>
              <a:t>INTRODUCTION</a:t>
            </a:r>
          </a:p>
          <a:p>
            <a:r>
              <a:rPr lang="en-IN" sz="7200" dirty="0"/>
              <a:t>PROJECT OBJECTIVE</a:t>
            </a:r>
          </a:p>
          <a:p>
            <a:r>
              <a:rPr lang="en-IN" sz="7200" dirty="0"/>
              <a:t>DATA AVAILABILITY</a:t>
            </a:r>
          </a:p>
          <a:p>
            <a:r>
              <a:rPr lang="en-IN" sz="7200" dirty="0"/>
              <a:t>DATA OVERVIEW</a:t>
            </a:r>
          </a:p>
          <a:p>
            <a:r>
              <a:rPr lang="en-IN" sz="7200" dirty="0"/>
              <a:t>DATA PREPARATION AND UNDERSTANDING</a:t>
            </a:r>
          </a:p>
          <a:p>
            <a:r>
              <a:rPr lang="en-IN" sz="7200" dirty="0"/>
              <a:t>DATA ANALYSIS</a:t>
            </a:r>
          </a:p>
          <a:p>
            <a:r>
              <a:rPr lang="en-IN" sz="7200" dirty="0"/>
              <a:t>PERFORMANCE INSIGHTS</a:t>
            </a:r>
          </a:p>
          <a:p>
            <a:r>
              <a:rPr lang="en-IN" sz="7200" dirty="0"/>
              <a:t>KEY RECOMMENDATION</a:t>
            </a:r>
          </a:p>
          <a:p>
            <a:endParaRPr lang="en-IN" dirty="0"/>
          </a:p>
        </p:txBody>
      </p:sp>
    </p:spTree>
    <p:extLst>
      <p:ext uri="{BB962C8B-B14F-4D97-AF65-F5344CB8AC3E}">
        <p14:creationId xmlns:p14="http://schemas.microsoft.com/office/powerpoint/2010/main" val="282726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31A6-330E-6CE9-AEF1-A6F883C781E5}"/>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B093A58F-964D-1970-6A2D-F40B22B25CAC}"/>
              </a:ext>
            </a:extLst>
          </p:cNvPr>
          <p:cNvPicPr>
            <a:picLocks noGrp="1" noChangeAspect="1"/>
          </p:cNvPicPr>
          <p:nvPr>
            <p:ph sz="half" idx="1"/>
          </p:nvPr>
        </p:nvPicPr>
        <p:blipFill>
          <a:blip r:embed="rId2"/>
          <a:stretch>
            <a:fillRect/>
          </a:stretch>
        </p:blipFill>
        <p:spPr>
          <a:xfrm>
            <a:off x="532246" y="2729602"/>
            <a:ext cx="4824413" cy="2266320"/>
          </a:xfrm>
        </p:spPr>
      </p:pic>
      <p:sp>
        <p:nvSpPr>
          <p:cNvPr id="4" name="Content Placeholder 3">
            <a:extLst>
              <a:ext uri="{FF2B5EF4-FFF2-40B4-BE49-F238E27FC236}">
                <a16:creationId xmlns:a16="http://schemas.microsoft.com/office/drawing/2014/main" id="{D5EF4FE0-C47E-6CA9-85F7-6B1DFD2F5B2A}"/>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27B6ECCD-3CCF-8257-150D-F9CC2A82201A}"/>
              </a:ext>
            </a:extLst>
          </p:cNvPr>
          <p:cNvPicPr>
            <a:picLocks noChangeAspect="1"/>
          </p:cNvPicPr>
          <p:nvPr/>
        </p:nvPicPr>
        <p:blipFill>
          <a:blip r:embed="rId3"/>
          <a:stretch>
            <a:fillRect/>
          </a:stretch>
        </p:blipFill>
        <p:spPr>
          <a:xfrm>
            <a:off x="6208712" y="3106234"/>
            <a:ext cx="5602026" cy="2913566"/>
          </a:xfrm>
          <a:prstGeom prst="rect">
            <a:avLst/>
          </a:prstGeom>
        </p:spPr>
      </p:pic>
    </p:spTree>
    <p:extLst>
      <p:ext uri="{BB962C8B-B14F-4D97-AF65-F5344CB8AC3E}">
        <p14:creationId xmlns:p14="http://schemas.microsoft.com/office/powerpoint/2010/main" val="326671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285E-6FA0-14E9-1D9B-FAFC3274E4DA}"/>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78AAA737-FCB2-BCF6-43DF-91F13334325E}"/>
              </a:ext>
            </a:extLst>
          </p:cNvPr>
          <p:cNvPicPr>
            <a:picLocks noGrp="1" noChangeAspect="1"/>
          </p:cNvPicPr>
          <p:nvPr>
            <p:ph sz="half" idx="1"/>
          </p:nvPr>
        </p:nvPicPr>
        <p:blipFill>
          <a:blip r:embed="rId2"/>
          <a:stretch>
            <a:fillRect/>
          </a:stretch>
        </p:blipFill>
        <p:spPr>
          <a:xfrm>
            <a:off x="498994" y="2774330"/>
            <a:ext cx="4824413" cy="2396186"/>
          </a:xfrm>
        </p:spPr>
      </p:pic>
      <p:sp>
        <p:nvSpPr>
          <p:cNvPr id="4" name="Content Placeholder 3">
            <a:extLst>
              <a:ext uri="{FF2B5EF4-FFF2-40B4-BE49-F238E27FC236}">
                <a16:creationId xmlns:a16="http://schemas.microsoft.com/office/drawing/2014/main" id="{61849BA6-EBC9-B8DE-40FF-2BFBF9C40A1E}"/>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B6D07CEF-C999-574F-BCA5-F0BEFF87F682}"/>
              </a:ext>
            </a:extLst>
          </p:cNvPr>
          <p:cNvPicPr>
            <a:picLocks noChangeAspect="1"/>
          </p:cNvPicPr>
          <p:nvPr/>
        </p:nvPicPr>
        <p:blipFill>
          <a:blip r:embed="rId3"/>
          <a:stretch>
            <a:fillRect/>
          </a:stretch>
        </p:blipFill>
        <p:spPr>
          <a:xfrm>
            <a:off x="6208712" y="2967643"/>
            <a:ext cx="5484294" cy="3256120"/>
          </a:xfrm>
          <a:prstGeom prst="rect">
            <a:avLst/>
          </a:prstGeom>
        </p:spPr>
      </p:pic>
    </p:spTree>
    <p:extLst>
      <p:ext uri="{BB962C8B-B14F-4D97-AF65-F5344CB8AC3E}">
        <p14:creationId xmlns:p14="http://schemas.microsoft.com/office/powerpoint/2010/main" val="2183046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FAA0-3E54-6EE7-C806-FA9B22ABF3B0}"/>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20D0D651-A4A6-46CE-FF78-85F1DC181E90}"/>
              </a:ext>
            </a:extLst>
          </p:cNvPr>
          <p:cNvPicPr>
            <a:picLocks noGrp="1" noChangeAspect="1"/>
          </p:cNvPicPr>
          <p:nvPr>
            <p:ph sz="half" idx="1"/>
          </p:nvPr>
        </p:nvPicPr>
        <p:blipFill>
          <a:blip r:embed="rId2"/>
          <a:stretch>
            <a:fillRect/>
          </a:stretch>
        </p:blipFill>
        <p:spPr>
          <a:xfrm>
            <a:off x="249613" y="2930149"/>
            <a:ext cx="5070532" cy="2157240"/>
          </a:xfrm>
        </p:spPr>
      </p:pic>
      <p:sp>
        <p:nvSpPr>
          <p:cNvPr id="4" name="Content Placeholder 3">
            <a:extLst>
              <a:ext uri="{FF2B5EF4-FFF2-40B4-BE49-F238E27FC236}">
                <a16:creationId xmlns:a16="http://schemas.microsoft.com/office/drawing/2014/main" id="{9ED5198F-22E6-5EFF-3712-4E87056E287E}"/>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FBA54C69-9752-224C-87EF-7B44296A6BB4}"/>
              </a:ext>
            </a:extLst>
          </p:cNvPr>
          <p:cNvPicPr>
            <a:picLocks noChangeAspect="1"/>
          </p:cNvPicPr>
          <p:nvPr/>
        </p:nvPicPr>
        <p:blipFill>
          <a:blip r:embed="rId3"/>
          <a:stretch>
            <a:fillRect/>
          </a:stretch>
        </p:blipFill>
        <p:spPr>
          <a:xfrm>
            <a:off x="6096000" y="3118659"/>
            <a:ext cx="5385278" cy="3498272"/>
          </a:xfrm>
          <a:prstGeom prst="rect">
            <a:avLst/>
          </a:prstGeom>
        </p:spPr>
      </p:pic>
    </p:spTree>
    <p:extLst>
      <p:ext uri="{BB962C8B-B14F-4D97-AF65-F5344CB8AC3E}">
        <p14:creationId xmlns:p14="http://schemas.microsoft.com/office/powerpoint/2010/main" val="100337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FF20-4E47-52A6-76C9-A250644E8927}"/>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ECD808C9-38E3-0A11-BD06-73B5F5B012E1}"/>
              </a:ext>
            </a:extLst>
          </p:cNvPr>
          <p:cNvPicPr>
            <a:picLocks noGrp="1" noChangeAspect="1"/>
          </p:cNvPicPr>
          <p:nvPr>
            <p:ph sz="half" idx="1"/>
          </p:nvPr>
        </p:nvPicPr>
        <p:blipFill>
          <a:blip r:embed="rId2"/>
          <a:stretch>
            <a:fillRect/>
          </a:stretch>
        </p:blipFill>
        <p:spPr>
          <a:xfrm>
            <a:off x="537753" y="2468032"/>
            <a:ext cx="4780146" cy="3416300"/>
          </a:xfrm>
        </p:spPr>
      </p:pic>
      <p:sp>
        <p:nvSpPr>
          <p:cNvPr id="4" name="Content Placeholder 3">
            <a:extLst>
              <a:ext uri="{FF2B5EF4-FFF2-40B4-BE49-F238E27FC236}">
                <a16:creationId xmlns:a16="http://schemas.microsoft.com/office/drawing/2014/main" id="{8EBD07F9-CB91-4996-C6C7-3D0E324335FA}"/>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AAC2A0F9-D2FF-2F6E-D219-F7055BA49608}"/>
              </a:ext>
            </a:extLst>
          </p:cNvPr>
          <p:cNvPicPr>
            <a:picLocks noChangeAspect="1"/>
          </p:cNvPicPr>
          <p:nvPr/>
        </p:nvPicPr>
        <p:blipFill>
          <a:blip r:embed="rId3"/>
          <a:stretch>
            <a:fillRect/>
          </a:stretch>
        </p:blipFill>
        <p:spPr>
          <a:xfrm>
            <a:off x="6408217" y="2978699"/>
            <a:ext cx="5246029" cy="3596669"/>
          </a:xfrm>
          <a:prstGeom prst="rect">
            <a:avLst/>
          </a:prstGeom>
        </p:spPr>
      </p:pic>
    </p:spTree>
    <p:extLst>
      <p:ext uri="{BB962C8B-B14F-4D97-AF65-F5344CB8AC3E}">
        <p14:creationId xmlns:p14="http://schemas.microsoft.com/office/powerpoint/2010/main" val="584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D236-9391-C69E-A473-B9B6134A74BF}"/>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A54DD1EC-FEB2-B822-D124-C3E80645946F}"/>
              </a:ext>
            </a:extLst>
          </p:cNvPr>
          <p:cNvPicPr>
            <a:picLocks noGrp="1" noChangeAspect="1"/>
          </p:cNvPicPr>
          <p:nvPr>
            <p:ph sz="half" idx="1"/>
          </p:nvPr>
        </p:nvPicPr>
        <p:blipFill>
          <a:blip r:embed="rId2"/>
          <a:stretch>
            <a:fillRect/>
          </a:stretch>
        </p:blipFill>
        <p:spPr>
          <a:xfrm>
            <a:off x="440805" y="3047352"/>
            <a:ext cx="4824413" cy="1715841"/>
          </a:xfrm>
        </p:spPr>
      </p:pic>
      <p:sp>
        <p:nvSpPr>
          <p:cNvPr id="4" name="Content Placeholder 3">
            <a:extLst>
              <a:ext uri="{FF2B5EF4-FFF2-40B4-BE49-F238E27FC236}">
                <a16:creationId xmlns:a16="http://schemas.microsoft.com/office/drawing/2014/main" id="{4625221C-6AC2-5CA9-854E-83EB1CC6C179}"/>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D6CDB1D3-3DDB-25B9-B331-025F812CFB8B}"/>
              </a:ext>
            </a:extLst>
          </p:cNvPr>
          <p:cNvPicPr>
            <a:picLocks noChangeAspect="1"/>
          </p:cNvPicPr>
          <p:nvPr/>
        </p:nvPicPr>
        <p:blipFill>
          <a:blip r:embed="rId3"/>
          <a:stretch>
            <a:fillRect/>
          </a:stretch>
        </p:blipFill>
        <p:spPr>
          <a:xfrm>
            <a:off x="6208711" y="2981033"/>
            <a:ext cx="5542483" cy="3564319"/>
          </a:xfrm>
          <a:prstGeom prst="rect">
            <a:avLst/>
          </a:prstGeom>
        </p:spPr>
      </p:pic>
    </p:spTree>
    <p:extLst>
      <p:ext uri="{BB962C8B-B14F-4D97-AF65-F5344CB8AC3E}">
        <p14:creationId xmlns:p14="http://schemas.microsoft.com/office/powerpoint/2010/main" val="412413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65D-CC5B-D8BC-9D42-0CC683BDFF39}"/>
              </a:ext>
            </a:extLst>
          </p:cNvPr>
          <p:cNvSpPr>
            <a:spLocks noGrp="1"/>
          </p:cNvSpPr>
          <p:nvPr>
            <p:ph type="title"/>
          </p:nvPr>
        </p:nvSpPr>
        <p:spPr/>
        <p:txBody>
          <a:bodyPr/>
          <a:lstStyle/>
          <a:p>
            <a:br>
              <a:rPr lang="en-IN" dirty="0"/>
            </a:br>
            <a:r>
              <a:rPr lang="en-IN" dirty="0"/>
              <a:t>DATA ANALYSIS</a:t>
            </a:r>
            <a:br>
              <a:rPr lang="en-IN" dirty="0"/>
            </a:br>
            <a:endParaRPr lang="en-IN" dirty="0"/>
          </a:p>
        </p:txBody>
      </p:sp>
      <p:pic>
        <p:nvPicPr>
          <p:cNvPr id="6" name="Content Placeholder 5">
            <a:extLst>
              <a:ext uri="{FF2B5EF4-FFF2-40B4-BE49-F238E27FC236}">
                <a16:creationId xmlns:a16="http://schemas.microsoft.com/office/drawing/2014/main" id="{D6ABDE0E-746E-FA75-58FF-25D39C3E2E3B}"/>
              </a:ext>
            </a:extLst>
          </p:cNvPr>
          <p:cNvPicPr>
            <a:picLocks noGrp="1" noChangeAspect="1"/>
          </p:cNvPicPr>
          <p:nvPr>
            <p:ph sz="half" idx="1"/>
          </p:nvPr>
        </p:nvPicPr>
        <p:blipFill>
          <a:blip r:embed="rId2"/>
          <a:stretch>
            <a:fillRect/>
          </a:stretch>
        </p:blipFill>
        <p:spPr>
          <a:xfrm>
            <a:off x="208049" y="2777944"/>
            <a:ext cx="5775240" cy="3747547"/>
          </a:xfrm>
        </p:spPr>
      </p:pic>
      <p:sp>
        <p:nvSpPr>
          <p:cNvPr id="4" name="Content Placeholder 3">
            <a:extLst>
              <a:ext uri="{FF2B5EF4-FFF2-40B4-BE49-F238E27FC236}">
                <a16:creationId xmlns:a16="http://schemas.microsoft.com/office/drawing/2014/main" id="{17458A1C-80E6-59CF-EE2E-2F1A75275658}"/>
              </a:ext>
            </a:extLst>
          </p:cNvPr>
          <p:cNvSpPr>
            <a:spLocks noGrp="1"/>
          </p:cNvSpPr>
          <p:nvPr>
            <p:ph sz="half" idx="2"/>
          </p:nvPr>
        </p:nvSpPr>
        <p:spPr/>
        <p:txBody>
          <a:bodyPr/>
          <a:lstStyle/>
          <a:p>
            <a:r>
              <a:rPr lang="en-IN" dirty="0"/>
              <a:t>Output:-</a:t>
            </a:r>
          </a:p>
          <a:p>
            <a:pPr marL="0" indent="0">
              <a:buNone/>
            </a:pPr>
            <a:endParaRPr lang="en-IN" dirty="0"/>
          </a:p>
        </p:txBody>
      </p:sp>
      <p:pic>
        <p:nvPicPr>
          <p:cNvPr id="8" name="Picture 7">
            <a:extLst>
              <a:ext uri="{FF2B5EF4-FFF2-40B4-BE49-F238E27FC236}">
                <a16:creationId xmlns:a16="http://schemas.microsoft.com/office/drawing/2014/main" id="{FE18B541-5622-364F-8478-ECA79EE5F251}"/>
              </a:ext>
            </a:extLst>
          </p:cNvPr>
          <p:cNvPicPr>
            <a:picLocks noChangeAspect="1"/>
          </p:cNvPicPr>
          <p:nvPr/>
        </p:nvPicPr>
        <p:blipFill>
          <a:blip r:embed="rId3"/>
          <a:stretch>
            <a:fillRect/>
          </a:stretch>
        </p:blipFill>
        <p:spPr>
          <a:xfrm>
            <a:off x="6648836" y="3009207"/>
            <a:ext cx="3267531" cy="3662284"/>
          </a:xfrm>
          <a:prstGeom prst="rect">
            <a:avLst/>
          </a:prstGeom>
        </p:spPr>
      </p:pic>
    </p:spTree>
    <p:extLst>
      <p:ext uri="{BB962C8B-B14F-4D97-AF65-F5344CB8AC3E}">
        <p14:creationId xmlns:p14="http://schemas.microsoft.com/office/powerpoint/2010/main" val="235952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81E4-2AE5-376D-5D08-595EA9F83A31}"/>
              </a:ext>
            </a:extLst>
          </p:cNvPr>
          <p:cNvSpPr>
            <a:spLocks noGrp="1"/>
          </p:cNvSpPr>
          <p:nvPr>
            <p:ph type="title"/>
          </p:nvPr>
        </p:nvSpPr>
        <p:spPr/>
        <p:txBody>
          <a:bodyPr/>
          <a:lstStyle/>
          <a:p>
            <a:r>
              <a:rPr lang="en-IN" dirty="0"/>
              <a:t>PERFORMANCE INSIGHTS</a:t>
            </a:r>
            <a:br>
              <a:rPr lang="en-IN" dirty="0"/>
            </a:br>
            <a:endParaRPr lang="en-IN" dirty="0"/>
          </a:p>
        </p:txBody>
      </p:sp>
      <p:sp>
        <p:nvSpPr>
          <p:cNvPr id="3" name="Content Placeholder 2">
            <a:extLst>
              <a:ext uri="{FF2B5EF4-FFF2-40B4-BE49-F238E27FC236}">
                <a16:creationId xmlns:a16="http://schemas.microsoft.com/office/drawing/2014/main" id="{932E4D2D-58C1-D459-783A-DF79D30567B2}"/>
              </a:ext>
            </a:extLst>
          </p:cNvPr>
          <p:cNvSpPr>
            <a:spLocks noGrp="1"/>
          </p:cNvSpPr>
          <p:nvPr>
            <p:ph idx="1"/>
          </p:nvPr>
        </p:nvSpPr>
        <p:spPr/>
        <p:txBody>
          <a:bodyPr>
            <a:normAutofit fontScale="85000" lnSpcReduction="10000"/>
          </a:bodyPr>
          <a:lstStyle/>
          <a:p>
            <a:pPr marL="0" indent="0">
              <a:buNone/>
            </a:pPr>
            <a:r>
              <a:rPr lang="en-US" sz="1600" b="1" dirty="0"/>
              <a:t>Summary:--</a:t>
            </a:r>
          </a:p>
          <a:p>
            <a:pPr marL="0" indent="0">
              <a:buNone/>
            </a:pPr>
            <a:r>
              <a:rPr lang="en-US" sz="1600" dirty="0"/>
              <a:t>- Initial Phase (2005-2008):- The stock showed moderate growth initially, followed by a step decline during the 2008 financial crisis.</a:t>
            </a:r>
          </a:p>
          <a:p>
            <a:pPr marL="0" indent="0">
              <a:buNone/>
            </a:pPr>
            <a:r>
              <a:rPr lang="en-US" sz="1600" dirty="0"/>
              <a:t>- Recovery and Growth (2009-2014):- Post-2008, the stock rebounded strongly, showing consistent growth till 2014.</a:t>
            </a:r>
          </a:p>
          <a:p>
            <a:pPr marL="0" indent="0">
              <a:buNone/>
            </a:pPr>
            <a:r>
              <a:rPr lang="en-US" sz="1600" dirty="0"/>
              <a:t>- Peak and Volatility (2015-2017):- The stock reached new peaks but experienced high volatility.</a:t>
            </a:r>
          </a:p>
          <a:p>
            <a:pPr marL="0" indent="0">
              <a:buNone/>
            </a:pPr>
            <a:r>
              <a:rPr lang="en-US" sz="1600" dirty="0"/>
              <a:t>- Recent Trends (2018-2020):-The stock saw significant fluctuations with sharp drops in 2018 and 2020 but managed to recover partially.</a:t>
            </a:r>
          </a:p>
          <a:p>
            <a:pPr marL="0" indent="0">
              <a:buNone/>
            </a:pPr>
            <a:endParaRPr lang="en-US" sz="1600" dirty="0"/>
          </a:p>
          <a:p>
            <a:pPr marL="0" indent="0">
              <a:buNone/>
            </a:pPr>
            <a:r>
              <a:rPr lang="en-US" sz="1600" b="1" dirty="0"/>
              <a:t>### Monthly Data Analysis</a:t>
            </a:r>
          </a:p>
          <a:p>
            <a:pPr marL="0" indent="0">
              <a:buNone/>
            </a:pPr>
            <a:r>
              <a:rPr lang="en-US" sz="1600" dirty="0"/>
              <a:t>- Best Month:- Jan-15, with a high of $179.00 and a closing of $172.50.</a:t>
            </a:r>
          </a:p>
          <a:p>
            <a:pPr marL="0" indent="0">
              <a:buNone/>
            </a:pPr>
            <a:r>
              <a:rPr lang="en-US" sz="1600" dirty="0"/>
              <a:t>- Worst Month:-Mar-20, with a high of $87.95 and a closing of $22.45.</a:t>
            </a:r>
          </a:p>
          <a:p>
            <a:pPr marL="0" indent="0">
              <a:buNone/>
            </a:pPr>
            <a:endParaRPr lang="en-IN" sz="1600" dirty="0"/>
          </a:p>
        </p:txBody>
      </p:sp>
    </p:spTree>
    <p:extLst>
      <p:ext uri="{BB962C8B-B14F-4D97-AF65-F5344CB8AC3E}">
        <p14:creationId xmlns:p14="http://schemas.microsoft.com/office/powerpoint/2010/main" val="378863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1C81-8A3F-3238-2825-CBB0B7DABBD4}"/>
              </a:ext>
            </a:extLst>
          </p:cNvPr>
          <p:cNvSpPr>
            <a:spLocks noGrp="1"/>
          </p:cNvSpPr>
          <p:nvPr>
            <p:ph type="title"/>
          </p:nvPr>
        </p:nvSpPr>
        <p:spPr/>
        <p:txBody>
          <a:bodyPr/>
          <a:lstStyle/>
          <a:p>
            <a:r>
              <a:rPr lang="en-IN" dirty="0"/>
              <a:t>PERFORMANCE INSIGHTS</a:t>
            </a:r>
          </a:p>
        </p:txBody>
      </p:sp>
      <p:sp>
        <p:nvSpPr>
          <p:cNvPr id="3" name="Content Placeholder 2">
            <a:extLst>
              <a:ext uri="{FF2B5EF4-FFF2-40B4-BE49-F238E27FC236}">
                <a16:creationId xmlns:a16="http://schemas.microsoft.com/office/drawing/2014/main" id="{301C8FE3-3762-EB9A-E8F5-2F4860386E81}"/>
              </a:ext>
            </a:extLst>
          </p:cNvPr>
          <p:cNvSpPr>
            <a:spLocks noGrp="1"/>
          </p:cNvSpPr>
          <p:nvPr>
            <p:ph idx="1"/>
          </p:nvPr>
        </p:nvSpPr>
        <p:spPr/>
        <p:txBody>
          <a:bodyPr>
            <a:normAutofit fontScale="92500" lnSpcReduction="20000"/>
          </a:bodyPr>
          <a:lstStyle/>
          <a:p>
            <a:r>
              <a:rPr lang="en-US" b="1" dirty="0"/>
              <a:t>### Final Observations</a:t>
            </a:r>
          </a:p>
          <a:p>
            <a:r>
              <a:rPr lang="en-US" dirty="0"/>
              <a:t>- The stock has demonstrated resilience with periods of recovery following sharp declines.</a:t>
            </a:r>
          </a:p>
          <a:p>
            <a:r>
              <a:rPr lang="en-US" dirty="0"/>
              <a:t>- The overall long-term trend is positive despite significant volatility.</a:t>
            </a:r>
          </a:p>
          <a:p>
            <a:r>
              <a:rPr lang="en-US" dirty="0"/>
              <a:t>- Investors should be cautious of high volatility periods and significant external impacts such as economic crises and global events like the COVID-19 pandemic.</a:t>
            </a:r>
          </a:p>
          <a:p>
            <a:endParaRPr lang="en-US" dirty="0"/>
          </a:p>
          <a:p>
            <a:r>
              <a:rPr lang="en-US" b="1" dirty="0"/>
              <a:t>### Conclusion</a:t>
            </a:r>
          </a:p>
          <a:p>
            <a:r>
              <a:rPr lang="en-US" dirty="0"/>
              <a:t>The stock has shown potential for high returns over the long term but comes with considerable risks due to its volatility. Investors should consider these factors when making investment decisions.</a:t>
            </a:r>
            <a:endParaRPr lang="en-IN" dirty="0"/>
          </a:p>
        </p:txBody>
      </p:sp>
    </p:spTree>
    <p:extLst>
      <p:ext uri="{BB962C8B-B14F-4D97-AF65-F5344CB8AC3E}">
        <p14:creationId xmlns:p14="http://schemas.microsoft.com/office/powerpoint/2010/main" val="4101094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EDD2-FD9E-6ADA-C263-092ED6A3D7F0}"/>
              </a:ext>
            </a:extLst>
          </p:cNvPr>
          <p:cNvSpPr>
            <a:spLocks noGrp="1"/>
          </p:cNvSpPr>
          <p:nvPr>
            <p:ph type="title"/>
          </p:nvPr>
        </p:nvSpPr>
        <p:spPr/>
        <p:txBody>
          <a:bodyPr/>
          <a:lstStyle/>
          <a:p>
            <a:r>
              <a:rPr lang="en-IN" dirty="0"/>
              <a:t>KEY RECOMMENDATIONS</a:t>
            </a:r>
            <a:br>
              <a:rPr lang="en-IN" dirty="0"/>
            </a:br>
            <a:endParaRPr lang="en-IN" dirty="0"/>
          </a:p>
        </p:txBody>
      </p:sp>
      <p:sp>
        <p:nvSpPr>
          <p:cNvPr id="3" name="Content Placeholder 2">
            <a:extLst>
              <a:ext uri="{FF2B5EF4-FFF2-40B4-BE49-F238E27FC236}">
                <a16:creationId xmlns:a16="http://schemas.microsoft.com/office/drawing/2014/main" id="{1EE59C4E-7600-6D7E-24CE-38441C02198A}"/>
              </a:ext>
            </a:extLst>
          </p:cNvPr>
          <p:cNvSpPr>
            <a:spLocks noGrp="1"/>
          </p:cNvSpPr>
          <p:nvPr>
            <p:ph idx="1"/>
          </p:nvPr>
        </p:nvSpPr>
        <p:spPr>
          <a:xfrm>
            <a:off x="764771" y="2219497"/>
            <a:ext cx="10673541" cy="4397433"/>
          </a:xfrm>
        </p:spPr>
        <p:txBody>
          <a:bodyPr>
            <a:normAutofit fontScale="77500" lnSpcReduction="20000"/>
          </a:bodyPr>
          <a:lstStyle/>
          <a:p>
            <a:endParaRPr lang="en-US" dirty="0"/>
          </a:p>
          <a:p>
            <a:r>
              <a:rPr lang="en-US" b="1" dirty="0"/>
              <a:t>1. Perform Comprehensive Data Analysis:</a:t>
            </a:r>
          </a:p>
          <a:p>
            <a:r>
              <a:rPr lang="en-US" dirty="0"/>
              <a:t>Conduct exploratory data analysis (EDA) to understand the overall trends, patterns, and anomalies in the data.</a:t>
            </a:r>
          </a:p>
          <a:p>
            <a:r>
              <a:rPr lang="en-US" dirty="0"/>
              <a:t>Visualize the data using line charts, histograms, and box plots to gain insights into stock performance over time.</a:t>
            </a:r>
          </a:p>
          <a:p>
            <a:r>
              <a:rPr lang="en-US" b="1" dirty="0"/>
              <a:t>2. Identify and Handle Outliers:</a:t>
            </a:r>
          </a:p>
          <a:p>
            <a:r>
              <a:rPr lang="en-US" dirty="0"/>
              <a:t>Use the IQR method or other statistical techniques to identify outliers in the stock prices.</a:t>
            </a:r>
          </a:p>
          <a:p>
            <a:r>
              <a:rPr lang="en-US" dirty="0"/>
              <a:t>Decide on an appropriate method to handle outliers (e.g., removing them, transforming them, or using robust statistical methods that are less sensitive to outliers).</a:t>
            </a:r>
          </a:p>
          <a:p>
            <a:r>
              <a:rPr lang="en-US" b="1" dirty="0"/>
              <a:t>3. Analyze Seasonality and Trends:</a:t>
            </a:r>
          </a:p>
          <a:p>
            <a:r>
              <a:rPr lang="en-US" dirty="0"/>
              <a:t>Decompose the time series data to analyze the seasonal patterns and long-term trends.</a:t>
            </a:r>
          </a:p>
          <a:p>
            <a:r>
              <a:rPr lang="en-US" dirty="0"/>
              <a:t>Use techniques like moving averages or exponential smoothing to identify trends.</a:t>
            </a:r>
          </a:p>
          <a:p>
            <a:r>
              <a:rPr lang="en-US" b="1" dirty="0"/>
              <a:t>4. Forecast Future Prices</a:t>
            </a:r>
            <a:r>
              <a:rPr lang="en-US" dirty="0"/>
              <a:t>:</a:t>
            </a:r>
          </a:p>
          <a:p>
            <a:r>
              <a:rPr lang="en-US" dirty="0"/>
              <a:t>Implement time series forecasting models such as ARIMA, SARIMA, or machine learning models like LSTM to predict future stock prices.</a:t>
            </a:r>
          </a:p>
          <a:p>
            <a:r>
              <a:rPr lang="en-US" dirty="0"/>
              <a:t>Evaluate the performance of different models using metrics like Mean Absolute Error (MAE) or Root Mean Squared Error (RMSE).</a:t>
            </a:r>
            <a:endParaRPr lang="en-IN" dirty="0"/>
          </a:p>
        </p:txBody>
      </p:sp>
    </p:spTree>
    <p:extLst>
      <p:ext uri="{BB962C8B-B14F-4D97-AF65-F5344CB8AC3E}">
        <p14:creationId xmlns:p14="http://schemas.microsoft.com/office/powerpoint/2010/main" val="1459442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6E9C-6568-8C25-B3BA-863A64E6F338}"/>
              </a:ext>
            </a:extLst>
          </p:cNvPr>
          <p:cNvSpPr>
            <a:spLocks noGrp="1"/>
          </p:cNvSpPr>
          <p:nvPr>
            <p:ph type="title"/>
          </p:nvPr>
        </p:nvSpPr>
        <p:spPr/>
        <p:txBody>
          <a:bodyPr/>
          <a:lstStyle/>
          <a:p>
            <a:r>
              <a:rPr lang="en-IN" sz="3600" b="1" dirty="0"/>
              <a:t> Thank you………</a:t>
            </a:r>
            <a:endParaRPr lang="en-IN" dirty="0"/>
          </a:p>
        </p:txBody>
      </p:sp>
      <p:sp>
        <p:nvSpPr>
          <p:cNvPr id="3" name="Content Placeholder 2">
            <a:extLst>
              <a:ext uri="{FF2B5EF4-FFF2-40B4-BE49-F238E27FC236}">
                <a16:creationId xmlns:a16="http://schemas.microsoft.com/office/drawing/2014/main" id="{585AB44B-B83F-70F4-64CF-2893799450BD}"/>
              </a:ext>
            </a:extLst>
          </p:cNvPr>
          <p:cNvSpPr>
            <a:spLocks noGrp="1"/>
          </p:cNvSpPr>
          <p:nvPr>
            <p:ph idx="1"/>
          </p:nvPr>
        </p:nvSpPr>
        <p:spPr/>
        <p:txBody>
          <a:bodyPr/>
          <a:lstStyle/>
          <a:p>
            <a:pPr marL="0" indent="0">
              <a:buNone/>
            </a:pPr>
            <a:r>
              <a:rPr lang="en-IN" dirty="0"/>
              <a:t>Surya K</a:t>
            </a:r>
          </a:p>
          <a:p>
            <a:pPr marL="0" indent="0">
              <a:buNone/>
            </a:pPr>
            <a:r>
              <a:rPr lang="en-IN" dirty="0"/>
              <a:t>Mail :- </a:t>
            </a:r>
            <a:r>
              <a:rPr lang="en-IN" dirty="0">
                <a:hlinkClick r:id="rId2"/>
              </a:rPr>
              <a:t>suryakarolly@gmail.com</a:t>
            </a:r>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188587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1C6E-2D27-92D7-32E5-B3517EC926F5}"/>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A8A487FF-709E-3652-36C9-DF9F3E4B0E35}"/>
              </a:ext>
            </a:extLst>
          </p:cNvPr>
          <p:cNvSpPr>
            <a:spLocks noGrp="1"/>
          </p:cNvSpPr>
          <p:nvPr>
            <p:ph idx="1"/>
          </p:nvPr>
        </p:nvSpPr>
        <p:spPr>
          <a:xfrm>
            <a:off x="1154954" y="3158836"/>
            <a:ext cx="8825659" cy="2860964"/>
          </a:xfrm>
        </p:spPr>
        <p:txBody>
          <a:bodyPr/>
          <a:lstStyle/>
          <a:p>
            <a:pPr marL="0" indent="0">
              <a:buNone/>
            </a:pPr>
            <a:r>
              <a:rPr lang="en-US" sz="2400" dirty="0"/>
              <a:t>The goal of this project is to analyze the historical stock price data of a bank and to forecast its stock price for the next six months. This analysis will include identifying trends, patterns, and key factors influencing the stock price over time.</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136899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2B5D-646F-058D-9C3F-DC080E9D7084}"/>
              </a:ext>
            </a:extLst>
          </p:cNvPr>
          <p:cNvSpPr>
            <a:spLocks noGrp="1"/>
          </p:cNvSpPr>
          <p:nvPr>
            <p:ph type="title"/>
          </p:nvPr>
        </p:nvSpPr>
        <p:spPr>
          <a:xfrm>
            <a:off x="1154954" y="706581"/>
            <a:ext cx="8761413" cy="1055717"/>
          </a:xfrm>
        </p:spPr>
        <p:txBody>
          <a:bodyPr/>
          <a:lstStyle/>
          <a:p>
            <a:r>
              <a:rPr lang="en-IN" dirty="0"/>
              <a:t>PROJECT OBJECTIVE</a:t>
            </a:r>
            <a:br>
              <a:rPr lang="en-IN" dirty="0"/>
            </a:br>
            <a:endParaRPr lang="en-IN" dirty="0"/>
          </a:p>
        </p:txBody>
      </p:sp>
      <p:sp>
        <p:nvSpPr>
          <p:cNvPr id="3" name="Content Placeholder 2">
            <a:extLst>
              <a:ext uri="{FF2B5EF4-FFF2-40B4-BE49-F238E27FC236}">
                <a16:creationId xmlns:a16="http://schemas.microsoft.com/office/drawing/2014/main" id="{F131F43A-186D-FBF5-5D51-77FE7354D6AE}"/>
              </a:ext>
            </a:extLst>
          </p:cNvPr>
          <p:cNvSpPr>
            <a:spLocks noGrp="1"/>
          </p:cNvSpPr>
          <p:nvPr>
            <p:ph idx="1"/>
          </p:nvPr>
        </p:nvSpPr>
        <p:spPr>
          <a:xfrm>
            <a:off x="1154954" y="2751514"/>
            <a:ext cx="8825659" cy="2917766"/>
          </a:xfrm>
        </p:spPr>
        <p:txBody>
          <a:bodyPr>
            <a:normAutofit/>
          </a:bodyPr>
          <a:lstStyle/>
          <a:p>
            <a:pPr marL="0" indent="0">
              <a:buNone/>
            </a:pPr>
            <a:r>
              <a:rPr lang="en-US" sz="1900" dirty="0"/>
              <a:t>The primary objective of this project is to perform a comprehensive analysis of historical stock price data from July 2005 to November 2020. The goal is to identify significant trends, growth periods, decline periods, and overall performance of the stock. This analysis aims to provide insights that can aid in understanding the stock's historical behavior, volatility, and potential investment opportunities</a:t>
            </a:r>
            <a:r>
              <a:rPr lang="en-US" dirty="0"/>
              <a:t>.</a:t>
            </a:r>
            <a:endParaRPr lang="en-IN" dirty="0"/>
          </a:p>
        </p:txBody>
      </p:sp>
    </p:spTree>
    <p:extLst>
      <p:ext uri="{BB962C8B-B14F-4D97-AF65-F5344CB8AC3E}">
        <p14:creationId xmlns:p14="http://schemas.microsoft.com/office/powerpoint/2010/main" val="258605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D3D5-8A49-B843-950B-D4E0FE67E1D5}"/>
              </a:ext>
            </a:extLst>
          </p:cNvPr>
          <p:cNvSpPr>
            <a:spLocks noGrp="1"/>
          </p:cNvSpPr>
          <p:nvPr>
            <p:ph type="title"/>
          </p:nvPr>
        </p:nvSpPr>
        <p:spPr/>
        <p:txBody>
          <a:bodyPr/>
          <a:lstStyle/>
          <a:p>
            <a:r>
              <a:rPr lang="en-IN" b="1" dirty="0"/>
              <a:t>Data Availability</a:t>
            </a:r>
            <a:endParaRPr lang="en-IN" dirty="0"/>
          </a:p>
        </p:txBody>
      </p:sp>
      <p:sp>
        <p:nvSpPr>
          <p:cNvPr id="3" name="Content Placeholder 2">
            <a:extLst>
              <a:ext uri="{FF2B5EF4-FFF2-40B4-BE49-F238E27FC236}">
                <a16:creationId xmlns:a16="http://schemas.microsoft.com/office/drawing/2014/main" id="{CE5219A0-472D-9D8C-1A5C-B13EA0717278}"/>
              </a:ext>
            </a:extLst>
          </p:cNvPr>
          <p:cNvSpPr>
            <a:spLocks noGrp="1"/>
          </p:cNvSpPr>
          <p:nvPr>
            <p:ph idx="1"/>
          </p:nvPr>
        </p:nvSpPr>
        <p:spPr/>
        <p:txBody>
          <a:bodyPr/>
          <a:lstStyle/>
          <a:p>
            <a:r>
              <a:rPr lang="en-US" sz="1800" dirty="0"/>
              <a:t>The data set we will be using for this project is</a:t>
            </a:r>
          </a:p>
          <a:p>
            <a:r>
              <a:rPr lang="en-US" sz="1800" b="1" dirty="0" err="1"/>
              <a:t>YesBank_StockPrices</a:t>
            </a:r>
            <a:endParaRPr lang="en-US" sz="1800" b="1" dirty="0"/>
          </a:p>
          <a:p>
            <a:pPr marL="0" indent="0">
              <a:buNone/>
            </a:pPr>
            <a:endParaRPr lang="en-IN" dirty="0"/>
          </a:p>
        </p:txBody>
      </p:sp>
    </p:spTree>
    <p:extLst>
      <p:ext uri="{BB962C8B-B14F-4D97-AF65-F5344CB8AC3E}">
        <p14:creationId xmlns:p14="http://schemas.microsoft.com/office/powerpoint/2010/main" val="136521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EC58-B2D3-DD92-AE26-0A2EC57A2B21}"/>
              </a:ext>
            </a:extLst>
          </p:cNvPr>
          <p:cNvSpPr>
            <a:spLocks noGrp="1"/>
          </p:cNvSpPr>
          <p:nvPr>
            <p:ph type="title"/>
          </p:nvPr>
        </p:nvSpPr>
        <p:spPr/>
        <p:txBody>
          <a:bodyPr/>
          <a:lstStyle/>
          <a:p>
            <a:r>
              <a:rPr lang="en-IN" b="1" dirty="0"/>
              <a:t>Data Overview</a:t>
            </a:r>
          </a:p>
        </p:txBody>
      </p:sp>
      <p:sp>
        <p:nvSpPr>
          <p:cNvPr id="3" name="Content Placeholder 2">
            <a:extLst>
              <a:ext uri="{FF2B5EF4-FFF2-40B4-BE49-F238E27FC236}">
                <a16:creationId xmlns:a16="http://schemas.microsoft.com/office/drawing/2014/main" id="{2202228B-3FBB-30F6-E1EB-530A9BE9A0BF}"/>
              </a:ext>
            </a:extLst>
          </p:cNvPr>
          <p:cNvSpPr>
            <a:spLocks noGrp="1"/>
          </p:cNvSpPr>
          <p:nvPr>
            <p:ph idx="1"/>
          </p:nvPr>
        </p:nvSpPr>
        <p:spPr/>
        <p:txBody>
          <a:bodyPr/>
          <a:lstStyle/>
          <a:p>
            <a:pPr marL="0" indent="0">
              <a:buNone/>
            </a:pPr>
            <a:r>
              <a:rPr lang="en-US" dirty="0"/>
              <a:t>The dataset contains monthly stock price information for a bank from July 2005 to November 2020. The data includes the following fields:</a:t>
            </a:r>
          </a:p>
          <a:p>
            <a:pPr marL="0" indent="0">
              <a:buNone/>
            </a:pPr>
            <a:r>
              <a:rPr lang="en-US" dirty="0"/>
              <a:t>  </a:t>
            </a:r>
            <a:r>
              <a:rPr lang="en-US" b="1" dirty="0"/>
              <a:t>*</a:t>
            </a:r>
            <a:r>
              <a:rPr lang="en-US" dirty="0"/>
              <a:t> </a:t>
            </a:r>
            <a:r>
              <a:rPr lang="en-US" b="1" dirty="0"/>
              <a:t>Date</a:t>
            </a:r>
            <a:r>
              <a:rPr lang="en-US" dirty="0"/>
              <a:t>: Month and year of the recorded stock price.</a:t>
            </a:r>
          </a:p>
          <a:p>
            <a:pPr marL="0" indent="0">
              <a:buNone/>
            </a:pPr>
            <a:r>
              <a:rPr lang="en-US" b="1" dirty="0"/>
              <a:t>  *</a:t>
            </a:r>
            <a:r>
              <a:rPr lang="en-US" dirty="0"/>
              <a:t> </a:t>
            </a:r>
            <a:r>
              <a:rPr lang="en-US" b="1" dirty="0"/>
              <a:t>Open</a:t>
            </a:r>
            <a:r>
              <a:rPr lang="en-US" dirty="0"/>
              <a:t>: Opening price of the stock for the month.</a:t>
            </a:r>
          </a:p>
          <a:p>
            <a:pPr marL="0" indent="0">
              <a:buNone/>
            </a:pPr>
            <a:r>
              <a:rPr lang="en-US" b="1" dirty="0"/>
              <a:t>  *</a:t>
            </a:r>
            <a:r>
              <a:rPr lang="en-US" dirty="0"/>
              <a:t> </a:t>
            </a:r>
            <a:r>
              <a:rPr lang="en-US" b="1" dirty="0"/>
              <a:t>High</a:t>
            </a:r>
            <a:r>
              <a:rPr lang="en-US" dirty="0"/>
              <a:t>: Highest price of the stock for the month.</a:t>
            </a:r>
          </a:p>
          <a:p>
            <a:pPr marL="0" indent="0">
              <a:buNone/>
            </a:pPr>
            <a:r>
              <a:rPr lang="en-US" b="1" dirty="0"/>
              <a:t>  *</a:t>
            </a:r>
            <a:r>
              <a:rPr lang="en-US" dirty="0"/>
              <a:t> </a:t>
            </a:r>
            <a:r>
              <a:rPr lang="en-US" b="1" dirty="0"/>
              <a:t>Low</a:t>
            </a:r>
            <a:r>
              <a:rPr lang="en-US" dirty="0"/>
              <a:t>: Lowest price of the stock for the month.</a:t>
            </a:r>
          </a:p>
          <a:p>
            <a:pPr marL="0" indent="0">
              <a:buNone/>
            </a:pPr>
            <a:r>
              <a:rPr lang="en-US" b="1" dirty="0"/>
              <a:t>  *</a:t>
            </a:r>
            <a:r>
              <a:rPr lang="en-US" dirty="0"/>
              <a:t> </a:t>
            </a:r>
            <a:r>
              <a:rPr lang="en-US" b="1" dirty="0"/>
              <a:t>Close</a:t>
            </a:r>
            <a:r>
              <a:rPr lang="en-US" dirty="0"/>
              <a:t>: Closing price of the stock for the month.</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971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8BAC-5A76-E03E-8A52-877E5F0ED65A}"/>
              </a:ext>
            </a:extLst>
          </p:cNvPr>
          <p:cNvSpPr>
            <a:spLocks noGrp="1"/>
          </p:cNvSpPr>
          <p:nvPr>
            <p:ph type="title"/>
          </p:nvPr>
        </p:nvSpPr>
        <p:spPr/>
        <p:txBody>
          <a:bodyPr/>
          <a:lstStyle/>
          <a:p>
            <a:r>
              <a:rPr lang="en-IN" sz="3600" b="1" dirty="0"/>
              <a:t>DATA PREPARATION AND UNDERSTANDING</a:t>
            </a:r>
            <a:endParaRPr lang="en-IN" dirty="0"/>
          </a:p>
        </p:txBody>
      </p:sp>
      <p:pic>
        <p:nvPicPr>
          <p:cNvPr id="5" name="Content Placeholder 4">
            <a:extLst>
              <a:ext uri="{FF2B5EF4-FFF2-40B4-BE49-F238E27FC236}">
                <a16:creationId xmlns:a16="http://schemas.microsoft.com/office/drawing/2014/main" id="{27914DF1-98B9-23F0-354C-C011AE45A805}"/>
              </a:ext>
            </a:extLst>
          </p:cNvPr>
          <p:cNvPicPr>
            <a:picLocks noGrp="1" noChangeAspect="1"/>
          </p:cNvPicPr>
          <p:nvPr>
            <p:ph idx="1"/>
          </p:nvPr>
        </p:nvPicPr>
        <p:blipFill>
          <a:blip r:embed="rId2"/>
          <a:stretch>
            <a:fillRect/>
          </a:stretch>
        </p:blipFill>
        <p:spPr>
          <a:xfrm>
            <a:off x="115436" y="2377440"/>
            <a:ext cx="6136759" cy="2186247"/>
          </a:xfrm>
        </p:spPr>
      </p:pic>
      <p:pic>
        <p:nvPicPr>
          <p:cNvPr id="7" name="Picture 6">
            <a:extLst>
              <a:ext uri="{FF2B5EF4-FFF2-40B4-BE49-F238E27FC236}">
                <a16:creationId xmlns:a16="http://schemas.microsoft.com/office/drawing/2014/main" id="{09A4AF72-6CD5-A990-B313-8DD5D34A0124}"/>
              </a:ext>
            </a:extLst>
          </p:cNvPr>
          <p:cNvPicPr>
            <a:picLocks noChangeAspect="1"/>
          </p:cNvPicPr>
          <p:nvPr/>
        </p:nvPicPr>
        <p:blipFill>
          <a:blip r:embed="rId3"/>
          <a:stretch>
            <a:fillRect/>
          </a:stretch>
        </p:blipFill>
        <p:spPr>
          <a:xfrm>
            <a:off x="115436" y="4563687"/>
            <a:ext cx="5980564" cy="1994697"/>
          </a:xfrm>
          <a:prstGeom prst="rect">
            <a:avLst/>
          </a:prstGeom>
        </p:spPr>
      </p:pic>
      <p:pic>
        <p:nvPicPr>
          <p:cNvPr id="9" name="Picture 8">
            <a:extLst>
              <a:ext uri="{FF2B5EF4-FFF2-40B4-BE49-F238E27FC236}">
                <a16:creationId xmlns:a16="http://schemas.microsoft.com/office/drawing/2014/main" id="{846F2337-2B7E-1175-90E1-EED92E0EC0D9}"/>
              </a:ext>
            </a:extLst>
          </p:cNvPr>
          <p:cNvPicPr>
            <a:picLocks noChangeAspect="1"/>
          </p:cNvPicPr>
          <p:nvPr/>
        </p:nvPicPr>
        <p:blipFill>
          <a:blip r:embed="rId4"/>
          <a:stretch>
            <a:fillRect/>
          </a:stretch>
        </p:blipFill>
        <p:spPr>
          <a:xfrm>
            <a:off x="7455483" y="3165501"/>
            <a:ext cx="3648584" cy="2505425"/>
          </a:xfrm>
          <a:prstGeom prst="rect">
            <a:avLst/>
          </a:prstGeom>
        </p:spPr>
      </p:pic>
      <p:sp>
        <p:nvSpPr>
          <p:cNvPr id="10" name="TextBox 9">
            <a:extLst>
              <a:ext uri="{FF2B5EF4-FFF2-40B4-BE49-F238E27FC236}">
                <a16:creationId xmlns:a16="http://schemas.microsoft.com/office/drawing/2014/main" id="{8E1E9AA0-A5A5-6FF9-9C89-B0A21F579B8F}"/>
              </a:ext>
            </a:extLst>
          </p:cNvPr>
          <p:cNvSpPr txBox="1"/>
          <p:nvPr/>
        </p:nvSpPr>
        <p:spPr>
          <a:xfrm>
            <a:off x="6749989" y="2552751"/>
            <a:ext cx="1064474"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417423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BB85-BE11-9802-0BAE-B4589D164E04}"/>
              </a:ext>
            </a:extLst>
          </p:cNvPr>
          <p:cNvSpPr>
            <a:spLocks noGrp="1"/>
          </p:cNvSpPr>
          <p:nvPr>
            <p:ph type="title"/>
          </p:nvPr>
        </p:nvSpPr>
        <p:spPr/>
        <p:txBody>
          <a:bodyPr/>
          <a:lstStyle/>
          <a:p>
            <a:r>
              <a:rPr lang="en-IN" dirty="0"/>
              <a:t>DATA PREPARATION AND UNDERSTANDING</a:t>
            </a:r>
            <a:br>
              <a:rPr lang="en-IN" dirty="0"/>
            </a:br>
            <a:endParaRPr lang="en-IN" dirty="0"/>
          </a:p>
        </p:txBody>
      </p:sp>
      <p:pic>
        <p:nvPicPr>
          <p:cNvPr id="6" name="Content Placeholder 5">
            <a:extLst>
              <a:ext uri="{FF2B5EF4-FFF2-40B4-BE49-F238E27FC236}">
                <a16:creationId xmlns:a16="http://schemas.microsoft.com/office/drawing/2014/main" id="{64E02ED6-F114-806B-EDF7-F7684E98F848}"/>
              </a:ext>
            </a:extLst>
          </p:cNvPr>
          <p:cNvPicPr>
            <a:picLocks noGrp="1" noChangeAspect="1"/>
          </p:cNvPicPr>
          <p:nvPr>
            <p:ph sz="half" idx="1"/>
          </p:nvPr>
        </p:nvPicPr>
        <p:blipFill>
          <a:blip r:embed="rId2"/>
          <a:stretch>
            <a:fillRect/>
          </a:stretch>
        </p:blipFill>
        <p:spPr>
          <a:xfrm>
            <a:off x="1155700" y="3965068"/>
            <a:ext cx="4824413" cy="693163"/>
          </a:xfrm>
        </p:spPr>
      </p:pic>
      <p:sp>
        <p:nvSpPr>
          <p:cNvPr id="4" name="Content Placeholder 3">
            <a:extLst>
              <a:ext uri="{FF2B5EF4-FFF2-40B4-BE49-F238E27FC236}">
                <a16:creationId xmlns:a16="http://schemas.microsoft.com/office/drawing/2014/main" id="{E13E26E9-FB7C-17BF-2944-1E212E61955F}"/>
              </a:ext>
            </a:extLst>
          </p:cNvPr>
          <p:cNvSpPr>
            <a:spLocks noGrp="1"/>
          </p:cNvSpPr>
          <p:nvPr>
            <p:ph sz="half" idx="2"/>
          </p:nvPr>
        </p:nvSpPr>
        <p:spPr/>
        <p:txBody>
          <a:bodyPr/>
          <a:lstStyle/>
          <a:p>
            <a:r>
              <a:rPr lang="en-IN" dirty="0"/>
              <a:t>output</a:t>
            </a:r>
          </a:p>
        </p:txBody>
      </p:sp>
      <p:pic>
        <p:nvPicPr>
          <p:cNvPr id="8" name="Picture 7">
            <a:extLst>
              <a:ext uri="{FF2B5EF4-FFF2-40B4-BE49-F238E27FC236}">
                <a16:creationId xmlns:a16="http://schemas.microsoft.com/office/drawing/2014/main" id="{C92F28EB-1C59-CB30-2B60-72C7710A33A7}"/>
              </a:ext>
            </a:extLst>
          </p:cNvPr>
          <p:cNvPicPr>
            <a:picLocks noChangeAspect="1"/>
          </p:cNvPicPr>
          <p:nvPr/>
        </p:nvPicPr>
        <p:blipFill>
          <a:blip r:embed="rId3"/>
          <a:stretch>
            <a:fillRect/>
          </a:stretch>
        </p:blipFill>
        <p:spPr>
          <a:xfrm>
            <a:off x="7387346" y="3507243"/>
            <a:ext cx="2238687" cy="1400370"/>
          </a:xfrm>
          <a:prstGeom prst="rect">
            <a:avLst/>
          </a:prstGeom>
        </p:spPr>
      </p:pic>
    </p:spTree>
    <p:extLst>
      <p:ext uri="{BB962C8B-B14F-4D97-AF65-F5344CB8AC3E}">
        <p14:creationId xmlns:p14="http://schemas.microsoft.com/office/powerpoint/2010/main" val="365720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D00A-F770-6E45-42C7-A570CB9AED15}"/>
              </a:ext>
            </a:extLst>
          </p:cNvPr>
          <p:cNvSpPr>
            <a:spLocks noGrp="1"/>
          </p:cNvSpPr>
          <p:nvPr>
            <p:ph type="title"/>
          </p:nvPr>
        </p:nvSpPr>
        <p:spPr/>
        <p:txBody>
          <a:bodyPr/>
          <a:lstStyle/>
          <a:p>
            <a:r>
              <a:rPr lang="en-IN" dirty="0"/>
              <a:t>DATA PREPARATION AND UNDERSTANDING</a:t>
            </a:r>
            <a:br>
              <a:rPr lang="en-IN" dirty="0"/>
            </a:br>
            <a:endParaRPr lang="en-IN" dirty="0"/>
          </a:p>
        </p:txBody>
      </p:sp>
      <p:pic>
        <p:nvPicPr>
          <p:cNvPr id="6" name="Content Placeholder 5">
            <a:extLst>
              <a:ext uri="{FF2B5EF4-FFF2-40B4-BE49-F238E27FC236}">
                <a16:creationId xmlns:a16="http://schemas.microsoft.com/office/drawing/2014/main" id="{486A41D2-EC79-1F3E-D2AE-C44110FDA128}"/>
              </a:ext>
            </a:extLst>
          </p:cNvPr>
          <p:cNvPicPr>
            <a:picLocks noGrp="1" noChangeAspect="1"/>
          </p:cNvPicPr>
          <p:nvPr>
            <p:ph sz="half" idx="1"/>
          </p:nvPr>
        </p:nvPicPr>
        <p:blipFill>
          <a:blip r:embed="rId2"/>
          <a:stretch>
            <a:fillRect/>
          </a:stretch>
        </p:blipFill>
        <p:spPr>
          <a:xfrm>
            <a:off x="1155700" y="3241964"/>
            <a:ext cx="4824413" cy="1449134"/>
          </a:xfrm>
        </p:spPr>
      </p:pic>
      <p:sp>
        <p:nvSpPr>
          <p:cNvPr id="4" name="Content Placeholder 3">
            <a:extLst>
              <a:ext uri="{FF2B5EF4-FFF2-40B4-BE49-F238E27FC236}">
                <a16:creationId xmlns:a16="http://schemas.microsoft.com/office/drawing/2014/main" id="{5EBC42B9-B480-ACE6-D57E-A6E1FEDFB716}"/>
              </a:ext>
            </a:extLst>
          </p:cNvPr>
          <p:cNvSpPr>
            <a:spLocks noGrp="1"/>
          </p:cNvSpPr>
          <p:nvPr>
            <p:ph sz="half" idx="2"/>
          </p:nvPr>
        </p:nvSpPr>
        <p:spPr/>
        <p:txBody>
          <a:bodyPr/>
          <a:lstStyle/>
          <a:p>
            <a:r>
              <a:rPr lang="en-IN" dirty="0"/>
              <a:t>Output:-</a:t>
            </a:r>
          </a:p>
        </p:txBody>
      </p:sp>
      <p:pic>
        <p:nvPicPr>
          <p:cNvPr id="8" name="Picture 7">
            <a:extLst>
              <a:ext uri="{FF2B5EF4-FFF2-40B4-BE49-F238E27FC236}">
                <a16:creationId xmlns:a16="http://schemas.microsoft.com/office/drawing/2014/main" id="{5C87FDC6-2905-F96A-0421-2688A26CD533}"/>
              </a:ext>
            </a:extLst>
          </p:cNvPr>
          <p:cNvPicPr>
            <a:picLocks noChangeAspect="1"/>
          </p:cNvPicPr>
          <p:nvPr/>
        </p:nvPicPr>
        <p:blipFill>
          <a:blip r:embed="rId3"/>
          <a:stretch>
            <a:fillRect/>
          </a:stretch>
        </p:blipFill>
        <p:spPr>
          <a:xfrm>
            <a:off x="6208712" y="3071908"/>
            <a:ext cx="4505954" cy="2343477"/>
          </a:xfrm>
          <a:prstGeom prst="rect">
            <a:avLst/>
          </a:prstGeom>
        </p:spPr>
      </p:pic>
    </p:spTree>
    <p:extLst>
      <p:ext uri="{BB962C8B-B14F-4D97-AF65-F5344CB8AC3E}">
        <p14:creationId xmlns:p14="http://schemas.microsoft.com/office/powerpoint/2010/main" val="745391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184</TotalTime>
  <Words>792</Words>
  <Application>Microsoft Office PowerPoint</Application>
  <PresentationFormat>Widescreen</PresentationFormat>
  <Paragraphs>97</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Wingdings 3</vt:lpstr>
      <vt:lpstr>Ion Boardroom</vt:lpstr>
      <vt:lpstr>Analysis and Forecasting of Bank's Stock Price. </vt:lpstr>
      <vt:lpstr>AGENDA </vt:lpstr>
      <vt:lpstr>INTRODUCTION</vt:lpstr>
      <vt:lpstr>PROJECT OBJECTIVE </vt:lpstr>
      <vt:lpstr>Data Availability</vt:lpstr>
      <vt:lpstr>Data Overview</vt:lpstr>
      <vt:lpstr>DATA PREPARATION AND UNDERSTANDING</vt:lpstr>
      <vt:lpstr>DATA PREPARATION AND UNDERSTANDING </vt:lpstr>
      <vt:lpstr>DATA PREPARATION AND UNDERSTANDING </vt:lpstr>
      <vt:lpstr>DATA PREPARATION AND UNDERSTANDING </vt:lpstr>
      <vt:lpstr>DATA PREPARATION AND UNDERSTANDING </vt:lpstr>
      <vt:lpstr> DATA ANALYSIS </vt:lpstr>
      <vt:lpstr> DATA ANALYSIS </vt:lpstr>
      <vt:lpstr> DATA ANALYSIS </vt:lpstr>
      <vt:lpstr> DATA ANALYSIS </vt:lpstr>
      <vt:lpstr> DATA ANALYSIS </vt:lpstr>
      <vt:lpstr> DATA ANALYSIS </vt:lpstr>
      <vt:lpstr> DATA ANALYSIS </vt:lpstr>
      <vt:lpstr> DATA ANALYSIS </vt:lpstr>
      <vt:lpstr> DATA ANALYSIS </vt:lpstr>
      <vt:lpstr> DATA ANALYSIS </vt:lpstr>
      <vt:lpstr> DATA ANALYSIS </vt:lpstr>
      <vt:lpstr> DATA ANALYSIS </vt:lpstr>
      <vt:lpstr> DATA ANALYSIS </vt:lpstr>
      <vt:lpstr> DATA ANALYSIS </vt:lpstr>
      <vt:lpstr>PERFORMANCE INSIGHTS </vt:lpstr>
      <vt:lpstr>PERFORMANCE INSIGHTS</vt:lpstr>
      <vt:lpstr>KEY RECOMMENDATIONS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K</dc:creator>
  <cp:lastModifiedBy>Surya K</cp:lastModifiedBy>
  <cp:revision>5</cp:revision>
  <dcterms:created xsi:type="dcterms:W3CDTF">2024-08-02T15:18:38Z</dcterms:created>
  <dcterms:modified xsi:type="dcterms:W3CDTF">2024-08-04T17:54:09Z</dcterms:modified>
</cp:coreProperties>
</file>