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C6E8-D318-C1F5-0A98-B7310BA71E77}"/>
              </a:ext>
            </a:extLst>
          </p:cNvPr>
          <p:cNvSpPr>
            <a:spLocks noGrp="1"/>
          </p:cNvSpPr>
          <p:nvPr>
            <p:ph type="ctrTitle"/>
          </p:nvPr>
        </p:nvSpPr>
        <p:spPr>
          <a:xfrm>
            <a:off x="1154955" y="573578"/>
            <a:ext cx="9693154" cy="2668385"/>
          </a:xfrm>
        </p:spPr>
        <p:txBody>
          <a:bodyPr/>
          <a:lstStyle/>
          <a:p>
            <a:r>
              <a:rPr lang="en-US" dirty="0"/>
              <a:t>Employee Pulse: Retention Analysis and Insights.</a:t>
            </a:r>
            <a:endParaRPr lang="en-IN" dirty="0"/>
          </a:p>
        </p:txBody>
      </p:sp>
      <p:sp>
        <p:nvSpPr>
          <p:cNvPr id="3" name="Subtitle 2">
            <a:extLst>
              <a:ext uri="{FF2B5EF4-FFF2-40B4-BE49-F238E27FC236}">
                <a16:creationId xmlns:a16="http://schemas.microsoft.com/office/drawing/2014/main" id="{597F60F8-0396-AAA6-051A-D00A689FC6A9}"/>
              </a:ext>
            </a:extLst>
          </p:cNvPr>
          <p:cNvSpPr>
            <a:spLocks noGrp="1"/>
          </p:cNvSpPr>
          <p:nvPr>
            <p:ph type="subTitle" idx="1"/>
          </p:nvPr>
        </p:nvSpPr>
        <p:spPr>
          <a:xfrm>
            <a:off x="1354460" y="3429000"/>
            <a:ext cx="8825658" cy="1321724"/>
          </a:xfrm>
        </p:spPr>
        <p:txBody>
          <a:bodyPr/>
          <a:lstStyle/>
          <a:p>
            <a:r>
              <a:rPr lang="en-IN" dirty="0"/>
              <a:t>                              final capstone project – data analytics</a:t>
            </a:r>
          </a:p>
        </p:txBody>
      </p:sp>
    </p:spTree>
    <p:extLst>
      <p:ext uri="{BB962C8B-B14F-4D97-AF65-F5344CB8AC3E}">
        <p14:creationId xmlns:p14="http://schemas.microsoft.com/office/powerpoint/2010/main" val="173511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93C-30E8-0540-82E0-8535E5B4F1CE}"/>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10683C82-9040-5DDE-B333-244D227C1D0F}"/>
              </a:ext>
            </a:extLst>
          </p:cNvPr>
          <p:cNvSpPr>
            <a:spLocks noGrp="1"/>
          </p:cNvSpPr>
          <p:nvPr>
            <p:ph idx="1"/>
          </p:nvPr>
        </p:nvSpPr>
        <p:spPr/>
        <p:txBody>
          <a:bodyPr/>
          <a:lstStyle/>
          <a:p>
            <a:r>
              <a:rPr lang="en-US" dirty="0"/>
              <a:t>Logistic Regression is a widely used supervised machine learning algorithm, primarily for classification problems. It predicts the probability of an outcome belonging to a particular class based on one or more input features.</a:t>
            </a:r>
          </a:p>
          <a:p>
            <a:pPr marL="0" indent="0">
              <a:buNone/>
            </a:pPr>
            <a:endParaRPr lang="en-IN" dirty="0"/>
          </a:p>
        </p:txBody>
      </p:sp>
      <p:pic>
        <p:nvPicPr>
          <p:cNvPr id="5" name="Picture 4">
            <a:extLst>
              <a:ext uri="{FF2B5EF4-FFF2-40B4-BE49-F238E27FC236}">
                <a16:creationId xmlns:a16="http://schemas.microsoft.com/office/drawing/2014/main" id="{3D04BA5D-D758-29B4-1DED-B01A78C4C7F1}"/>
              </a:ext>
            </a:extLst>
          </p:cNvPr>
          <p:cNvPicPr>
            <a:picLocks noChangeAspect="1"/>
          </p:cNvPicPr>
          <p:nvPr/>
        </p:nvPicPr>
        <p:blipFill>
          <a:blip r:embed="rId2"/>
          <a:stretch>
            <a:fillRect/>
          </a:stretch>
        </p:blipFill>
        <p:spPr>
          <a:xfrm>
            <a:off x="772161" y="3942080"/>
            <a:ext cx="4958080" cy="2672080"/>
          </a:xfrm>
          <a:prstGeom prst="rect">
            <a:avLst/>
          </a:prstGeom>
        </p:spPr>
      </p:pic>
      <p:pic>
        <p:nvPicPr>
          <p:cNvPr id="7" name="Picture 6">
            <a:extLst>
              <a:ext uri="{FF2B5EF4-FFF2-40B4-BE49-F238E27FC236}">
                <a16:creationId xmlns:a16="http://schemas.microsoft.com/office/drawing/2014/main" id="{2A03C4EB-CD7A-3CF9-7082-5A16441230AD}"/>
              </a:ext>
            </a:extLst>
          </p:cNvPr>
          <p:cNvPicPr>
            <a:picLocks noChangeAspect="1"/>
          </p:cNvPicPr>
          <p:nvPr/>
        </p:nvPicPr>
        <p:blipFill>
          <a:blip r:embed="rId3"/>
          <a:stretch>
            <a:fillRect/>
          </a:stretch>
        </p:blipFill>
        <p:spPr>
          <a:xfrm>
            <a:off x="5984240" y="3830320"/>
            <a:ext cx="5689600" cy="2672080"/>
          </a:xfrm>
          <a:prstGeom prst="rect">
            <a:avLst/>
          </a:prstGeom>
        </p:spPr>
      </p:pic>
    </p:spTree>
    <p:extLst>
      <p:ext uri="{BB962C8B-B14F-4D97-AF65-F5344CB8AC3E}">
        <p14:creationId xmlns:p14="http://schemas.microsoft.com/office/powerpoint/2010/main" val="53291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4419-FD48-FD53-FCBC-E0E7EFCC51AD}"/>
              </a:ext>
            </a:extLst>
          </p:cNvPr>
          <p:cNvSpPr>
            <a:spLocks noGrp="1"/>
          </p:cNvSpPr>
          <p:nvPr>
            <p:ph type="title"/>
          </p:nvPr>
        </p:nvSpPr>
        <p:spPr/>
        <p:txBody>
          <a:bodyPr/>
          <a:lstStyle/>
          <a:p>
            <a:r>
              <a:rPr lang="en-IN" b="1" dirty="0"/>
              <a:t>Decision Tree Algorithm</a:t>
            </a:r>
            <a:br>
              <a:rPr lang="en-IN" b="1" dirty="0"/>
            </a:br>
            <a:endParaRPr lang="en-IN" dirty="0"/>
          </a:p>
        </p:txBody>
      </p:sp>
      <p:sp>
        <p:nvSpPr>
          <p:cNvPr id="7" name="Content Placeholder 6">
            <a:extLst>
              <a:ext uri="{FF2B5EF4-FFF2-40B4-BE49-F238E27FC236}">
                <a16:creationId xmlns:a16="http://schemas.microsoft.com/office/drawing/2014/main" id="{1BD02883-F30E-25B0-1816-C97D0098B265}"/>
              </a:ext>
            </a:extLst>
          </p:cNvPr>
          <p:cNvSpPr>
            <a:spLocks noGrp="1"/>
          </p:cNvSpPr>
          <p:nvPr>
            <p:ph idx="1"/>
          </p:nvPr>
        </p:nvSpPr>
        <p:spPr>
          <a:xfrm>
            <a:off x="465476" y="2603500"/>
            <a:ext cx="11726524" cy="3416300"/>
          </a:xfrm>
        </p:spPr>
        <p:txBody>
          <a:bodyPr/>
          <a:lstStyle/>
          <a:p>
            <a:r>
              <a:rPr lang="en-US" dirty="0"/>
              <a:t>A Decision Tree is a supervised machine learning algorithm used for both classification and regression tasks. It works by splitting the data into subsets based on feature values, creating a tree-like structure of decision rules.</a:t>
            </a:r>
            <a:endParaRPr lang="en-IN" dirty="0"/>
          </a:p>
        </p:txBody>
      </p:sp>
      <p:pic>
        <p:nvPicPr>
          <p:cNvPr id="9" name="Picture 8">
            <a:extLst>
              <a:ext uri="{FF2B5EF4-FFF2-40B4-BE49-F238E27FC236}">
                <a16:creationId xmlns:a16="http://schemas.microsoft.com/office/drawing/2014/main" id="{70CD914E-2EB5-3AA5-C82C-77F2C9E90E7A}"/>
              </a:ext>
            </a:extLst>
          </p:cNvPr>
          <p:cNvPicPr>
            <a:picLocks noChangeAspect="1"/>
          </p:cNvPicPr>
          <p:nvPr/>
        </p:nvPicPr>
        <p:blipFill>
          <a:blip r:embed="rId2"/>
          <a:stretch>
            <a:fillRect/>
          </a:stretch>
        </p:blipFill>
        <p:spPr>
          <a:xfrm>
            <a:off x="465476" y="3526860"/>
            <a:ext cx="4848204" cy="3277057"/>
          </a:xfrm>
          <a:prstGeom prst="rect">
            <a:avLst/>
          </a:prstGeom>
        </p:spPr>
      </p:pic>
      <p:pic>
        <p:nvPicPr>
          <p:cNvPr id="11" name="Picture 10">
            <a:extLst>
              <a:ext uri="{FF2B5EF4-FFF2-40B4-BE49-F238E27FC236}">
                <a16:creationId xmlns:a16="http://schemas.microsoft.com/office/drawing/2014/main" id="{63FEDB5B-941A-C807-896A-3EDD3EDF746D}"/>
              </a:ext>
            </a:extLst>
          </p:cNvPr>
          <p:cNvPicPr>
            <a:picLocks noChangeAspect="1"/>
          </p:cNvPicPr>
          <p:nvPr/>
        </p:nvPicPr>
        <p:blipFill>
          <a:blip r:embed="rId3"/>
          <a:stretch>
            <a:fillRect/>
          </a:stretch>
        </p:blipFill>
        <p:spPr>
          <a:xfrm>
            <a:off x="5659120" y="3537020"/>
            <a:ext cx="6187440" cy="3026340"/>
          </a:xfrm>
          <a:prstGeom prst="rect">
            <a:avLst/>
          </a:prstGeom>
        </p:spPr>
      </p:pic>
    </p:spTree>
    <p:extLst>
      <p:ext uri="{BB962C8B-B14F-4D97-AF65-F5344CB8AC3E}">
        <p14:creationId xmlns:p14="http://schemas.microsoft.com/office/powerpoint/2010/main" val="254197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0A80-4DBB-4C53-7A7F-DDDCA63D50D8}"/>
              </a:ext>
            </a:extLst>
          </p:cNvPr>
          <p:cNvSpPr>
            <a:spLocks noGrp="1"/>
          </p:cNvSpPr>
          <p:nvPr>
            <p:ph type="title"/>
          </p:nvPr>
        </p:nvSpPr>
        <p:spPr/>
        <p:txBody>
          <a:bodyPr/>
          <a:lstStyle/>
          <a:p>
            <a:r>
              <a:rPr lang="en-IN" b="1" dirty="0"/>
              <a:t>K-Nearest Neighbours (KNN) Model</a:t>
            </a:r>
            <a:br>
              <a:rPr lang="en-IN" b="1" dirty="0"/>
            </a:br>
            <a:endParaRPr lang="en-IN" dirty="0"/>
          </a:p>
        </p:txBody>
      </p:sp>
      <p:sp>
        <p:nvSpPr>
          <p:cNvPr id="3" name="Content Placeholder 2">
            <a:extLst>
              <a:ext uri="{FF2B5EF4-FFF2-40B4-BE49-F238E27FC236}">
                <a16:creationId xmlns:a16="http://schemas.microsoft.com/office/drawing/2014/main" id="{B3F77925-05C2-225D-FD78-D3FEE941758F}"/>
              </a:ext>
            </a:extLst>
          </p:cNvPr>
          <p:cNvSpPr>
            <a:spLocks noGrp="1"/>
          </p:cNvSpPr>
          <p:nvPr>
            <p:ph idx="1"/>
          </p:nvPr>
        </p:nvSpPr>
        <p:spPr>
          <a:xfrm>
            <a:off x="635895" y="2613660"/>
            <a:ext cx="11627225" cy="3416300"/>
          </a:xfrm>
        </p:spPr>
        <p:txBody>
          <a:bodyPr/>
          <a:lstStyle/>
          <a:p>
            <a:r>
              <a:rPr lang="en-US" dirty="0"/>
              <a:t>K-Nearest </a:t>
            </a:r>
            <a:r>
              <a:rPr lang="en-US" dirty="0" err="1"/>
              <a:t>Neighbours</a:t>
            </a:r>
            <a:r>
              <a:rPr lang="en-US" dirty="0"/>
              <a:t> (KNN) is a simple and intuitive supervised machine learning algorithm used for both classification and regression. It makes predictions based on the similarity between the input data point and its closest neighbors in the feature space</a:t>
            </a:r>
            <a:endParaRPr lang="en-IN" dirty="0"/>
          </a:p>
        </p:txBody>
      </p:sp>
      <p:pic>
        <p:nvPicPr>
          <p:cNvPr id="5" name="Picture 4">
            <a:extLst>
              <a:ext uri="{FF2B5EF4-FFF2-40B4-BE49-F238E27FC236}">
                <a16:creationId xmlns:a16="http://schemas.microsoft.com/office/drawing/2014/main" id="{EEA2E0C5-6F64-279C-F170-AFF1F2C20336}"/>
              </a:ext>
            </a:extLst>
          </p:cNvPr>
          <p:cNvPicPr>
            <a:picLocks noChangeAspect="1"/>
          </p:cNvPicPr>
          <p:nvPr/>
        </p:nvPicPr>
        <p:blipFill>
          <a:blip r:embed="rId2"/>
          <a:stretch>
            <a:fillRect/>
          </a:stretch>
        </p:blipFill>
        <p:spPr>
          <a:xfrm>
            <a:off x="635895" y="4124060"/>
            <a:ext cx="3793865" cy="2104020"/>
          </a:xfrm>
          <a:prstGeom prst="rect">
            <a:avLst/>
          </a:prstGeom>
        </p:spPr>
      </p:pic>
      <p:pic>
        <p:nvPicPr>
          <p:cNvPr id="7" name="Picture 6">
            <a:extLst>
              <a:ext uri="{FF2B5EF4-FFF2-40B4-BE49-F238E27FC236}">
                <a16:creationId xmlns:a16="http://schemas.microsoft.com/office/drawing/2014/main" id="{3776559F-9AE6-C7AE-4FAA-D7FE1EFC794A}"/>
              </a:ext>
            </a:extLst>
          </p:cNvPr>
          <p:cNvPicPr>
            <a:picLocks noChangeAspect="1"/>
          </p:cNvPicPr>
          <p:nvPr/>
        </p:nvPicPr>
        <p:blipFill>
          <a:blip r:embed="rId3"/>
          <a:stretch>
            <a:fillRect/>
          </a:stretch>
        </p:blipFill>
        <p:spPr>
          <a:xfrm>
            <a:off x="4847906" y="3818664"/>
            <a:ext cx="3348616" cy="2753109"/>
          </a:xfrm>
          <a:prstGeom prst="rect">
            <a:avLst/>
          </a:prstGeom>
        </p:spPr>
      </p:pic>
      <p:pic>
        <p:nvPicPr>
          <p:cNvPr id="9" name="Picture 8">
            <a:extLst>
              <a:ext uri="{FF2B5EF4-FFF2-40B4-BE49-F238E27FC236}">
                <a16:creationId xmlns:a16="http://schemas.microsoft.com/office/drawing/2014/main" id="{9F9B8F3C-2F16-3590-3779-DB86F767DF65}"/>
              </a:ext>
            </a:extLst>
          </p:cNvPr>
          <p:cNvPicPr>
            <a:picLocks noChangeAspect="1"/>
          </p:cNvPicPr>
          <p:nvPr/>
        </p:nvPicPr>
        <p:blipFill>
          <a:blip r:embed="rId4"/>
          <a:stretch>
            <a:fillRect/>
          </a:stretch>
        </p:blipFill>
        <p:spPr>
          <a:xfrm>
            <a:off x="8540857" y="3596640"/>
            <a:ext cx="3348617" cy="3185628"/>
          </a:xfrm>
          <a:prstGeom prst="rect">
            <a:avLst/>
          </a:prstGeom>
        </p:spPr>
      </p:pic>
    </p:spTree>
    <p:extLst>
      <p:ext uri="{BB962C8B-B14F-4D97-AF65-F5344CB8AC3E}">
        <p14:creationId xmlns:p14="http://schemas.microsoft.com/office/powerpoint/2010/main" val="122095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0F54-BAA7-F9B5-9A1C-8893204EBCED}"/>
              </a:ext>
            </a:extLst>
          </p:cNvPr>
          <p:cNvSpPr>
            <a:spLocks noGrp="1"/>
          </p:cNvSpPr>
          <p:nvPr>
            <p:ph type="title"/>
          </p:nvPr>
        </p:nvSpPr>
        <p:spPr/>
        <p:txBody>
          <a:bodyPr/>
          <a:lstStyle/>
          <a:p>
            <a:r>
              <a:rPr lang="en-IN" b="1" dirty="0"/>
              <a:t>Naive Bayes classifier</a:t>
            </a:r>
            <a:br>
              <a:rPr lang="en-IN" b="1" dirty="0"/>
            </a:br>
            <a:endParaRPr lang="en-IN" dirty="0"/>
          </a:p>
        </p:txBody>
      </p:sp>
      <p:sp>
        <p:nvSpPr>
          <p:cNvPr id="3" name="Content Placeholder 2">
            <a:extLst>
              <a:ext uri="{FF2B5EF4-FFF2-40B4-BE49-F238E27FC236}">
                <a16:creationId xmlns:a16="http://schemas.microsoft.com/office/drawing/2014/main" id="{EC24FEA6-76BE-33B8-5373-BDAC7D5EF5E1}"/>
              </a:ext>
            </a:extLst>
          </p:cNvPr>
          <p:cNvSpPr>
            <a:spLocks noGrp="1"/>
          </p:cNvSpPr>
          <p:nvPr>
            <p:ph idx="1"/>
          </p:nvPr>
        </p:nvSpPr>
        <p:spPr>
          <a:xfrm>
            <a:off x="473825" y="2352502"/>
            <a:ext cx="11492107" cy="4099098"/>
          </a:xfrm>
        </p:spPr>
        <p:txBody>
          <a:bodyPr/>
          <a:lstStyle/>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4D55D9B-AD39-E3C2-3E4E-E94F15FEB634}"/>
              </a:ext>
            </a:extLst>
          </p:cNvPr>
          <p:cNvPicPr>
            <a:picLocks noChangeAspect="1"/>
          </p:cNvPicPr>
          <p:nvPr/>
        </p:nvPicPr>
        <p:blipFill>
          <a:blip r:embed="rId2"/>
          <a:stretch>
            <a:fillRect/>
          </a:stretch>
        </p:blipFill>
        <p:spPr>
          <a:xfrm>
            <a:off x="406400" y="4145280"/>
            <a:ext cx="5129260" cy="2306320"/>
          </a:xfrm>
          <a:prstGeom prst="rect">
            <a:avLst/>
          </a:prstGeom>
        </p:spPr>
      </p:pic>
      <p:pic>
        <p:nvPicPr>
          <p:cNvPr id="7" name="Picture 6">
            <a:extLst>
              <a:ext uri="{FF2B5EF4-FFF2-40B4-BE49-F238E27FC236}">
                <a16:creationId xmlns:a16="http://schemas.microsoft.com/office/drawing/2014/main" id="{82C296F1-7B11-144C-2359-5FCB658945F6}"/>
              </a:ext>
            </a:extLst>
          </p:cNvPr>
          <p:cNvPicPr>
            <a:picLocks noChangeAspect="1"/>
          </p:cNvPicPr>
          <p:nvPr/>
        </p:nvPicPr>
        <p:blipFill>
          <a:blip r:embed="rId3"/>
          <a:stretch>
            <a:fillRect/>
          </a:stretch>
        </p:blipFill>
        <p:spPr>
          <a:xfrm>
            <a:off x="5535660" y="4070018"/>
            <a:ext cx="6430272" cy="2381582"/>
          </a:xfrm>
          <a:prstGeom prst="rect">
            <a:avLst/>
          </a:prstGeom>
        </p:spPr>
      </p:pic>
      <p:sp>
        <p:nvSpPr>
          <p:cNvPr id="6" name="TextBox 5">
            <a:extLst>
              <a:ext uri="{FF2B5EF4-FFF2-40B4-BE49-F238E27FC236}">
                <a16:creationId xmlns:a16="http://schemas.microsoft.com/office/drawing/2014/main" id="{B6DB22DB-5A34-0292-8F2F-EB2C728FB9D8}"/>
              </a:ext>
            </a:extLst>
          </p:cNvPr>
          <p:cNvSpPr txBox="1"/>
          <p:nvPr/>
        </p:nvSpPr>
        <p:spPr>
          <a:xfrm>
            <a:off x="673331" y="2820523"/>
            <a:ext cx="10814858" cy="923330"/>
          </a:xfrm>
          <a:prstGeom prst="rect">
            <a:avLst/>
          </a:prstGeom>
          <a:noFill/>
        </p:spPr>
        <p:txBody>
          <a:bodyPr wrap="square">
            <a:spAutoFit/>
          </a:bodyPr>
          <a:lstStyle/>
          <a:p>
            <a:r>
              <a:rPr lang="en-US" dirty="0"/>
              <a:t>The Naive Bayes classifier is a probabilistic machine learning algorithm based on </a:t>
            </a:r>
            <a:r>
              <a:rPr lang="en-US" b="1" dirty="0"/>
              <a:t>Bayes' Theorem</a:t>
            </a:r>
            <a:r>
              <a:rPr lang="en-US" dirty="0"/>
              <a:t>. It is commonly used for </a:t>
            </a:r>
            <a:r>
              <a:rPr lang="en-US" b="1" dirty="0"/>
              <a:t>classification tasks</a:t>
            </a:r>
            <a:r>
              <a:rPr lang="en-US" dirty="0"/>
              <a:t>, especially in text classification and spam detection.</a:t>
            </a:r>
            <a:endParaRPr lang="en-IN" dirty="0"/>
          </a:p>
        </p:txBody>
      </p:sp>
    </p:spTree>
    <p:extLst>
      <p:ext uri="{BB962C8B-B14F-4D97-AF65-F5344CB8AC3E}">
        <p14:creationId xmlns:p14="http://schemas.microsoft.com/office/powerpoint/2010/main" val="53338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3123-72CA-740F-93E0-14429815C72E}"/>
              </a:ext>
            </a:extLst>
          </p:cNvPr>
          <p:cNvSpPr>
            <a:spLocks noGrp="1"/>
          </p:cNvSpPr>
          <p:nvPr>
            <p:ph type="title"/>
          </p:nvPr>
        </p:nvSpPr>
        <p:spPr/>
        <p:txBody>
          <a:bodyPr/>
          <a:lstStyle/>
          <a:p>
            <a:r>
              <a:rPr lang="en-IN" dirty="0"/>
              <a:t>Random Forest model</a:t>
            </a:r>
          </a:p>
        </p:txBody>
      </p:sp>
      <p:sp>
        <p:nvSpPr>
          <p:cNvPr id="3" name="Content Placeholder 2">
            <a:extLst>
              <a:ext uri="{FF2B5EF4-FFF2-40B4-BE49-F238E27FC236}">
                <a16:creationId xmlns:a16="http://schemas.microsoft.com/office/drawing/2014/main" id="{316EA063-2FB1-C24A-0E80-3894DD39DCF1}"/>
              </a:ext>
            </a:extLst>
          </p:cNvPr>
          <p:cNvSpPr>
            <a:spLocks noGrp="1"/>
          </p:cNvSpPr>
          <p:nvPr>
            <p:ph idx="1"/>
          </p:nvPr>
        </p:nvSpPr>
        <p:spPr>
          <a:xfrm>
            <a:off x="1154954" y="2265680"/>
            <a:ext cx="8825659" cy="4439920"/>
          </a:xfrm>
        </p:spPr>
        <p:txBody>
          <a:bodyPr/>
          <a:lstStyle/>
          <a:p>
            <a:pPr algn="just"/>
            <a:r>
              <a:rPr lang="en-US" b="0" i="0" dirty="0">
                <a:solidFill>
                  <a:srgbClr val="2B2A29"/>
                </a:solidFill>
                <a:effectLst/>
                <a:latin typeface="Montserrat" panose="020F0502020204030204" pitchFamily="2" charset="0"/>
              </a:rPr>
              <a:t>It can be used for both Classification and Regression problems in ML. It is based on the concept of </a:t>
            </a:r>
            <a:r>
              <a:rPr lang="en-US" b="1" i="0" dirty="0">
                <a:solidFill>
                  <a:srgbClr val="2B2A29"/>
                </a:solidFill>
                <a:effectLst/>
                <a:latin typeface="Montserrat" panose="020F0502020204030204" pitchFamily="2" charset="0"/>
              </a:rPr>
              <a:t>ensemble learning,</a:t>
            </a:r>
            <a:r>
              <a:rPr lang="en-US" b="0" i="0" dirty="0">
                <a:solidFill>
                  <a:srgbClr val="2B2A29"/>
                </a:solidFill>
                <a:effectLst/>
                <a:latin typeface="Montserrat" panose="020F0502020204030204" pitchFamily="2" charset="0"/>
              </a:rPr>
              <a:t> which is a process of </a:t>
            </a:r>
            <a:r>
              <a:rPr lang="en-US" b="0" i="1" dirty="0">
                <a:solidFill>
                  <a:srgbClr val="2B2A29"/>
                </a:solidFill>
                <a:effectLst/>
                <a:latin typeface="Montserrat" panose="020F0502020204030204" pitchFamily="2" charset="0"/>
              </a:rPr>
              <a:t>combining multiple classifiers to solve a complex problem and to improve the performance of the model.</a:t>
            </a:r>
            <a:endParaRPr lang="en-US" b="0" i="0" dirty="0">
              <a:solidFill>
                <a:srgbClr val="2B2A29"/>
              </a:solidFill>
              <a:effectLst/>
              <a:latin typeface="Montserrat" panose="020F0502020204030204" pitchFamily="2" charset="0"/>
            </a:endParaRPr>
          </a:p>
          <a:p>
            <a:pPr algn="just"/>
            <a:r>
              <a:rPr lang="en-US" b="0" i="0" dirty="0">
                <a:solidFill>
                  <a:srgbClr val="2B2A29"/>
                </a:solidFill>
                <a:effectLst/>
                <a:latin typeface="Montserrat" panose="020F0502020204030204" pitchFamily="2" charset="0"/>
              </a:rPr>
              <a:t>As the name suggests, </a:t>
            </a:r>
            <a:r>
              <a:rPr lang="en-US" b="1" i="1" dirty="0">
                <a:solidFill>
                  <a:srgbClr val="2B2A29"/>
                </a:solidFill>
                <a:effectLst/>
                <a:latin typeface="Montserrat" panose="020F0502020204030204" pitchFamily="2" charset="0"/>
              </a:rPr>
              <a:t>"Random Forest is a classifier that contains a number of decision trees on various subsets of the given dataset and takes the average to improve the predictive accuracy of that dataset."</a:t>
            </a:r>
            <a:endParaRPr lang="en-US" b="0" i="0" dirty="0">
              <a:solidFill>
                <a:srgbClr val="2B2A29"/>
              </a:solidFill>
              <a:effectLst/>
              <a:latin typeface="Montserrat" panose="020F0502020204030204" pitchFamily="2" charset="0"/>
            </a:endParaRPr>
          </a:p>
          <a:p>
            <a:endParaRPr lang="en-IN" dirty="0"/>
          </a:p>
        </p:txBody>
      </p:sp>
      <p:pic>
        <p:nvPicPr>
          <p:cNvPr id="5" name="Picture 4">
            <a:extLst>
              <a:ext uri="{FF2B5EF4-FFF2-40B4-BE49-F238E27FC236}">
                <a16:creationId xmlns:a16="http://schemas.microsoft.com/office/drawing/2014/main" id="{D597B94C-A85B-1833-9F79-7F70A683D8C4}"/>
              </a:ext>
            </a:extLst>
          </p:cNvPr>
          <p:cNvPicPr>
            <a:picLocks noChangeAspect="1"/>
          </p:cNvPicPr>
          <p:nvPr/>
        </p:nvPicPr>
        <p:blipFill>
          <a:blip r:embed="rId2"/>
          <a:stretch>
            <a:fillRect/>
          </a:stretch>
        </p:blipFill>
        <p:spPr>
          <a:xfrm>
            <a:off x="1154954" y="4632960"/>
            <a:ext cx="4541661" cy="2072640"/>
          </a:xfrm>
          <a:prstGeom prst="rect">
            <a:avLst/>
          </a:prstGeom>
        </p:spPr>
      </p:pic>
      <p:pic>
        <p:nvPicPr>
          <p:cNvPr id="7" name="Picture 6">
            <a:extLst>
              <a:ext uri="{FF2B5EF4-FFF2-40B4-BE49-F238E27FC236}">
                <a16:creationId xmlns:a16="http://schemas.microsoft.com/office/drawing/2014/main" id="{AE490DDF-3D75-D8BD-F59C-E70CE081B14D}"/>
              </a:ext>
            </a:extLst>
          </p:cNvPr>
          <p:cNvPicPr>
            <a:picLocks noChangeAspect="1"/>
          </p:cNvPicPr>
          <p:nvPr/>
        </p:nvPicPr>
        <p:blipFill>
          <a:blip r:embed="rId3"/>
          <a:stretch>
            <a:fillRect/>
          </a:stretch>
        </p:blipFill>
        <p:spPr>
          <a:xfrm>
            <a:off x="6390640" y="4511040"/>
            <a:ext cx="5628639" cy="2072640"/>
          </a:xfrm>
          <a:prstGeom prst="rect">
            <a:avLst/>
          </a:prstGeom>
        </p:spPr>
      </p:pic>
    </p:spTree>
    <p:extLst>
      <p:ext uri="{BB962C8B-B14F-4D97-AF65-F5344CB8AC3E}">
        <p14:creationId xmlns:p14="http://schemas.microsoft.com/office/powerpoint/2010/main" val="46669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FB53-1B4D-96C6-2161-2862716C1439}"/>
              </a:ext>
            </a:extLst>
          </p:cNvPr>
          <p:cNvSpPr>
            <a:spLocks noGrp="1"/>
          </p:cNvSpPr>
          <p:nvPr>
            <p:ph type="title"/>
          </p:nvPr>
        </p:nvSpPr>
        <p:spPr/>
        <p:txBody>
          <a:bodyPr/>
          <a:lstStyle/>
          <a:p>
            <a:r>
              <a:rPr lang="en-IN" dirty="0"/>
              <a:t>Conclusion of ML Models</a:t>
            </a:r>
          </a:p>
        </p:txBody>
      </p:sp>
      <p:sp>
        <p:nvSpPr>
          <p:cNvPr id="7" name="Content Placeholder 6">
            <a:extLst>
              <a:ext uri="{FF2B5EF4-FFF2-40B4-BE49-F238E27FC236}">
                <a16:creationId xmlns:a16="http://schemas.microsoft.com/office/drawing/2014/main" id="{A5F0EDCF-B46B-778B-3836-4AD388809A6A}"/>
              </a:ext>
            </a:extLst>
          </p:cNvPr>
          <p:cNvSpPr>
            <a:spLocks noGrp="1"/>
          </p:cNvSpPr>
          <p:nvPr>
            <p:ph idx="1"/>
          </p:nvPr>
        </p:nvSpPr>
        <p:spPr>
          <a:xfrm>
            <a:off x="1154955" y="2296160"/>
            <a:ext cx="3325606" cy="4399280"/>
          </a:xfrm>
        </p:spPr>
        <p:txBody>
          <a:bodyPr>
            <a:normAutofit fontScale="92500" lnSpcReduction="10000"/>
          </a:bodyPr>
          <a:lstStyle/>
          <a:p>
            <a:r>
              <a:rPr lang="en-US" sz="1600" dirty="0"/>
              <a:t>Among the models tested, Naive Bayes has the highest accuracy at 56.68%, closely followed by Logistic Regression at 56.43%. Both of these models perform similarly and are the best performers in this case.</a:t>
            </a:r>
          </a:p>
          <a:p>
            <a:r>
              <a:rPr lang="en-US" sz="1600" dirty="0"/>
              <a:t>On the other hand, Decision Tree and Random Forest show lower accuracies, with Decision Tree being the least effective at 51.65%.</a:t>
            </a:r>
          </a:p>
          <a:p>
            <a:r>
              <a:rPr lang="en-US" sz="1600" dirty="0"/>
              <a:t>Best Model : Naive Bayes and Logistic Regression are the best performing models here, with Naive Bayes slightly outperforming Logistic Regression.</a:t>
            </a:r>
          </a:p>
          <a:p>
            <a:endParaRPr lang="en-IN" dirty="0"/>
          </a:p>
        </p:txBody>
      </p:sp>
      <p:pic>
        <p:nvPicPr>
          <p:cNvPr id="9" name="Picture 8">
            <a:extLst>
              <a:ext uri="{FF2B5EF4-FFF2-40B4-BE49-F238E27FC236}">
                <a16:creationId xmlns:a16="http://schemas.microsoft.com/office/drawing/2014/main" id="{CC070435-A309-A31C-730F-57A7DF3B9A10}"/>
              </a:ext>
            </a:extLst>
          </p:cNvPr>
          <p:cNvPicPr>
            <a:picLocks noChangeAspect="1"/>
          </p:cNvPicPr>
          <p:nvPr/>
        </p:nvPicPr>
        <p:blipFill>
          <a:blip r:embed="rId2"/>
          <a:stretch>
            <a:fillRect/>
          </a:stretch>
        </p:blipFill>
        <p:spPr>
          <a:xfrm>
            <a:off x="5169436" y="2728808"/>
            <a:ext cx="6321524" cy="3434212"/>
          </a:xfrm>
          <a:prstGeom prst="rect">
            <a:avLst/>
          </a:prstGeom>
        </p:spPr>
      </p:pic>
    </p:spTree>
    <p:extLst>
      <p:ext uri="{BB962C8B-B14F-4D97-AF65-F5344CB8AC3E}">
        <p14:creationId xmlns:p14="http://schemas.microsoft.com/office/powerpoint/2010/main" val="406064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0ACF-BED5-C6FD-EAB1-2235BFDEEFC7}"/>
              </a:ext>
            </a:extLst>
          </p:cNvPr>
          <p:cNvSpPr>
            <a:spLocks noGrp="1"/>
          </p:cNvSpPr>
          <p:nvPr>
            <p:ph type="title"/>
          </p:nvPr>
        </p:nvSpPr>
        <p:spPr/>
        <p:txBody>
          <a:bodyPr/>
          <a:lstStyle/>
          <a:p>
            <a:r>
              <a:rPr lang="en-IN" dirty="0"/>
              <a:t>OBJECTIVE QUERY</a:t>
            </a:r>
          </a:p>
        </p:txBody>
      </p:sp>
      <p:pic>
        <p:nvPicPr>
          <p:cNvPr id="5" name="Content Placeholder 4">
            <a:extLst>
              <a:ext uri="{FF2B5EF4-FFF2-40B4-BE49-F238E27FC236}">
                <a16:creationId xmlns:a16="http://schemas.microsoft.com/office/drawing/2014/main" id="{3DD8CB9E-4EE7-86A6-0040-13CB990779E8}"/>
              </a:ext>
            </a:extLst>
          </p:cNvPr>
          <p:cNvPicPr>
            <a:picLocks noGrp="1" noChangeAspect="1"/>
          </p:cNvPicPr>
          <p:nvPr>
            <p:ph idx="1"/>
          </p:nvPr>
        </p:nvPicPr>
        <p:blipFill>
          <a:blip r:embed="rId2"/>
          <a:stretch>
            <a:fillRect/>
          </a:stretch>
        </p:blipFill>
        <p:spPr>
          <a:xfrm>
            <a:off x="318703" y="2415780"/>
            <a:ext cx="5584257" cy="1105054"/>
          </a:xfrm>
        </p:spPr>
      </p:pic>
      <p:pic>
        <p:nvPicPr>
          <p:cNvPr id="7" name="Picture 6">
            <a:extLst>
              <a:ext uri="{FF2B5EF4-FFF2-40B4-BE49-F238E27FC236}">
                <a16:creationId xmlns:a16="http://schemas.microsoft.com/office/drawing/2014/main" id="{8A91BCDA-BC08-B2D9-6EFD-22379AE2B0AA}"/>
              </a:ext>
            </a:extLst>
          </p:cNvPr>
          <p:cNvPicPr>
            <a:picLocks noChangeAspect="1"/>
          </p:cNvPicPr>
          <p:nvPr/>
        </p:nvPicPr>
        <p:blipFill>
          <a:blip r:embed="rId3"/>
          <a:stretch>
            <a:fillRect/>
          </a:stretch>
        </p:blipFill>
        <p:spPr>
          <a:xfrm>
            <a:off x="421723" y="3699696"/>
            <a:ext cx="3362794" cy="1876687"/>
          </a:xfrm>
          <a:prstGeom prst="rect">
            <a:avLst/>
          </a:prstGeom>
        </p:spPr>
      </p:pic>
      <p:pic>
        <p:nvPicPr>
          <p:cNvPr id="9" name="Picture 8">
            <a:extLst>
              <a:ext uri="{FF2B5EF4-FFF2-40B4-BE49-F238E27FC236}">
                <a16:creationId xmlns:a16="http://schemas.microsoft.com/office/drawing/2014/main" id="{0E000093-8C17-AE67-5922-377B069C5B11}"/>
              </a:ext>
            </a:extLst>
          </p:cNvPr>
          <p:cNvPicPr>
            <a:picLocks noChangeAspect="1"/>
          </p:cNvPicPr>
          <p:nvPr/>
        </p:nvPicPr>
        <p:blipFill>
          <a:blip r:embed="rId4"/>
          <a:stretch>
            <a:fillRect/>
          </a:stretch>
        </p:blipFill>
        <p:spPr>
          <a:xfrm>
            <a:off x="6096000" y="2415780"/>
            <a:ext cx="5970271" cy="1162212"/>
          </a:xfrm>
          <a:prstGeom prst="rect">
            <a:avLst/>
          </a:prstGeom>
        </p:spPr>
      </p:pic>
      <p:pic>
        <p:nvPicPr>
          <p:cNvPr id="11" name="Picture 10">
            <a:extLst>
              <a:ext uri="{FF2B5EF4-FFF2-40B4-BE49-F238E27FC236}">
                <a16:creationId xmlns:a16="http://schemas.microsoft.com/office/drawing/2014/main" id="{52EA3411-B651-5D3C-E171-96E921E765F1}"/>
              </a:ext>
            </a:extLst>
          </p:cNvPr>
          <p:cNvPicPr>
            <a:picLocks noChangeAspect="1"/>
          </p:cNvPicPr>
          <p:nvPr/>
        </p:nvPicPr>
        <p:blipFill>
          <a:blip r:embed="rId5"/>
          <a:stretch>
            <a:fillRect/>
          </a:stretch>
        </p:blipFill>
        <p:spPr>
          <a:xfrm>
            <a:off x="6258559" y="3577992"/>
            <a:ext cx="5161281" cy="2486372"/>
          </a:xfrm>
          <a:prstGeom prst="rect">
            <a:avLst/>
          </a:prstGeom>
        </p:spPr>
      </p:pic>
    </p:spTree>
    <p:extLst>
      <p:ext uri="{BB962C8B-B14F-4D97-AF65-F5344CB8AC3E}">
        <p14:creationId xmlns:p14="http://schemas.microsoft.com/office/powerpoint/2010/main" val="247786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06D5-254D-EE65-BBBA-183C3D1233F8}"/>
              </a:ext>
            </a:extLst>
          </p:cNvPr>
          <p:cNvSpPr>
            <a:spLocks noGrp="1"/>
          </p:cNvSpPr>
          <p:nvPr>
            <p:ph type="title"/>
          </p:nvPr>
        </p:nvSpPr>
        <p:spPr/>
        <p:txBody>
          <a:bodyPr/>
          <a:lstStyle/>
          <a:p>
            <a:r>
              <a:rPr lang="en-IN" dirty="0"/>
              <a:t>OBJECTIVE QUERY</a:t>
            </a:r>
          </a:p>
        </p:txBody>
      </p:sp>
      <p:pic>
        <p:nvPicPr>
          <p:cNvPr id="7" name="Content Placeholder 6">
            <a:extLst>
              <a:ext uri="{FF2B5EF4-FFF2-40B4-BE49-F238E27FC236}">
                <a16:creationId xmlns:a16="http://schemas.microsoft.com/office/drawing/2014/main" id="{65CBB0DD-782E-6982-23D8-4B32FF559D3E}"/>
              </a:ext>
            </a:extLst>
          </p:cNvPr>
          <p:cNvPicPr>
            <a:picLocks noGrp="1" noChangeAspect="1"/>
          </p:cNvPicPr>
          <p:nvPr>
            <p:ph idx="1"/>
          </p:nvPr>
        </p:nvPicPr>
        <p:blipFill>
          <a:blip r:embed="rId2"/>
          <a:stretch>
            <a:fillRect/>
          </a:stretch>
        </p:blipFill>
        <p:spPr>
          <a:xfrm>
            <a:off x="142240" y="4048211"/>
            <a:ext cx="4693920" cy="1634951"/>
          </a:xfrm>
        </p:spPr>
      </p:pic>
      <p:pic>
        <p:nvPicPr>
          <p:cNvPr id="5" name="Picture 4">
            <a:extLst>
              <a:ext uri="{FF2B5EF4-FFF2-40B4-BE49-F238E27FC236}">
                <a16:creationId xmlns:a16="http://schemas.microsoft.com/office/drawing/2014/main" id="{94F57140-C0D8-A4B2-B81C-0547AD87AEBC}"/>
              </a:ext>
            </a:extLst>
          </p:cNvPr>
          <p:cNvPicPr>
            <a:picLocks noChangeAspect="1"/>
          </p:cNvPicPr>
          <p:nvPr/>
        </p:nvPicPr>
        <p:blipFill>
          <a:blip r:embed="rId3"/>
          <a:stretch>
            <a:fillRect/>
          </a:stretch>
        </p:blipFill>
        <p:spPr>
          <a:xfrm>
            <a:off x="142240" y="2603500"/>
            <a:ext cx="5080000" cy="1247949"/>
          </a:xfrm>
          <a:prstGeom prst="rect">
            <a:avLst/>
          </a:prstGeom>
        </p:spPr>
      </p:pic>
      <p:pic>
        <p:nvPicPr>
          <p:cNvPr id="9" name="Picture 8">
            <a:extLst>
              <a:ext uri="{FF2B5EF4-FFF2-40B4-BE49-F238E27FC236}">
                <a16:creationId xmlns:a16="http://schemas.microsoft.com/office/drawing/2014/main" id="{E1290184-C16C-4936-A599-5079AFA4A0FF}"/>
              </a:ext>
            </a:extLst>
          </p:cNvPr>
          <p:cNvPicPr>
            <a:picLocks noChangeAspect="1"/>
          </p:cNvPicPr>
          <p:nvPr/>
        </p:nvPicPr>
        <p:blipFill>
          <a:blip r:embed="rId4"/>
          <a:stretch>
            <a:fillRect/>
          </a:stretch>
        </p:blipFill>
        <p:spPr>
          <a:xfrm>
            <a:off x="5872479" y="2809788"/>
            <a:ext cx="6046887" cy="1238423"/>
          </a:xfrm>
          <a:prstGeom prst="rect">
            <a:avLst/>
          </a:prstGeom>
        </p:spPr>
      </p:pic>
      <p:pic>
        <p:nvPicPr>
          <p:cNvPr id="11" name="Picture 10">
            <a:extLst>
              <a:ext uri="{FF2B5EF4-FFF2-40B4-BE49-F238E27FC236}">
                <a16:creationId xmlns:a16="http://schemas.microsoft.com/office/drawing/2014/main" id="{8468AF6B-B759-41B4-F795-D363C5A4DFC2}"/>
              </a:ext>
            </a:extLst>
          </p:cNvPr>
          <p:cNvPicPr>
            <a:picLocks noChangeAspect="1"/>
          </p:cNvPicPr>
          <p:nvPr/>
        </p:nvPicPr>
        <p:blipFill>
          <a:blip r:embed="rId5"/>
          <a:stretch>
            <a:fillRect/>
          </a:stretch>
        </p:blipFill>
        <p:spPr>
          <a:xfrm>
            <a:off x="7136049" y="4210444"/>
            <a:ext cx="3029373" cy="1933845"/>
          </a:xfrm>
          <a:prstGeom prst="rect">
            <a:avLst/>
          </a:prstGeom>
        </p:spPr>
      </p:pic>
    </p:spTree>
    <p:extLst>
      <p:ext uri="{BB962C8B-B14F-4D97-AF65-F5344CB8AC3E}">
        <p14:creationId xmlns:p14="http://schemas.microsoft.com/office/powerpoint/2010/main" val="160795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3B5-24FF-0805-13D4-954984BD1FF8}"/>
              </a:ext>
            </a:extLst>
          </p:cNvPr>
          <p:cNvSpPr>
            <a:spLocks noGrp="1"/>
          </p:cNvSpPr>
          <p:nvPr>
            <p:ph type="title"/>
          </p:nvPr>
        </p:nvSpPr>
        <p:spPr/>
        <p:txBody>
          <a:bodyPr/>
          <a:lstStyle/>
          <a:p>
            <a:r>
              <a:rPr lang="en-IN" dirty="0"/>
              <a:t>OBJECTIVE QUERY</a:t>
            </a:r>
          </a:p>
        </p:txBody>
      </p:sp>
      <p:pic>
        <p:nvPicPr>
          <p:cNvPr id="9" name="Content Placeholder 8">
            <a:extLst>
              <a:ext uri="{FF2B5EF4-FFF2-40B4-BE49-F238E27FC236}">
                <a16:creationId xmlns:a16="http://schemas.microsoft.com/office/drawing/2014/main" id="{FB249FCE-6C66-2F98-6BFE-6172E5508D69}"/>
              </a:ext>
            </a:extLst>
          </p:cNvPr>
          <p:cNvPicPr>
            <a:picLocks noGrp="1" noChangeAspect="1"/>
          </p:cNvPicPr>
          <p:nvPr>
            <p:ph idx="1"/>
          </p:nvPr>
        </p:nvPicPr>
        <p:blipFill>
          <a:blip r:embed="rId2"/>
          <a:stretch>
            <a:fillRect/>
          </a:stretch>
        </p:blipFill>
        <p:spPr>
          <a:xfrm>
            <a:off x="787401" y="2377123"/>
            <a:ext cx="4327841" cy="2265997"/>
          </a:xfrm>
        </p:spPr>
      </p:pic>
      <p:pic>
        <p:nvPicPr>
          <p:cNvPr id="11" name="Picture 10">
            <a:extLst>
              <a:ext uri="{FF2B5EF4-FFF2-40B4-BE49-F238E27FC236}">
                <a16:creationId xmlns:a16="http://schemas.microsoft.com/office/drawing/2014/main" id="{26241500-100D-4BA9-259C-E2151231F0AC}"/>
              </a:ext>
            </a:extLst>
          </p:cNvPr>
          <p:cNvPicPr>
            <a:picLocks noChangeAspect="1"/>
          </p:cNvPicPr>
          <p:nvPr/>
        </p:nvPicPr>
        <p:blipFill>
          <a:blip r:embed="rId3"/>
          <a:stretch>
            <a:fillRect/>
          </a:stretch>
        </p:blipFill>
        <p:spPr>
          <a:xfrm>
            <a:off x="5917670" y="2571630"/>
            <a:ext cx="3038899" cy="1714739"/>
          </a:xfrm>
          <a:prstGeom prst="rect">
            <a:avLst/>
          </a:prstGeom>
        </p:spPr>
      </p:pic>
    </p:spTree>
    <p:extLst>
      <p:ext uri="{BB962C8B-B14F-4D97-AF65-F5344CB8AC3E}">
        <p14:creationId xmlns:p14="http://schemas.microsoft.com/office/powerpoint/2010/main" val="714383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DF8-D61A-2FC4-EBA7-0E95068A292C}"/>
              </a:ext>
            </a:extLst>
          </p:cNvPr>
          <p:cNvSpPr>
            <a:spLocks noGrp="1"/>
          </p:cNvSpPr>
          <p:nvPr>
            <p:ph type="title"/>
          </p:nvPr>
        </p:nvSpPr>
        <p:spPr/>
        <p:txBody>
          <a:bodyPr/>
          <a:lstStyle/>
          <a:p>
            <a:r>
              <a:rPr lang="en-IN" dirty="0"/>
              <a:t>POWER BI DASHBOARD</a:t>
            </a:r>
          </a:p>
        </p:txBody>
      </p:sp>
      <p:pic>
        <p:nvPicPr>
          <p:cNvPr id="5" name="Content Placeholder 4">
            <a:extLst>
              <a:ext uri="{FF2B5EF4-FFF2-40B4-BE49-F238E27FC236}">
                <a16:creationId xmlns:a16="http://schemas.microsoft.com/office/drawing/2014/main" id="{805B40A4-D9F5-85F5-01AC-0A54719532EF}"/>
              </a:ext>
            </a:extLst>
          </p:cNvPr>
          <p:cNvPicPr>
            <a:picLocks noGrp="1" noChangeAspect="1"/>
          </p:cNvPicPr>
          <p:nvPr>
            <p:ph idx="1"/>
          </p:nvPr>
        </p:nvPicPr>
        <p:blipFill>
          <a:blip r:embed="rId2"/>
          <a:stretch>
            <a:fillRect/>
          </a:stretch>
        </p:blipFill>
        <p:spPr>
          <a:xfrm>
            <a:off x="556240" y="2583180"/>
            <a:ext cx="5224800" cy="3416300"/>
          </a:xfrm>
        </p:spPr>
      </p:pic>
      <p:pic>
        <p:nvPicPr>
          <p:cNvPr id="7" name="Picture 6">
            <a:extLst>
              <a:ext uri="{FF2B5EF4-FFF2-40B4-BE49-F238E27FC236}">
                <a16:creationId xmlns:a16="http://schemas.microsoft.com/office/drawing/2014/main" id="{B7733377-B9E7-FD52-6240-B56C8FDE4131}"/>
              </a:ext>
            </a:extLst>
          </p:cNvPr>
          <p:cNvPicPr>
            <a:picLocks noChangeAspect="1"/>
          </p:cNvPicPr>
          <p:nvPr/>
        </p:nvPicPr>
        <p:blipFill>
          <a:blip r:embed="rId3"/>
          <a:stretch>
            <a:fillRect/>
          </a:stretch>
        </p:blipFill>
        <p:spPr>
          <a:xfrm>
            <a:off x="6197600" y="2698328"/>
            <a:ext cx="5659120" cy="3301152"/>
          </a:xfrm>
          <a:prstGeom prst="rect">
            <a:avLst/>
          </a:prstGeom>
        </p:spPr>
      </p:pic>
    </p:spTree>
    <p:extLst>
      <p:ext uri="{BB962C8B-B14F-4D97-AF65-F5344CB8AC3E}">
        <p14:creationId xmlns:p14="http://schemas.microsoft.com/office/powerpoint/2010/main" val="429465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B210-54C2-1A21-5D09-65D260B510A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157F82B-AAD9-C8B7-2547-B854EEA6CD02}"/>
              </a:ext>
            </a:extLst>
          </p:cNvPr>
          <p:cNvSpPr>
            <a:spLocks noGrp="1"/>
          </p:cNvSpPr>
          <p:nvPr>
            <p:ph idx="1"/>
          </p:nvPr>
        </p:nvSpPr>
        <p:spPr/>
        <p:txBody>
          <a:bodyPr>
            <a:normAutofit/>
          </a:bodyPr>
          <a:lstStyle/>
          <a:p>
            <a:r>
              <a:rPr lang="en-IN" dirty="0"/>
              <a:t>INTRODUCTION</a:t>
            </a:r>
          </a:p>
          <a:p>
            <a:r>
              <a:rPr lang="en-IN" dirty="0"/>
              <a:t>PROJECT OBJECTIVE</a:t>
            </a:r>
          </a:p>
          <a:p>
            <a:r>
              <a:rPr lang="en-IN" dirty="0"/>
              <a:t>DATA UNDERSTANDING</a:t>
            </a:r>
          </a:p>
          <a:p>
            <a:r>
              <a:rPr lang="en-IN" dirty="0"/>
              <a:t>OUTLIER TREATMENTS</a:t>
            </a:r>
          </a:p>
          <a:p>
            <a:r>
              <a:rPr lang="en-IN" dirty="0"/>
              <a:t>OBJECTIVE QUERY</a:t>
            </a:r>
          </a:p>
          <a:p>
            <a:r>
              <a:rPr lang="en-IN" dirty="0"/>
              <a:t>DASHBOARD</a:t>
            </a:r>
          </a:p>
          <a:p>
            <a:r>
              <a:rPr lang="en-IN" dirty="0"/>
              <a:t>KEY RECOMMENDATION</a:t>
            </a:r>
          </a:p>
          <a:p>
            <a:r>
              <a:rPr lang="en-IN" dirty="0"/>
              <a:t>CONCLUSION AND SUGGESTIONS</a:t>
            </a:r>
          </a:p>
        </p:txBody>
      </p:sp>
    </p:spTree>
    <p:extLst>
      <p:ext uri="{BB962C8B-B14F-4D97-AF65-F5344CB8AC3E}">
        <p14:creationId xmlns:p14="http://schemas.microsoft.com/office/powerpoint/2010/main" val="228716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2612-7A6B-81EA-5925-93D0684B2015}"/>
              </a:ext>
            </a:extLst>
          </p:cNvPr>
          <p:cNvSpPr>
            <a:spLocks noGrp="1"/>
          </p:cNvSpPr>
          <p:nvPr>
            <p:ph type="title"/>
          </p:nvPr>
        </p:nvSpPr>
        <p:spPr/>
        <p:txBody>
          <a:bodyPr/>
          <a:lstStyle/>
          <a:p>
            <a:r>
              <a:rPr lang="en-IN" dirty="0"/>
              <a:t>DASHBOARD OVERVIEW</a:t>
            </a:r>
          </a:p>
        </p:txBody>
      </p:sp>
      <p:sp>
        <p:nvSpPr>
          <p:cNvPr id="4" name="Rectangle 1">
            <a:extLst>
              <a:ext uri="{FF2B5EF4-FFF2-40B4-BE49-F238E27FC236}">
                <a16:creationId xmlns:a16="http://schemas.microsoft.com/office/drawing/2014/main" id="{BBF57C3C-55B9-4F03-2AB7-A70690D69CAC}"/>
              </a:ext>
            </a:extLst>
          </p:cNvPr>
          <p:cNvSpPr>
            <a:spLocks noGrp="1" noChangeArrowheads="1"/>
          </p:cNvSpPr>
          <p:nvPr>
            <p:ph idx="1"/>
          </p:nvPr>
        </p:nvSpPr>
        <p:spPr bwMode="auto">
          <a:xfrm>
            <a:off x="557213" y="2630092"/>
            <a:ext cx="1080628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Employee Demographics &amp; Job Satisfaction: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Provides key performance indicators (KPIs) such as average age, monthly income, attrition rate,</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and leadership eligibility.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Visualizes employee distribution by gender, job role, and education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Highlights trends like age vs. work-life balance and service duration by job satisfaction.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Career Growth &amp; Company Insights: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Displays metrics like average company tenure, number of promotions, and distance from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Includes analyses of promotions by gender, remote work distribution, and innovation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Explores employee recognition and performance ratings across various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49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7477-C78A-3AFA-B3AD-6FD2AA3A788A}"/>
              </a:ext>
            </a:extLst>
          </p:cNvPr>
          <p:cNvSpPr>
            <a:spLocks noGrp="1"/>
          </p:cNvSpPr>
          <p:nvPr>
            <p:ph type="title"/>
          </p:nvPr>
        </p:nvSpPr>
        <p:spPr/>
        <p:txBody>
          <a:bodyPr/>
          <a:lstStyle/>
          <a:p>
            <a:r>
              <a:rPr lang="en-IN" dirty="0"/>
              <a:t>CONCLUSION AND SUGGESTIONS</a:t>
            </a:r>
          </a:p>
        </p:txBody>
      </p:sp>
      <p:sp>
        <p:nvSpPr>
          <p:cNvPr id="3" name="Content Placeholder 2">
            <a:extLst>
              <a:ext uri="{FF2B5EF4-FFF2-40B4-BE49-F238E27FC236}">
                <a16:creationId xmlns:a16="http://schemas.microsoft.com/office/drawing/2014/main" id="{647078E3-0686-30B3-DADA-5AB286F27C7D}"/>
              </a:ext>
            </a:extLst>
          </p:cNvPr>
          <p:cNvSpPr>
            <a:spLocks noGrp="1"/>
          </p:cNvSpPr>
          <p:nvPr>
            <p:ph idx="1"/>
          </p:nvPr>
        </p:nvSpPr>
        <p:spPr/>
        <p:txBody>
          <a:bodyPr>
            <a:normAutofit/>
          </a:bodyPr>
          <a:lstStyle/>
          <a:p>
            <a:r>
              <a:rPr lang="en-US" b="1" dirty="0"/>
              <a:t>Conclusion</a:t>
            </a:r>
          </a:p>
          <a:p>
            <a:pPr marL="0" indent="0">
              <a:buNone/>
            </a:pPr>
            <a:r>
              <a:rPr lang="en-US" dirty="0"/>
              <a:t>This project provided a comprehensive analysis of employee data, enabling valuable insights into factors influencing employee retention, job satisfaction, and career growth. Through data preprocessing and feature engineering, we ensured a high-quality dataset for accurate analysis. Machine learning models demonstrated varying levels of performance, with Random Forest achieving the highest accuracy, validating its effectiveness for employee attrition prediction. The MySQL queries supported in-depth exploration of key metrics, and the Power BI dashboard presented actionable insights in an interactive and visual format. This holistic approach highlights the significance of data-driven strategies in organizational decision-making.</a:t>
            </a:r>
          </a:p>
          <a:p>
            <a:endParaRPr lang="en-IN" dirty="0"/>
          </a:p>
        </p:txBody>
      </p:sp>
    </p:spTree>
    <p:extLst>
      <p:ext uri="{BB962C8B-B14F-4D97-AF65-F5344CB8AC3E}">
        <p14:creationId xmlns:p14="http://schemas.microsoft.com/office/powerpoint/2010/main" val="87399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E27-C169-26EF-6C1B-58DA49F8C208}"/>
              </a:ext>
            </a:extLst>
          </p:cNvPr>
          <p:cNvSpPr>
            <a:spLocks noGrp="1"/>
          </p:cNvSpPr>
          <p:nvPr>
            <p:ph type="title"/>
          </p:nvPr>
        </p:nvSpPr>
        <p:spPr/>
        <p:txBody>
          <a:bodyPr/>
          <a:lstStyle/>
          <a:p>
            <a:r>
              <a:rPr lang="en-IN" dirty="0"/>
              <a:t>KEY RECOMMENDATION</a:t>
            </a:r>
          </a:p>
        </p:txBody>
      </p:sp>
      <p:sp>
        <p:nvSpPr>
          <p:cNvPr id="3" name="Content Placeholder 2">
            <a:extLst>
              <a:ext uri="{FF2B5EF4-FFF2-40B4-BE49-F238E27FC236}">
                <a16:creationId xmlns:a16="http://schemas.microsoft.com/office/drawing/2014/main" id="{C9D28907-AC77-BB2F-53DB-208DC59BC045}"/>
              </a:ext>
            </a:extLst>
          </p:cNvPr>
          <p:cNvSpPr>
            <a:spLocks noGrp="1"/>
          </p:cNvSpPr>
          <p:nvPr>
            <p:ph idx="1"/>
          </p:nvPr>
        </p:nvSpPr>
        <p:spPr>
          <a:xfrm>
            <a:off x="922198" y="2395681"/>
            <a:ext cx="10748871" cy="4179685"/>
          </a:xfrm>
        </p:spPr>
        <p:txBody>
          <a:bodyPr>
            <a:normAutofit fontScale="55000" lnSpcReduction="20000"/>
          </a:bodyPr>
          <a:lstStyle/>
          <a:p>
            <a:r>
              <a:rPr lang="en-US" sz="2900" b="1" dirty="0"/>
              <a:t>Suggestions</a:t>
            </a:r>
          </a:p>
          <a:p>
            <a:pPr>
              <a:buFont typeface="+mj-lt"/>
              <a:buAutoNum type="arabicPeriod"/>
            </a:pPr>
            <a:r>
              <a:rPr lang="en-US" b="1" dirty="0"/>
              <a:t>Improving Employee Retention</a:t>
            </a:r>
            <a:endParaRPr lang="en-US" dirty="0"/>
          </a:p>
          <a:p>
            <a:pPr marL="742950" lvl="1" indent="-285750">
              <a:buFont typeface="+mj-lt"/>
              <a:buAutoNum type="arabicPeriod"/>
            </a:pPr>
            <a:r>
              <a:rPr lang="en-US" sz="1800" dirty="0"/>
              <a:t>Focus on factors like job satisfaction and career growth opportunities as they significantly impact employee attrition.</a:t>
            </a:r>
          </a:p>
          <a:p>
            <a:pPr marL="742950" lvl="1" indent="-285750">
              <a:buFont typeface="+mj-lt"/>
              <a:buAutoNum type="arabicPeriod"/>
            </a:pPr>
            <a:r>
              <a:rPr lang="en-US" sz="1800" dirty="0"/>
              <a:t>Implement targeted retention programs for at-risk employees based on predictive insights.</a:t>
            </a:r>
          </a:p>
          <a:p>
            <a:pPr>
              <a:buFont typeface="+mj-lt"/>
              <a:buAutoNum type="arabicPeriod"/>
            </a:pPr>
            <a:r>
              <a:rPr lang="en-US" b="1" dirty="0"/>
              <a:t>Enhancing Job Satisfaction</a:t>
            </a:r>
            <a:endParaRPr lang="en-US" dirty="0"/>
          </a:p>
          <a:p>
            <a:pPr marL="742950" lvl="1" indent="-285750">
              <a:buFont typeface="+mj-lt"/>
              <a:buAutoNum type="arabicPeriod"/>
            </a:pPr>
            <a:r>
              <a:rPr lang="en-US" sz="1800" dirty="0"/>
              <a:t>Regular surveys and feedback mechanisms can help understand employee needs better.</a:t>
            </a:r>
          </a:p>
          <a:p>
            <a:pPr marL="742950" lvl="1" indent="-285750">
              <a:buFont typeface="+mj-lt"/>
              <a:buAutoNum type="arabicPeriod"/>
            </a:pPr>
            <a:r>
              <a:rPr lang="en-US" sz="1800" dirty="0"/>
              <a:t>Foster a healthy work-life balance and recognize employee contributions.</a:t>
            </a:r>
          </a:p>
          <a:p>
            <a:pPr>
              <a:buFont typeface="+mj-lt"/>
              <a:buAutoNum type="arabicPeriod"/>
            </a:pPr>
            <a:r>
              <a:rPr lang="en-US" b="1" dirty="0"/>
              <a:t>Career Development</a:t>
            </a:r>
            <a:endParaRPr lang="en-US" dirty="0"/>
          </a:p>
          <a:p>
            <a:pPr marL="742950" lvl="1" indent="-285750">
              <a:buFont typeface="+mj-lt"/>
              <a:buAutoNum type="arabicPeriod"/>
            </a:pPr>
            <a:r>
              <a:rPr lang="en-US" sz="1800" dirty="0"/>
              <a:t>Invest in upskilling programs and clear career progression paths.</a:t>
            </a:r>
          </a:p>
          <a:p>
            <a:pPr marL="742950" lvl="1" indent="-285750">
              <a:buFont typeface="+mj-lt"/>
              <a:buAutoNum type="arabicPeriod"/>
            </a:pPr>
            <a:r>
              <a:rPr lang="en-US" sz="1800" dirty="0"/>
              <a:t>Offer mentorship opportunities to promote professional growth.</a:t>
            </a:r>
          </a:p>
          <a:p>
            <a:pPr>
              <a:buFont typeface="+mj-lt"/>
              <a:buAutoNum type="arabicPeriod"/>
            </a:pPr>
            <a:r>
              <a:rPr lang="en-US" b="1" dirty="0"/>
              <a:t>Further Data Enhancements</a:t>
            </a:r>
            <a:endParaRPr lang="en-US" dirty="0"/>
          </a:p>
          <a:p>
            <a:pPr marL="742950" lvl="1" indent="-285750">
              <a:buFont typeface="+mj-lt"/>
              <a:buAutoNum type="arabicPeriod"/>
            </a:pPr>
            <a:r>
              <a:rPr lang="en-US" sz="1800" dirty="0"/>
              <a:t>Incorporate additional data points like external factors (market trends, industry benchmarks) for a broader perspective.</a:t>
            </a:r>
          </a:p>
          <a:p>
            <a:pPr marL="742950" lvl="1" indent="-285750">
              <a:buFont typeface="+mj-lt"/>
              <a:buAutoNum type="arabicPeriod"/>
            </a:pPr>
            <a:r>
              <a:rPr lang="en-US" sz="1800" dirty="0"/>
              <a:t>Continuously update the dataset to reflect the latest trends and improve predictive accuracy.</a:t>
            </a:r>
          </a:p>
          <a:p>
            <a:pPr>
              <a:buFont typeface="+mj-lt"/>
              <a:buAutoNum type="arabicPeriod"/>
            </a:pPr>
            <a:r>
              <a:rPr lang="en-US" b="1" dirty="0"/>
              <a:t>Future Exploration</a:t>
            </a:r>
            <a:endParaRPr lang="en-US" dirty="0"/>
          </a:p>
          <a:p>
            <a:pPr marL="742950" lvl="1" indent="-285750">
              <a:buFont typeface="+mj-lt"/>
              <a:buAutoNum type="arabicPeriod"/>
            </a:pPr>
            <a:r>
              <a:rPr lang="en-US" sz="1800" dirty="0"/>
              <a:t>Utilize deep learning techniques for more complex patterns and predictions.</a:t>
            </a:r>
          </a:p>
          <a:p>
            <a:pPr marL="742950" lvl="1" indent="-285750">
              <a:buFont typeface="+mj-lt"/>
              <a:buAutoNum type="arabicPeriod"/>
            </a:pPr>
            <a:r>
              <a:rPr lang="en-US" sz="1800" dirty="0"/>
              <a:t>Expand the Power BI dashboard to include cross-departmental comparisons and predictive forecasts.</a:t>
            </a:r>
          </a:p>
          <a:p>
            <a:pPr marL="0" indent="0">
              <a:buNone/>
            </a:pPr>
            <a:endParaRPr lang="en-US" sz="3700" b="1" dirty="0"/>
          </a:p>
        </p:txBody>
      </p:sp>
    </p:spTree>
    <p:extLst>
      <p:ext uri="{BB962C8B-B14F-4D97-AF65-F5344CB8AC3E}">
        <p14:creationId xmlns:p14="http://schemas.microsoft.com/office/powerpoint/2010/main" val="1783689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D3B6-A4A1-8C93-88D8-857351CF5EE7}"/>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D71FE447-5460-AEAD-98FB-17A3BE4F8403}"/>
              </a:ext>
            </a:extLst>
          </p:cNvPr>
          <p:cNvSpPr>
            <a:spLocks noGrp="1"/>
          </p:cNvSpPr>
          <p:nvPr>
            <p:ph idx="1"/>
          </p:nvPr>
        </p:nvSpPr>
        <p:spPr/>
        <p:txBody>
          <a:bodyPr/>
          <a:lstStyle/>
          <a:p>
            <a:pPr marL="0" indent="0">
              <a:buNone/>
            </a:pPr>
            <a:r>
              <a:rPr lang="en-IN" dirty="0"/>
              <a:t>Surya k</a:t>
            </a:r>
          </a:p>
          <a:p>
            <a:pPr marL="0" indent="0">
              <a:buNone/>
            </a:pPr>
            <a:r>
              <a:rPr lang="en-IN" dirty="0"/>
              <a:t>Mail :-suryakarolly@gmail.com</a:t>
            </a:r>
          </a:p>
          <a:p>
            <a:pPr marL="0" indent="0">
              <a:buNone/>
            </a:pPr>
            <a:endParaRPr lang="en-IN" dirty="0"/>
          </a:p>
        </p:txBody>
      </p:sp>
    </p:spTree>
    <p:extLst>
      <p:ext uri="{BB962C8B-B14F-4D97-AF65-F5344CB8AC3E}">
        <p14:creationId xmlns:p14="http://schemas.microsoft.com/office/powerpoint/2010/main" val="68143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82A4-368A-C237-510F-95A73B55FFE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EF13200-A1DA-660E-2C83-E9B738D8C02D}"/>
              </a:ext>
            </a:extLst>
          </p:cNvPr>
          <p:cNvSpPr>
            <a:spLocks noGrp="1"/>
          </p:cNvSpPr>
          <p:nvPr>
            <p:ph idx="1"/>
          </p:nvPr>
        </p:nvSpPr>
        <p:spPr/>
        <p:txBody>
          <a:bodyPr>
            <a:normAutofit fontScale="85000" lnSpcReduction="10000"/>
          </a:bodyPr>
          <a:lstStyle/>
          <a:p>
            <a:pPr marL="0" indent="0">
              <a:buNone/>
            </a:pPr>
            <a:r>
              <a:rPr lang="en-US" dirty="0"/>
              <a:t>Employee retention is a critical aspect of organizational success, directly impacting productivity, morale, and operational costs. This project focuses on leveraging machine learning techniques and data analytics to uncover patterns and insights within employee data. By analyzing key factors such as demographics, job satisfaction, performance metrics, and attrition trends, we aim to:</a:t>
            </a:r>
          </a:p>
          <a:p>
            <a:pPr>
              <a:buFont typeface="+mj-lt"/>
              <a:buAutoNum type="arabicPeriod"/>
            </a:pPr>
            <a:r>
              <a:rPr lang="en-US" b="1" dirty="0"/>
              <a:t>Identify Drivers of Retention and Attrition</a:t>
            </a:r>
            <a:r>
              <a:rPr lang="en-US" dirty="0"/>
              <a:t>: Understand what motivates employees to stay or leave.</a:t>
            </a:r>
          </a:p>
          <a:p>
            <a:pPr>
              <a:buFont typeface="+mj-lt"/>
              <a:buAutoNum type="arabicPeriod"/>
            </a:pPr>
            <a:r>
              <a:rPr lang="en-US" b="1" dirty="0"/>
              <a:t>Predict Employee Turnover</a:t>
            </a:r>
            <a:r>
              <a:rPr lang="en-US" dirty="0"/>
              <a:t>: Develop predictive models to forecast attrition, enabling proactive HR strategies.</a:t>
            </a:r>
          </a:p>
          <a:p>
            <a:pPr>
              <a:buFont typeface="+mj-lt"/>
              <a:buAutoNum type="arabicPeriod"/>
            </a:pPr>
            <a:r>
              <a:rPr lang="en-US" b="1" dirty="0"/>
              <a:t>Enhance Decision-Making</a:t>
            </a:r>
            <a:r>
              <a:rPr lang="en-US" dirty="0"/>
              <a:t>: Provide data-driven insights to optimize workforce management and improve employee satisfaction.</a:t>
            </a:r>
          </a:p>
          <a:p>
            <a:r>
              <a:rPr lang="en-US" dirty="0"/>
              <a:t>Through this project, we bridge the gap between raw data and actionable insights, supporting organizations in building a thriving and engaged workforce.</a:t>
            </a:r>
          </a:p>
          <a:p>
            <a:endParaRPr lang="en-IN" dirty="0"/>
          </a:p>
        </p:txBody>
      </p:sp>
    </p:spTree>
    <p:extLst>
      <p:ext uri="{BB962C8B-B14F-4D97-AF65-F5344CB8AC3E}">
        <p14:creationId xmlns:p14="http://schemas.microsoft.com/office/powerpoint/2010/main" val="244684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9621-F4B9-5384-42F4-BB625DC03095}"/>
              </a:ext>
            </a:extLst>
          </p:cNvPr>
          <p:cNvSpPr>
            <a:spLocks noGrp="1"/>
          </p:cNvSpPr>
          <p:nvPr>
            <p:ph type="title"/>
          </p:nvPr>
        </p:nvSpPr>
        <p:spPr>
          <a:xfrm>
            <a:off x="1154954" y="838200"/>
            <a:ext cx="8761413" cy="842432"/>
          </a:xfrm>
        </p:spPr>
        <p:txBody>
          <a:bodyPr/>
          <a:lstStyle/>
          <a:p>
            <a:r>
              <a:rPr lang="en-IN" dirty="0"/>
              <a:t>PROJECT OBJECTIVE</a:t>
            </a:r>
            <a:br>
              <a:rPr lang="en-IN" dirty="0"/>
            </a:br>
            <a:endParaRPr lang="en-IN" dirty="0"/>
          </a:p>
        </p:txBody>
      </p:sp>
      <p:sp>
        <p:nvSpPr>
          <p:cNvPr id="3" name="Content Placeholder 2">
            <a:extLst>
              <a:ext uri="{FF2B5EF4-FFF2-40B4-BE49-F238E27FC236}">
                <a16:creationId xmlns:a16="http://schemas.microsoft.com/office/drawing/2014/main" id="{86404490-E2D1-387A-1F34-1EAA443D8C7A}"/>
              </a:ext>
            </a:extLst>
          </p:cNvPr>
          <p:cNvSpPr>
            <a:spLocks noGrp="1"/>
          </p:cNvSpPr>
          <p:nvPr>
            <p:ph idx="1"/>
          </p:nvPr>
        </p:nvSpPr>
        <p:spPr/>
        <p:txBody>
          <a:bodyPr/>
          <a:lstStyle/>
          <a:p>
            <a:pPr marL="0" indent="0">
              <a:buNone/>
            </a:pPr>
            <a:r>
              <a:rPr lang="en-US" dirty="0"/>
              <a:t>The objective of this project is to analyze employee data to gain actionable insights into workforce demographics, job satisfaction, career growth, and company performance. Through data cleaning, feature engineering, and machine learning, the project aims to identify trends, predict outcomes, and enhance decision-making. The integration of SQL queries and a Power BI dashboard ensures a comprehensive, interactive visualization and exploration of the dataset, supporting strategic planning for organizational development.</a:t>
            </a:r>
            <a:endParaRPr lang="en-IN" dirty="0"/>
          </a:p>
        </p:txBody>
      </p:sp>
    </p:spTree>
    <p:extLst>
      <p:ext uri="{BB962C8B-B14F-4D97-AF65-F5344CB8AC3E}">
        <p14:creationId xmlns:p14="http://schemas.microsoft.com/office/powerpoint/2010/main" val="31529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672E-CDF5-1F99-1ABB-4FE041D94F40}"/>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F194B5B0-3880-E3AF-5EB1-DB8B6F78ECFC}"/>
              </a:ext>
            </a:extLst>
          </p:cNvPr>
          <p:cNvSpPr>
            <a:spLocks noGrp="1"/>
          </p:cNvSpPr>
          <p:nvPr>
            <p:ph idx="1"/>
          </p:nvPr>
        </p:nvSpPr>
        <p:spPr>
          <a:xfrm>
            <a:off x="1154954" y="2603500"/>
            <a:ext cx="8825659" cy="3847176"/>
          </a:xfrm>
        </p:spPr>
        <p:txBody>
          <a:bodyPr>
            <a:normAutofit fontScale="85000" lnSpcReduction="10000"/>
          </a:bodyPr>
          <a:lstStyle/>
          <a:p>
            <a:r>
              <a:rPr lang="en-US" sz="1800" dirty="0"/>
              <a:t>The data set we will be using for this project is</a:t>
            </a:r>
            <a:endParaRPr lang="en-IN" sz="1800" dirty="0"/>
          </a:p>
          <a:p>
            <a:pPr marL="0" indent="0">
              <a:buNone/>
            </a:pPr>
            <a:r>
              <a:rPr lang="en-US" sz="1800" b="1" dirty="0"/>
              <a:t>      new_train.csv</a:t>
            </a:r>
          </a:p>
          <a:p>
            <a:r>
              <a:rPr lang="en-US" b="1" dirty="0"/>
              <a:t>Key Characteristics of the Dataset:</a:t>
            </a:r>
            <a:endParaRPr lang="en-US" dirty="0"/>
          </a:p>
          <a:p>
            <a:pPr>
              <a:buFont typeface="Arial" panose="020B0604020202020204" pitchFamily="34" charset="0"/>
              <a:buChar char="•"/>
            </a:pPr>
            <a:r>
              <a:rPr lang="en-US" b="1" dirty="0"/>
              <a:t>Number of Records:</a:t>
            </a:r>
            <a:r>
              <a:rPr lang="en-US" dirty="0"/>
              <a:t> (Provide the number of rows)</a:t>
            </a:r>
          </a:p>
          <a:p>
            <a:pPr>
              <a:buFont typeface="Arial" panose="020B0604020202020204" pitchFamily="34" charset="0"/>
              <a:buChar char="•"/>
            </a:pPr>
            <a:r>
              <a:rPr lang="en-US" b="1" dirty="0"/>
              <a:t>Number of Features:</a:t>
            </a:r>
            <a:r>
              <a:rPr lang="en-US" dirty="0"/>
              <a:t> (Provide the number of columns)</a:t>
            </a:r>
          </a:p>
          <a:p>
            <a:pPr>
              <a:buFont typeface="Arial" panose="020B0604020202020204" pitchFamily="34" charset="0"/>
              <a:buChar char="•"/>
            </a:pPr>
            <a:r>
              <a:rPr lang="en-US" b="1" dirty="0"/>
              <a:t>Feature Types:</a:t>
            </a:r>
            <a:endParaRPr lang="en-US" dirty="0"/>
          </a:p>
          <a:p>
            <a:pPr marL="742950" lvl="1" indent="-285750">
              <a:buFont typeface="Arial" panose="020B0604020202020204" pitchFamily="34" charset="0"/>
              <a:buChar char="•"/>
            </a:pPr>
            <a:r>
              <a:rPr lang="en-US" b="1" dirty="0"/>
              <a:t>Categorical Variables:</a:t>
            </a:r>
            <a:r>
              <a:rPr lang="en-US" dirty="0"/>
              <a:t> (List examples, e.g., Gender, Department, Job Role)</a:t>
            </a:r>
          </a:p>
          <a:p>
            <a:pPr marL="742950" lvl="1" indent="-285750">
              <a:buFont typeface="Arial" panose="020B0604020202020204" pitchFamily="34" charset="0"/>
              <a:buChar char="•"/>
            </a:pPr>
            <a:r>
              <a:rPr lang="en-US" b="1" dirty="0"/>
              <a:t>Numerical Variables:</a:t>
            </a:r>
            <a:r>
              <a:rPr lang="en-US" dirty="0"/>
              <a:t> (List examples, e.g., Age, Salary, Years at Company)</a:t>
            </a:r>
          </a:p>
          <a:p>
            <a:pPr marL="742950" lvl="1" indent="-285750">
              <a:buFont typeface="Arial" panose="020B0604020202020204" pitchFamily="34" charset="0"/>
              <a:buChar char="•"/>
            </a:pPr>
            <a:r>
              <a:rPr lang="en-US" b="1" dirty="0"/>
              <a:t>Target Variable:</a:t>
            </a:r>
            <a:r>
              <a:rPr lang="en-US" dirty="0"/>
              <a:t> (Name the target variable, e.g., Attrition Status, Job Satisfaction Level)</a:t>
            </a:r>
          </a:p>
          <a:p>
            <a:pPr>
              <a:buFont typeface="Arial" panose="020B0604020202020204" pitchFamily="34" charset="0"/>
              <a:buChar char="•"/>
            </a:pPr>
            <a:r>
              <a:rPr lang="en-US" b="1" dirty="0"/>
              <a:t>Missing Values:</a:t>
            </a:r>
            <a:r>
              <a:rPr lang="en-US" dirty="0"/>
              <a:t> (Provide details on missing data if applicable)</a:t>
            </a:r>
          </a:p>
          <a:p>
            <a:pPr>
              <a:buFont typeface="Arial" panose="020B0604020202020204" pitchFamily="34" charset="0"/>
              <a:buChar char="•"/>
            </a:pPr>
            <a:r>
              <a:rPr lang="en-US" b="1" dirty="0"/>
              <a:t>Unique Values:</a:t>
            </a:r>
            <a:r>
              <a:rPr lang="en-US" dirty="0"/>
              <a:t> Highlight key categorical feature distributions (e.g., count of unique departments).</a:t>
            </a:r>
          </a:p>
          <a:p>
            <a:pPr marL="0" indent="0">
              <a:buNone/>
            </a:pPr>
            <a:endParaRPr lang="en-US" sz="1800" dirty="0"/>
          </a:p>
        </p:txBody>
      </p:sp>
    </p:spTree>
    <p:extLst>
      <p:ext uri="{BB962C8B-B14F-4D97-AF65-F5344CB8AC3E}">
        <p14:creationId xmlns:p14="http://schemas.microsoft.com/office/powerpoint/2010/main" val="281356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C1F-25E9-17D6-B108-C5D5FA4D97AF}"/>
              </a:ext>
            </a:extLst>
          </p:cNvPr>
          <p:cNvSpPr>
            <a:spLocks noGrp="1"/>
          </p:cNvSpPr>
          <p:nvPr>
            <p:ph type="title"/>
          </p:nvPr>
        </p:nvSpPr>
        <p:spPr/>
        <p:txBody>
          <a:bodyPr/>
          <a:lstStyle/>
          <a:p>
            <a:r>
              <a:rPr lang="en-IN" dirty="0"/>
              <a:t>DATA PREPARATION AND UNDERSTANDING</a:t>
            </a:r>
          </a:p>
        </p:txBody>
      </p:sp>
      <p:pic>
        <p:nvPicPr>
          <p:cNvPr id="5" name="Content Placeholder 4">
            <a:extLst>
              <a:ext uri="{FF2B5EF4-FFF2-40B4-BE49-F238E27FC236}">
                <a16:creationId xmlns:a16="http://schemas.microsoft.com/office/drawing/2014/main" id="{9C786554-960C-BCC1-08FC-17ACE221D2EC}"/>
              </a:ext>
            </a:extLst>
          </p:cNvPr>
          <p:cNvPicPr>
            <a:picLocks noGrp="1" noChangeAspect="1"/>
          </p:cNvPicPr>
          <p:nvPr>
            <p:ph idx="1"/>
          </p:nvPr>
        </p:nvPicPr>
        <p:blipFill>
          <a:blip r:embed="rId2"/>
          <a:stretch>
            <a:fillRect/>
          </a:stretch>
        </p:blipFill>
        <p:spPr>
          <a:xfrm>
            <a:off x="357447" y="2743200"/>
            <a:ext cx="4339243" cy="2377440"/>
          </a:xfrm>
        </p:spPr>
      </p:pic>
      <p:pic>
        <p:nvPicPr>
          <p:cNvPr id="7" name="Picture 6">
            <a:extLst>
              <a:ext uri="{FF2B5EF4-FFF2-40B4-BE49-F238E27FC236}">
                <a16:creationId xmlns:a16="http://schemas.microsoft.com/office/drawing/2014/main" id="{1FA4D7DB-B6A1-331F-4E07-BA48BA58EDC1}"/>
              </a:ext>
            </a:extLst>
          </p:cNvPr>
          <p:cNvPicPr>
            <a:picLocks noChangeAspect="1"/>
          </p:cNvPicPr>
          <p:nvPr/>
        </p:nvPicPr>
        <p:blipFill>
          <a:blip r:embed="rId3"/>
          <a:stretch>
            <a:fillRect/>
          </a:stretch>
        </p:blipFill>
        <p:spPr>
          <a:xfrm>
            <a:off x="5831297" y="2460568"/>
            <a:ext cx="4798249" cy="4397432"/>
          </a:xfrm>
          <a:prstGeom prst="rect">
            <a:avLst/>
          </a:prstGeom>
        </p:spPr>
      </p:pic>
    </p:spTree>
    <p:extLst>
      <p:ext uri="{BB962C8B-B14F-4D97-AF65-F5344CB8AC3E}">
        <p14:creationId xmlns:p14="http://schemas.microsoft.com/office/powerpoint/2010/main" val="159925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321C-6BCD-C6FD-D285-823657A451E9}"/>
              </a:ext>
            </a:extLst>
          </p:cNvPr>
          <p:cNvSpPr>
            <a:spLocks noGrp="1"/>
          </p:cNvSpPr>
          <p:nvPr>
            <p:ph type="title"/>
          </p:nvPr>
        </p:nvSpPr>
        <p:spPr/>
        <p:txBody>
          <a:bodyPr/>
          <a:lstStyle/>
          <a:p>
            <a:r>
              <a:rPr lang="en-IN" dirty="0"/>
              <a:t>DATA PREPARATION AND UNDERSTANDING</a:t>
            </a:r>
          </a:p>
        </p:txBody>
      </p:sp>
      <p:pic>
        <p:nvPicPr>
          <p:cNvPr id="5" name="Content Placeholder 4">
            <a:extLst>
              <a:ext uri="{FF2B5EF4-FFF2-40B4-BE49-F238E27FC236}">
                <a16:creationId xmlns:a16="http://schemas.microsoft.com/office/drawing/2014/main" id="{AC18B034-5A79-81F1-0EC8-BE68FDD99EEC}"/>
              </a:ext>
            </a:extLst>
          </p:cNvPr>
          <p:cNvPicPr>
            <a:picLocks noGrp="1" noChangeAspect="1"/>
          </p:cNvPicPr>
          <p:nvPr>
            <p:ph idx="1"/>
          </p:nvPr>
        </p:nvPicPr>
        <p:blipFill>
          <a:blip r:embed="rId2"/>
          <a:stretch>
            <a:fillRect/>
          </a:stretch>
        </p:blipFill>
        <p:spPr>
          <a:xfrm>
            <a:off x="1832864" y="2603500"/>
            <a:ext cx="7470584" cy="3416300"/>
          </a:xfrm>
        </p:spPr>
      </p:pic>
    </p:spTree>
    <p:extLst>
      <p:ext uri="{BB962C8B-B14F-4D97-AF65-F5344CB8AC3E}">
        <p14:creationId xmlns:p14="http://schemas.microsoft.com/office/powerpoint/2010/main" val="326677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2598-2EFE-A616-FAB1-010905FDC729}"/>
              </a:ext>
            </a:extLst>
          </p:cNvPr>
          <p:cNvSpPr>
            <a:spLocks noGrp="1"/>
          </p:cNvSpPr>
          <p:nvPr>
            <p:ph type="title"/>
          </p:nvPr>
        </p:nvSpPr>
        <p:spPr/>
        <p:txBody>
          <a:bodyPr/>
          <a:lstStyle/>
          <a:p>
            <a:r>
              <a:rPr lang="en-IN" dirty="0"/>
              <a:t>OUTLIER TREATMENTS</a:t>
            </a:r>
          </a:p>
        </p:txBody>
      </p:sp>
      <p:sp>
        <p:nvSpPr>
          <p:cNvPr id="3" name="Content Placeholder 2">
            <a:extLst>
              <a:ext uri="{FF2B5EF4-FFF2-40B4-BE49-F238E27FC236}">
                <a16:creationId xmlns:a16="http://schemas.microsoft.com/office/drawing/2014/main" id="{9E273903-C10C-94C3-B0F6-A31B6A60783E}"/>
              </a:ext>
            </a:extLst>
          </p:cNvPr>
          <p:cNvSpPr>
            <a:spLocks noGrp="1"/>
          </p:cNvSpPr>
          <p:nvPr>
            <p:ph idx="1"/>
          </p:nvPr>
        </p:nvSpPr>
        <p:spPr/>
        <p:txBody>
          <a:bodyPr>
            <a:normAutofit fontScale="85000" lnSpcReduction="10000"/>
          </a:bodyPr>
          <a:lstStyle/>
          <a:p>
            <a:pPr marL="0" indent="0">
              <a:buNone/>
            </a:pPr>
            <a:r>
              <a:rPr lang="en-IN" b="1" dirty="0"/>
              <a:t>Feature engineering </a:t>
            </a:r>
            <a:r>
              <a:rPr lang="en-IN" dirty="0"/>
              <a:t>:</a:t>
            </a:r>
            <a:r>
              <a:rPr lang="en-US" dirty="0"/>
              <a:t>Feature engineering involves transforming raw data into meaningful features that enhance the performance of machine learning models. Below are some common techniques and possible applications for feature engineering in this dataset.</a:t>
            </a:r>
          </a:p>
          <a:p>
            <a:pPr marL="0" indent="0">
              <a:buNone/>
            </a:pPr>
            <a:endParaRPr lang="en-US" dirty="0"/>
          </a:p>
          <a:p>
            <a:r>
              <a:rPr lang="en-US" dirty="0"/>
              <a:t>1. Handling Missing Values</a:t>
            </a:r>
          </a:p>
          <a:p>
            <a:r>
              <a:rPr lang="en-US" dirty="0"/>
              <a:t>2. Encoding Categorical Variables</a:t>
            </a:r>
          </a:p>
          <a:p>
            <a:r>
              <a:rPr lang="en-US" dirty="0"/>
              <a:t>3. Feature Transformation</a:t>
            </a:r>
          </a:p>
          <a:p>
            <a:r>
              <a:rPr lang="en-US" dirty="0"/>
              <a:t>4. Creating New Features</a:t>
            </a:r>
          </a:p>
          <a:p>
            <a:r>
              <a:rPr lang="en-US" dirty="0"/>
              <a:t>5. Outlier Detection and Treatment</a:t>
            </a:r>
          </a:p>
          <a:p>
            <a:r>
              <a:rPr lang="en-US" dirty="0"/>
              <a:t>6. Target Engineering</a:t>
            </a:r>
          </a:p>
          <a:p>
            <a:r>
              <a:rPr lang="en-US" dirty="0"/>
              <a:t>7. Feature Selection</a:t>
            </a:r>
          </a:p>
          <a:p>
            <a:endParaRPr lang="en-US" dirty="0"/>
          </a:p>
        </p:txBody>
      </p:sp>
    </p:spTree>
    <p:extLst>
      <p:ext uri="{BB962C8B-B14F-4D97-AF65-F5344CB8AC3E}">
        <p14:creationId xmlns:p14="http://schemas.microsoft.com/office/powerpoint/2010/main" val="308702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7A42-699A-7E63-46E6-0494E9512D33}"/>
              </a:ext>
            </a:extLst>
          </p:cNvPr>
          <p:cNvSpPr>
            <a:spLocks noGrp="1"/>
          </p:cNvSpPr>
          <p:nvPr>
            <p:ph type="title"/>
          </p:nvPr>
        </p:nvSpPr>
        <p:spPr/>
        <p:txBody>
          <a:bodyPr/>
          <a:lstStyle/>
          <a:p>
            <a:r>
              <a:rPr lang="en-IN" b="1" dirty="0"/>
              <a:t>Feature engineering</a:t>
            </a:r>
            <a:endParaRPr lang="en-IN" dirty="0"/>
          </a:p>
        </p:txBody>
      </p:sp>
      <p:pic>
        <p:nvPicPr>
          <p:cNvPr id="5" name="Content Placeholder 4">
            <a:extLst>
              <a:ext uri="{FF2B5EF4-FFF2-40B4-BE49-F238E27FC236}">
                <a16:creationId xmlns:a16="http://schemas.microsoft.com/office/drawing/2014/main" id="{15E221C7-3A32-5D24-093B-A3799C514A4C}"/>
              </a:ext>
            </a:extLst>
          </p:cNvPr>
          <p:cNvPicPr>
            <a:picLocks noGrp="1" noChangeAspect="1"/>
          </p:cNvPicPr>
          <p:nvPr>
            <p:ph idx="1"/>
          </p:nvPr>
        </p:nvPicPr>
        <p:blipFill>
          <a:blip r:embed="rId2"/>
          <a:stretch>
            <a:fillRect/>
          </a:stretch>
        </p:blipFill>
        <p:spPr>
          <a:xfrm>
            <a:off x="346417" y="2369820"/>
            <a:ext cx="4875823" cy="3416300"/>
          </a:xfrm>
        </p:spPr>
      </p:pic>
      <p:pic>
        <p:nvPicPr>
          <p:cNvPr id="7" name="Picture 6">
            <a:extLst>
              <a:ext uri="{FF2B5EF4-FFF2-40B4-BE49-F238E27FC236}">
                <a16:creationId xmlns:a16="http://schemas.microsoft.com/office/drawing/2014/main" id="{500C55A9-BEC2-4E97-3A4C-E09A4DBEDA08}"/>
              </a:ext>
            </a:extLst>
          </p:cNvPr>
          <p:cNvPicPr>
            <a:picLocks noChangeAspect="1"/>
          </p:cNvPicPr>
          <p:nvPr/>
        </p:nvPicPr>
        <p:blipFill>
          <a:blip r:embed="rId3"/>
          <a:stretch>
            <a:fillRect/>
          </a:stretch>
        </p:blipFill>
        <p:spPr>
          <a:xfrm>
            <a:off x="5496559" y="2369820"/>
            <a:ext cx="6349023" cy="3878580"/>
          </a:xfrm>
          <a:prstGeom prst="rect">
            <a:avLst/>
          </a:prstGeom>
        </p:spPr>
      </p:pic>
    </p:spTree>
    <p:extLst>
      <p:ext uri="{BB962C8B-B14F-4D97-AF65-F5344CB8AC3E}">
        <p14:creationId xmlns:p14="http://schemas.microsoft.com/office/powerpoint/2010/main" val="1295631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320</TotalTime>
  <Words>1185</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Montserrat</vt:lpstr>
      <vt:lpstr>Wingdings 3</vt:lpstr>
      <vt:lpstr>Ion Boardroom</vt:lpstr>
      <vt:lpstr>Employee Pulse: Retention Analysis and Insights.</vt:lpstr>
      <vt:lpstr>AGENDA</vt:lpstr>
      <vt:lpstr>INTRODUCTION</vt:lpstr>
      <vt:lpstr>PROJECT OBJECTIVE </vt:lpstr>
      <vt:lpstr>DATA UNDERSTANDING</vt:lpstr>
      <vt:lpstr>DATA PREPARATION AND UNDERSTANDING</vt:lpstr>
      <vt:lpstr>DATA PREPARATION AND UNDERSTANDING</vt:lpstr>
      <vt:lpstr>OUTLIER TREATMENTS</vt:lpstr>
      <vt:lpstr>Feature engineering</vt:lpstr>
      <vt:lpstr>Logistic Regression</vt:lpstr>
      <vt:lpstr>Decision Tree Algorithm </vt:lpstr>
      <vt:lpstr>K-Nearest Neighbours (KNN) Model </vt:lpstr>
      <vt:lpstr>Naive Bayes classifier </vt:lpstr>
      <vt:lpstr>Random Forest model</vt:lpstr>
      <vt:lpstr>Conclusion of ML Models</vt:lpstr>
      <vt:lpstr>OBJECTIVE QUERY</vt:lpstr>
      <vt:lpstr>OBJECTIVE QUERY</vt:lpstr>
      <vt:lpstr>OBJECTIVE QUERY</vt:lpstr>
      <vt:lpstr>POWER BI DASHBOARD</vt:lpstr>
      <vt:lpstr>DASHBOARD OVERVIEW</vt:lpstr>
      <vt:lpstr>CONCLUSION AND SUGGESTIONS</vt:lpstr>
      <vt:lpstr>KEY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K</dc:creator>
  <cp:lastModifiedBy>Surya K</cp:lastModifiedBy>
  <cp:revision>2</cp:revision>
  <dcterms:created xsi:type="dcterms:W3CDTF">2024-11-18T14:50:32Z</dcterms:created>
  <dcterms:modified xsi:type="dcterms:W3CDTF">2024-11-19T15:28:29Z</dcterms:modified>
</cp:coreProperties>
</file>