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0" d="100"/>
          <a:sy n="90" d="100"/>
        </p:scale>
        <p:origin x="5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6:18:09.712"/>
    </inkml:context>
    <inkml:brush xml:id="br0">
      <inkml:brushProperty name="width" value="0.05" units="cm"/>
      <inkml:brushProperty name="height" value="0.05"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6:19:22.135"/>
    </inkml:context>
    <inkml:brush xml:id="br0">
      <inkml:brushProperty name="width" value="0.05" units="cm"/>
      <inkml:brushProperty name="height" value="0.05"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6:19:24.971"/>
    </inkml:context>
    <inkml:brush xml:id="br0">
      <inkml:brushProperty name="width" value="0.05" units="cm"/>
      <inkml:brushProperty name="height" value="0.0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6:19:32.519"/>
    </inkml:context>
    <inkml:brush xml:id="br0">
      <inkml:brushProperty name="width" value="0.05" units="cm"/>
      <inkml:brushProperty name="height" value="0.05" units="cm"/>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6:19:32.861"/>
    </inkml:context>
    <inkml:brush xml:id="br0">
      <inkml:brushProperty name="width" value="0.05" units="cm"/>
      <inkml:brushProperty name="height" value="0.05"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A7BF-8ACC-4AF2-B92D-DE0E9949BF76}" type="datetimeFigureOut">
              <a:rPr lang="en-IN" smtClean="0"/>
              <a:t>20-07-2024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3AD92-5966-49A4-87E4-3B182B8FC113}" type="slidenum">
              <a:rPr lang="en-IN" smtClean="0"/>
              <a:t>‹#›</a:t>
            </a:fld>
            <a:endParaRPr lang="en-IN"/>
          </a:p>
        </p:txBody>
      </p:sp>
    </p:spTree>
    <p:extLst>
      <p:ext uri="{BB962C8B-B14F-4D97-AF65-F5344CB8AC3E}">
        <p14:creationId xmlns:p14="http://schemas.microsoft.com/office/powerpoint/2010/main" val="2169595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C23AD92-5966-49A4-87E4-3B182B8FC113}" type="slidenum">
              <a:rPr lang="en-IN" smtClean="0"/>
              <a:t>1</a:t>
            </a:fld>
            <a:endParaRPr lang="en-IN"/>
          </a:p>
        </p:txBody>
      </p:sp>
    </p:spTree>
    <p:extLst>
      <p:ext uri="{BB962C8B-B14F-4D97-AF65-F5344CB8AC3E}">
        <p14:creationId xmlns:p14="http://schemas.microsoft.com/office/powerpoint/2010/main" val="1142104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6155-6739-4FC8-1592-16115D900C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7520A5-6C1C-8A6A-66E0-12AD9CD100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7F5370-98EF-9D58-7B94-E9D1BAC16950}"/>
              </a:ext>
            </a:extLst>
          </p:cNvPr>
          <p:cNvSpPr>
            <a:spLocks noGrp="1"/>
          </p:cNvSpPr>
          <p:nvPr>
            <p:ph type="dt" sz="half" idx="10"/>
          </p:nvPr>
        </p:nvSpPr>
        <p:spPr/>
        <p:txBody>
          <a:bodyPr/>
          <a:lstStyle/>
          <a:p>
            <a:fld id="{1F3BF6DE-1A17-4AD5-B6D4-863ACF1CA308}" type="datetimeFigureOut">
              <a:rPr lang="en-IN" smtClean="0"/>
              <a:t>20-07-2024</a:t>
            </a:fld>
            <a:endParaRPr lang="en-IN"/>
          </a:p>
        </p:txBody>
      </p:sp>
      <p:sp>
        <p:nvSpPr>
          <p:cNvPr id="5" name="Footer Placeholder 4">
            <a:extLst>
              <a:ext uri="{FF2B5EF4-FFF2-40B4-BE49-F238E27FC236}">
                <a16:creationId xmlns:a16="http://schemas.microsoft.com/office/drawing/2014/main" id="{9E058BBB-7DBE-EE3B-2E6C-32703645AB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757A9E-3C7F-080B-A78D-FB49A19F9D25}"/>
              </a:ext>
            </a:extLst>
          </p:cNvPr>
          <p:cNvSpPr>
            <a:spLocks noGrp="1"/>
          </p:cNvSpPr>
          <p:nvPr>
            <p:ph type="sldNum" sz="quarter" idx="12"/>
          </p:nvPr>
        </p:nvSpPr>
        <p:spPr/>
        <p:txBody>
          <a:bodyPr/>
          <a:lstStyle/>
          <a:p>
            <a:fld id="{C9F97472-5B9C-431B-A203-6D220FFB98A8}" type="slidenum">
              <a:rPr lang="en-IN" smtClean="0"/>
              <a:t>‹#›</a:t>
            </a:fld>
            <a:endParaRPr lang="en-IN"/>
          </a:p>
        </p:txBody>
      </p:sp>
    </p:spTree>
    <p:extLst>
      <p:ext uri="{BB962C8B-B14F-4D97-AF65-F5344CB8AC3E}">
        <p14:creationId xmlns:p14="http://schemas.microsoft.com/office/powerpoint/2010/main" val="2682791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F5BE-9978-C525-55AF-390410A0AA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5F5911-FE2E-A729-1704-6BD620D488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FD1FD8-6327-7C1C-331C-D371A2A761B3}"/>
              </a:ext>
            </a:extLst>
          </p:cNvPr>
          <p:cNvSpPr>
            <a:spLocks noGrp="1"/>
          </p:cNvSpPr>
          <p:nvPr>
            <p:ph type="dt" sz="half" idx="10"/>
          </p:nvPr>
        </p:nvSpPr>
        <p:spPr/>
        <p:txBody>
          <a:bodyPr/>
          <a:lstStyle/>
          <a:p>
            <a:fld id="{1F3BF6DE-1A17-4AD5-B6D4-863ACF1CA308}" type="datetimeFigureOut">
              <a:rPr lang="en-IN" smtClean="0"/>
              <a:t>20-07-2024</a:t>
            </a:fld>
            <a:endParaRPr lang="en-IN"/>
          </a:p>
        </p:txBody>
      </p:sp>
      <p:sp>
        <p:nvSpPr>
          <p:cNvPr id="5" name="Footer Placeholder 4">
            <a:extLst>
              <a:ext uri="{FF2B5EF4-FFF2-40B4-BE49-F238E27FC236}">
                <a16:creationId xmlns:a16="http://schemas.microsoft.com/office/drawing/2014/main" id="{FCF6A376-E5AC-E250-8A96-3210C896DB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5F8BD2-063B-DEA4-6FA0-B0292338A1AE}"/>
              </a:ext>
            </a:extLst>
          </p:cNvPr>
          <p:cNvSpPr>
            <a:spLocks noGrp="1"/>
          </p:cNvSpPr>
          <p:nvPr>
            <p:ph type="sldNum" sz="quarter" idx="12"/>
          </p:nvPr>
        </p:nvSpPr>
        <p:spPr/>
        <p:txBody>
          <a:bodyPr/>
          <a:lstStyle/>
          <a:p>
            <a:fld id="{C9F97472-5B9C-431B-A203-6D220FFB98A8}" type="slidenum">
              <a:rPr lang="en-IN" smtClean="0"/>
              <a:t>‹#›</a:t>
            </a:fld>
            <a:endParaRPr lang="en-IN"/>
          </a:p>
        </p:txBody>
      </p:sp>
    </p:spTree>
    <p:extLst>
      <p:ext uri="{BB962C8B-B14F-4D97-AF65-F5344CB8AC3E}">
        <p14:creationId xmlns:p14="http://schemas.microsoft.com/office/powerpoint/2010/main" val="3351143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A868FC-1451-9D5D-93A7-9E714C33DF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BAAB1F-C7DB-3E72-864B-E520538857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B6AA20-1C75-6CFD-9F91-8A037CB70A3A}"/>
              </a:ext>
            </a:extLst>
          </p:cNvPr>
          <p:cNvSpPr>
            <a:spLocks noGrp="1"/>
          </p:cNvSpPr>
          <p:nvPr>
            <p:ph type="dt" sz="half" idx="10"/>
          </p:nvPr>
        </p:nvSpPr>
        <p:spPr/>
        <p:txBody>
          <a:bodyPr/>
          <a:lstStyle/>
          <a:p>
            <a:fld id="{1F3BF6DE-1A17-4AD5-B6D4-863ACF1CA308}" type="datetimeFigureOut">
              <a:rPr lang="en-IN" smtClean="0"/>
              <a:t>20-07-2024</a:t>
            </a:fld>
            <a:endParaRPr lang="en-IN"/>
          </a:p>
        </p:txBody>
      </p:sp>
      <p:sp>
        <p:nvSpPr>
          <p:cNvPr id="5" name="Footer Placeholder 4">
            <a:extLst>
              <a:ext uri="{FF2B5EF4-FFF2-40B4-BE49-F238E27FC236}">
                <a16:creationId xmlns:a16="http://schemas.microsoft.com/office/drawing/2014/main" id="{3EC9ECF7-4C36-AAA5-6326-9582C105AC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573329-DEE6-2BBC-5AF6-A6EE9796846F}"/>
              </a:ext>
            </a:extLst>
          </p:cNvPr>
          <p:cNvSpPr>
            <a:spLocks noGrp="1"/>
          </p:cNvSpPr>
          <p:nvPr>
            <p:ph type="sldNum" sz="quarter" idx="12"/>
          </p:nvPr>
        </p:nvSpPr>
        <p:spPr/>
        <p:txBody>
          <a:bodyPr/>
          <a:lstStyle/>
          <a:p>
            <a:fld id="{C9F97472-5B9C-431B-A203-6D220FFB98A8}" type="slidenum">
              <a:rPr lang="en-IN" smtClean="0"/>
              <a:t>‹#›</a:t>
            </a:fld>
            <a:endParaRPr lang="en-IN"/>
          </a:p>
        </p:txBody>
      </p:sp>
    </p:spTree>
    <p:extLst>
      <p:ext uri="{BB962C8B-B14F-4D97-AF65-F5344CB8AC3E}">
        <p14:creationId xmlns:p14="http://schemas.microsoft.com/office/powerpoint/2010/main" val="1415351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BBA6-393E-441B-7D5F-750EE7E154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87AFFB-A9D9-997B-C2A7-88E6F82BC0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BF2204-9168-1DAB-7F85-E67A2F9E0C01}"/>
              </a:ext>
            </a:extLst>
          </p:cNvPr>
          <p:cNvSpPr>
            <a:spLocks noGrp="1"/>
          </p:cNvSpPr>
          <p:nvPr>
            <p:ph type="dt" sz="half" idx="10"/>
          </p:nvPr>
        </p:nvSpPr>
        <p:spPr/>
        <p:txBody>
          <a:bodyPr/>
          <a:lstStyle/>
          <a:p>
            <a:fld id="{1F3BF6DE-1A17-4AD5-B6D4-863ACF1CA308}" type="datetimeFigureOut">
              <a:rPr lang="en-IN" smtClean="0"/>
              <a:t>20-07-2024</a:t>
            </a:fld>
            <a:endParaRPr lang="en-IN"/>
          </a:p>
        </p:txBody>
      </p:sp>
      <p:sp>
        <p:nvSpPr>
          <p:cNvPr id="5" name="Footer Placeholder 4">
            <a:extLst>
              <a:ext uri="{FF2B5EF4-FFF2-40B4-BE49-F238E27FC236}">
                <a16:creationId xmlns:a16="http://schemas.microsoft.com/office/drawing/2014/main" id="{669C9DA2-0C29-6990-0EE5-42A49DD31F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DE9575-5F52-90B9-F4F0-EC3B2C9D4404}"/>
              </a:ext>
            </a:extLst>
          </p:cNvPr>
          <p:cNvSpPr>
            <a:spLocks noGrp="1"/>
          </p:cNvSpPr>
          <p:nvPr>
            <p:ph type="sldNum" sz="quarter" idx="12"/>
          </p:nvPr>
        </p:nvSpPr>
        <p:spPr/>
        <p:txBody>
          <a:bodyPr/>
          <a:lstStyle/>
          <a:p>
            <a:fld id="{C9F97472-5B9C-431B-A203-6D220FFB98A8}" type="slidenum">
              <a:rPr lang="en-IN" smtClean="0"/>
              <a:t>‹#›</a:t>
            </a:fld>
            <a:endParaRPr lang="en-IN"/>
          </a:p>
        </p:txBody>
      </p:sp>
    </p:spTree>
    <p:extLst>
      <p:ext uri="{BB962C8B-B14F-4D97-AF65-F5344CB8AC3E}">
        <p14:creationId xmlns:p14="http://schemas.microsoft.com/office/powerpoint/2010/main" val="2461718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EFD0-E38A-A168-BAC6-419ED964B9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F00ADD-A09F-439E-E119-2F93C33260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E3DB0E-57BE-CC12-CF9C-B45260AA327F}"/>
              </a:ext>
            </a:extLst>
          </p:cNvPr>
          <p:cNvSpPr>
            <a:spLocks noGrp="1"/>
          </p:cNvSpPr>
          <p:nvPr>
            <p:ph type="dt" sz="half" idx="10"/>
          </p:nvPr>
        </p:nvSpPr>
        <p:spPr/>
        <p:txBody>
          <a:bodyPr/>
          <a:lstStyle/>
          <a:p>
            <a:fld id="{1F3BF6DE-1A17-4AD5-B6D4-863ACF1CA308}" type="datetimeFigureOut">
              <a:rPr lang="en-IN" smtClean="0"/>
              <a:t>20-07-2024</a:t>
            </a:fld>
            <a:endParaRPr lang="en-IN"/>
          </a:p>
        </p:txBody>
      </p:sp>
      <p:sp>
        <p:nvSpPr>
          <p:cNvPr id="5" name="Footer Placeholder 4">
            <a:extLst>
              <a:ext uri="{FF2B5EF4-FFF2-40B4-BE49-F238E27FC236}">
                <a16:creationId xmlns:a16="http://schemas.microsoft.com/office/drawing/2014/main" id="{5F25E1C6-4DAB-E17C-5191-E0C66C14B4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93D01B-F64F-CFDF-729A-26964CE4118F}"/>
              </a:ext>
            </a:extLst>
          </p:cNvPr>
          <p:cNvSpPr>
            <a:spLocks noGrp="1"/>
          </p:cNvSpPr>
          <p:nvPr>
            <p:ph type="sldNum" sz="quarter" idx="12"/>
          </p:nvPr>
        </p:nvSpPr>
        <p:spPr/>
        <p:txBody>
          <a:bodyPr/>
          <a:lstStyle/>
          <a:p>
            <a:fld id="{C9F97472-5B9C-431B-A203-6D220FFB98A8}" type="slidenum">
              <a:rPr lang="en-IN" smtClean="0"/>
              <a:t>‹#›</a:t>
            </a:fld>
            <a:endParaRPr lang="en-IN"/>
          </a:p>
        </p:txBody>
      </p:sp>
    </p:spTree>
    <p:extLst>
      <p:ext uri="{BB962C8B-B14F-4D97-AF65-F5344CB8AC3E}">
        <p14:creationId xmlns:p14="http://schemas.microsoft.com/office/powerpoint/2010/main" val="707575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88AD-0760-1EFF-FAB2-AF2E96574E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1B27C9-800D-290F-1A5F-7CAB806964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0C8D8A-DA1F-BC6B-EEE1-47EE47A17E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671ACC-51E6-463D-CC7D-36BF11743C5F}"/>
              </a:ext>
            </a:extLst>
          </p:cNvPr>
          <p:cNvSpPr>
            <a:spLocks noGrp="1"/>
          </p:cNvSpPr>
          <p:nvPr>
            <p:ph type="dt" sz="half" idx="10"/>
          </p:nvPr>
        </p:nvSpPr>
        <p:spPr/>
        <p:txBody>
          <a:bodyPr/>
          <a:lstStyle/>
          <a:p>
            <a:fld id="{1F3BF6DE-1A17-4AD5-B6D4-863ACF1CA308}" type="datetimeFigureOut">
              <a:rPr lang="en-IN" smtClean="0"/>
              <a:t>20-07-2024</a:t>
            </a:fld>
            <a:endParaRPr lang="en-IN"/>
          </a:p>
        </p:txBody>
      </p:sp>
      <p:sp>
        <p:nvSpPr>
          <p:cNvPr id="6" name="Footer Placeholder 5">
            <a:extLst>
              <a:ext uri="{FF2B5EF4-FFF2-40B4-BE49-F238E27FC236}">
                <a16:creationId xmlns:a16="http://schemas.microsoft.com/office/drawing/2014/main" id="{7FD8F2E4-7967-AE46-87B4-EB7FB270CE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2E01A9-2B03-D058-CB97-51A8E6E6C01B}"/>
              </a:ext>
            </a:extLst>
          </p:cNvPr>
          <p:cNvSpPr>
            <a:spLocks noGrp="1"/>
          </p:cNvSpPr>
          <p:nvPr>
            <p:ph type="sldNum" sz="quarter" idx="12"/>
          </p:nvPr>
        </p:nvSpPr>
        <p:spPr/>
        <p:txBody>
          <a:bodyPr/>
          <a:lstStyle/>
          <a:p>
            <a:fld id="{C9F97472-5B9C-431B-A203-6D220FFB98A8}" type="slidenum">
              <a:rPr lang="en-IN" smtClean="0"/>
              <a:t>‹#›</a:t>
            </a:fld>
            <a:endParaRPr lang="en-IN"/>
          </a:p>
        </p:txBody>
      </p:sp>
    </p:spTree>
    <p:extLst>
      <p:ext uri="{BB962C8B-B14F-4D97-AF65-F5344CB8AC3E}">
        <p14:creationId xmlns:p14="http://schemas.microsoft.com/office/powerpoint/2010/main" val="347422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6B63E-010D-A2E9-7A76-8D157B449D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9E44FF-25F0-0BD5-DDA6-F99EE42023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5EA15E-DC77-4744-B4FC-C948A1D872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12F2AB-8D86-8B7E-E176-551557C751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1D6D5A-0B3C-6034-ECC3-5F934FAADA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13631E-0514-9265-F3EE-D372B361DF86}"/>
              </a:ext>
            </a:extLst>
          </p:cNvPr>
          <p:cNvSpPr>
            <a:spLocks noGrp="1"/>
          </p:cNvSpPr>
          <p:nvPr>
            <p:ph type="dt" sz="half" idx="10"/>
          </p:nvPr>
        </p:nvSpPr>
        <p:spPr/>
        <p:txBody>
          <a:bodyPr/>
          <a:lstStyle/>
          <a:p>
            <a:fld id="{1F3BF6DE-1A17-4AD5-B6D4-863ACF1CA308}" type="datetimeFigureOut">
              <a:rPr lang="en-IN" smtClean="0"/>
              <a:t>20-07-2024</a:t>
            </a:fld>
            <a:endParaRPr lang="en-IN"/>
          </a:p>
        </p:txBody>
      </p:sp>
      <p:sp>
        <p:nvSpPr>
          <p:cNvPr id="8" name="Footer Placeholder 7">
            <a:extLst>
              <a:ext uri="{FF2B5EF4-FFF2-40B4-BE49-F238E27FC236}">
                <a16:creationId xmlns:a16="http://schemas.microsoft.com/office/drawing/2014/main" id="{65AB3585-3EAF-E8BD-ACD6-26E568D2C2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D30F7B-05F9-5692-512D-8240A5525FF6}"/>
              </a:ext>
            </a:extLst>
          </p:cNvPr>
          <p:cNvSpPr>
            <a:spLocks noGrp="1"/>
          </p:cNvSpPr>
          <p:nvPr>
            <p:ph type="sldNum" sz="quarter" idx="12"/>
          </p:nvPr>
        </p:nvSpPr>
        <p:spPr/>
        <p:txBody>
          <a:bodyPr/>
          <a:lstStyle/>
          <a:p>
            <a:fld id="{C9F97472-5B9C-431B-A203-6D220FFB98A8}" type="slidenum">
              <a:rPr lang="en-IN" smtClean="0"/>
              <a:t>‹#›</a:t>
            </a:fld>
            <a:endParaRPr lang="en-IN"/>
          </a:p>
        </p:txBody>
      </p:sp>
    </p:spTree>
    <p:extLst>
      <p:ext uri="{BB962C8B-B14F-4D97-AF65-F5344CB8AC3E}">
        <p14:creationId xmlns:p14="http://schemas.microsoft.com/office/powerpoint/2010/main" val="4230089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7BC0F-598C-5C47-EE6F-5C2AFCFEED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D35C82-F5C0-EC4A-5523-3C65ECBD7D17}"/>
              </a:ext>
            </a:extLst>
          </p:cNvPr>
          <p:cNvSpPr>
            <a:spLocks noGrp="1"/>
          </p:cNvSpPr>
          <p:nvPr>
            <p:ph type="dt" sz="half" idx="10"/>
          </p:nvPr>
        </p:nvSpPr>
        <p:spPr/>
        <p:txBody>
          <a:bodyPr/>
          <a:lstStyle/>
          <a:p>
            <a:fld id="{1F3BF6DE-1A17-4AD5-B6D4-863ACF1CA308}" type="datetimeFigureOut">
              <a:rPr lang="en-IN" smtClean="0"/>
              <a:t>20-07-2024</a:t>
            </a:fld>
            <a:endParaRPr lang="en-IN"/>
          </a:p>
        </p:txBody>
      </p:sp>
      <p:sp>
        <p:nvSpPr>
          <p:cNvPr id="4" name="Footer Placeholder 3">
            <a:extLst>
              <a:ext uri="{FF2B5EF4-FFF2-40B4-BE49-F238E27FC236}">
                <a16:creationId xmlns:a16="http://schemas.microsoft.com/office/drawing/2014/main" id="{5995EE7C-82A2-715A-5F66-CAC7AE4CD7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8DD5C2-E9C0-0A69-DF4D-C01EB7EBC85F}"/>
              </a:ext>
            </a:extLst>
          </p:cNvPr>
          <p:cNvSpPr>
            <a:spLocks noGrp="1"/>
          </p:cNvSpPr>
          <p:nvPr>
            <p:ph type="sldNum" sz="quarter" idx="12"/>
          </p:nvPr>
        </p:nvSpPr>
        <p:spPr/>
        <p:txBody>
          <a:bodyPr/>
          <a:lstStyle/>
          <a:p>
            <a:fld id="{C9F97472-5B9C-431B-A203-6D220FFB98A8}" type="slidenum">
              <a:rPr lang="en-IN" smtClean="0"/>
              <a:t>‹#›</a:t>
            </a:fld>
            <a:endParaRPr lang="en-IN"/>
          </a:p>
        </p:txBody>
      </p:sp>
    </p:spTree>
    <p:extLst>
      <p:ext uri="{BB962C8B-B14F-4D97-AF65-F5344CB8AC3E}">
        <p14:creationId xmlns:p14="http://schemas.microsoft.com/office/powerpoint/2010/main" val="8128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92E901-B66E-0C71-6A81-53E57DA60FB8}"/>
              </a:ext>
            </a:extLst>
          </p:cNvPr>
          <p:cNvSpPr>
            <a:spLocks noGrp="1"/>
          </p:cNvSpPr>
          <p:nvPr>
            <p:ph type="dt" sz="half" idx="10"/>
          </p:nvPr>
        </p:nvSpPr>
        <p:spPr/>
        <p:txBody>
          <a:bodyPr/>
          <a:lstStyle/>
          <a:p>
            <a:fld id="{1F3BF6DE-1A17-4AD5-B6D4-863ACF1CA308}" type="datetimeFigureOut">
              <a:rPr lang="en-IN" smtClean="0"/>
              <a:t>20-07-2024</a:t>
            </a:fld>
            <a:endParaRPr lang="en-IN"/>
          </a:p>
        </p:txBody>
      </p:sp>
      <p:sp>
        <p:nvSpPr>
          <p:cNvPr id="3" name="Footer Placeholder 2">
            <a:extLst>
              <a:ext uri="{FF2B5EF4-FFF2-40B4-BE49-F238E27FC236}">
                <a16:creationId xmlns:a16="http://schemas.microsoft.com/office/drawing/2014/main" id="{0449E60A-CE25-AC33-15AD-7C312A8F05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23483B-B107-DD2E-C510-DD678D90C17D}"/>
              </a:ext>
            </a:extLst>
          </p:cNvPr>
          <p:cNvSpPr>
            <a:spLocks noGrp="1"/>
          </p:cNvSpPr>
          <p:nvPr>
            <p:ph type="sldNum" sz="quarter" idx="12"/>
          </p:nvPr>
        </p:nvSpPr>
        <p:spPr/>
        <p:txBody>
          <a:bodyPr/>
          <a:lstStyle/>
          <a:p>
            <a:fld id="{C9F97472-5B9C-431B-A203-6D220FFB98A8}" type="slidenum">
              <a:rPr lang="en-IN" smtClean="0"/>
              <a:t>‹#›</a:t>
            </a:fld>
            <a:endParaRPr lang="en-IN"/>
          </a:p>
        </p:txBody>
      </p:sp>
    </p:spTree>
    <p:extLst>
      <p:ext uri="{BB962C8B-B14F-4D97-AF65-F5344CB8AC3E}">
        <p14:creationId xmlns:p14="http://schemas.microsoft.com/office/powerpoint/2010/main" val="2450129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EFD97-DDD5-6430-ABEE-DC7730FC0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03A59A-9924-B60B-287F-B71A5FB1A4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BFDC34-35CD-657F-BADE-AF65FBD232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842F6C-97AE-3812-A61B-7F378B54E127}"/>
              </a:ext>
            </a:extLst>
          </p:cNvPr>
          <p:cNvSpPr>
            <a:spLocks noGrp="1"/>
          </p:cNvSpPr>
          <p:nvPr>
            <p:ph type="dt" sz="half" idx="10"/>
          </p:nvPr>
        </p:nvSpPr>
        <p:spPr/>
        <p:txBody>
          <a:bodyPr/>
          <a:lstStyle/>
          <a:p>
            <a:fld id="{1F3BF6DE-1A17-4AD5-B6D4-863ACF1CA308}" type="datetimeFigureOut">
              <a:rPr lang="en-IN" smtClean="0"/>
              <a:t>20-07-2024</a:t>
            </a:fld>
            <a:endParaRPr lang="en-IN"/>
          </a:p>
        </p:txBody>
      </p:sp>
      <p:sp>
        <p:nvSpPr>
          <p:cNvPr id="6" name="Footer Placeholder 5">
            <a:extLst>
              <a:ext uri="{FF2B5EF4-FFF2-40B4-BE49-F238E27FC236}">
                <a16:creationId xmlns:a16="http://schemas.microsoft.com/office/drawing/2014/main" id="{3528F109-21DB-C7DC-F68C-0C60EE27F2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2F626A-E0CB-C50D-4789-EA51A4E97ED0}"/>
              </a:ext>
            </a:extLst>
          </p:cNvPr>
          <p:cNvSpPr>
            <a:spLocks noGrp="1"/>
          </p:cNvSpPr>
          <p:nvPr>
            <p:ph type="sldNum" sz="quarter" idx="12"/>
          </p:nvPr>
        </p:nvSpPr>
        <p:spPr/>
        <p:txBody>
          <a:bodyPr/>
          <a:lstStyle/>
          <a:p>
            <a:fld id="{C9F97472-5B9C-431B-A203-6D220FFB98A8}" type="slidenum">
              <a:rPr lang="en-IN" smtClean="0"/>
              <a:t>‹#›</a:t>
            </a:fld>
            <a:endParaRPr lang="en-IN"/>
          </a:p>
        </p:txBody>
      </p:sp>
    </p:spTree>
    <p:extLst>
      <p:ext uri="{BB962C8B-B14F-4D97-AF65-F5344CB8AC3E}">
        <p14:creationId xmlns:p14="http://schemas.microsoft.com/office/powerpoint/2010/main" val="334212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7A8BF-47FB-EA30-17BF-C5C9C843EC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6380BE-64A6-DC8E-879E-33FEF6550B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7B876A-DDD5-6086-0672-1A3564882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D9391-A41E-B68F-7692-D9046495CD36}"/>
              </a:ext>
            </a:extLst>
          </p:cNvPr>
          <p:cNvSpPr>
            <a:spLocks noGrp="1"/>
          </p:cNvSpPr>
          <p:nvPr>
            <p:ph type="dt" sz="half" idx="10"/>
          </p:nvPr>
        </p:nvSpPr>
        <p:spPr/>
        <p:txBody>
          <a:bodyPr/>
          <a:lstStyle/>
          <a:p>
            <a:fld id="{1F3BF6DE-1A17-4AD5-B6D4-863ACF1CA308}" type="datetimeFigureOut">
              <a:rPr lang="en-IN" smtClean="0"/>
              <a:t>20-07-2024</a:t>
            </a:fld>
            <a:endParaRPr lang="en-IN"/>
          </a:p>
        </p:txBody>
      </p:sp>
      <p:sp>
        <p:nvSpPr>
          <p:cNvPr id="6" name="Footer Placeholder 5">
            <a:extLst>
              <a:ext uri="{FF2B5EF4-FFF2-40B4-BE49-F238E27FC236}">
                <a16:creationId xmlns:a16="http://schemas.microsoft.com/office/drawing/2014/main" id="{7C010676-8D8E-64F6-9ED6-7B253DB4C6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BD4727-0D33-7C49-4E1C-27AA232D4987}"/>
              </a:ext>
            </a:extLst>
          </p:cNvPr>
          <p:cNvSpPr>
            <a:spLocks noGrp="1"/>
          </p:cNvSpPr>
          <p:nvPr>
            <p:ph type="sldNum" sz="quarter" idx="12"/>
          </p:nvPr>
        </p:nvSpPr>
        <p:spPr/>
        <p:txBody>
          <a:bodyPr/>
          <a:lstStyle/>
          <a:p>
            <a:fld id="{C9F97472-5B9C-431B-A203-6D220FFB98A8}" type="slidenum">
              <a:rPr lang="en-IN" smtClean="0"/>
              <a:t>‹#›</a:t>
            </a:fld>
            <a:endParaRPr lang="en-IN"/>
          </a:p>
        </p:txBody>
      </p:sp>
    </p:spTree>
    <p:extLst>
      <p:ext uri="{BB962C8B-B14F-4D97-AF65-F5344CB8AC3E}">
        <p14:creationId xmlns:p14="http://schemas.microsoft.com/office/powerpoint/2010/main" val="2336270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15A5BE-1940-08C3-DF95-5B64632EB7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CDAE74-D853-191A-9FEC-58EA14E71B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7B6A65-BDD9-CBBC-E599-3380F0FB9E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BF6DE-1A17-4AD5-B6D4-863ACF1CA308}" type="datetimeFigureOut">
              <a:rPr lang="en-IN" smtClean="0"/>
              <a:t>20-07-2024</a:t>
            </a:fld>
            <a:endParaRPr lang="en-IN"/>
          </a:p>
        </p:txBody>
      </p:sp>
      <p:sp>
        <p:nvSpPr>
          <p:cNvPr id="5" name="Footer Placeholder 4">
            <a:extLst>
              <a:ext uri="{FF2B5EF4-FFF2-40B4-BE49-F238E27FC236}">
                <a16:creationId xmlns:a16="http://schemas.microsoft.com/office/drawing/2014/main" id="{694C297F-23D8-A161-69C0-8A3CF46079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898737-7366-E251-16CC-9C518874D7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97472-5B9C-431B-A203-6D220FFB98A8}" type="slidenum">
              <a:rPr lang="en-IN" smtClean="0"/>
              <a:t>‹#›</a:t>
            </a:fld>
            <a:endParaRPr lang="en-IN"/>
          </a:p>
        </p:txBody>
      </p:sp>
    </p:spTree>
    <p:extLst>
      <p:ext uri="{BB962C8B-B14F-4D97-AF65-F5344CB8AC3E}">
        <p14:creationId xmlns:p14="http://schemas.microsoft.com/office/powerpoint/2010/main" val="4240845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png"/><Relationship Id="rId7"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customXml" Target="../ink/ink1.xml"/><Relationship Id="rId10" Type="http://schemas.openxmlformats.org/officeDocument/2006/relationships/customXml" Target="../ink/ink5.xml"/><Relationship Id="rId4" Type="http://schemas.openxmlformats.org/officeDocument/2006/relationships/image" Target="../media/image3.png"/><Relationship Id="rId9" Type="http://schemas.openxmlformats.org/officeDocument/2006/relationships/customXml" Target="../ink/ink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1DA52-3DB7-6E27-1B2E-D3AD387C1ADB}"/>
              </a:ext>
            </a:extLst>
          </p:cNvPr>
          <p:cNvSpPr>
            <a:spLocks noGrp="1"/>
          </p:cNvSpPr>
          <p:nvPr>
            <p:ph type="ctrTitle"/>
          </p:nvPr>
        </p:nvSpPr>
        <p:spPr/>
        <p:txBody>
          <a:bodyPr/>
          <a:lstStyle/>
          <a:p>
            <a:r>
              <a:rPr lang="en-IN" b="1" dirty="0"/>
              <a:t>E-COMMERCE RETAIL DATA ANALYSIS</a:t>
            </a:r>
          </a:p>
        </p:txBody>
      </p:sp>
      <p:sp>
        <p:nvSpPr>
          <p:cNvPr id="3" name="Subtitle 2">
            <a:extLst>
              <a:ext uri="{FF2B5EF4-FFF2-40B4-BE49-F238E27FC236}">
                <a16:creationId xmlns:a16="http://schemas.microsoft.com/office/drawing/2014/main" id="{170C47A1-872B-BD99-76C3-86746EADA61C}"/>
              </a:ext>
            </a:extLst>
          </p:cNvPr>
          <p:cNvSpPr>
            <a:spLocks noGrp="1"/>
          </p:cNvSpPr>
          <p:nvPr>
            <p:ph type="subTitle" idx="1"/>
          </p:nvPr>
        </p:nvSpPr>
        <p:spPr>
          <a:xfrm>
            <a:off x="1524000" y="3923606"/>
            <a:ext cx="9144000" cy="1334193"/>
          </a:xfrm>
        </p:spPr>
        <p:txBody>
          <a:bodyPr/>
          <a:lstStyle/>
          <a:p>
            <a:r>
              <a:rPr lang="en-IN" dirty="0"/>
              <a:t>SQL PROJECT</a:t>
            </a:r>
          </a:p>
        </p:txBody>
      </p:sp>
    </p:spTree>
    <p:extLst>
      <p:ext uri="{BB962C8B-B14F-4D97-AF65-F5344CB8AC3E}">
        <p14:creationId xmlns:p14="http://schemas.microsoft.com/office/powerpoint/2010/main" val="4289818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787D3D-67FF-50AC-83BF-1BDBE5457C0C}"/>
              </a:ext>
            </a:extLst>
          </p:cNvPr>
          <p:cNvSpPr txBox="1"/>
          <p:nvPr/>
        </p:nvSpPr>
        <p:spPr>
          <a:xfrm>
            <a:off x="89362" y="143687"/>
            <a:ext cx="6097384" cy="369332"/>
          </a:xfrm>
          <a:prstGeom prst="rect">
            <a:avLst/>
          </a:prstGeom>
          <a:noFill/>
        </p:spPr>
        <p:txBody>
          <a:bodyPr wrap="square">
            <a:spAutoFit/>
          </a:bodyPr>
          <a:lstStyle/>
          <a:p>
            <a:r>
              <a:rPr lang="en-IN" dirty="0"/>
              <a:t>2. What is the total number of transactions that have a return?</a:t>
            </a:r>
          </a:p>
        </p:txBody>
      </p:sp>
      <p:pic>
        <p:nvPicPr>
          <p:cNvPr id="5" name="Picture 4">
            <a:extLst>
              <a:ext uri="{FF2B5EF4-FFF2-40B4-BE49-F238E27FC236}">
                <a16:creationId xmlns:a16="http://schemas.microsoft.com/office/drawing/2014/main" id="{D2C80764-D761-079F-CE5B-A20150E0B48D}"/>
              </a:ext>
            </a:extLst>
          </p:cNvPr>
          <p:cNvPicPr>
            <a:picLocks noChangeAspect="1"/>
          </p:cNvPicPr>
          <p:nvPr/>
        </p:nvPicPr>
        <p:blipFill>
          <a:blip r:embed="rId2"/>
          <a:stretch>
            <a:fillRect/>
          </a:stretch>
        </p:blipFill>
        <p:spPr>
          <a:xfrm>
            <a:off x="513534" y="1239877"/>
            <a:ext cx="4248743" cy="495369"/>
          </a:xfrm>
          <a:prstGeom prst="rect">
            <a:avLst/>
          </a:prstGeom>
        </p:spPr>
      </p:pic>
      <p:pic>
        <p:nvPicPr>
          <p:cNvPr id="8" name="Picture 7">
            <a:extLst>
              <a:ext uri="{FF2B5EF4-FFF2-40B4-BE49-F238E27FC236}">
                <a16:creationId xmlns:a16="http://schemas.microsoft.com/office/drawing/2014/main" id="{7CF428A3-9F3C-C24B-695C-8F9B3D72FE40}"/>
              </a:ext>
            </a:extLst>
          </p:cNvPr>
          <p:cNvPicPr>
            <a:picLocks noChangeAspect="1"/>
          </p:cNvPicPr>
          <p:nvPr/>
        </p:nvPicPr>
        <p:blipFill>
          <a:blip r:embed="rId3"/>
          <a:stretch>
            <a:fillRect/>
          </a:stretch>
        </p:blipFill>
        <p:spPr>
          <a:xfrm>
            <a:off x="502921" y="2516614"/>
            <a:ext cx="3067478" cy="905001"/>
          </a:xfrm>
          <a:prstGeom prst="rect">
            <a:avLst/>
          </a:prstGeom>
        </p:spPr>
      </p:pic>
    </p:spTree>
    <p:extLst>
      <p:ext uri="{BB962C8B-B14F-4D97-AF65-F5344CB8AC3E}">
        <p14:creationId xmlns:p14="http://schemas.microsoft.com/office/powerpoint/2010/main" val="3548234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37E6A9-F50E-B055-8A72-BAD3E9098CE2}"/>
              </a:ext>
            </a:extLst>
          </p:cNvPr>
          <p:cNvSpPr txBox="1"/>
          <p:nvPr/>
        </p:nvSpPr>
        <p:spPr>
          <a:xfrm>
            <a:off x="130925" y="160450"/>
            <a:ext cx="11515206" cy="646331"/>
          </a:xfrm>
          <a:prstGeom prst="rect">
            <a:avLst/>
          </a:prstGeom>
          <a:noFill/>
        </p:spPr>
        <p:txBody>
          <a:bodyPr wrap="square">
            <a:spAutoFit/>
          </a:bodyPr>
          <a:lstStyle/>
          <a:p>
            <a:r>
              <a:rPr lang="en-IN" dirty="0"/>
              <a:t>3. </a:t>
            </a:r>
            <a:r>
              <a:rPr lang="en-US" dirty="0"/>
              <a:t>What is the time range of the transaction data available for analysis? Show the output in number of days, months and years simultaneously in different columns.</a:t>
            </a:r>
            <a:endParaRPr lang="en-IN" dirty="0"/>
          </a:p>
        </p:txBody>
      </p:sp>
      <p:pic>
        <p:nvPicPr>
          <p:cNvPr id="5" name="Picture 4">
            <a:extLst>
              <a:ext uri="{FF2B5EF4-FFF2-40B4-BE49-F238E27FC236}">
                <a16:creationId xmlns:a16="http://schemas.microsoft.com/office/drawing/2014/main" id="{ABDCBE75-F78B-B13A-E1C6-E161F9956EF7}"/>
              </a:ext>
            </a:extLst>
          </p:cNvPr>
          <p:cNvPicPr>
            <a:picLocks noChangeAspect="1"/>
          </p:cNvPicPr>
          <p:nvPr/>
        </p:nvPicPr>
        <p:blipFill>
          <a:blip r:embed="rId2"/>
          <a:stretch>
            <a:fillRect/>
          </a:stretch>
        </p:blipFill>
        <p:spPr>
          <a:xfrm>
            <a:off x="387894" y="1539273"/>
            <a:ext cx="6677957" cy="2000529"/>
          </a:xfrm>
          <a:prstGeom prst="rect">
            <a:avLst/>
          </a:prstGeom>
        </p:spPr>
      </p:pic>
      <p:pic>
        <p:nvPicPr>
          <p:cNvPr id="7" name="Picture 6">
            <a:extLst>
              <a:ext uri="{FF2B5EF4-FFF2-40B4-BE49-F238E27FC236}">
                <a16:creationId xmlns:a16="http://schemas.microsoft.com/office/drawing/2014/main" id="{2F92007E-53C0-69AA-CBE0-CB0E8A952869}"/>
              </a:ext>
            </a:extLst>
          </p:cNvPr>
          <p:cNvPicPr>
            <a:picLocks noChangeAspect="1"/>
          </p:cNvPicPr>
          <p:nvPr/>
        </p:nvPicPr>
        <p:blipFill>
          <a:blip r:embed="rId3"/>
          <a:stretch>
            <a:fillRect/>
          </a:stretch>
        </p:blipFill>
        <p:spPr>
          <a:xfrm>
            <a:off x="482947" y="4427768"/>
            <a:ext cx="5772956" cy="828791"/>
          </a:xfrm>
          <a:prstGeom prst="rect">
            <a:avLst/>
          </a:prstGeom>
        </p:spPr>
      </p:pic>
    </p:spTree>
    <p:extLst>
      <p:ext uri="{BB962C8B-B14F-4D97-AF65-F5344CB8AC3E}">
        <p14:creationId xmlns:p14="http://schemas.microsoft.com/office/powerpoint/2010/main" val="1800183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526C2D-01F1-C2B5-9A93-B8491555E597}"/>
              </a:ext>
            </a:extLst>
          </p:cNvPr>
          <p:cNvSpPr txBox="1"/>
          <p:nvPr/>
        </p:nvSpPr>
        <p:spPr>
          <a:xfrm>
            <a:off x="105987" y="104941"/>
            <a:ext cx="6693824" cy="369332"/>
          </a:xfrm>
          <a:prstGeom prst="rect">
            <a:avLst/>
          </a:prstGeom>
          <a:noFill/>
        </p:spPr>
        <p:txBody>
          <a:bodyPr wrap="square">
            <a:spAutoFit/>
          </a:bodyPr>
          <a:lstStyle/>
          <a:p>
            <a:r>
              <a:rPr lang="en-IN" dirty="0"/>
              <a:t>4. Which product category does the sub-category "DIY" belong to?</a:t>
            </a:r>
          </a:p>
        </p:txBody>
      </p:sp>
      <p:pic>
        <p:nvPicPr>
          <p:cNvPr id="5" name="Picture 4">
            <a:extLst>
              <a:ext uri="{FF2B5EF4-FFF2-40B4-BE49-F238E27FC236}">
                <a16:creationId xmlns:a16="http://schemas.microsoft.com/office/drawing/2014/main" id="{31C7C0C1-9CCC-67C5-7ACC-170940C6D5B5}"/>
              </a:ext>
            </a:extLst>
          </p:cNvPr>
          <p:cNvPicPr>
            <a:picLocks noChangeAspect="1"/>
          </p:cNvPicPr>
          <p:nvPr/>
        </p:nvPicPr>
        <p:blipFill>
          <a:blip r:embed="rId2"/>
          <a:stretch>
            <a:fillRect/>
          </a:stretch>
        </p:blipFill>
        <p:spPr>
          <a:xfrm>
            <a:off x="480684" y="1174125"/>
            <a:ext cx="2972215" cy="685896"/>
          </a:xfrm>
          <a:prstGeom prst="rect">
            <a:avLst/>
          </a:prstGeom>
        </p:spPr>
      </p:pic>
      <p:pic>
        <p:nvPicPr>
          <p:cNvPr id="7" name="Picture 6">
            <a:extLst>
              <a:ext uri="{FF2B5EF4-FFF2-40B4-BE49-F238E27FC236}">
                <a16:creationId xmlns:a16="http://schemas.microsoft.com/office/drawing/2014/main" id="{F96DBBD0-41CD-460D-CCE8-E3AAD210E05B}"/>
              </a:ext>
            </a:extLst>
          </p:cNvPr>
          <p:cNvPicPr>
            <a:picLocks noChangeAspect="1"/>
          </p:cNvPicPr>
          <p:nvPr/>
        </p:nvPicPr>
        <p:blipFill>
          <a:blip r:embed="rId3"/>
          <a:stretch>
            <a:fillRect/>
          </a:stretch>
        </p:blipFill>
        <p:spPr>
          <a:xfrm>
            <a:off x="342097" y="2841068"/>
            <a:ext cx="5753903" cy="943107"/>
          </a:xfrm>
          <a:prstGeom prst="rect">
            <a:avLst/>
          </a:prstGeom>
        </p:spPr>
      </p:pic>
    </p:spTree>
    <p:extLst>
      <p:ext uri="{BB962C8B-B14F-4D97-AF65-F5344CB8AC3E}">
        <p14:creationId xmlns:p14="http://schemas.microsoft.com/office/powerpoint/2010/main" val="1041533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50E1-90F0-C662-DF2E-5D57AA29EA5F}"/>
              </a:ext>
            </a:extLst>
          </p:cNvPr>
          <p:cNvSpPr>
            <a:spLocks noGrp="1"/>
          </p:cNvSpPr>
          <p:nvPr>
            <p:ph type="title"/>
          </p:nvPr>
        </p:nvSpPr>
        <p:spPr/>
        <p:txBody>
          <a:bodyPr>
            <a:normAutofit/>
          </a:bodyPr>
          <a:lstStyle/>
          <a:p>
            <a:br>
              <a:rPr lang="en-IN" sz="4000" b="1" dirty="0"/>
            </a:br>
            <a:r>
              <a:rPr lang="en-IN" sz="4000" b="1" dirty="0"/>
              <a:t>DATA ANALYSIS</a:t>
            </a:r>
          </a:p>
        </p:txBody>
      </p:sp>
      <p:sp>
        <p:nvSpPr>
          <p:cNvPr id="3" name="Content Placeholder 2">
            <a:extLst>
              <a:ext uri="{FF2B5EF4-FFF2-40B4-BE49-F238E27FC236}">
                <a16:creationId xmlns:a16="http://schemas.microsoft.com/office/drawing/2014/main" id="{E17D6E2A-23EB-DDA3-894F-F9BBE8105518}"/>
              </a:ext>
            </a:extLst>
          </p:cNvPr>
          <p:cNvSpPr>
            <a:spLocks noGrp="1"/>
          </p:cNvSpPr>
          <p:nvPr>
            <p:ph idx="1"/>
          </p:nvPr>
        </p:nvSpPr>
        <p:spPr/>
        <p:txBody>
          <a:bodyPr>
            <a:normAutofit/>
          </a:bodyPr>
          <a:lstStyle/>
          <a:p>
            <a:pPr marL="457200" indent="-457200">
              <a:buAutoNum type="arabicPeriod"/>
            </a:pPr>
            <a:r>
              <a:rPr lang="en-US" sz="2400" dirty="0"/>
              <a:t>Which channel is most frequently used for transactions?</a:t>
            </a:r>
          </a:p>
          <a:p>
            <a:pPr marL="0" indent="0">
              <a:buNone/>
            </a:pPr>
            <a:endParaRPr lang="en-IN" sz="2400" dirty="0"/>
          </a:p>
        </p:txBody>
      </p:sp>
      <p:pic>
        <p:nvPicPr>
          <p:cNvPr id="5" name="Picture 4">
            <a:extLst>
              <a:ext uri="{FF2B5EF4-FFF2-40B4-BE49-F238E27FC236}">
                <a16:creationId xmlns:a16="http://schemas.microsoft.com/office/drawing/2014/main" id="{DA5CE03A-0F71-BCE4-B357-A82A678917F6}"/>
              </a:ext>
            </a:extLst>
          </p:cNvPr>
          <p:cNvPicPr>
            <a:picLocks noChangeAspect="1"/>
          </p:cNvPicPr>
          <p:nvPr/>
        </p:nvPicPr>
        <p:blipFill>
          <a:blip r:embed="rId2"/>
          <a:stretch>
            <a:fillRect/>
          </a:stretch>
        </p:blipFill>
        <p:spPr>
          <a:xfrm>
            <a:off x="838200" y="2569842"/>
            <a:ext cx="7821116" cy="1286054"/>
          </a:xfrm>
          <a:prstGeom prst="rect">
            <a:avLst/>
          </a:prstGeom>
        </p:spPr>
      </p:pic>
      <p:pic>
        <p:nvPicPr>
          <p:cNvPr id="7" name="Picture 6">
            <a:extLst>
              <a:ext uri="{FF2B5EF4-FFF2-40B4-BE49-F238E27FC236}">
                <a16:creationId xmlns:a16="http://schemas.microsoft.com/office/drawing/2014/main" id="{DA5E0060-BA7A-A182-AFE7-6AACA2783206}"/>
              </a:ext>
            </a:extLst>
          </p:cNvPr>
          <p:cNvPicPr>
            <a:picLocks noChangeAspect="1"/>
          </p:cNvPicPr>
          <p:nvPr/>
        </p:nvPicPr>
        <p:blipFill>
          <a:blip r:embed="rId3"/>
          <a:stretch>
            <a:fillRect/>
          </a:stretch>
        </p:blipFill>
        <p:spPr>
          <a:xfrm>
            <a:off x="747996" y="4616323"/>
            <a:ext cx="2133898" cy="800212"/>
          </a:xfrm>
          <a:prstGeom prst="rect">
            <a:avLst/>
          </a:prstGeom>
        </p:spPr>
      </p:pic>
    </p:spTree>
    <p:extLst>
      <p:ext uri="{BB962C8B-B14F-4D97-AF65-F5344CB8AC3E}">
        <p14:creationId xmlns:p14="http://schemas.microsoft.com/office/powerpoint/2010/main" val="3880039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561BBF-D4B0-3F6C-270E-F6DF479E1E5E}"/>
              </a:ext>
            </a:extLst>
          </p:cNvPr>
          <p:cNvSpPr txBox="1"/>
          <p:nvPr/>
        </p:nvSpPr>
        <p:spPr>
          <a:xfrm>
            <a:off x="64423" y="146504"/>
            <a:ext cx="6893329" cy="369332"/>
          </a:xfrm>
          <a:prstGeom prst="rect">
            <a:avLst/>
          </a:prstGeom>
          <a:noFill/>
        </p:spPr>
        <p:txBody>
          <a:bodyPr wrap="square">
            <a:spAutoFit/>
          </a:bodyPr>
          <a:lstStyle/>
          <a:p>
            <a:r>
              <a:rPr lang="en-IN" dirty="0"/>
              <a:t>2. What is the count of Male and Female customers in the database?</a:t>
            </a:r>
          </a:p>
        </p:txBody>
      </p:sp>
      <p:pic>
        <p:nvPicPr>
          <p:cNvPr id="5" name="Picture 4">
            <a:extLst>
              <a:ext uri="{FF2B5EF4-FFF2-40B4-BE49-F238E27FC236}">
                <a16:creationId xmlns:a16="http://schemas.microsoft.com/office/drawing/2014/main" id="{61FCB4CA-1677-92E3-10C3-D6798914F551}"/>
              </a:ext>
            </a:extLst>
          </p:cNvPr>
          <p:cNvPicPr>
            <a:picLocks noChangeAspect="1"/>
          </p:cNvPicPr>
          <p:nvPr/>
        </p:nvPicPr>
        <p:blipFill>
          <a:blip r:embed="rId2"/>
          <a:stretch>
            <a:fillRect/>
          </a:stretch>
        </p:blipFill>
        <p:spPr>
          <a:xfrm>
            <a:off x="266178" y="1271268"/>
            <a:ext cx="6239746" cy="857370"/>
          </a:xfrm>
          <a:prstGeom prst="rect">
            <a:avLst/>
          </a:prstGeom>
        </p:spPr>
      </p:pic>
      <p:pic>
        <p:nvPicPr>
          <p:cNvPr id="7" name="Picture 6">
            <a:extLst>
              <a:ext uri="{FF2B5EF4-FFF2-40B4-BE49-F238E27FC236}">
                <a16:creationId xmlns:a16="http://schemas.microsoft.com/office/drawing/2014/main" id="{6AB89E69-3770-C4CF-960C-B18A58820CDC}"/>
              </a:ext>
            </a:extLst>
          </p:cNvPr>
          <p:cNvPicPr>
            <a:picLocks noChangeAspect="1"/>
          </p:cNvPicPr>
          <p:nvPr/>
        </p:nvPicPr>
        <p:blipFill>
          <a:blip r:embed="rId3"/>
          <a:stretch>
            <a:fillRect/>
          </a:stretch>
        </p:blipFill>
        <p:spPr>
          <a:xfrm>
            <a:off x="390604" y="2884070"/>
            <a:ext cx="3829584" cy="1409897"/>
          </a:xfrm>
          <a:prstGeom prst="rect">
            <a:avLst/>
          </a:prstGeom>
        </p:spPr>
      </p:pic>
    </p:spTree>
    <p:extLst>
      <p:ext uri="{BB962C8B-B14F-4D97-AF65-F5344CB8AC3E}">
        <p14:creationId xmlns:p14="http://schemas.microsoft.com/office/powerpoint/2010/main" val="2436616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02F989-9AC9-F945-B93B-AA8A45266475}"/>
              </a:ext>
            </a:extLst>
          </p:cNvPr>
          <p:cNvSpPr txBox="1"/>
          <p:nvPr/>
        </p:nvSpPr>
        <p:spPr>
          <a:xfrm>
            <a:off x="-1385" y="96627"/>
            <a:ext cx="8197733" cy="369332"/>
          </a:xfrm>
          <a:prstGeom prst="rect">
            <a:avLst/>
          </a:prstGeom>
          <a:noFill/>
        </p:spPr>
        <p:txBody>
          <a:bodyPr wrap="square">
            <a:spAutoFit/>
          </a:bodyPr>
          <a:lstStyle/>
          <a:p>
            <a:r>
              <a:rPr lang="en-IN" dirty="0"/>
              <a:t>3. From which city do we have the maximum number of customers and how many?</a:t>
            </a:r>
          </a:p>
        </p:txBody>
      </p:sp>
      <p:pic>
        <p:nvPicPr>
          <p:cNvPr id="5" name="Picture 4">
            <a:extLst>
              <a:ext uri="{FF2B5EF4-FFF2-40B4-BE49-F238E27FC236}">
                <a16:creationId xmlns:a16="http://schemas.microsoft.com/office/drawing/2014/main" id="{1BAAAB4C-A77C-06FE-C66A-20FDE0C7886D}"/>
              </a:ext>
            </a:extLst>
          </p:cNvPr>
          <p:cNvPicPr>
            <a:picLocks noChangeAspect="1"/>
          </p:cNvPicPr>
          <p:nvPr/>
        </p:nvPicPr>
        <p:blipFill>
          <a:blip r:embed="rId2"/>
          <a:stretch>
            <a:fillRect/>
          </a:stretch>
        </p:blipFill>
        <p:spPr>
          <a:xfrm>
            <a:off x="181472" y="1020307"/>
            <a:ext cx="6525536" cy="1143160"/>
          </a:xfrm>
          <a:prstGeom prst="rect">
            <a:avLst/>
          </a:prstGeom>
        </p:spPr>
      </p:pic>
      <p:pic>
        <p:nvPicPr>
          <p:cNvPr id="7" name="Picture 6">
            <a:extLst>
              <a:ext uri="{FF2B5EF4-FFF2-40B4-BE49-F238E27FC236}">
                <a16:creationId xmlns:a16="http://schemas.microsoft.com/office/drawing/2014/main" id="{B66F137A-2ED6-4782-70A2-CEA84CEEC034}"/>
              </a:ext>
            </a:extLst>
          </p:cNvPr>
          <p:cNvPicPr>
            <a:picLocks noChangeAspect="1"/>
          </p:cNvPicPr>
          <p:nvPr/>
        </p:nvPicPr>
        <p:blipFill>
          <a:blip r:embed="rId3"/>
          <a:stretch>
            <a:fillRect/>
          </a:stretch>
        </p:blipFill>
        <p:spPr>
          <a:xfrm>
            <a:off x="256058" y="2717815"/>
            <a:ext cx="2353003" cy="895475"/>
          </a:xfrm>
          <a:prstGeom prst="rect">
            <a:avLst/>
          </a:prstGeom>
        </p:spPr>
      </p:pic>
    </p:spTree>
    <p:extLst>
      <p:ext uri="{BB962C8B-B14F-4D97-AF65-F5344CB8AC3E}">
        <p14:creationId xmlns:p14="http://schemas.microsoft.com/office/powerpoint/2010/main" val="3265031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18BE2D-CB03-B848-ADF6-5871BDB11AB6}"/>
              </a:ext>
            </a:extLst>
          </p:cNvPr>
          <p:cNvSpPr txBox="1"/>
          <p:nvPr/>
        </p:nvSpPr>
        <p:spPr>
          <a:xfrm>
            <a:off x="0" y="96627"/>
            <a:ext cx="6625244" cy="369332"/>
          </a:xfrm>
          <a:prstGeom prst="rect">
            <a:avLst/>
          </a:prstGeom>
          <a:noFill/>
        </p:spPr>
        <p:txBody>
          <a:bodyPr wrap="square">
            <a:spAutoFit/>
          </a:bodyPr>
          <a:lstStyle/>
          <a:p>
            <a:r>
              <a:rPr lang="en-IN" dirty="0"/>
              <a:t>4.How many sub-categories are there under the Books category?</a:t>
            </a:r>
          </a:p>
        </p:txBody>
      </p:sp>
      <p:pic>
        <p:nvPicPr>
          <p:cNvPr id="5" name="Picture 4">
            <a:extLst>
              <a:ext uri="{FF2B5EF4-FFF2-40B4-BE49-F238E27FC236}">
                <a16:creationId xmlns:a16="http://schemas.microsoft.com/office/drawing/2014/main" id="{1821A85A-7137-F8D7-F747-D3EAF739ECC6}"/>
              </a:ext>
            </a:extLst>
          </p:cNvPr>
          <p:cNvPicPr>
            <a:picLocks noChangeAspect="1"/>
          </p:cNvPicPr>
          <p:nvPr/>
        </p:nvPicPr>
        <p:blipFill>
          <a:blip r:embed="rId2"/>
          <a:stretch>
            <a:fillRect/>
          </a:stretch>
        </p:blipFill>
        <p:spPr>
          <a:xfrm>
            <a:off x="88673" y="987969"/>
            <a:ext cx="4915586" cy="476316"/>
          </a:xfrm>
          <a:prstGeom prst="rect">
            <a:avLst/>
          </a:prstGeom>
        </p:spPr>
      </p:pic>
      <p:pic>
        <p:nvPicPr>
          <p:cNvPr id="7" name="Picture 6">
            <a:extLst>
              <a:ext uri="{FF2B5EF4-FFF2-40B4-BE49-F238E27FC236}">
                <a16:creationId xmlns:a16="http://schemas.microsoft.com/office/drawing/2014/main" id="{20C3E5F5-DDFA-E7E8-7303-3707937E7C6D}"/>
              </a:ext>
            </a:extLst>
          </p:cNvPr>
          <p:cNvPicPr>
            <a:picLocks noChangeAspect="1"/>
          </p:cNvPicPr>
          <p:nvPr/>
        </p:nvPicPr>
        <p:blipFill>
          <a:blip r:embed="rId3"/>
          <a:stretch>
            <a:fillRect/>
          </a:stretch>
        </p:blipFill>
        <p:spPr>
          <a:xfrm>
            <a:off x="173534" y="2177355"/>
            <a:ext cx="3648584" cy="857370"/>
          </a:xfrm>
          <a:prstGeom prst="rect">
            <a:avLst/>
          </a:prstGeom>
        </p:spPr>
      </p:pic>
    </p:spTree>
    <p:extLst>
      <p:ext uri="{BB962C8B-B14F-4D97-AF65-F5344CB8AC3E}">
        <p14:creationId xmlns:p14="http://schemas.microsoft.com/office/powerpoint/2010/main" val="2011103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776110-C3E8-F161-FF6B-1BDEA3423DA6}"/>
              </a:ext>
            </a:extLst>
          </p:cNvPr>
          <p:cNvSpPr txBox="1"/>
          <p:nvPr/>
        </p:nvSpPr>
        <p:spPr>
          <a:xfrm>
            <a:off x="64424" y="160312"/>
            <a:ext cx="6097384" cy="369332"/>
          </a:xfrm>
          <a:prstGeom prst="rect">
            <a:avLst/>
          </a:prstGeom>
          <a:noFill/>
        </p:spPr>
        <p:txBody>
          <a:bodyPr wrap="square">
            <a:spAutoFit/>
          </a:bodyPr>
          <a:lstStyle/>
          <a:p>
            <a:r>
              <a:rPr lang="en-IN" dirty="0"/>
              <a:t>5. What is the maximum quantity of products ever ordered?</a:t>
            </a:r>
          </a:p>
        </p:txBody>
      </p:sp>
      <p:pic>
        <p:nvPicPr>
          <p:cNvPr id="5" name="Picture 4">
            <a:extLst>
              <a:ext uri="{FF2B5EF4-FFF2-40B4-BE49-F238E27FC236}">
                <a16:creationId xmlns:a16="http://schemas.microsoft.com/office/drawing/2014/main" id="{44EB19C4-EC6F-4C3F-7CDC-1F337AA37E4E}"/>
              </a:ext>
            </a:extLst>
          </p:cNvPr>
          <p:cNvPicPr>
            <a:picLocks noChangeAspect="1"/>
          </p:cNvPicPr>
          <p:nvPr/>
        </p:nvPicPr>
        <p:blipFill>
          <a:blip r:embed="rId2"/>
          <a:stretch>
            <a:fillRect/>
          </a:stretch>
        </p:blipFill>
        <p:spPr>
          <a:xfrm>
            <a:off x="64424" y="1083652"/>
            <a:ext cx="6773220" cy="1714739"/>
          </a:xfrm>
          <a:prstGeom prst="rect">
            <a:avLst/>
          </a:prstGeom>
        </p:spPr>
      </p:pic>
      <p:pic>
        <p:nvPicPr>
          <p:cNvPr id="7" name="Picture 6">
            <a:extLst>
              <a:ext uri="{FF2B5EF4-FFF2-40B4-BE49-F238E27FC236}">
                <a16:creationId xmlns:a16="http://schemas.microsoft.com/office/drawing/2014/main" id="{0BB070A7-7374-2FD8-5AB4-967C0CBB4424}"/>
              </a:ext>
            </a:extLst>
          </p:cNvPr>
          <p:cNvPicPr>
            <a:picLocks noChangeAspect="1"/>
          </p:cNvPicPr>
          <p:nvPr/>
        </p:nvPicPr>
        <p:blipFill>
          <a:blip r:embed="rId3"/>
          <a:stretch>
            <a:fillRect/>
          </a:stretch>
        </p:blipFill>
        <p:spPr>
          <a:xfrm>
            <a:off x="187248" y="3187502"/>
            <a:ext cx="3172268" cy="1181265"/>
          </a:xfrm>
          <a:prstGeom prst="rect">
            <a:avLst/>
          </a:prstGeom>
        </p:spPr>
      </p:pic>
    </p:spTree>
    <p:extLst>
      <p:ext uri="{BB962C8B-B14F-4D97-AF65-F5344CB8AC3E}">
        <p14:creationId xmlns:p14="http://schemas.microsoft.com/office/powerpoint/2010/main" val="984052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B5210A-C620-AF88-EAF0-2D2FD7E4C64B}"/>
              </a:ext>
            </a:extLst>
          </p:cNvPr>
          <p:cNvSpPr txBox="1"/>
          <p:nvPr/>
        </p:nvSpPr>
        <p:spPr>
          <a:xfrm>
            <a:off x="72737" y="237944"/>
            <a:ext cx="7782790" cy="369332"/>
          </a:xfrm>
          <a:prstGeom prst="rect">
            <a:avLst/>
          </a:prstGeom>
          <a:noFill/>
        </p:spPr>
        <p:txBody>
          <a:bodyPr wrap="square">
            <a:spAutoFit/>
          </a:bodyPr>
          <a:lstStyle/>
          <a:p>
            <a:r>
              <a:rPr lang="en-IN" dirty="0"/>
              <a:t>6. What is the net total revenue generated in categories Electronics and Books?</a:t>
            </a:r>
          </a:p>
        </p:txBody>
      </p:sp>
      <p:pic>
        <p:nvPicPr>
          <p:cNvPr id="5" name="Picture 4">
            <a:extLst>
              <a:ext uri="{FF2B5EF4-FFF2-40B4-BE49-F238E27FC236}">
                <a16:creationId xmlns:a16="http://schemas.microsoft.com/office/drawing/2014/main" id="{6476D44A-8F15-4B45-4CC6-2EB0673BED37}"/>
              </a:ext>
            </a:extLst>
          </p:cNvPr>
          <p:cNvPicPr>
            <a:picLocks noChangeAspect="1"/>
          </p:cNvPicPr>
          <p:nvPr/>
        </p:nvPicPr>
        <p:blipFill>
          <a:blip r:embed="rId2"/>
          <a:stretch>
            <a:fillRect/>
          </a:stretch>
        </p:blipFill>
        <p:spPr>
          <a:xfrm>
            <a:off x="255466" y="919641"/>
            <a:ext cx="7125694" cy="1810003"/>
          </a:xfrm>
          <a:prstGeom prst="rect">
            <a:avLst/>
          </a:prstGeom>
        </p:spPr>
      </p:pic>
      <p:pic>
        <p:nvPicPr>
          <p:cNvPr id="7" name="Picture 6">
            <a:extLst>
              <a:ext uri="{FF2B5EF4-FFF2-40B4-BE49-F238E27FC236}">
                <a16:creationId xmlns:a16="http://schemas.microsoft.com/office/drawing/2014/main" id="{A444F0EC-D497-256A-564A-87E956DA2247}"/>
              </a:ext>
            </a:extLst>
          </p:cNvPr>
          <p:cNvPicPr>
            <a:picLocks noChangeAspect="1"/>
          </p:cNvPicPr>
          <p:nvPr/>
        </p:nvPicPr>
        <p:blipFill>
          <a:blip r:embed="rId3"/>
          <a:stretch>
            <a:fillRect/>
          </a:stretch>
        </p:blipFill>
        <p:spPr>
          <a:xfrm>
            <a:off x="374370" y="3511424"/>
            <a:ext cx="4410691" cy="1381318"/>
          </a:xfrm>
          <a:prstGeom prst="rect">
            <a:avLst/>
          </a:prstGeom>
        </p:spPr>
      </p:pic>
    </p:spTree>
    <p:extLst>
      <p:ext uri="{BB962C8B-B14F-4D97-AF65-F5344CB8AC3E}">
        <p14:creationId xmlns:p14="http://schemas.microsoft.com/office/powerpoint/2010/main" val="1152460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912559-E3F0-D08D-8494-966D336D78AC}"/>
              </a:ext>
            </a:extLst>
          </p:cNvPr>
          <p:cNvSpPr txBox="1"/>
          <p:nvPr/>
        </p:nvSpPr>
        <p:spPr>
          <a:xfrm>
            <a:off x="89362" y="163130"/>
            <a:ext cx="7550034" cy="369332"/>
          </a:xfrm>
          <a:prstGeom prst="rect">
            <a:avLst/>
          </a:prstGeom>
          <a:noFill/>
        </p:spPr>
        <p:txBody>
          <a:bodyPr wrap="square">
            <a:spAutoFit/>
          </a:bodyPr>
          <a:lstStyle/>
          <a:p>
            <a:r>
              <a:rPr lang="en-IN" dirty="0"/>
              <a:t>7. How many customers have &gt;10 transactions with us, excluding returns?</a:t>
            </a:r>
          </a:p>
        </p:txBody>
      </p:sp>
      <p:pic>
        <p:nvPicPr>
          <p:cNvPr id="5" name="Picture 4">
            <a:extLst>
              <a:ext uri="{FF2B5EF4-FFF2-40B4-BE49-F238E27FC236}">
                <a16:creationId xmlns:a16="http://schemas.microsoft.com/office/drawing/2014/main" id="{586DE363-E53A-8CF8-914E-7DC7F8CE0389}"/>
              </a:ext>
            </a:extLst>
          </p:cNvPr>
          <p:cNvPicPr>
            <a:picLocks noChangeAspect="1"/>
          </p:cNvPicPr>
          <p:nvPr/>
        </p:nvPicPr>
        <p:blipFill>
          <a:blip r:embed="rId2"/>
          <a:stretch>
            <a:fillRect/>
          </a:stretch>
        </p:blipFill>
        <p:spPr>
          <a:xfrm>
            <a:off x="285413" y="969491"/>
            <a:ext cx="6068272" cy="962159"/>
          </a:xfrm>
          <a:prstGeom prst="rect">
            <a:avLst/>
          </a:prstGeom>
        </p:spPr>
      </p:pic>
      <p:pic>
        <p:nvPicPr>
          <p:cNvPr id="7" name="Picture 6">
            <a:extLst>
              <a:ext uri="{FF2B5EF4-FFF2-40B4-BE49-F238E27FC236}">
                <a16:creationId xmlns:a16="http://schemas.microsoft.com/office/drawing/2014/main" id="{B9474267-3CB3-EC9F-A5E2-C18F43290212}"/>
              </a:ext>
            </a:extLst>
          </p:cNvPr>
          <p:cNvPicPr>
            <a:picLocks noChangeAspect="1"/>
          </p:cNvPicPr>
          <p:nvPr/>
        </p:nvPicPr>
        <p:blipFill>
          <a:blip r:embed="rId3"/>
          <a:stretch>
            <a:fillRect/>
          </a:stretch>
        </p:blipFill>
        <p:spPr>
          <a:xfrm>
            <a:off x="510505" y="2244332"/>
            <a:ext cx="2991267" cy="3982006"/>
          </a:xfrm>
          <a:prstGeom prst="rect">
            <a:avLst/>
          </a:prstGeom>
        </p:spPr>
      </p:pic>
    </p:spTree>
    <p:extLst>
      <p:ext uri="{BB962C8B-B14F-4D97-AF65-F5344CB8AC3E}">
        <p14:creationId xmlns:p14="http://schemas.microsoft.com/office/powerpoint/2010/main" val="4268539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EA5E7-436E-6A10-CD21-A47B1630BB96}"/>
              </a:ext>
            </a:extLst>
          </p:cNvPr>
          <p:cNvSpPr>
            <a:spLocks noGrp="1"/>
          </p:cNvSpPr>
          <p:nvPr>
            <p:ph type="title"/>
          </p:nvPr>
        </p:nvSpPr>
        <p:spPr/>
        <p:txBody>
          <a:bodyPr/>
          <a:lstStyle/>
          <a:p>
            <a:r>
              <a:rPr lang="en-IN" b="1" dirty="0"/>
              <a:t>AGENDA</a:t>
            </a:r>
          </a:p>
        </p:txBody>
      </p:sp>
      <p:sp>
        <p:nvSpPr>
          <p:cNvPr id="3" name="Content Placeholder 2">
            <a:extLst>
              <a:ext uri="{FF2B5EF4-FFF2-40B4-BE49-F238E27FC236}">
                <a16:creationId xmlns:a16="http://schemas.microsoft.com/office/drawing/2014/main" id="{F604ADCE-1DD2-2937-EA53-A194B6EFCDBD}"/>
              </a:ext>
            </a:extLst>
          </p:cNvPr>
          <p:cNvSpPr>
            <a:spLocks noGrp="1"/>
          </p:cNvSpPr>
          <p:nvPr>
            <p:ph idx="1"/>
          </p:nvPr>
        </p:nvSpPr>
        <p:spPr/>
        <p:txBody>
          <a:bodyPr>
            <a:noAutofit/>
          </a:bodyPr>
          <a:lstStyle/>
          <a:p>
            <a:r>
              <a:rPr lang="en-US" dirty="0"/>
              <a:t>INTRODUCTION</a:t>
            </a:r>
          </a:p>
          <a:p>
            <a:r>
              <a:rPr lang="en-US" dirty="0"/>
              <a:t>PROJECT OBJECTIVE</a:t>
            </a:r>
          </a:p>
          <a:p>
            <a:r>
              <a:rPr lang="en-US" dirty="0"/>
              <a:t>Data Availability</a:t>
            </a:r>
          </a:p>
          <a:p>
            <a:r>
              <a:rPr lang="en-US" dirty="0"/>
              <a:t>DATABASE TABLES</a:t>
            </a:r>
          </a:p>
          <a:p>
            <a:r>
              <a:rPr lang="en-US" dirty="0"/>
              <a:t>DATABASE SCHEMA</a:t>
            </a:r>
          </a:p>
          <a:p>
            <a:r>
              <a:rPr lang="en-US" dirty="0"/>
              <a:t>PRIMARY KEY, FOREIGN KEY</a:t>
            </a:r>
          </a:p>
          <a:p>
            <a:r>
              <a:rPr lang="en-US" dirty="0"/>
              <a:t>OBJECTIVE QUERY</a:t>
            </a:r>
          </a:p>
          <a:p>
            <a:r>
              <a:rPr lang="en-US" dirty="0"/>
              <a:t>Performance Insights</a:t>
            </a:r>
          </a:p>
          <a:p>
            <a:r>
              <a:rPr lang="en-US" dirty="0"/>
              <a:t>Key Recommendations</a:t>
            </a:r>
            <a:endParaRPr lang="en-IN" dirty="0"/>
          </a:p>
        </p:txBody>
      </p:sp>
    </p:spTree>
    <p:extLst>
      <p:ext uri="{BB962C8B-B14F-4D97-AF65-F5344CB8AC3E}">
        <p14:creationId xmlns:p14="http://schemas.microsoft.com/office/powerpoint/2010/main" val="2894742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B33BAD-52A6-33A5-6B7D-7DFDD52AB897}"/>
              </a:ext>
            </a:extLst>
          </p:cNvPr>
          <p:cNvSpPr txBox="1"/>
          <p:nvPr/>
        </p:nvSpPr>
        <p:spPr>
          <a:xfrm>
            <a:off x="155862" y="188068"/>
            <a:ext cx="10816937" cy="369332"/>
          </a:xfrm>
          <a:prstGeom prst="rect">
            <a:avLst/>
          </a:prstGeom>
          <a:noFill/>
        </p:spPr>
        <p:txBody>
          <a:bodyPr wrap="square">
            <a:spAutoFit/>
          </a:bodyPr>
          <a:lstStyle/>
          <a:p>
            <a:r>
              <a:rPr lang="en-IN" dirty="0"/>
              <a:t>8. What is the combined revenue earned from the "Electronics" &amp; "Clothing" categories, from "Flagship stores"?</a:t>
            </a:r>
          </a:p>
        </p:txBody>
      </p:sp>
      <p:pic>
        <p:nvPicPr>
          <p:cNvPr id="5" name="Picture 4">
            <a:extLst>
              <a:ext uri="{FF2B5EF4-FFF2-40B4-BE49-F238E27FC236}">
                <a16:creationId xmlns:a16="http://schemas.microsoft.com/office/drawing/2014/main" id="{AF6890CC-8C0B-B7C7-7E34-ACD3D00A5586}"/>
              </a:ext>
            </a:extLst>
          </p:cNvPr>
          <p:cNvPicPr>
            <a:picLocks noChangeAspect="1"/>
          </p:cNvPicPr>
          <p:nvPr/>
        </p:nvPicPr>
        <p:blipFill>
          <a:blip r:embed="rId2"/>
          <a:stretch>
            <a:fillRect/>
          </a:stretch>
        </p:blipFill>
        <p:spPr>
          <a:xfrm>
            <a:off x="155862" y="1102038"/>
            <a:ext cx="7630590" cy="1295581"/>
          </a:xfrm>
          <a:prstGeom prst="rect">
            <a:avLst/>
          </a:prstGeom>
        </p:spPr>
      </p:pic>
      <p:pic>
        <p:nvPicPr>
          <p:cNvPr id="7" name="Picture 6">
            <a:extLst>
              <a:ext uri="{FF2B5EF4-FFF2-40B4-BE49-F238E27FC236}">
                <a16:creationId xmlns:a16="http://schemas.microsoft.com/office/drawing/2014/main" id="{7CBCFAB0-E8BC-E4EB-1C90-BCCA3D5CF4E4}"/>
              </a:ext>
            </a:extLst>
          </p:cNvPr>
          <p:cNvPicPr>
            <a:picLocks noChangeAspect="1"/>
          </p:cNvPicPr>
          <p:nvPr/>
        </p:nvPicPr>
        <p:blipFill>
          <a:blip r:embed="rId3"/>
          <a:stretch>
            <a:fillRect/>
          </a:stretch>
        </p:blipFill>
        <p:spPr>
          <a:xfrm>
            <a:off x="0" y="3351856"/>
            <a:ext cx="12192000" cy="1301444"/>
          </a:xfrm>
          <a:prstGeom prst="rect">
            <a:avLst/>
          </a:prstGeom>
        </p:spPr>
      </p:pic>
    </p:spTree>
    <p:extLst>
      <p:ext uri="{BB962C8B-B14F-4D97-AF65-F5344CB8AC3E}">
        <p14:creationId xmlns:p14="http://schemas.microsoft.com/office/powerpoint/2010/main" val="139566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9A3C28-9EC2-7830-1BD7-2ABEFCFBE224}"/>
              </a:ext>
            </a:extLst>
          </p:cNvPr>
          <p:cNvSpPr txBox="1"/>
          <p:nvPr/>
        </p:nvSpPr>
        <p:spPr>
          <a:xfrm>
            <a:off x="130925" y="165946"/>
            <a:ext cx="11856028" cy="646331"/>
          </a:xfrm>
          <a:prstGeom prst="rect">
            <a:avLst/>
          </a:prstGeom>
          <a:noFill/>
        </p:spPr>
        <p:txBody>
          <a:bodyPr wrap="square">
            <a:spAutoFit/>
          </a:bodyPr>
          <a:lstStyle/>
          <a:p>
            <a:r>
              <a:rPr lang="en-IN" dirty="0"/>
              <a:t>9. What is the total revenue generated from "Male" customers in "Electronics" category? Output should display total revenue by prod sub-cat.</a:t>
            </a:r>
          </a:p>
        </p:txBody>
      </p:sp>
      <p:pic>
        <p:nvPicPr>
          <p:cNvPr id="5" name="Picture 4">
            <a:extLst>
              <a:ext uri="{FF2B5EF4-FFF2-40B4-BE49-F238E27FC236}">
                <a16:creationId xmlns:a16="http://schemas.microsoft.com/office/drawing/2014/main" id="{E602C4A9-114E-2BCE-2460-49265ADB72EE}"/>
              </a:ext>
            </a:extLst>
          </p:cNvPr>
          <p:cNvPicPr>
            <a:picLocks noChangeAspect="1"/>
          </p:cNvPicPr>
          <p:nvPr/>
        </p:nvPicPr>
        <p:blipFill>
          <a:blip r:embed="rId2"/>
          <a:stretch>
            <a:fillRect/>
          </a:stretch>
        </p:blipFill>
        <p:spPr>
          <a:xfrm>
            <a:off x="257893" y="1087776"/>
            <a:ext cx="7087589" cy="2172003"/>
          </a:xfrm>
          <a:prstGeom prst="rect">
            <a:avLst/>
          </a:prstGeom>
        </p:spPr>
      </p:pic>
      <p:pic>
        <p:nvPicPr>
          <p:cNvPr id="7" name="Picture 6">
            <a:extLst>
              <a:ext uri="{FF2B5EF4-FFF2-40B4-BE49-F238E27FC236}">
                <a16:creationId xmlns:a16="http://schemas.microsoft.com/office/drawing/2014/main" id="{BF419EB4-EB56-9F71-4B0D-CAC07E8122A2}"/>
              </a:ext>
            </a:extLst>
          </p:cNvPr>
          <p:cNvPicPr>
            <a:picLocks noChangeAspect="1"/>
          </p:cNvPicPr>
          <p:nvPr/>
        </p:nvPicPr>
        <p:blipFill>
          <a:blip r:embed="rId3"/>
          <a:stretch>
            <a:fillRect/>
          </a:stretch>
        </p:blipFill>
        <p:spPr>
          <a:xfrm>
            <a:off x="357928" y="3748487"/>
            <a:ext cx="4277322" cy="1705213"/>
          </a:xfrm>
          <a:prstGeom prst="rect">
            <a:avLst/>
          </a:prstGeom>
        </p:spPr>
      </p:pic>
    </p:spTree>
    <p:extLst>
      <p:ext uri="{BB962C8B-B14F-4D97-AF65-F5344CB8AC3E}">
        <p14:creationId xmlns:p14="http://schemas.microsoft.com/office/powerpoint/2010/main" val="254382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D739EF-653D-75B5-F367-FF3D47E4E882}"/>
              </a:ext>
            </a:extLst>
          </p:cNvPr>
          <p:cNvSpPr txBox="1"/>
          <p:nvPr/>
        </p:nvSpPr>
        <p:spPr>
          <a:xfrm>
            <a:off x="72736" y="171442"/>
            <a:ext cx="11581708" cy="369332"/>
          </a:xfrm>
          <a:prstGeom prst="rect">
            <a:avLst/>
          </a:prstGeom>
          <a:noFill/>
        </p:spPr>
        <p:txBody>
          <a:bodyPr wrap="square">
            <a:spAutoFit/>
          </a:bodyPr>
          <a:lstStyle/>
          <a:p>
            <a:r>
              <a:rPr lang="en-IN" dirty="0"/>
              <a:t>10. What is percentage of sales and returns by product sub category; display only top 5 sub categories in terms of sales?</a:t>
            </a:r>
          </a:p>
        </p:txBody>
      </p:sp>
      <p:pic>
        <p:nvPicPr>
          <p:cNvPr id="5" name="Picture 4">
            <a:extLst>
              <a:ext uri="{FF2B5EF4-FFF2-40B4-BE49-F238E27FC236}">
                <a16:creationId xmlns:a16="http://schemas.microsoft.com/office/drawing/2014/main" id="{5A1927E0-35D4-BF5D-5E6A-149AEC32F42B}"/>
              </a:ext>
            </a:extLst>
          </p:cNvPr>
          <p:cNvPicPr>
            <a:picLocks noChangeAspect="1"/>
          </p:cNvPicPr>
          <p:nvPr/>
        </p:nvPicPr>
        <p:blipFill>
          <a:blip r:embed="rId2"/>
          <a:stretch>
            <a:fillRect/>
          </a:stretch>
        </p:blipFill>
        <p:spPr>
          <a:xfrm>
            <a:off x="741674" y="675042"/>
            <a:ext cx="3955018" cy="2753958"/>
          </a:xfrm>
          <a:prstGeom prst="rect">
            <a:avLst/>
          </a:prstGeom>
        </p:spPr>
      </p:pic>
      <p:pic>
        <p:nvPicPr>
          <p:cNvPr id="9" name="Picture 8">
            <a:extLst>
              <a:ext uri="{FF2B5EF4-FFF2-40B4-BE49-F238E27FC236}">
                <a16:creationId xmlns:a16="http://schemas.microsoft.com/office/drawing/2014/main" id="{42437F98-B905-8106-4593-5F05109E1928}"/>
              </a:ext>
            </a:extLst>
          </p:cNvPr>
          <p:cNvPicPr>
            <a:picLocks noChangeAspect="1"/>
          </p:cNvPicPr>
          <p:nvPr/>
        </p:nvPicPr>
        <p:blipFill>
          <a:blip r:embed="rId3"/>
          <a:stretch>
            <a:fillRect/>
          </a:stretch>
        </p:blipFill>
        <p:spPr>
          <a:xfrm>
            <a:off x="741674" y="3323472"/>
            <a:ext cx="5063066" cy="2146302"/>
          </a:xfrm>
          <a:prstGeom prst="rect">
            <a:avLst/>
          </a:prstGeom>
        </p:spPr>
      </p:pic>
      <p:pic>
        <p:nvPicPr>
          <p:cNvPr id="11" name="Picture 10">
            <a:extLst>
              <a:ext uri="{FF2B5EF4-FFF2-40B4-BE49-F238E27FC236}">
                <a16:creationId xmlns:a16="http://schemas.microsoft.com/office/drawing/2014/main" id="{CF517747-9488-51A9-ED67-D4CDB7CE73DB}"/>
              </a:ext>
            </a:extLst>
          </p:cNvPr>
          <p:cNvPicPr>
            <a:picLocks noChangeAspect="1"/>
          </p:cNvPicPr>
          <p:nvPr/>
        </p:nvPicPr>
        <p:blipFill>
          <a:blip r:embed="rId4"/>
          <a:stretch>
            <a:fillRect/>
          </a:stretch>
        </p:blipFill>
        <p:spPr>
          <a:xfrm>
            <a:off x="5652654" y="1920810"/>
            <a:ext cx="6539345" cy="1752845"/>
          </a:xfrm>
          <a:prstGeom prst="rect">
            <a:avLst/>
          </a:prstGeom>
        </p:spPr>
      </p:pic>
    </p:spTree>
    <p:extLst>
      <p:ext uri="{BB962C8B-B14F-4D97-AF65-F5344CB8AC3E}">
        <p14:creationId xmlns:p14="http://schemas.microsoft.com/office/powerpoint/2010/main" val="281021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DD3882-3D94-0940-612E-283187510EE3}"/>
              </a:ext>
            </a:extLst>
          </p:cNvPr>
          <p:cNvSpPr txBox="1"/>
          <p:nvPr/>
        </p:nvSpPr>
        <p:spPr>
          <a:xfrm>
            <a:off x="-1385" y="0"/>
            <a:ext cx="12287595" cy="646331"/>
          </a:xfrm>
          <a:prstGeom prst="rect">
            <a:avLst/>
          </a:prstGeom>
          <a:noFill/>
        </p:spPr>
        <p:txBody>
          <a:bodyPr wrap="square">
            <a:spAutoFit/>
          </a:bodyPr>
          <a:lstStyle/>
          <a:p>
            <a:r>
              <a:rPr lang="en-IN" dirty="0"/>
              <a:t>11. For all customers aged between 25 to 35 years find what is the net total revenue generated by these consumers in last 30 days of transactions from max transaction date available in the data?</a:t>
            </a:r>
          </a:p>
        </p:txBody>
      </p:sp>
      <p:pic>
        <p:nvPicPr>
          <p:cNvPr id="5" name="Picture 4">
            <a:extLst>
              <a:ext uri="{FF2B5EF4-FFF2-40B4-BE49-F238E27FC236}">
                <a16:creationId xmlns:a16="http://schemas.microsoft.com/office/drawing/2014/main" id="{C929DB3E-2C7C-1746-757F-46E1E03E8035}"/>
              </a:ext>
            </a:extLst>
          </p:cNvPr>
          <p:cNvPicPr>
            <a:picLocks noChangeAspect="1"/>
          </p:cNvPicPr>
          <p:nvPr/>
        </p:nvPicPr>
        <p:blipFill>
          <a:blip r:embed="rId2"/>
          <a:stretch>
            <a:fillRect/>
          </a:stretch>
        </p:blipFill>
        <p:spPr>
          <a:xfrm>
            <a:off x="234560" y="912872"/>
            <a:ext cx="9275199" cy="2724257"/>
          </a:xfrm>
          <a:prstGeom prst="rect">
            <a:avLst/>
          </a:prstGeom>
        </p:spPr>
      </p:pic>
      <p:pic>
        <p:nvPicPr>
          <p:cNvPr id="7" name="Picture 6">
            <a:extLst>
              <a:ext uri="{FF2B5EF4-FFF2-40B4-BE49-F238E27FC236}">
                <a16:creationId xmlns:a16="http://schemas.microsoft.com/office/drawing/2014/main" id="{D7759F0F-412E-57B2-AE90-6F1DA7109002}"/>
              </a:ext>
            </a:extLst>
          </p:cNvPr>
          <p:cNvPicPr>
            <a:picLocks noChangeAspect="1"/>
          </p:cNvPicPr>
          <p:nvPr/>
        </p:nvPicPr>
        <p:blipFill>
          <a:blip r:embed="rId3"/>
          <a:stretch>
            <a:fillRect/>
          </a:stretch>
        </p:blipFill>
        <p:spPr>
          <a:xfrm>
            <a:off x="415670" y="3764018"/>
            <a:ext cx="10679015" cy="2505425"/>
          </a:xfrm>
          <a:prstGeom prst="rect">
            <a:avLst/>
          </a:prstGeom>
        </p:spPr>
      </p:pic>
    </p:spTree>
    <p:extLst>
      <p:ext uri="{BB962C8B-B14F-4D97-AF65-F5344CB8AC3E}">
        <p14:creationId xmlns:p14="http://schemas.microsoft.com/office/powerpoint/2010/main" val="3204376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794CEA-4176-A1C8-E410-C280EDFE8E6B}"/>
              </a:ext>
            </a:extLst>
          </p:cNvPr>
          <p:cNvPicPr>
            <a:picLocks noChangeAspect="1"/>
          </p:cNvPicPr>
          <p:nvPr/>
        </p:nvPicPr>
        <p:blipFill>
          <a:blip r:embed="rId2"/>
          <a:stretch>
            <a:fillRect/>
          </a:stretch>
        </p:blipFill>
        <p:spPr>
          <a:xfrm>
            <a:off x="324148" y="238117"/>
            <a:ext cx="8135485" cy="2591162"/>
          </a:xfrm>
          <a:prstGeom prst="rect">
            <a:avLst/>
          </a:prstGeom>
        </p:spPr>
      </p:pic>
      <p:pic>
        <p:nvPicPr>
          <p:cNvPr id="5" name="Picture 4">
            <a:extLst>
              <a:ext uri="{FF2B5EF4-FFF2-40B4-BE49-F238E27FC236}">
                <a16:creationId xmlns:a16="http://schemas.microsoft.com/office/drawing/2014/main" id="{2605C910-8E27-79F8-7885-4FA91F6423C6}"/>
              </a:ext>
            </a:extLst>
          </p:cNvPr>
          <p:cNvPicPr>
            <a:picLocks noChangeAspect="1"/>
          </p:cNvPicPr>
          <p:nvPr/>
        </p:nvPicPr>
        <p:blipFill>
          <a:blip r:embed="rId3"/>
          <a:stretch>
            <a:fillRect/>
          </a:stretch>
        </p:blipFill>
        <p:spPr>
          <a:xfrm>
            <a:off x="324148" y="3732958"/>
            <a:ext cx="3059324" cy="905001"/>
          </a:xfrm>
          <a:prstGeom prst="rect">
            <a:avLst/>
          </a:prstGeom>
        </p:spPr>
      </p:pic>
    </p:spTree>
    <p:extLst>
      <p:ext uri="{BB962C8B-B14F-4D97-AF65-F5344CB8AC3E}">
        <p14:creationId xmlns:p14="http://schemas.microsoft.com/office/powerpoint/2010/main" val="4109723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6E385D-2015-4783-3114-30DFC4115146}"/>
              </a:ext>
            </a:extLst>
          </p:cNvPr>
          <p:cNvSpPr txBox="1"/>
          <p:nvPr/>
        </p:nvSpPr>
        <p:spPr>
          <a:xfrm>
            <a:off x="114300" y="113252"/>
            <a:ext cx="10725496" cy="369332"/>
          </a:xfrm>
          <a:prstGeom prst="rect">
            <a:avLst/>
          </a:prstGeom>
          <a:noFill/>
        </p:spPr>
        <p:txBody>
          <a:bodyPr wrap="square">
            <a:spAutoFit/>
          </a:bodyPr>
          <a:lstStyle/>
          <a:p>
            <a:r>
              <a:rPr lang="en-IN" dirty="0"/>
              <a:t>12. Which product category has seen the max value of returns in the last 3 months of transactions?</a:t>
            </a:r>
          </a:p>
        </p:txBody>
      </p:sp>
      <p:pic>
        <p:nvPicPr>
          <p:cNvPr id="5" name="Picture 4">
            <a:extLst>
              <a:ext uri="{FF2B5EF4-FFF2-40B4-BE49-F238E27FC236}">
                <a16:creationId xmlns:a16="http://schemas.microsoft.com/office/drawing/2014/main" id="{D91C7364-6423-4E03-0C17-FE37A7AC0C6C}"/>
              </a:ext>
            </a:extLst>
          </p:cNvPr>
          <p:cNvPicPr>
            <a:picLocks noChangeAspect="1"/>
          </p:cNvPicPr>
          <p:nvPr/>
        </p:nvPicPr>
        <p:blipFill>
          <a:blip r:embed="rId2"/>
          <a:stretch>
            <a:fillRect/>
          </a:stretch>
        </p:blipFill>
        <p:spPr>
          <a:xfrm>
            <a:off x="190296" y="816851"/>
            <a:ext cx="7887801" cy="3162741"/>
          </a:xfrm>
          <a:prstGeom prst="rect">
            <a:avLst/>
          </a:prstGeom>
        </p:spPr>
      </p:pic>
      <p:pic>
        <p:nvPicPr>
          <p:cNvPr id="7" name="Picture 6">
            <a:extLst>
              <a:ext uri="{FF2B5EF4-FFF2-40B4-BE49-F238E27FC236}">
                <a16:creationId xmlns:a16="http://schemas.microsoft.com/office/drawing/2014/main" id="{3B836965-C4D1-B148-DFA0-7A01F7D0FD4B}"/>
              </a:ext>
            </a:extLst>
          </p:cNvPr>
          <p:cNvPicPr>
            <a:picLocks noChangeAspect="1"/>
          </p:cNvPicPr>
          <p:nvPr/>
        </p:nvPicPr>
        <p:blipFill>
          <a:blip r:embed="rId3"/>
          <a:stretch>
            <a:fillRect/>
          </a:stretch>
        </p:blipFill>
        <p:spPr>
          <a:xfrm>
            <a:off x="432697" y="4253717"/>
            <a:ext cx="9301507" cy="1914327"/>
          </a:xfrm>
          <a:prstGeom prst="rect">
            <a:avLst/>
          </a:prstGeom>
        </p:spPr>
      </p:pic>
    </p:spTree>
    <p:extLst>
      <p:ext uri="{BB962C8B-B14F-4D97-AF65-F5344CB8AC3E}">
        <p14:creationId xmlns:p14="http://schemas.microsoft.com/office/powerpoint/2010/main" val="4242613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75440D-279F-D1F0-FEBC-35198291B3AD}"/>
              </a:ext>
            </a:extLst>
          </p:cNvPr>
          <p:cNvPicPr>
            <a:picLocks noChangeAspect="1"/>
          </p:cNvPicPr>
          <p:nvPr/>
        </p:nvPicPr>
        <p:blipFill>
          <a:blip r:embed="rId2"/>
          <a:stretch>
            <a:fillRect/>
          </a:stretch>
        </p:blipFill>
        <p:spPr>
          <a:xfrm>
            <a:off x="363531" y="108262"/>
            <a:ext cx="7716440" cy="3408022"/>
          </a:xfrm>
          <a:prstGeom prst="rect">
            <a:avLst/>
          </a:prstGeom>
        </p:spPr>
      </p:pic>
      <p:pic>
        <p:nvPicPr>
          <p:cNvPr id="5" name="Picture 4">
            <a:extLst>
              <a:ext uri="{FF2B5EF4-FFF2-40B4-BE49-F238E27FC236}">
                <a16:creationId xmlns:a16="http://schemas.microsoft.com/office/drawing/2014/main" id="{FBBCDAAD-D095-614D-182F-6D9C73D7BD19}"/>
              </a:ext>
            </a:extLst>
          </p:cNvPr>
          <p:cNvPicPr>
            <a:picLocks noChangeAspect="1"/>
          </p:cNvPicPr>
          <p:nvPr/>
        </p:nvPicPr>
        <p:blipFill>
          <a:blip r:embed="rId3"/>
          <a:stretch>
            <a:fillRect/>
          </a:stretch>
        </p:blipFill>
        <p:spPr>
          <a:xfrm>
            <a:off x="363531" y="4193707"/>
            <a:ext cx="3334215" cy="914528"/>
          </a:xfrm>
          <a:prstGeom prst="rect">
            <a:avLst/>
          </a:prstGeom>
        </p:spPr>
      </p:pic>
    </p:spTree>
    <p:extLst>
      <p:ext uri="{BB962C8B-B14F-4D97-AF65-F5344CB8AC3E}">
        <p14:creationId xmlns:p14="http://schemas.microsoft.com/office/powerpoint/2010/main" val="268729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C53835-EAEF-CA13-519A-33FC6E903187}"/>
              </a:ext>
            </a:extLst>
          </p:cNvPr>
          <p:cNvSpPr txBox="1"/>
          <p:nvPr/>
        </p:nvSpPr>
        <p:spPr>
          <a:xfrm>
            <a:off x="-1385" y="96628"/>
            <a:ext cx="9361515" cy="369332"/>
          </a:xfrm>
          <a:prstGeom prst="rect">
            <a:avLst/>
          </a:prstGeom>
          <a:noFill/>
        </p:spPr>
        <p:txBody>
          <a:bodyPr wrap="square">
            <a:spAutoFit/>
          </a:bodyPr>
          <a:lstStyle/>
          <a:p>
            <a:r>
              <a:rPr lang="en-IN" dirty="0"/>
              <a:t>13. Which store-type sells the maximum products; by value of sales amount and by quantity sold?</a:t>
            </a:r>
          </a:p>
        </p:txBody>
      </p:sp>
      <p:pic>
        <p:nvPicPr>
          <p:cNvPr id="5" name="Picture 4">
            <a:extLst>
              <a:ext uri="{FF2B5EF4-FFF2-40B4-BE49-F238E27FC236}">
                <a16:creationId xmlns:a16="http://schemas.microsoft.com/office/drawing/2014/main" id="{ACAA1140-116C-8504-31E3-F746E2B70F16}"/>
              </a:ext>
            </a:extLst>
          </p:cNvPr>
          <p:cNvPicPr>
            <a:picLocks noChangeAspect="1"/>
          </p:cNvPicPr>
          <p:nvPr/>
        </p:nvPicPr>
        <p:blipFill>
          <a:blip r:embed="rId2"/>
          <a:stretch>
            <a:fillRect/>
          </a:stretch>
        </p:blipFill>
        <p:spPr>
          <a:xfrm>
            <a:off x="456576" y="465960"/>
            <a:ext cx="8687423" cy="3707029"/>
          </a:xfrm>
          <a:prstGeom prst="rect">
            <a:avLst/>
          </a:prstGeom>
        </p:spPr>
      </p:pic>
      <p:pic>
        <p:nvPicPr>
          <p:cNvPr id="7" name="Picture 6">
            <a:extLst>
              <a:ext uri="{FF2B5EF4-FFF2-40B4-BE49-F238E27FC236}">
                <a16:creationId xmlns:a16="http://schemas.microsoft.com/office/drawing/2014/main" id="{F3BF144C-50A4-6126-FE73-24015E6DF382}"/>
              </a:ext>
            </a:extLst>
          </p:cNvPr>
          <p:cNvPicPr>
            <a:picLocks noChangeAspect="1"/>
          </p:cNvPicPr>
          <p:nvPr/>
        </p:nvPicPr>
        <p:blipFill>
          <a:blip r:embed="rId3"/>
          <a:stretch>
            <a:fillRect/>
          </a:stretch>
        </p:blipFill>
        <p:spPr>
          <a:xfrm>
            <a:off x="494518" y="4743196"/>
            <a:ext cx="5601482" cy="1162212"/>
          </a:xfrm>
          <a:prstGeom prst="rect">
            <a:avLst/>
          </a:prstGeom>
        </p:spPr>
      </p:pic>
    </p:spTree>
    <p:extLst>
      <p:ext uri="{BB962C8B-B14F-4D97-AF65-F5344CB8AC3E}">
        <p14:creationId xmlns:p14="http://schemas.microsoft.com/office/powerpoint/2010/main" val="27886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EC3D19-EC97-6C68-C5CE-B9E742D1123B}"/>
              </a:ext>
            </a:extLst>
          </p:cNvPr>
          <p:cNvSpPr txBox="1"/>
          <p:nvPr/>
        </p:nvSpPr>
        <p:spPr>
          <a:xfrm>
            <a:off x="-1" y="138191"/>
            <a:ext cx="9127375" cy="369332"/>
          </a:xfrm>
          <a:prstGeom prst="rect">
            <a:avLst/>
          </a:prstGeom>
          <a:noFill/>
        </p:spPr>
        <p:txBody>
          <a:bodyPr wrap="square">
            <a:spAutoFit/>
          </a:bodyPr>
          <a:lstStyle/>
          <a:p>
            <a:r>
              <a:rPr lang="en-IN" dirty="0"/>
              <a:t>14. What are the categories for which average revenue is above the overall average.</a:t>
            </a:r>
          </a:p>
        </p:txBody>
      </p:sp>
      <p:pic>
        <p:nvPicPr>
          <p:cNvPr id="5" name="Picture 4">
            <a:extLst>
              <a:ext uri="{FF2B5EF4-FFF2-40B4-BE49-F238E27FC236}">
                <a16:creationId xmlns:a16="http://schemas.microsoft.com/office/drawing/2014/main" id="{05316972-A0C7-3FCB-A5FA-277D924D4F92}"/>
              </a:ext>
            </a:extLst>
          </p:cNvPr>
          <p:cNvPicPr>
            <a:picLocks noChangeAspect="1"/>
          </p:cNvPicPr>
          <p:nvPr/>
        </p:nvPicPr>
        <p:blipFill>
          <a:blip r:embed="rId2"/>
          <a:stretch>
            <a:fillRect/>
          </a:stretch>
        </p:blipFill>
        <p:spPr>
          <a:xfrm>
            <a:off x="138603" y="592042"/>
            <a:ext cx="6611273" cy="3429479"/>
          </a:xfrm>
          <a:prstGeom prst="rect">
            <a:avLst/>
          </a:prstGeom>
        </p:spPr>
      </p:pic>
      <p:pic>
        <p:nvPicPr>
          <p:cNvPr id="7" name="Picture 6">
            <a:extLst>
              <a:ext uri="{FF2B5EF4-FFF2-40B4-BE49-F238E27FC236}">
                <a16:creationId xmlns:a16="http://schemas.microsoft.com/office/drawing/2014/main" id="{34D23158-D634-4D85-4224-59E5D3370689}"/>
              </a:ext>
            </a:extLst>
          </p:cNvPr>
          <p:cNvPicPr>
            <a:picLocks noChangeAspect="1"/>
          </p:cNvPicPr>
          <p:nvPr/>
        </p:nvPicPr>
        <p:blipFill>
          <a:blip r:embed="rId3"/>
          <a:stretch>
            <a:fillRect/>
          </a:stretch>
        </p:blipFill>
        <p:spPr>
          <a:xfrm>
            <a:off x="7384372" y="2678172"/>
            <a:ext cx="2676899" cy="3696216"/>
          </a:xfrm>
          <a:prstGeom prst="rect">
            <a:avLst/>
          </a:prstGeom>
        </p:spPr>
      </p:pic>
    </p:spTree>
    <p:extLst>
      <p:ext uri="{BB962C8B-B14F-4D97-AF65-F5344CB8AC3E}">
        <p14:creationId xmlns:p14="http://schemas.microsoft.com/office/powerpoint/2010/main" val="1830510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6F2D92-EF5C-19EC-E68B-5C9CD3A77FCE}"/>
              </a:ext>
            </a:extLst>
          </p:cNvPr>
          <p:cNvSpPr txBox="1"/>
          <p:nvPr/>
        </p:nvSpPr>
        <p:spPr>
          <a:xfrm>
            <a:off x="-1" y="91131"/>
            <a:ext cx="11604567" cy="646331"/>
          </a:xfrm>
          <a:prstGeom prst="rect">
            <a:avLst/>
          </a:prstGeom>
          <a:noFill/>
        </p:spPr>
        <p:txBody>
          <a:bodyPr wrap="square">
            <a:spAutoFit/>
          </a:bodyPr>
          <a:lstStyle/>
          <a:p>
            <a:r>
              <a:rPr lang="en-IN" dirty="0"/>
              <a:t>15. Find the average and total revenue by each subcategory for the categories which are among top 5 categories in terms of quantity sold.</a:t>
            </a:r>
          </a:p>
        </p:txBody>
      </p:sp>
      <p:pic>
        <p:nvPicPr>
          <p:cNvPr id="5" name="Picture 4">
            <a:extLst>
              <a:ext uri="{FF2B5EF4-FFF2-40B4-BE49-F238E27FC236}">
                <a16:creationId xmlns:a16="http://schemas.microsoft.com/office/drawing/2014/main" id="{63FD3B25-D1A0-A9D3-D138-BD3ED48C8194}"/>
              </a:ext>
            </a:extLst>
          </p:cNvPr>
          <p:cNvPicPr>
            <a:picLocks noChangeAspect="1"/>
          </p:cNvPicPr>
          <p:nvPr/>
        </p:nvPicPr>
        <p:blipFill>
          <a:blip r:embed="rId2"/>
          <a:stretch>
            <a:fillRect/>
          </a:stretch>
        </p:blipFill>
        <p:spPr>
          <a:xfrm>
            <a:off x="324643" y="1005124"/>
            <a:ext cx="5477639" cy="5296639"/>
          </a:xfrm>
          <a:prstGeom prst="rect">
            <a:avLst/>
          </a:prstGeom>
        </p:spPr>
      </p:pic>
    </p:spTree>
    <p:extLst>
      <p:ext uri="{BB962C8B-B14F-4D97-AF65-F5344CB8AC3E}">
        <p14:creationId xmlns:p14="http://schemas.microsoft.com/office/powerpoint/2010/main" val="2729434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DDFD8C-3A78-AB2C-652A-5BBDADEC6189}"/>
              </a:ext>
            </a:extLst>
          </p:cNvPr>
          <p:cNvSpPr>
            <a:spLocks noGrp="1"/>
          </p:cNvSpPr>
          <p:nvPr>
            <p:ph type="title"/>
          </p:nvPr>
        </p:nvSpPr>
        <p:spPr/>
        <p:txBody>
          <a:bodyPr/>
          <a:lstStyle/>
          <a:p>
            <a:r>
              <a:rPr lang="en-IN" b="1" dirty="0"/>
              <a:t>Introduction</a:t>
            </a:r>
          </a:p>
        </p:txBody>
      </p:sp>
      <p:sp>
        <p:nvSpPr>
          <p:cNvPr id="6" name="Content Placeholder 5">
            <a:extLst>
              <a:ext uri="{FF2B5EF4-FFF2-40B4-BE49-F238E27FC236}">
                <a16:creationId xmlns:a16="http://schemas.microsoft.com/office/drawing/2014/main" id="{13B20C96-5A89-8E5A-151F-72192A20542C}"/>
              </a:ext>
            </a:extLst>
          </p:cNvPr>
          <p:cNvSpPr>
            <a:spLocks noGrp="1"/>
          </p:cNvSpPr>
          <p:nvPr>
            <p:ph idx="1"/>
          </p:nvPr>
        </p:nvSpPr>
        <p:spPr/>
        <p:txBody>
          <a:bodyPr/>
          <a:lstStyle/>
          <a:p>
            <a:pPr marL="0" indent="0">
              <a:buNone/>
            </a:pPr>
            <a:r>
              <a:rPr lang="en-US" dirty="0"/>
              <a:t>The goal of this project is to analyze data from an online retailer to find insightful information that can guide strategic decision-making. Through the analysis of crucial domains like consumer behavior, transaction patterns, and product efficacy, our objective is to furnish practical suggestions that augment customer involvement, maximize revenue, and elevate overall operational effectiveness.</a:t>
            </a:r>
            <a:endParaRPr lang="en-IN" dirty="0"/>
          </a:p>
        </p:txBody>
      </p:sp>
    </p:spTree>
    <p:extLst>
      <p:ext uri="{BB962C8B-B14F-4D97-AF65-F5344CB8AC3E}">
        <p14:creationId xmlns:p14="http://schemas.microsoft.com/office/powerpoint/2010/main" val="2653420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52DD5-7464-4948-740C-2DBB0B510E22}"/>
              </a:ext>
            </a:extLst>
          </p:cNvPr>
          <p:cNvPicPr>
            <a:picLocks noChangeAspect="1"/>
          </p:cNvPicPr>
          <p:nvPr/>
        </p:nvPicPr>
        <p:blipFill>
          <a:blip r:embed="rId2"/>
          <a:stretch>
            <a:fillRect/>
          </a:stretch>
        </p:blipFill>
        <p:spPr>
          <a:xfrm>
            <a:off x="0" y="137936"/>
            <a:ext cx="5973009" cy="3772426"/>
          </a:xfrm>
          <a:prstGeom prst="rect">
            <a:avLst/>
          </a:prstGeom>
        </p:spPr>
      </p:pic>
      <p:pic>
        <p:nvPicPr>
          <p:cNvPr id="5" name="Picture 4">
            <a:extLst>
              <a:ext uri="{FF2B5EF4-FFF2-40B4-BE49-F238E27FC236}">
                <a16:creationId xmlns:a16="http://schemas.microsoft.com/office/drawing/2014/main" id="{73F404AA-E095-E248-F54F-233E6C68EA23}"/>
              </a:ext>
            </a:extLst>
          </p:cNvPr>
          <p:cNvPicPr>
            <a:picLocks noChangeAspect="1"/>
          </p:cNvPicPr>
          <p:nvPr/>
        </p:nvPicPr>
        <p:blipFill>
          <a:blip r:embed="rId3"/>
          <a:stretch>
            <a:fillRect/>
          </a:stretch>
        </p:blipFill>
        <p:spPr>
          <a:xfrm>
            <a:off x="4664551" y="2485492"/>
            <a:ext cx="6420746" cy="3915321"/>
          </a:xfrm>
          <a:prstGeom prst="rect">
            <a:avLst/>
          </a:prstGeom>
        </p:spPr>
      </p:pic>
    </p:spTree>
    <p:extLst>
      <p:ext uri="{BB962C8B-B14F-4D97-AF65-F5344CB8AC3E}">
        <p14:creationId xmlns:p14="http://schemas.microsoft.com/office/powerpoint/2010/main" val="3150291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CBB7-A90A-335B-0D68-86530E523559}"/>
              </a:ext>
            </a:extLst>
          </p:cNvPr>
          <p:cNvSpPr>
            <a:spLocks noGrp="1"/>
          </p:cNvSpPr>
          <p:nvPr>
            <p:ph type="title"/>
          </p:nvPr>
        </p:nvSpPr>
        <p:spPr/>
        <p:txBody>
          <a:bodyPr/>
          <a:lstStyle/>
          <a:p>
            <a:r>
              <a:rPr lang="en-IN" b="1" dirty="0"/>
              <a:t>Performance Insights</a:t>
            </a:r>
            <a:br>
              <a:rPr lang="en-IN" b="1" dirty="0"/>
            </a:br>
            <a:endParaRPr lang="en-IN" b="1" dirty="0"/>
          </a:p>
        </p:txBody>
      </p:sp>
      <p:sp>
        <p:nvSpPr>
          <p:cNvPr id="7" name="Rectangle 3">
            <a:extLst>
              <a:ext uri="{FF2B5EF4-FFF2-40B4-BE49-F238E27FC236}">
                <a16:creationId xmlns:a16="http://schemas.microsoft.com/office/drawing/2014/main" id="{16EB617E-8B60-E973-03C3-62E45D33D8CB}"/>
              </a:ext>
            </a:extLst>
          </p:cNvPr>
          <p:cNvSpPr>
            <a:spLocks noGrp="1" noChangeArrowheads="1"/>
          </p:cNvSpPr>
          <p:nvPr>
            <p:ph idx="1"/>
          </p:nvPr>
        </p:nvSpPr>
        <p:spPr bwMode="auto">
          <a:xfrm>
            <a:off x="838200" y="2570134"/>
            <a:ext cx="760977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Summary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E-shop is preferred by customers.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January 2011–December 2014 is the data period.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City Code 3: Maximum number of clients (595).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Books, Electronics, Clothes, Kitchen, and Household are the categories.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$74,885 in revenue from 30 sales.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9404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AA794F-F286-B784-503D-55A87B3FA32B}"/>
              </a:ext>
            </a:extLst>
          </p:cNvPr>
          <p:cNvSpPr txBox="1"/>
          <p:nvPr/>
        </p:nvSpPr>
        <p:spPr>
          <a:xfrm>
            <a:off x="355369" y="717265"/>
            <a:ext cx="6097384" cy="584775"/>
          </a:xfrm>
          <a:prstGeom prst="rect">
            <a:avLst/>
          </a:prstGeom>
          <a:noFill/>
        </p:spPr>
        <p:txBody>
          <a:bodyPr wrap="square">
            <a:spAutoFit/>
          </a:bodyPr>
          <a:lstStyle/>
          <a:p>
            <a:r>
              <a:rPr lang="en-IN" sz="3200" dirty="0"/>
              <a:t>Key Recommendations:-</a:t>
            </a:r>
          </a:p>
        </p:txBody>
      </p:sp>
      <p:sp>
        <p:nvSpPr>
          <p:cNvPr id="2" name="TextBox 1">
            <a:extLst>
              <a:ext uri="{FF2B5EF4-FFF2-40B4-BE49-F238E27FC236}">
                <a16:creationId xmlns:a16="http://schemas.microsoft.com/office/drawing/2014/main" id="{F47EA7FF-F300-7C4B-A93C-9A457EC1E6C5}"/>
              </a:ext>
            </a:extLst>
          </p:cNvPr>
          <p:cNvSpPr txBox="1"/>
          <p:nvPr/>
        </p:nvSpPr>
        <p:spPr>
          <a:xfrm>
            <a:off x="355369" y="2102042"/>
            <a:ext cx="12812504" cy="3693319"/>
          </a:xfrm>
          <a:prstGeom prst="rect">
            <a:avLst/>
          </a:prstGeom>
          <a:noFill/>
        </p:spPr>
        <p:txBody>
          <a:bodyPr wrap="square" rtlCol="0">
            <a:spAutoFit/>
          </a:bodyPr>
          <a:lstStyle/>
          <a:p>
            <a:r>
              <a:rPr lang="en-US" b="1" dirty="0"/>
              <a:t>Enhance Online Shopping Experience:</a:t>
            </a:r>
          </a:p>
          <a:p>
            <a:r>
              <a:rPr lang="en-US" dirty="0"/>
              <a:t>- Upgrade the website and mobile app for improved user experience.</a:t>
            </a:r>
          </a:p>
          <a:p>
            <a:r>
              <a:rPr lang="en-US" dirty="0"/>
              <a:t>- Ensure quicker and more dependable delivery services.</a:t>
            </a:r>
          </a:p>
          <a:p>
            <a:endParaRPr lang="en-US" dirty="0"/>
          </a:p>
          <a:p>
            <a:r>
              <a:rPr lang="en-US" b="1" dirty="0"/>
              <a:t>Focus on High-Performing Categories:</a:t>
            </a:r>
          </a:p>
          <a:p>
            <a:r>
              <a:rPr lang="en-US" dirty="0"/>
              <a:t>- Broaden the product selection in Books and Electronics.</a:t>
            </a:r>
          </a:p>
          <a:p>
            <a:r>
              <a:rPr lang="en-US" dirty="0"/>
              <a:t>- Introduce exclusive deals in these categories.</a:t>
            </a:r>
          </a:p>
          <a:p>
            <a:endParaRPr lang="en-US" dirty="0"/>
          </a:p>
          <a:p>
            <a:r>
              <a:rPr lang="en-US" b="1" dirty="0"/>
              <a:t>Target City Code 3:</a:t>
            </a:r>
          </a:p>
          <a:p>
            <a:r>
              <a:rPr lang="en-US" dirty="0"/>
              <a:t>- Implement localized marketing campaigns and special promotions to capitalize on the high customer base.</a:t>
            </a:r>
          </a:p>
          <a:p>
            <a:endParaRPr lang="en-US" dirty="0"/>
          </a:p>
          <a:p>
            <a:r>
              <a:rPr lang="en-US" b="1" dirty="0"/>
              <a:t>Optimize Other Categories:</a:t>
            </a:r>
          </a:p>
          <a:p>
            <a:r>
              <a:rPr lang="en-US" dirty="0"/>
              <a:t>- Evaluate the Clothing and Kitchen/Home categories for enhancements based on customer feedback.</a:t>
            </a:r>
            <a:endParaRPr lang="en-IN" dirty="0"/>
          </a:p>
        </p:txBody>
      </p:sp>
    </p:spTree>
    <p:extLst>
      <p:ext uri="{BB962C8B-B14F-4D97-AF65-F5344CB8AC3E}">
        <p14:creationId xmlns:p14="http://schemas.microsoft.com/office/powerpoint/2010/main" val="1801067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4F367E-E7A0-6336-9FCC-6EB155A3896B}"/>
              </a:ext>
            </a:extLst>
          </p:cNvPr>
          <p:cNvSpPr txBox="1"/>
          <p:nvPr/>
        </p:nvSpPr>
        <p:spPr>
          <a:xfrm>
            <a:off x="197428" y="700917"/>
            <a:ext cx="6097384" cy="3508653"/>
          </a:xfrm>
          <a:prstGeom prst="rect">
            <a:avLst/>
          </a:prstGeom>
          <a:noFill/>
        </p:spPr>
        <p:txBody>
          <a:bodyPr wrap="square">
            <a:spAutoFit/>
          </a:bodyPr>
          <a:lstStyle/>
          <a:p>
            <a:r>
              <a:rPr lang="en-IN" sz="4800" b="1" dirty="0"/>
              <a:t>                                                                                Thank you………</a:t>
            </a:r>
          </a:p>
          <a:p>
            <a:endParaRPr lang="en-IN" dirty="0"/>
          </a:p>
          <a:p>
            <a:endParaRPr lang="en-IN" dirty="0"/>
          </a:p>
          <a:p>
            <a:endParaRPr lang="en-IN" dirty="0"/>
          </a:p>
          <a:p>
            <a:r>
              <a:rPr lang="en-IN" dirty="0"/>
              <a:t>Surya K</a:t>
            </a:r>
          </a:p>
          <a:p>
            <a:r>
              <a:rPr lang="en-IN" dirty="0"/>
              <a:t>Mail :- suryakarolly@gmail.com</a:t>
            </a:r>
          </a:p>
          <a:p>
            <a:endParaRPr lang="en-IN" dirty="0"/>
          </a:p>
          <a:p>
            <a:endParaRPr lang="en-IN" dirty="0"/>
          </a:p>
        </p:txBody>
      </p:sp>
    </p:spTree>
    <p:extLst>
      <p:ext uri="{BB962C8B-B14F-4D97-AF65-F5344CB8AC3E}">
        <p14:creationId xmlns:p14="http://schemas.microsoft.com/office/powerpoint/2010/main" val="1281353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13BFE-215C-3A5B-8949-04EDDC592340}"/>
              </a:ext>
            </a:extLst>
          </p:cNvPr>
          <p:cNvSpPr>
            <a:spLocks noGrp="1"/>
          </p:cNvSpPr>
          <p:nvPr>
            <p:ph type="title"/>
          </p:nvPr>
        </p:nvSpPr>
        <p:spPr>
          <a:xfrm>
            <a:off x="838200" y="581892"/>
            <a:ext cx="10515600" cy="947650"/>
          </a:xfrm>
        </p:spPr>
        <p:txBody>
          <a:bodyPr>
            <a:normAutofit fontScale="90000"/>
          </a:bodyPr>
          <a:lstStyle/>
          <a:p>
            <a:r>
              <a:rPr lang="en-IN" b="1" dirty="0"/>
              <a:t>Project Objective</a:t>
            </a:r>
            <a:br>
              <a:rPr lang="en-IN" dirty="0"/>
            </a:br>
            <a:endParaRPr lang="en-IN" dirty="0"/>
          </a:p>
        </p:txBody>
      </p:sp>
      <p:sp>
        <p:nvSpPr>
          <p:cNvPr id="3" name="Content Placeholder 2">
            <a:extLst>
              <a:ext uri="{FF2B5EF4-FFF2-40B4-BE49-F238E27FC236}">
                <a16:creationId xmlns:a16="http://schemas.microsoft.com/office/drawing/2014/main" id="{5B5335B1-400C-8EC0-59FD-45E7227D421C}"/>
              </a:ext>
            </a:extLst>
          </p:cNvPr>
          <p:cNvSpPr>
            <a:spLocks noGrp="1"/>
          </p:cNvSpPr>
          <p:nvPr>
            <p:ph idx="1"/>
          </p:nvPr>
        </p:nvSpPr>
        <p:spPr>
          <a:xfrm>
            <a:off x="739833" y="1313411"/>
            <a:ext cx="10613967" cy="4863552"/>
          </a:xfrm>
        </p:spPr>
        <p:txBody>
          <a:bodyPr/>
          <a:lstStyle/>
          <a:p>
            <a:pPr marL="0" indent="0">
              <a:buNone/>
            </a:pPr>
            <a:endParaRPr lang="en-US" dirty="0"/>
          </a:p>
          <a:p>
            <a:pPr marL="0" indent="0">
              <a:buNone/>
            </a:pPr>
            <a:r>
              <a:rPr lang="en-US" dirty="0"/>
              <a:t>This initiative aims to improve business performance and customer experience by deriving useful insights from retail e-commerce data. Our goal is to create customized marketing tactics and incentives by analyzing consumer loyalty and retention. In addition, trends, patterns, consumer behavior, sales growth, profitability, and transactional dynamics will all be identified by this analysis. The newfound understanding will facilitate well-informed decision-making for future expansion and offer practical suggestions.</a:t>
            </a:r>
            <a:endParaRPr lang="en-IN" dirty="0"/>
          </a:p>
        </p:txBody>
      </p:sp>
    </p:spTree>
    <p:extLst>
      <p:ext uri="{BB962C8B-B14F-4D97-AF65-F5344CB8AC3E}">
        <p14:creationId xmlns:p14="http://schemas.microsoft.com/office/powerpoint/2010/main" val="174844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5117-50D5-E47E-7168-B10588366C0B}"/>
              </a:ext>
            </a:extLst>
          </p:cNvPr>
          <p:cNvSpPr>
            <a:spLocks noGrp="1"/>
          </p:cNvSpPr>
          <p:nvPr>
            <p:ph type="title"/>
          </p:nvPr>
        </p:nvSpPr>
        <p:spPr/>
        <p:txBody>
          <a:bodyPr/>
          <a:lstStyle/>
          <a:p>
            <a:r>
              <a:rPr lang="en-IN" b="1" dirty="0"/>
              <a:t>Data Availability</a:t>
            </a:r>
          </a:p>
        </p:txBody>
      </p:sp>
      <p:sp>
        <p:nvSpPr>
          <p:cNvPr id="3" name="Content Placeholder 2">
            <a:extLst>
              <a:ext uri="{FF2B5EF4-FFF2-40B4-BE49-F238E27FC236}">
                <a16:creationId xmlns:a16="http://schemas.microsoft.com/office/drawing/2014/main" id="{4832025E-8182-9598-A479-F6452AF922FF}"/>
              </a:ext>
            </a:extLst>
          </p:cNvPr>
          <p:cNvSpPr>
            <a:spLocks noGrp="1"/>
          </p:cNvSpPr>
          <p:nvPr>
            <p:ph idx="1"/>
          </p:nvPr>
        </p:nvSpPr>
        <p:spPr/>
        <p:txBody>
          <a:bodyPr/>
          <a:lstStyle/>
          <a:p>
            <a:pPr marL="0" indent="0">
              <a:buNone/>
            </a:pPr>
            <a:r>
              <a:rPr lang="en-US" sz="2400" dirty="0"/>
              <a:t>The data set we will be using for this exercise comprises of 3 tables</a:t>
            </a:r>
          </a:p>
          <a:p>
            <a:pPr marL="0" indent="0">
              <a:buNone/>
            </a:pPr>
            <a:endParaRPr lang="en-US" dirty="0"/>
          </a:p>
          <a:p>
            <a:r>
              <a:rPr lang="en-US" sz="2000" b="1" dirty="0"/>
              <a:t>Customer</a:t>
            </a:r>
            <a:r>
              <a:rPr lang="en-US" sz="2000" dirty="0"/>
              <a:t>: Customer demographics</a:t>
            </a:r>
          </a:p>
          <a:p>
            <a:r>
              <a:rPr lang="en-US" sz="2000" b="1" dirty="0"/>
              <a:t>Transactions</a:t>
            </a:r>
            <a:r>
              <a:rPr lang="en-US" sz="2000" dirty="0"/>
              <a:t>: Customer transaction details</a:t>
            </a:r>
          </a:p>
          <a:p>
            <a:r>
              <a:rPr lang="en-US" sz="2000" b="1" dirty="0"/>
              <a:t>Product category</a:t>
            </a:r>
            <a:r>
              <a:rPr lang="en-US" sz="2000" dirty="0"/>
              <a:t>: Product category and sub category information</a:t>
            </a:r>
          </a:p>
          <a:p>
            <a:endParaRPr lang="en-US" sz="2000" dirty="0"/>
          </a:p>
          <a:p>
            <a:endParaRPr lang="en-IN" dirty="0"/>
          </a:p>
        </p:txBody>
      </p:sp>
    </p:spTree>
    <p:extLst>
      <p:ext uri="{BB962C8B-B14F-4D97-AF65-F5344CB8AC3E}">
        <p14:creationId xmlns:p14="http://schemas.microsoft.com/office/powerpoint/2010/main" val="3130711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6023B-3D4C-AF23-39A7-1BB28DB6D5CD}"/>
              </a:ext>
            </a:extLst>
          </p:cNvPr>
          <p:cNvSpPr>
            <a:spLocks noGrp="1"/>
          </p:cNvSpPr>
          <p:nvPr>
            <p:ph type="title"/>
          </p:nvPr>
        </p:nvSpPr>
        <p:spPr/>
        <p:txBody>
          <a:bodyPr/>
          <a:lstStyle/>
          <a:p>
            <a:r>
              <a:rPr lang="en-IN" b="1" dirty="0"/>
              <a:t>DATABASE</a:t>
            </a:r>
            <a:r>
              <a:rPr lang="en-IN" dirty="0"/>
              <a:t> </a:t>
            </a:r>
            <a:r>
              <a:rPr lang="en-IN" b="1" dirty="0"/>
              <a:t>SCHEMA</a:t>
            </a:r>
            <a:br>
              <a:rPr lang="en-IN" dirty="0"/>
            </a:br>
            <a:endParaRPr lang="en-IN" dirty="0"/>
          </a:p>
        </p:txBody>
      </p:sp>
      <p:sp>
        <p:nvSpPr>
          <p:cNvPr id="3" name="Content Placeholder 2">
            <a:extLst>
              <a:ext uri="{FF2B5EF4-FFF2-40B4-BE49-F238E27FC236}">
                <a16:creationId xmlns:a16="http://schemas.microsoft.com/office/drawing/2014/main" id="{78C7E02C-A54F-A9F5-5A08-B8FD5BD74D6B}"/>
              </a:ext>
            </a:extLst>
          </p:cNvPr>
          <p:cNvSpPr>
            <a:spLocks noGrp="1"/>
          </p:cNvSpPr>
          <p:nvPr>
            <p:ph idx="1"/>
          </p:nvPr>
        </p:nvSpPr>
        <p:spPr>
          <a:xfrm>
            <a:off x="838200" y="1800687"/>
            <a:ext cx="10515600" cy="4351338"/>
          </a:xfrm>
        </p:spPr>
        <p:txBody>
          <a:bodyPr>
            <a:normAutofit fontScale="55000" lnSpcReduction="20000"/>
          </a:bodyPr>
          <a:lstStyle/>
          <a:p>
            <a:pPr marL="0" indent="0">
              <a:buNone/>
            </a:pPr>
            <a:r>
              <a:rPr lang="en-US" b="1" dirty="0"/>
              <a:t>Customer Table</a:t>
            </a:r>
          </a:p>
          <a:p>
            <a:endParaRPr lang="en-US" b="1" dirty="0"/>
          </a:p>
          <a:p>
            <a:r>
              <a:rPr lang="en-US" dirty="0"/>
              <a:t>The Customer Table contains the information about customers in the E- Commerce Retail Dataset. It includes variables such as customer id, DOB, Gender and city code. The schema of the dataset is 4 variables and 5647 records</a:t>
            </a:r>
          </a:p>
          <a:p>
            <a:endParaRPr lang="en-US" dirty="0"/>
          </a:p>
          <a:p>
            <a:pPr marL="0" indent="0">
              <a:buNone/>
            </a:pPr>
            <a:r>
              <a:rPr lang="en-US" b="1" dirty="0"/>
              <a:t>Transaction Table</a:t>
            </a:r>
          </a:p>
          <a:p>
            <a:endParaRPr lang="en-US" dirty="0"/>
          </a:p>
          <a:p>
            <a:r>
              <a:rPr lang="en-US" dirty="0"/>
              <a:t>The Transaction Table contains the information about all transactions occur in the E- Commerce Retail Dataset. It includes variables such as transaction id, customer id, transaction id, prod sub cat code, prod cat code, quantity, rate, tax, total amount and store type. The schema of the dataset is 10 variable and 23053 records.</a:t>
            </a:r>
          </a:p>
          <a:p>
            <a:pPr marL="0" indent="0">
              <a:buNone/>
            </a:pPr>
            <a:endParaRPr lang="en-US" dirty="0"/>
          </a:p>
          <a:p>
            <a:pPr marL="0" indent="0">
              <a:buNone/>
            </a:pPr>
            <a:r>
              <a:rPr lang="en-US" b="1" dirty="0"/>
              <a:t>Product Table</a:t>
            </a:r>
          </a:p>
          <a:p>
            <a:endParaRPr lang="en-US" dirty="0"/>
          </a:p>
          <a:p>
            <a:r>
              <a:rPr lang="en-US" dirty="0"/>
              <a:t>The Product Table contains the information about the product availability in the E- Commerce Retail Dataset. It includes variables such as prod cat code, prod cat, prod sub cat code and prod sub cat. The schema of the dataset is 4 variables and 23 records.</a:t>
            </a:r>
          </a:p>
          <a:p>
            <a:pPr marL="0" indent="0">
              <a:buNone/>
            </a:pPr>
            <a:endParaRPr lang="en-US" dirty="0"/>
          </a:p>
          <a:p>
            <a:endParaRPr lang="en-IN" dirty="0"/>
          </a:p>
        </p:txBody>
      </p:sp>
    </p:spTree>
    <p:extLst>
      <p:ext uri="{BB962C8B-B14F-4D97-AF65-F5344CB8AC3E}">
        <p14:creationId xmlns:p14="http://schemas.microsoft.com/office/powerpoint/2010/main" val="3828688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EF9E58-72F9-4762-FACB-F19E4AF579CE}"/>
              </a:ext>
            </a:extLst>
          </p:cNvPr>
          <p:cNvSpPr txBox="1"/>
          <p:nvPr/>
        </p:nvSpPr>
        <p:spPr>
          <a:xfrm>
            <a:off x="795944" y="467883"/>
            <a:ext cx="6097384" cy="584775"/>
          </a:xfrm>
          <a:prstGeom prst="rect">
            <a:avLst/>
          </a:prstGeom>
          <a:noFill/>
        </p:spPr>
        <p:txBody>
          <a:bodyPr wrap="square">
            <a:spAutoFit/>
          </a:bodyPr>
          <a:lstStyle/>
          <a:p>
            <a:r>
              <a:rPr lang="en-IN" sz="3200" b="1" dirty="0"/>
              <a:t>DATABASE SCHEMA</a:t>
            </a:r>
          </a:p>
        </p:txBody>
      </p:sp>
      <p:pic>
        <p:nvPicPr>
          <p:cNvPr id="5" name="Picture 4">
            <a:extLst>
              <a:ext uri="{FF2B5EF4-FFF2-40B4-BE49-F238E27FC236}">
                <a16:creationId xmlns:a16="http://schemas.microsoft.com/office/drawing/2014/main" id="{8B86C688-B043-C582-C523-CE5445B6F40D}"/>
              </a:ext>
            </a:extLst>
          </p:cNvPr>
          <p:cNvPicPr>
            <a:picLocks noChangeAspect="1"/>
          </p:cNvPicPr>
          <p:nvPr/>
        </p:nvPicPr>
        <p:blipFill>
          <a:blip r:embed="rId2"/>
          <a:stretch>
            <a:fillRect/>
          </a:stretch>
        </p:blipFill>
        <p:spPr>
          <a:xfrm>
            <a:off x="457200" y="2068648"/>
            <a:ext cx="2206136" cy="1714769"/>
          </a:xfrm>
          <a:prstGeom prst="rect">
            <a:avLst/>
          </a:prstGeom>
        </p:spPr>
      </p:pic>
      <p:pic>
        <p:nvPicPr>
          <p:cNvPr id="9" name="Picture 8">
            <a:extLst>
              <a:ext uri="{FF2B5EF4-FFF2-40B4-BE49-F238E27FC236}">
                <a16:creationId xmlns:a16="http://schemas.microsoft.com/office/drawing/2014/main" id="{BF41B839-E6BB-DAF4-35C8-DE41E296E498}"/>
              </a:ext>
            </a:extLst>
          </p:cNvPr>
          <p:cNvPicPr>
            <a:picLocks noChangeAspect="1"/>
          </p:cNvPicPr>
          <p:nvPr/>
        </p:nvPicPr>
        <p:blipFill>
          <a:blip r:embed="rId3"/>
          <a:stretch>
            <a:fillRect/>
          </a:stretch>
        </p:blipFill>
        <p:spPr>
          <a:xfrm>
            <a:off x="4031772" y="1662807"/>
            <a:ext cx="2267266" cy="3715268"/>
          </a:xfrm>
          <a:prstGeom prst="rect">
            <a:avLst/>
          </a:prstGeom>
        </p:spPr>
      </p:pic>
      <p:pic>
        <p:nvPicPr>
          <p:cNvPr id="11" name="Picture 10">
            <a:extLst>
              <a:ext uri="{FF2B5EF4-FFF2-40B4-BE49-F238E27FC236}">
                <a16:creationId xmlns:a16="http://schemas.microsoft.com/office/drawing/2014/main" id="{CF8E7141-8DC3-D7F0-4C22-9D47AEC0FA77}"/>
              </a:ext>
            </a:extLst>
          </p:cNvPr>
          <p:cNvPicPr>
            <a:picLocks noChangeAspect="1"/>
          </p:cNvPicPr>
          <p:nvPr/>
        </p:nvPicPr>
        <p:blipFill>
          <a:blip r:embed="rId4"/>
          <a:stretch>
            <a:fillRect/>
          </a:stretch>
        </p:blipFill>
        <p:spPr>
          <a:xfrm>
            <a:off x="7538924" y="2068648"/>
            <a:ext cx="2276793" cy="1657581"/>
          </a:xfrm>
          <a:prstGeom prst="rect">
            <a:avLst/>
          </a:prstGeom>
        </p:spPr>
      </p:pic>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F7859190-79BC-1920-E080-01D305F35658}"/>
                  </a:ext>
                </a:extLst>
              </p14:cNvPr>
              <p14:cNvContentPartPr/>
              <p14:nvPr/>
            </p14:nvContentPartPr>
            <p14:xfrm>
              <a:off x="3083891" y="3940004"/>
              <a:ext cx="360" cy="360"/>
            </p14:xfrm>
          </p:contentPart>
        </mc:Choice>
        <mc:Fallback xmlns="">
          <p:pic>
            <p:nvPicPr>
              <p:cNvPr id="16" name="Ink 15">
                <a:extLst>
                  <a:ext uri="{FF2B5EF4-FFF2-40B4-BE49-F238E27FC236}">
                    <a16:creationId xmlns:a16="http://schemas.microsoft.com/office/drawing/2014/main" id="{F7859190-79BC-1920-E080-01D305F35658}"/>
                  </a:ext>
                </a:extLst>
              </p:cNvPr>
              <p:cNvPicPr/>
              <p:nvPr/>
            </p:nvPicPr>
            <p:blipFill>
              <a:blip r:embed="rId6"/>
              <a:stretch>
                <a:fillRect/>
              </a:stretch>
            </p:blipFill>
            <p:spPr>
              <a:xfrm>
                <a:off x="3075251" y="39310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2049544E-4F4F-4472-8710-FFB609B98466}"/>
                  </a:ext>
                </a:extLst>
              </p14:cNvPr>
              <p14:cNvContentPartPr/>
              <p14:nvPr/>
            </p14:nvContentPartPr>
            <p14:xfrm>
              <a:off x="3042491" y="3141884"/>
              <a:ext cx="360" cy="360"/>
            </p14:xfrm>
          </p:contentPart>
        </mc:Choice>
        <mc:Fallback xmlns="">
          <p:pic>
            <p:nvPicPr>
              <p:cNvPr id="18" name="Ink 17">
                <a:extLst>
                  <a:ext uri="{FF2B5EF4-FFF2-40B4-BE49-F238E27FC236}">
                    <a16:creationId xmlns:a16="http://schemas.microsoft.com/office/drawing/2014/main" id="{2049544E-4F4F-4472-8710-FFB609B98466}"/>
                  </a:ext>
                </a:extLst>
              </p:cNvPr>
              <p:cNvPicPr/>
              <p:nvPr/>
            </p:nvPicPr>
            <p:blipFill>
              <a:blip r:embed="rId6"/>
              <a:stretch>
                <a:fillRect/>
              </a:stretch>
            </p:blipFill>
            <p:spPr>
              <a:xfrm>
                <a:off x="3033491" y="313324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2B84C8ED-7B97-5102-06A7-33C5774ECFE6}"/>
                  </a:ext>
                </a:extLst>
              </p14:cNvPr>
              <p14:cNvContentPartPr/>
              <p14:nvPr/>
            </p14:nvContentPartPr>
            <p14:xfrm>
              <a:off x="2576651" y="2460404"/>
              <a:ext cx="360" cy="360"/>
            </p14:xfrm>
          </p:contentPart>
        </mc:Choice>
        <mc:Fallback xmlns="">
          <p:pic>
            <p:nvPicPr>
              <p:cNvPr id="19" name="Ink 18">
                <a:extLst>
                  <a:ext uri="{FF2B5EF4-FFF2-40B4-BE49-F238E27FC236}">
                    <a16:creationId xmlns:a16="http://schemas.microsoft.com/office/drawing/2014/main" id="{2B84C8ED-7B97-5102-06A7-33C5774ECFE6}"/>
                  </a:ext>
                </a:extLst>
              </p:cNvPr>
              <p:cNvPicPr/>
              <p:nvPr/>
            </p:nvPicPr>
            <p:blipFill>
              <a:blip r:embed="rId6"/>
              <a:stretch>
                <a:fillRect/>
              </a:stretch>
            </p:blipFill>
            <p:spPr>
              <a:xfrm>
                <a:off x="2567651" y="24517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89A46C84-F878-1C37-C70A-6D20EE6C0A63}"/>
                  </a:ext>
                </a:extLst>
              </p14:cNvPr>
              <p14:cNvContentPartPr/>
              <p14:nvPr/>
            </p14:nvContentPartPr>
            <p14:xfrm>
              <a:off x="3083891" y="2560124"/>
              <a:ext cx="360" cy="360"/>
            </p14:xfrm>
          </p:contentPart>
        </mc:Choice>
        <mc:Fallback xmlns="">
          <p:pic>
            <p:nvPicPr>
              <p:cNvPr id="22" name="Ink 21">
                <a:extLst>
                  <a:ext uri="{FF2B5EF4-FFF2-40B4-BE49-F238E27FC236}">
                    <a16:creationId xmlns:a16="http://schemas.microsoft.com/office/drawing/2014/main" id="{89A46C84-F878-1C37-C70A-6D20EE6C0A63}"/>
                  </a:ext>
                </a:extLst>
              </p:cNvPr>
              <p:cNvPicPr/>
              <p:nvPr/>
            </p:nvPicPr>
            <p:blipFill>
              <a:blip r:embed="rId6"/>
              <a:stretch>
                <a:fillRect/>
              </a:stretch>
            </p:blipFill>
            <p:spPr>
              <a:xfrm>
                <a:off x="3075251" y="25514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39C771E6-FD68-8FFB-3DEB-8AEAAF8B6304}"/>
                  </a:ext>
                </a:extLst>
              </p14:cNvPr>
              <p14:cNvContentPartPr/>
              <p14:nvPr/>
            </p14:nvContentPartPr>
            <p14:xfrm>
              <a:off x="3083891" y="2560124"/>
              <a:ext cx="360" cy="360"/>
            </p14:xfrm>
          </p:contentPart>
        </mc:Choice>
        <mc:Fallback xmlns="">
          <p:pic>
            <p:nvPicPr>
              <p:cNvPr id="23" name="Ink 22">
                <a:extLst>
                  <a:ext uri="{FF2B5EF4-FFF2-40B4-BE49-F238E27FC236}">
                    <a16:creationId xmlns:a16="http://schemas.microsoft.com/office/drawing/2014/main" id="{39C771E6-FD68-8FFB-3DEB-8AEAAF8B6304}"/>
                  </a:ext>
                </a:extLst>
              </p:cNvPr>
              <p:cNvPicPr/>
              <p:nvPr/>
            </p:nvPicPr>
            <p:blipFill>
              <a:blip r:embed="rId6"/>
              <a:stretch>
                <a:fillRect/>
              </a:stretch>
            </p:blipFill>
            <p:spPr>
              <a:xfrm>
                <a:off x="3075251" y="2551484"/>
                <a:ext cx="18000" cy="18000"/>
              </a:xfrm>
              <a:prstGeom prst="rect">
                <a:avLst/>
              </a:prstGeom>
            </p:spPr>
          </p:pic>
        </mc:Fallback>
      </mc:AlternateContent>
      <p:cxnSp>
        <p:nvCxnSpPr>
          <p:cNvPr id="36" name="Connector: Elbow 35">
            <a:extLst>
              <a:ext uri="{FF2B5EF4-FFF2-40B4-BE49-F238E27FC236}">
                <a16:creationId xmlns:a16="http://schemas.microsoft.com/office/drawing/2014/main" id="{35909F03-0EF5-0D93-063C-A3337F9463FC}"/>
              </a:ext>
            </a:extLst>
          </p:cNvPr>
          <p:cNvCxnSpPr>
            <a:stCxn id="9" idx="3"/>
          </p:cNvCxnSpPr>
          <p:nvPr/>
        </p:nvCxnSpPr>
        <p:spPr>
          <a:xfrm flipV="1">
            <a:off x="6299038" y="2510248"/>
            <a:ext cx="1256942" cy="10101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B732601-E5B5-1FD7-763C-7A650410C6A6}"/>
              </a:ext>
            </a:extLst>
          </p:cNvPr>
          <p:cNvCxnSpPr>
            <a:cxnSpLocks/>
          </p:cNvCxnSpPr>
          <p:nvPr/>
        </p:nvCxnSpPr>
        <p:spPr>
          <a:xfrm flipH="1">
            <a:off x="6281982" y="3141884"/>
            <a:ext cx="12569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4AECF8D-0FCB-ED3A-31C8-EE77AF344245}"/>
              </a:ext>
            </a:extLst>
          </p:cNvPr>
          <p:cNvCxnSpPr/>
          <p:nvPr/>
        </p:nvCxnSpPr>
        <p:spPr>
          <a:xfrm>
            <a:off x="2663336" y="2560124"/>
            <a:ext cx="13684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129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434DCA-BF94-9FA3-29D7-8BC35CDB41A4}"/>
              </a:ext>
            </a:extLst>
          </p:cNvPr>
          <p:cNvSpPr txBox="1"/>
          <p:nvPr/>
        </p:nvSpPr>
        <p:spPr>
          <a:xfrm>
            <a:off x="588126" y="562416"/>
            <a:ext cx="6097384" cy="5632311"/>
          </a:xfrm>
          <a:prstGeom prst="rect">
            <a:avLst/>
          </a:prstGeom>
          <a:noFill/>
        </p:spPr>
        <p:txBody>
          <a:bodyPr wrap="square">
            <a:spAutoFit/>
          </a:bodyPr>
          <a:lstStyle/>
          <a:p>
            <a:r>
              <a:rPr lang="en-IN" sz="2000" b="1" dirty="0"/>
              <a:t>PRIMARY KEY</a:t>
            </a:r>
          </a:p>
          <a:p>
            <a:endParaRPr lang="en-IN" dirty="0"/>
          </a:p>
          <a:p>
            <a:r>
              <a:rPr lang="en-US" dirty="0"/>
              <a:t>A primary key is a unique identifier for each record in a database table</a:t>
            </a:r>
          </a:p>
          <a:p>
            <a:endParaRPr lang="en-IN" dirty="0"/>
          </a:p>
          <a:p>
            <a:r>
              <a:rPr lang="en-IN" sz="1400" dirty="0"/>
              <a:t>EXAMPLE:</a:t>
            </a:r>
          </a:p>
          <a:p>
            <a:r>
              <a:rPr lang="en-IN" dirty="0"/>
              <a:t>CUSTOMER_NEW - CUST_ID</a:t>
            </a:r>
          </a:p>
          <a:p>
            <a:r>
              <a:rPr lang="en-IN" dirty="0"/>
              <a:t>PROD_CAT_CODE PROD_SUB_CAT_CODE</a:t>
            </a:r>
          </a:p>
          <a:p>
            <a:r>
              <a:rPr lang="en-IN" dirty="0"/>
              <a:t>TRANSACTION_NEW-PROD_CAT_CODE</a:t>
            </a:r>
          </a:p>
          <a:p>
            <a:endParaRPr lang="en-IN" dirty="0"/>
          </a:p>
          <a:p>
            <a:r>
              <a:rPr lang="en-US" sz="2000" b="1" dirty="0"/>
              <a:t>FOREIGN KEY</a:t>
            </a:r>
          </a:p>
          <a:p>
            <a:endParaRPr lang="en-US" dirty="0"/>
          </a:p>
          <a:p>
            <a:r>
              <a:rPr lang="en-US" dirty="0"/>
              <a:t>A foreign key is a field (or collection of fields) in one table that refers to the primary key in another table.</a:t>
            </a:r>
          </a:p>
          <a:p>
            <a:endParaRPr lang="en-US" dirty="0"/>
          </a:p>
          <a:p>
            <a:r>
              <a:rPr lang="en-US" sz="1400" dirty="0"/>
              <a:t>EXAMPLE:</a:t>
            </a:r>
          </a:p>
          <a:p>
            <a:r>
              <a:rPr lang="en-US" dirty="0" err="1"/>
              <a:t>Transaction_NEW</a:t>
            </a:r>
            <a:r>
              <a:rPr lang="en-US" dirty="0"/>
              <a:t>:</a:t>
            </a:r>
          </a:p>
          <a:p>
            <a:r>
              <a:rPr lang="en-US" dirty="0" err="1"/>
              <a:t>Cust_id</a:t>
            </a:r>
            <a:r>
              <a:rPr lang="en-US" dirty="0"/>
              <a:t> (reference to CUSTOMER_NEW)</a:t>
            </a:r>
          </a:p>
          <a:p>
            <a:r>
              <a:rPr lang="en-US" dirty="0" err="1"/>
              <a:t>Prod_sub_cat_code</a:t>
            </a:r>
            <a:r>
              <a:rPr lang="en-US" dirty="0"/>
              <a:t>(reference to </a:t>
            </a:r>
            <a:r>
              <a:rPr lang="en-US" dirty="0" err="1"/>
              <a:t>Prod_cat_code</a:t>
            </a:r>
            <a:r>
              <a:rPr lang="en-US" dirty="0"/>
              <a:t>)</a:t>
            </a:r>
          </a:p>
          <a:p>
            <a:endParaRPr lang="en-IN" dirty="0"/>
          </a:p>
        </p:txBody>
      </p:sp>
    </p:spTree>
    <p:extLst>
      <p:ext uri="{BB962C8B-B14F-4D97-AF65-F5344CB8AC3E}">
        <p14:creationId xmlns:p14="http://schemas.microsoft.com/office/powerpoint/2010/main" val="3506743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087C-79D8-7637-7A1C-589152730D82}"/>
              </a:ext>
            </a:extLst>
          </p:cNvPr>
          <p:cNvSpPr>
            <a:spLocks noGrp="1"/>
          </p:cNvSpPr>
          <p:nvPr>
            <p:ph type="title"/>
          </p:nvPr>
        </p:nvSpPr>
        <p:spPr/>
        <p:txBody>
          <a:bodyPr>
            <a:normAutofit/>
          </a:bodyPr>
          <a:lstStyle/>
          <a:p>
            <a:r>
              <a:rPr lang="en-IN" sz="4000" b="1" dirty="0"/>
              <a:t>DATA PREPARATION AND UNDERSTANDING</a:t>
            </a:r>
          </a:p>
        </p:txBody>
      </p:sp>
      <p:sp>
        <p:nvSpPr>
          <p:cNvPr id="3" name="Content Placeholder 2">
            <a:extLst>
              <a:ext uri="{FF2B5EF4-FFF2-40B4-BE49-F238E27FC236}">
                <a16:creationId xmlns:a16="http://schemas.microsoft.com/office/drawing/2014/main" id="{39C3C9DF-63C4-CC12-328B-D2EA7ADD4FA5}"/>
              </a:ext>
            </a:extLst>
          </p:cNvPr>
          <p:cNvSpPr>
            <a:spLocks noGrp="1"/>
          </p:cNvSpPr>
          <p:nvPr>
            <p:ph idx="1"/>
          </p:nvPr>
        </p:nvSpPr>
        <p:spPr/>
        <p:txBody>
          <a:bodyPr/>
          <a:lstStyle/>
          <a:p>
            <a:pPr marL="0" indent="0">
              <a:buNone/>
            </a:pPr>
            <a:r>
              <a:rPr lang="en-US" dirty="0"/>
              <a:t>1. </a:t>
            </a:r>
            <a:r>
              <a:rPr lang="en-US" sz="2000" dirty="0"/>
              <a:t>What is the total number of rows in each of the 3 tables in the database?</a:t>
            </a:r>
          </a:p>
          <a:p>
            <a:pPr marL="0" indent="0">
              <a:buNone/>
            </a:pPr>
            <a:r>
              <a:rPr lang="en-US" sz="2000" dirty="0"/>
              <a:t>Query :-</a:t>
            </a:r>
          </a:p>
          <a:p>
            <a:r>
              <a:rPr lang="en-IN" sz="1400" dirty="0"/>
              <a:t>prod)_</a:t>
            </a:r>
            <a:r>
              <a:rPr lang="en-IN" sz="1400" dirty="0" err="1"/>
              <a:t>cat_info</a:t>
            </a:r>
            <a:endParaRPr lang="en-IN" sz="1400" dirty="0"/>
          </a:p>
          <a:p>
            <a:endParaRPr lang="en-US" sz="2000" dirty="0"/>
          </a:p>
        </p:txBody>
      </p:sp>
      <p:pic>
        <p:nvPicPr>
          <p:cNvPr id="5" name="Picture 4">
            <a:extLst>
              <a:ext uri="{FF2B5EF4-FFF2-40B4-BE49-F238E27FC236}">
                <a16:creationId xmlns:a16="http://schemas.microsoft.com/office/drawing/2014/main" id="{6367ECD7-3248-B9AD-F4C7-70B1906671D7}"/>
              </a:ext>
            </a:extLst>
          </p:cNvPr>
          <p:cNvPicPr>
            <a:picLocks noChangeAspect="1"/>
          </p:cNvPicPr>
          <p:nvPr/>
        </p:nvPicPr>
        <p:blipFill>
          <a:blip r:embed="rId2"/>
          <a:stretch>
            <a:fillRect/>
          </a:stretch>
        </p:blipFill>
        <p:spPr>
          <a:xfrm>
            <a:off x="1116877" y="2736643"/>
            <a:ext cx="3324689" cy="885949"/>
          </a:xfrm>
          <a:prstGeom prst="rect">
            <a:avLst/>
          </a:prstGeom>
        </p:spPr>
      </p:pic>
      <p:pic>
        <p:nvPicPr>
          <p:cNvPr id="7" name="Picture 6">
            <a:extLst>
              <a:ext uri="{FF2B5EF4-FFF2-40B4-BE49-F238E27FC236}">
                <a16:creationId xmlns:a16="http://schemas.microsoft.com/office/drawing/2014/main" id="{2D7CA305-5ED2-448F-E9A9-0E881BB82765}"/>
              </a:ext>
            </a:extLst>
          </p:cNvPr>
          <p:cNvPicPr>
            <a:picLocks noChangeAspect="1"/>
          </p:cNvPicPr>
          <p:nvPr/>
        </p:nvPicPr>
        <p:blipFill>
          <a:blip r:embed="rId3"/>
          <a:stretch>
            <a:fillRect/>
          </a:stretch>
        </p:blipFill>
        <p:spPr>
          <a:xfrm>
            <a:off x="1116877" y="4858481"/>
            <a:ext cx="2238687" cy="1105054"/>
          </a:xfrm>
          <a:prstGeom prst="rect">
            <a:avLst/>
          </a:prstGeom>
        </p:spPr>
      </p:pic>
      <p:pic>
        <p:nvPicPr>
          <p:cNvPr id="9" name="Picture 8">
            <a:extLst>
              <a:ext uri="{FF2B5EF4-FFF2-40B4-BE49-F238E27FC236}">
                <a16:creationId xmlns:a16="http://schemas.microsoft.com/office/drawing/2014/main" id="{C0A21E0E-2C60-740A-E150-53737875FF13}"/>
              </a:ext>
            </a:extLst>
          </p:cNvPr>
          <p:cNvPicPr>
            <a:picLocks noChangeAspect="1"/>
          </p:cNvPicPr>
          <p:nvPr/>
        </p:nvPicPr>
        <p:blipFill>
          <a:blip r:embed="rId4"/>
          <a:stretch>
            <a:fillRect/>
          </a:stretch>
        </p:blipFill>
        <p:spPr>
          <a:xfrm>
            <a:off x="4441566" y="4858481"/>
            <a:ext cx="2248214" cy="1066949"/>
          </a:xfrm>
          <a:prstGeom prst="rect">
            <a:avLst/>
          </a:prstGeom>
        </p:spPr>
      </p:pic>
      <p:pic>
        <p:nvPicPr>
          <p:cNvPr id="11" name="Picture 10">
            <a:extLst>
              <a:ext uri="{FF2B5EF4-FFF2-40B4-BE49-F238E27FC236}">
                <a16:creationId xmlns:a16="http://schemas.microsoft.com/office/drawing/2014/main" id="{85385E90-4FED-B598-0D05-CFC4D7988523}"/>
              </a:ext>
            </a:extLst>
          </p:cNvPr>
          <p:cNvPicPr>
            <a:picLocks noChangeAspect="1"/>
          </p:cNvPicPr>
          <p:nvPr/>
        </p:nvPicPr>
        <p:blipFill>
          <a:blip r:embed="rId5"/>
          <a:stretch>
            <a:fillRect/>
          </a:stretch>
        </p:blipFill>
        <p:spPr>
          <a:xfrm>
            <a:off x="8376470" y="4858481"/>
            <a:ext cx="2305372" cy="847843"/>
          </a:xfrm>
          <a:prstGeom prst="rect">
            <a:avLst/>
          </a:prstGeom>
        </p:spPr>
      </p:pic>
      <p:sp>
        <p:nvSpPr>
          <p:cNvPr id="14" name="TextBox 13">
            <a:extLst>
              <a:ext uri="{FF2B5EF4-FFF2-40B4-BE49-F238E27FC236}">
                <a16:creationId xmlns:a16="http://schemas.microsoft.com/office/drawing/2014/main" id="{3F1BB3A7-2DF4-3E6F-0DE0-12B9737A4D5F}"/>
              </a:ext>
            </a:extLst>
          </p:cNvPr>
          <p:cNvSpPr txBox="1"/>
          <p:nvPr/>
        </p:nvSpPr>
        <p:spPr>
          <a:xfrm>
            <a:off x="1116877" y="4488873"/>
            <a:ext cx="2183456" cy="369332"/>
          </a:xfrm>
          <a:prstGeom prst="rect">
            <a:avLst/>
          </a:prstGeom>
          <a:noFill/>
        </p:spPr>
        <p:txBody>
          <a:bodyPr wrap="square" rtlCol="0">
            <a:spAutoFit/>
          </a:bodyPr>
          <a:lstStyle/>
          <a:p>
            <a:r>
              <a:rPr lang="en-IN" dirty="0" err="1"/>
              <a:t>customers_new</a:t>
            </a:r>
            <a:endParaRPr lang="en-IN" dirty="0"/>
          </a:p>
        </p:txBody>
      </p:sp>
      <p:sp>
        <p:nvSpPr>
          <p:cNvPr id="17" name="TextBox 16">
            <a:extLst>
              <a:ext uri="{FF2B5EF4-FFF2-40B4-BE49-F238E27FC236}">
                <a16:creationId xmlns:a16="http://schemas.microsoft.com/office/drawing/2014/main" id="{5E2F7677-B6B5-BEF9-D57F-2DB70B496EA3}"/>
              </a:ext>
            </a:extLst>
          </p:cNvPr>
          <p:cNvSpPr txBox="1"/>
          <p:nvPr/>
        </p:nvSpPr>
        <p:spPr>
          <a:xfrm>
            <a:off x="4366952" y="4421681"/>
            <a:ext cx="1729048" cy="369332"/>
          </a:xfrm>
          <a:prstGeom prst="rect">
            <a:avLst/>
          </a:prstGeom>
          <a:noFill/>
        </p:spPr>
        <p:txBody>
          <a:bodyPr wrap="square" rtlCol="0">
            <a:spAutoFit/>
          </a:bodyPr>
          <a:lstStyle/>
          <a:p>
            <a:r>
              <a:rPr lang="en-IN" dirty="0"/>
              <a:t>prod)_</a:t>
            </a:r>
            <a:r>
              <a:rPr lang="en-IN" dirty="0" err="1"/>
              <a:t>cat_info</a:t>
            </a:r>
            <a:endParaRPr lang="en-IN" dirty="0"/>
          </a:p>
        </p:txBody>
      </p:sp>
      <p:sp>
        <p:nvSpPr>
          <p:cNvPr id="18" name="TextBox 17">
            <a:extLst>
              <a:ext uri="{FF2B5EF4-FFF2-40B4-BE49-F238E27FC236}">
                <a16:creationId xmlns:a16="http://schemas.microsoft.com/office/drawing/2014/main" id="{F885B85D-BFC8-333A-902A-7C0F9BA68375}"/>
              </a:ext>
            </a:extLst>
          </p:cNvPr>
          <p:cNvSpPr txBox="1"/>
          <p:nvPr/>
        </p:nvSpPr>
        <p:spPr>
          <a:xfrm>
            <a:off x="8162399" y="4488873"/>
            <a:ext cx="1903615" cy="369332"/>
          </a:xfrm>
          <a:prstGeom prst="rect">
            <a:avLst/>
          </a:prstGeom>
          <a:noFill/>
        </p:spPr>
        <p:txBody>
          <a:bodyPr wrap="square" rtlCol="0">
            <a:spAutoFit/>
          </a:bodyPr>
          <a:lstStyle/>
          <a:p>
            <a:r>
              <a:rPr lang="en-IN" dirty="0" err="1"/>
              <a:t>transaction_new</a:t>
            </a:r>
            <a:endParaRPr lang="en-IN" dirty="0"/>
          </a:p>
        </p:txBody>
      </p:sp>
    </p:spTree>
    <p:extLst>
      <p:ext uri="{BB962C8B-B14F-4D97-AF65-F5344CB8AC3E}">
        <p14:creationId xmlns:p14="http://schemas.microsoft.com/office/powerpoint/2010/main" val="2575507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1032</Words>
  <Application>Microsoft Office PowerPoint</Application>
  <PresentationFormat>Widescreen</PresentationFormat>
  <Paragraphs>105</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E-COMMERCE RETAIL DATA ANALYSIS</vt:lpstr>
      <vt:lpstr>AGENDA</vt:lpstr>
      <vt:lpstr>Introduction</vt:lpstr>
      <vt:lpstr>Project Objective </vt:lpstr>
      <vt:lpstr>Data Availability</vt:lpstr>
      <vt:lpstr>DATABASE SCHEMA </vt:lpstr>
      <vt:lpstr>PowerPoint Presentation</vt:lpstr>
      <vt:lpstr>PowerPoint Presentation</vt:lpstr>
      <vt:lpstr>DATA PREPARATION AND UNDERSTANDING</vt:lpstr>
      <vt:lpstr>PowerPoint Presentation</vt:lpstr>
      <vt:lpstr>PowerPoint Presentation</vt:lpstr>
      <vt:lpstr>PowerPoint Presentation</vt:lpstr>
      <vt:lpstr>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 Insights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Surya K</dc:creator>
  <cp:lastModifiedBy>Surya K</cp:lastModifiedBy>
  <cp:revision>2</cp:revision>
  <dcterms:created xsi:type="dcterms:W3CDTF">2024-07-18T14:00:21Z</dcterms:created>
  <dcterms:modified xsi:type="dcterms:W3CDTF">2024-07-19T19:23:01Z</dcterms:modified>
</cp:coreProperties>
</file>