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17"/>
  </p:notesMasterIdLst>
  <p:sldIdLst>
    <p:sldId id="774" r:id="rId5"/>
    <p:sldId id="802" r:id="rId6"/>
    <p:sldId id="859" r:id="rId7"/>
    <p:sldId id="844" r:id="rId8"/>
    <p:sldId id="856" r:id="rId9"/>
    <p:sldId id="854" r:id="rId10"/>
    <p:sldId id="860" r:id="rId11"/>
    <p:sldId id="857" r:id="rId12"/>
    <p:sldId id="858" r:id="rId13"/>
    <p:sldId id="855" r:id="rId14"/>
    <p:sldId id="846" r:id="rId15"/>
    <p:sldId id="79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E7D54-1AF3-D347-837B-7047077889D3}" v="7" dt="2024-11-27T19:34:02.340"/>
    <p1510:client id="{44500A70-8194-395F-2EDA-40161407C5EC}" v="77" dt="2024-11-27T15:41:26.798"/>
    <p1510:client id="{664629D4-3EB6-2417-5B33-C9B099F8E9C8}" v="109" dt="2024-11-27T20:00:35.311"/>
    <p1510:client id="{6CC705A4-4197-EB1D-EF04-E2A9C62E705C}" v="50" dt="2024-11-27T16:18:39.715"/>
    <p1510:client id="{94F40449-455F-4426-AD6E-25B48F566BC9}" v="8" dt="2024-11-27T18:57:14.824"/>
    <p1510:client id="{A4430CBF-C795-FE80-81B8-01C6B7DE3A22}" v="48" dt="2024-11-27T16:50:54.424"/>
    <p1510:client id="{A57ACAC8-D4F3-49B3-227C-4C34C618D791}" v="78" dt="2024-11-27T18:56:32.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400"/>
            <a:r>
              <a:rPr lang="en-US" sz="4400">
                <a:solidFill>
                  <a:prstClr val="white"/>
                </a:solidFill>
                <a:latin typeface="Georgia"/>
              </a:rPr>
              <a:t>Efficient use of machine learning models to evaluate the parametric performance of the ML models for language translation from Telugu to Hindi.</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5231" y="4689900"/>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7529917" y="5277028"/>
            <a:ext cx="4975110" cy="2523768"/>
          </a:xfrm>
          <a:prstGeom prst="rect">
            <a:avLst/>
          </a:prstGeom>
          <a:noFill/>
        </p:spPr>
        <p:txBody>
          <a:bodyPr wrap="square" lIns="91440" tIns="45720" rIns="91440" bIns="45720" rtlCol="0" anchor="t">
            <a:spAutoFit/>
          </a:bodyPr>
          <a:lstStyle/>
          <a:p>
            <a:pPr defTabSz="914400"/>
            <a:r>
              <a:rPr lang="en-US" sz="2800">
                <a:solidFill>
                  <a:prstClr val="white"/>
                </a:solidFill>
                <a:latin typeface="Georgia"/>
              </a:rPr>
              <a:t>Team details:</a:t>
            </a:r>
          </a:p>
          <a:p>
            <a:pPr defTabSz="914400"/>
            <a:r>
              <a:rPr lang="en-US" sz="2800">
                <a:solidFill>
                  <a:prstClr val="white"/>
                </a:solidFill>
                <a:latin typeface="Georgia"/>
              </a:rPr>
              <a:t>BL.EN.U4CSE22254</a:t>
            </a:r>
          </a:p>
          <a:p>
            <a:pPr defTabSz="914400"/>
            <a:r>
              <a:rPr lang="en-US" sz="2800">
                <a:solidFill>
                  <a:prstClr val="white"/>
                </a:solidFill>
                <a:latin typeface="Georgia"/>
              </a:rPr>
              <a:t>BL.EN.U4CSE22267</a:t>
            </a:r>
          </a:p>
          <a:p>
            <a:pPr defTabSz="914400"/>
            <a:r>
              <a:rPr lang="en-US" sz="2800">
                <a:solidFill>
                  <a:prstClr val="white"/>
                </a:solidFill>
                <a:latin typeface="Georgia"/>
              </a:rPr>
              <a:t>BL.EN.U4CSE22287</a:t>
            </a:r>
          </a:p>
          <a:p>
            <a:pPr defTabSz="914400"/>
            <a:endParaRPr lang="en-US" sz="2800">
              <a:solidFill>
                <a:prstClr val="white"/>
              </a:solidFill>
              <a:latin typeface="Georgia"/>
            </a:endParaRPr>
          </a:p>
          <a:p>
            <a:pPr defTabSz="914400"/>
            <a:endParaRPr lang="en-US">
              <a:solidFill>
                <a:prstClr val="white"/>
              </a:solidFill>
              <a:cs typeface="Calibri"/>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a:p>
        </p:txBody>
      </p:sp>
      <p:sp>
        <p:nvSpPr>
          <p:cNvPr id="10" name="Rectangle 9">
            <a:extLst>
              <a:ext uri="{FF2B5EF4-FFF2-40B4-BE49-F238E27FC236}">
                <a16:creationId xmlns:a16="http://schemas.microsoft.com/office/drawing/2014/main" id="{06A3B953-744B-3D4F-8898-C0158B157C87}"/>
              </a:ext>
            </a:extLst>
          </p:cNvPr>
          <p:cNvSpPr/>
          <p:nvPr/>
        </p:nvSpPr>
        <p:spPr>
          <a:xfrm>
            <a:off x="352430" y="1367376"/>
            <a:ext cx="11487140" cy="369332"/>
          </a:xfrm>
          <a:prstGeom prst="rect">
            <a:avLst/>
          </a:prstGeom>
          <a:noFill/>
        </p:spPr>
        <p:txBody>
          <a:bodyPr wrap="square" lIns="91440" tIns="45720" rIns="91440" bIns="45720" anchor="t">
            <a:spAutoFit/>
          </a:bodyPr>
          <a:lstStyle/>
          <a:p>
            <a:pPr algn="ctr" defTabSz="914400"/>
            <a:r>
              <a:rPr lang="en-US">
                <a:latin typeface="Georgia"/>
              </a:rPr>
              <a:t>​</a:t>
            </a:r>
            <a:endParaRPr lang="en-US" sz="5400">
              <a:solidFill>
                <a:prstClr val="white"/>
              </a:solidFill>
              <a:latin typeface="Georgia"/>
            </a:endParaRPr>
          </a:p>
        </p:txBody>
      </p:sp>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Georgia"/>
              </a:rPr>
              <a:t>Comparitive</a:t>
            </a:r>
            <a:r>
              <a:rPr lang="en-US" dirty="0">
                <a:latin typeface="Georgia"/>
              </a:rPr>
              <a:t> Study </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pPr/>
              <a:t>10</a:t>
            </a:fld>
            <a:endParaRPr lang="en-US"/>
          </a:p>
        </p:txBody>
      </p:sp>
      <p:pic>
        <p:nvPicPr>
          <p:cNvPr id="7" name="Content Placeholder 6" descr="A black background with white text&#10;&#10;Description automatically generated">
            <a:extLst>
              <a:ext uri="{FF2B5EF4-FFF2-40B4-BE49-F238E27FC236}">
                <a16:creationId xmlns:a16="http://schemas.microsoft.com/office/drawing/2014/main" id="{725AA896-6CD0-7164-AD82-2DA8018ECA08}"/>
              </a:ext>
            </a:extLst>
          </p:cNvPr>
          <p:cNvPicPr>
            <a:picLocks noGrp="1" noChangeAspect="1"/>
          </p:cNvPicPr>
          <p:nvPr>
            <p:ph idx="1"/>
          </p:nvPr>
        </p:nvPicPr>
        <p:blipFill>
          <a:blip r:embed="rId2"/>
          <a:stretch>
            <a:fillRect/>
          </a:stretch>
        </p:blipFill>
        <p:spPr>
          <a:xfrm>
            <a:off x="1415525" y="1543942"/>
            <a:ext cx="8938053" cy="411530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latin typeface="Georgia"/>
              </a:rPr>
              <a:t>Conclusion</a:t>
            </a:r>
            <a:endParaRPr lang="en-IN" dirty="0">
              <a:latin typeface="Georgia"/>
            </a:endParaRPr>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11</a:t>
            </a:fld>
            <a:endParaRPr lang="en-US"/>
          </a:p>
        </p:txBody>
      </p:sp>
      <p:sp>
        <p:nvSpPr>
          <p:cNvPr id="2" name="Rectangle 1"/>
          <p:cNvSpPr/>
          <p:nvPr/>
        </p:nvSpPr>
        <p:spPr>
          <a:xfrm>
            <a:off x="499806" y="931044"/>
            <a:ext cx="10515599" cy="4985980"/>
          </a:xfrm>
          <a:prstGeom prst="rect">
            <a:avLst/>
          </a:prstGeom>
        </p:spPr>
        <p:txBody>
          <a:bodyPr wrap="square" lIns="91440" tIns="45720" rIns="91440" bIns="45720" anchor="t">
            <a:spAutoFit/>
          </a:bodyPr>
          <a:lstStyle/>
          <a:p>
            <a:endParaRPr lang="en-US" sz="2000" dirty="0">
              <a:latin typeface="Arial"/>
              <a:ea typeface="Calibri"/>
              <a:cs typeface="Calibri"/>
            </a:endParaRPr>
          </a:p>
          <a:p>
            <a:r>
              <a:rPr lang="en-US" sz="2000" dirty="0">
                <a:latin typeface="Arial"/>
                <a:ea typeface="+mn-lt"/>
                <a:cs typeface="+mn-lt"/>
              </a:rPr>
              <a:t>The comparative analysis establishes the </a:t>
            </a:r>
            <a:r>
              <a:rPr lang="en-US" sz="2000" err="1">
                <a:latin typeface="Arial"/>
                <a:ea typeface="+mn-lt"/>
                <a:cs typeface="+mn-lt"/>
              </a:rPr>
              <a:t>Fairseq</a:t>
            </a:r>
            <a:r>
              <a:rPr lang="en-US" sz="2000" dirty="0">
                <a:latin typeface="Arial"/>
                <a:ea typeface="+mn-lt"/>
                <a:cs typeface="+mn-lt"/>
              </a:rPr>
              <a:t> Transformer model as the superior choice for Hindi-to-Telugu translation tasks, showcasing its ability to achieve significantly lower training and validation losses, faster convergence, and semantically richer translations. The Transformer's advanced architecture, leveraging multi-head attention mechanisms and positional encoding, enables it to handle complex linguistic patterns more effectively than the Encoder-Decoder LSTM. However, this study highlights that fine-tuning plays a crucial role in enhancing model accuracy for both approaches. For the LSTM, fine-tuning the dataset size and the number of epochs significantly improved its performance, ensuring better generalization over varying training sizes. In contrast, for the </a:t>
            </a:r>
            <a:r>
              <a:rPr lang="en-US" sz="2000" err="1">
                <a:latin typeface="Arial"/>
                <a:ea typeface="+mn-lt"/>
                <a:cs typeface="+mn-lt"/>
              </a:rPr>
              <a:t>Fairseq</a:t>
            </a:r>
            <a:r>
              <a:rPr lang="en-US" sz="2000" dirty="0">
                <a:latin typeface="Arial"/>
                <a:ea typeface="+mn-lt"/>
                <a:cs typeface="+mn-lt"/>
              </a:rPr>
              <a:t> Transformer, fine-tuning hyperparameters such as dropout rates, embedding sizes, and learning rates led to better optimization and higher translation quality. These findings underscore the importance of hyperparameter optimization in achieving the full potential of machine translation models and pave the way for more robust and effective systems tailored for low-resource language pairs.</a:t>
            </a:r>
            <a:endParaRPr lang="en-US" sz="2000" dirty="0">
              <a:latin typeface="Arial"/>
            </a:endParaRPr>
          </a:p>
          <a:p>
            <a:endParaRPr lang="en-US" dirty="0">
              <a:latin typeface="Calibri"/>
              <a:ea typeface="Calibri"/>
              <a:cs typeface="Calibri"/>
            </a:endParaRPr>
          </a:p>
        </p:txBody>
      </p:sp>
    </p:spTree>
    <p:extLst>
      <p:ext uri="{BB962C8B-B14F-4D97-AF65-F5344CB8AC3E}">
        <p14:creationId xmlns:p14="http://schemas.microsoft.com/office/powerpoint/2010/main" val="75071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12</a:t>
            </a:fld>
            <a:endParaRPr lang="en-US"/>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957258" y="4830097"/>
            <a:ext cx="10947400" cy="854997"/>
          </a:xfrm>
          <a:prstGeom prst="rect">
            <a:avLst/>
          </a:prstGeom>
        </p:spPr>
      </p:pic>
    </p:spTree>
    <p:extLst>
      <p:ext uri="{BB962C8B-B14F-4D97-AF65-F5344CB8AC3E}">
        <p14:creationId xmlns:p14="http://schemas.microsoft.com/office/powerpoint/2010/main" val="423095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a:xfrm>
            <a:off x="341194" y="1137256"/>
            <a:ext cx="11436824" cy="5060482"/>
          </a:xfrm>
        </p:spPr>
        <p:txBody>
          <a:bodyPr vert="horz" lIns="91440" tIns="45720" rIns="91440" bIns="45720" rtlCol="0" anchor="t">
            <a:normAutofit/>
          </a:bodyPr>
          <a:lstStyle/>
          <a:p>
            <a:r>
              <a:rPr lang="en-US">
                <a:latin typeface="Georgia"/>
              </a:rPr>
              <a:t>Introduction and motivation</a:t>
            </a:r>
          </a:p>
          <a:p>
            <a:r>
              <a:rPr lang="en-US">
                <a:latin typeface="Georgia"/>
              </a:rPr>
              <a:t>Problem Statement</a:t>
            </a:r>
            <a:endParaRPr lang="en-US"/>
          </a:p>
          <a:p>
            <a:r>
              <a:rPr lang="en-US">
                <a:latin typeface="Georgia"/>
              </a:rPr>
              <a:t>Solution Design and Architecture</a:t>
            </a:r>
          </a:p>
          <a:p>
            <a:r>
              <a:rPr lang="en-US">
                <a:latin typeface="Georgia"/>
              </a:rPr>
              <a:t>Implementation</a:t>
            </a:r>
          </a:p>
          <a:p>
            <a:r>
              <a:rPr lang="en-US">
                <a:latin typeface="Georgia"/>
              </a:rPr>
              <a:t>Conclusion</a:t>
            </a: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a:latin typeface="Georgia"/>
              </a:rPr>
              <a:t>Agenda</a:t>
            </a:r>
            <a:endParaRPr lang="en-US"/>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C9BEE9-6B1A-4DE7-BCFC-F19BC624262E}"/>
              </a:ext>
            </a:extLst>
          </p:cNvPr>
          <p:cNvSpPr>
            <a:spLocks noGrp="1"/>
          </p:cNvSpPr>
          <p:nvPr>
            <p:ph type="title"/>
          </p:nvPr>
        </p:nvSpPr>
        <p:spPr/>
        <p:txBody>
          <a:bodyPr/>
          <a:lstStyle/>
          <a:p>
            <a:r>
              <a:rPr lang="en-IN">
                <a:latin typeface="Georgia"/>
              </a:rPr>
              <a:t>Introduction and Motivation  </a:t>
            </a:r>
          </a:p>
        </p:txBody>
      </p:sp>
      <p:sp>
        <p:nvSpPr>
          <p:cNvPr id="4" name="Slide Number Placeholder 3">
            <a:extLst>
              <a:ext uri="{FF2B5EF4-FFF2-40B4-BE49-F238E27FC236}">
                <a16:creationId xmlns:a16="http://schemas.microsoft.com/office/drawing/2014/main" id="{0E22BF7B-A504-4588-A08A-71A6392C1364}"/>
              </a:ext>
            </a:extLst>
          </p:cNvPr>
          <p:cNvSpPr>
            <a:spLocks noGrp="1"/>
          </p:cNvSpPr>
          <p:nvPr>
            <p:ph type="sldNum" sz="quarter" idx="12"/>
          </p:nvPr>
        </p:nvSpPr>
        <p:spPr/>
        <p:txBody>
          <a:bodyPr/>
          <a:lstStyle/>
          <a:p>
            <a:fld id="{71766878-3199-4EAB-94E7-2D6D11070E14}" type="slidenum">
              <a:rPr lang="en-US" smtClean="0"/>
              <a:pPr/>
              <a:t>3</a:t>
            </a:fld>
            <a:endParaRPr lang="en-US"/>
          </a:p>
        </p:txBody>
      </p:sp>
      <p:sp>
        <p:nvSpPr>
          <p:cNvPr id="6" name="Rectangle 2">
            <a:extLst>
              <a:ext uri="{FF2B5EF4-FFF2-40B4-BE49-F238E27FC236}">
                <a16:creationId xmlns:a16="http://schemas.microsoft.com/office/drawing/2014/main" id="{DBA4370D-F6ED-459D-A41D-1AE70D8742CE}"/>
              </a:ext>
            </a:extLst>
          </p:cNvPr>
          <p:cNvSpPr>
            <a:spLocks noGrp="1" noChangeArrowheads="1"/>
          </p:cNvSpPr>
          <p:nvPr>
            <p:ph idx="1"/>
          </p:nvPr>
        </p:nvSpPr>
        <p:spPr bwMode="auto">
          <a:xfrm>
            <a:off x="115956" y="922236"/>
            <a:ext cx="1143682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Language translation is a vital component of Natural Language Processing (NLP), enabling meaningful communication across culturally and linguistically diverse communities. Translating between Telugu, a Dravidian language spoken widely in southern India, and Hindi, an Indo-Aryan language predominant in northern and central India, is particularly challenging due to significant differences in grammar, syntax, word order, and semantic structures. These challenges are compounded by the fact that Telugu is a low-resource language, with limited availability of parallel corpora and other linguistic resources needed for computational tasks. To address these complexities, this study leverages advanced deep learning models such as Long Short-Term Memory Networks (LSTM) and </a:t>
            </a:r>
            <a:r>
              <a:rPr kumimoji="0" lang="en-US" altLang="en-US" sz="2000" b="0" i="0" u="none" strike="noStrike" cap="none" normalizeH="0" baseline="0" err="1">
                <a:ln>
                  <a:noFill/>
                </a:ln>
                <a:solidFill>
                  <a:schemeClr val="tx1"/>
                </a:solidFill>
                <a:effectLst/>
                <a:latin typeface="Arial" panose="020B0604020202020204" pitchFamily="34" charset="0"/>
              </a:rPr>
              <a:t>Fairseq</a:t>
            </a:r>
            <a:r>
              <a:rPr kumimoji="0" lang="en-US" altLang="en-US" sz="2000" b="0" i="0" u="none" strike="noStrike" cap="none" normalizeH="0" baseline="0">
                <a:ln>
                  <a:noFill/>
                </a:ln>
                <a:solidFill>
                  <a:schemeClr val="tx1"/>
                </a:solidFill>
                <a:effectLst/>
                <a:latin typeface="Arial" panose="020B0604020202020204" pitchFamily="34" charset="0"/>
              </a:rPr>
              <a:t>, each offering unique advantages for handling low-resource languages and complex translation tasks. By fine-tuning these models under varying hyperparameter settings, such as learning rate, dropout, and embedding dimensions, this research aims to optimize translation quality while addressing the linguistic and resource-related challenges. The study not only seeks to enhance Telugu-to-Hindi translation but also provides valuable insights into bridging linguistic divides for other low-resource language pairs, thereby promoting inclusivity and accessibility in India's multilingual digital ecosystem.</a:t>
            </a:r>
          </a:p>
        </p:txBody>
      </p:sp>
    </p:spTree>
    <p:extLst>
      <p:ext uri="{BB962C8B-B14F-4D97-AF65-F5344CB8AC3E}">
        <p14:creationId xmlns:p14="http://schemas.microsoft.com/office/powerpoint/2010/main" val="190162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a:latin typeface="Georgia"/>
              </a:rPr>
              <a:t>Problem statement and Data Description </a:t>
            </a:r>
            <a:endParaRPr lang="en-US"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4</a:t>
            </a:fld>
            <a:endParaRPr lang="en-US"/>
          </a:p>
        </p:txBody>
      </p:sp>
      <p:grpSp>
        <p:nvGrpSpPr>
          <p:cNvPr id="9" name="Group 8">
            <a:extLst>
              <a:ext uri="{FF2B5EF4-FFF2-40B4-BE49-F238E27FC236}">
                <a16:creationId xmlns:a16="http://schemas.microsoft.com/office/drawing/2014/main" id="{C98391D9-96DD-46C7-AF58-0D419467E2B0}"/>
              </a:ext>
            </a:extLst>
          </p:cNvPr>
          <p:cNvGrpSpPr/>
          <p:nvPr/>
        </p:nvGrpSpPr>
        <p:grpSpPr>
          <a:xfrm>
            <a:off x="115956" y="1084541"/>
            <a:ext cx="11874544" cy="2419898"/>
            <a:chOff x="115956" y="1166648"/>
            <a:chExt cx="11874544" cy="2419898"/>
          </a:xfrm>
        </p:grpSpPr>
        <p:sp>
          <p:nvSpPr>
            <p:cNvPr id="5" name="Content Placeholder 1">
              <a:extLst>
                <a:ext uri="{FF2B5EF4-FFF2-40B4-BE49-F238E27FC236}">
                  <a16:creationId xmlns:a16="http://schemas.microsoft.com/office/drawing/2014/main" id="{FA8502E1-2D03-4842-B4C1-D31070252DA5}"/>
                </a:ext>
              </a:extLst>
            </p:cNvPr>
            <p:cNvSpPr txBox="1">
              <a:spLocks/>
            </p:cNvSpPr>
            <p:nvPr/>
          </p:nvSpPr>
          <p:spPr>
            <a:xfrm>
              <a:off x="874643" y="1174428"/>
              <a:ext cx="11115857" cy="2412118"/>
            </a:xfrm>
            <a:prstGeom prst="rect">
              <a:avLst/>
            </a:prstGeom>
            <a:ln>
              <a:solidFill>
                <a:srgbClr val="0070C0"/>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1800">
                <a:latin typeface="Georgia"/>
              </a:endParaRPr>
            </a:p>
          </p:txBody>
        </p:sp>
        <p:sp>
          <p:nvSpPr>
            <p:cNvPr id="2" name="Rectangle 1">
              <a:extLst>
                <a:ext uri="{FF2B5EF4-FFF2-40B4-BE49-F238E27FC236}">
                  <a16:creationId xmlns:a16="http://schemas.microsoft.com/office/drawing/2014/main" id="{D7F95B4A-6C53-4C2F-8CED-3AA554877874}"/>
                </a:ext>
              </a:extLst>
            </p:cNvPr>
            <p:cNvSpPr/>
            <p:nvPr/>
          </p:nvSpPr>
          <p:spPr>
            <a:xfrm>
              <a:off x="115956" y="1166648"/>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a:t>Problem Statement</a:t>
              </a:r>
              <a:endParaRPr lang="en-IN" sz="2400" b="1"/>
            </a:p>
          </p:txBody>
        </p:sp>
      </p:grpSp>
      <p:grpSp>
        <p:nvGrpSpPr>
          <p:cNvPr id="8" name="Group 7">
            <a:extLst>
              <a:ext uri="{FF2B5EF4-FFF2-40B4-BE49-F238E27FC236}">
                <a16:creationId xmlns:a16="http://schemas.microsoft.com/office/drawing/2014/main" id="{65DBA8F7-439B-4825-AF56-67E834FBC725}"/>
              </a:ext>
            </a:extLst>
          </p:cNvPr>
          <p:cNvGrpSpPr/>
          <p:nvPr/>
        </p:nvGrpSpPr>
        <p:grpSpPr>
          <a:xfrm>
            <a:off x="115956" y="3744414"/>
            <a:ext cx="11751395" cy="2419898"/>
            <a:chOff x="115956" y="3744414"/>
            <a:chExt cx="11751395" cy="2419898"/>
          </a:xfrm>
        </p:grpSpPr>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751494" y="3752194"/>
              <a:ext cx="11115857" cy="2412118"/>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457200" lvl="1" indent="0">
                <a:buNone/>
              </a:pPr>
              <a:endParaRPr lang="en-US" sz="1800"/>
            </a:p>
          </p:txBody>
        </p:sp>
        <p:sp>
          <p:nvSpPr>
            <p:cNvPr id="7" name="Rectangle 6">
              <a:extLst>
                <a:ext uri="{FF2B5EF4-FFF2-40B4-BE49-F238E27FC236}">
                  <a16:creationId xmlns:a16="http://schemas.microsoft.com/office/drawing/2014/main" id="{BF6389F2-6A9B-4FAE-A9A5-D819AD88CCE3}"/>
                </a:ext>
              </a:extLst>
            </p:cNvPr>
            <p:cNvSpPr/>
            <p:nvPr/>
          </p:nvSpPr>
          <p:spPr>
            <a:xfrm>
              <a:off x="115956" y="3744414"/>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a:t>Data Description</a:t>
              </a:r>
              <a:endParaRPr lang="en-IN" sz="2400" b="1"/>
            </a:p>
          </p:txBody>
        </p:sp>
      </p:grpSp>
      <p:sp>
        <p:nvSpPr>
          <p:cNvPr id="11" name="TextBox 10">
            <a:extLst>
              <a:ext uri="{FF2B5EF4-FFF2-40B4-BE49-F238E27FC236}">
                <a16:creationId xmlns:a16="http://schemas.microsoft.com/office/drawing/2014/main" id="{4CDFF00F-C499-4F00-BC7F-4BDA738E183C}"/>
              </a:ext>
            </a:extLst>
          </p:cNvPr>
          <p:cNvSpPr txBox="1"/>
          <p:nvPr/>
        </p:nvSpPr>
        <p:spPr>
          <a:xfrm>
            <a:off x="874642" y="1188335"/>
            <a:ext cx="11115857" cy="2031325"/>
          </a:xfrm>
          <a:prstGeom prst="rect">
            <a:avLst/>
          </a:prstGeom>
          <a:noFill/>
        </p:spPr>
        <p:txBody>
          <a:bodyPr wrap="square" lIns="91440" tIns="45720" rIns="91440" bIns="45720" anchor="t">
            <a:spAutoFit/>
          </a:bodyPr>
          <a:lstStyle/>
          <a:p>
            <a:r>
              <a:rPr lang="en-US" dirty="0">
                <a:latin typeface="Arial"/>
                <a:ea typeface="+mn-lt"/>
                <a:cs typeface="+mn-lt"/>
              </a:rPr>
              <a:t>This research addresses the challenges of translating between Telugu and Hindi, two linguistically distinct languages, with Telugu being a low-resource language. The limited availability of parallel corpora and the complexities of grammar and syntax hinder accurate machine translation. This study leverages deep learning models like LSTM and </a:t>
            </a:r>
            <a:r>
              <a:rPr lang="en-US" err="1">
                <a:latin typeface="Arial"/>
                <a:ea typeface="+mn-lt"/>
                <a:cs typeface="+mn-lt"/>
              </a:rPr>
              <a:t>Fairseq</a:t>
            </a:r>
            <a:r>
              <a:rPr lang="en-US" dirty="0">
                <a:latin typeface="Arial"/>
                <a:ea typeface="+mn-lt"/>
                <a:cs typeface="+mn-lt"/>
              </a:rPr>
              <a:t>, focusing on fine-tuning parameters such as dataset size and epochs to improve translation accuracy and develop an effective framework for low-resource language translation.</a:t>
            </a:r>
            <a:endParaRPr lang="en-US" dirty="0">
              <a:latin typeface="Arial"/>
            </a:endParaRPr>
          </a:p>
          <a:p>
            <a:endParaRPr lang="en-US">
              <a:ea typeface="Calibri"/>
              <a:cs typeface="Calibri"/>
            </a:endParaRPr>
          </a:p>
        </p:txBody>
      </p:sp>
      <p:sp>
        <p:nvSpPr>
          <p:cNvPr id="13" name="TextBox 12">
            <a:extLst>
              <a:ext uri="{FF2B5EF4-FFF2-40B4-BE49-F238E27FC236}">
                <a16:creationId xmlns:a16="http://schemas.microsoft.com/office/drawing/2014/main" id="{F09421A1-80BC-4A2C-B551-C56A3BBC47CE}"/>
              </a:ext>
            </a:extLst>
          </p:cNvPr>
          <p:cNvSpPr txBox="1"/>
          <p:nvPr/>
        </p:nvSpPr>
        <p:spPr>
          <a:xfrm>
            <a:off x="874642" y="4084900"/>
            <a:ext cx="10806079" cy="2062103"/>
          </a:xfrm>
          <a:prstGeom prst="rect">
            <a:avLst/>
          </a:prstGeom>
          <a:noFill/>
        </p:spPr>
        <p:txBody>
          <a:bodyPr wrap="square" lIns="91440" tIns="45720" rIns="91440" bIns="45720" rtlCol="0" anchor="t">
            <a:spAutoFit/>
          </a:bodyPr>
          <a:lstStyle/>
          <a:p>
            <a:r>
              <a:rPr lang="en-US" sz="1600" dirty="0">
                <a:latin typeface="Arial"/>
                <a:ea typeface="+mn-lt"/>
                <a:cs typeface="+mn-lt"/>
              </a:rPr>
              <a:t>The dataset used in this study consists of </a:t>
            </a:r>
            <a:r>
              <a:rPr lang="en-US" sz="1600" b="1" dirty="0">
                <a:latin typeface="Arial"/>
                <a:ea typeface="+mn-lt"/>
                <a:cs typeface="+mn-lt"/>
              </a:rPr>
              <a:t>21,404 bilingual sentence pairs</a:t>
            </a:r>
            <a:r>
              <a:rPr lang="en-US" sz="1600" dirty="0">
                <a:latin typeface="Arial"/>
                <a:ea typeface="+mn-lt"/>
                <a:cs typeface="+mn-lt"/>
              </a:rPr>
              <a:t> in Hindi and Telugu. These pairs are sourced from structured resources, such as language-learning books, providing contextually aligned translations. Each entry comprises a Hindi sentence or phrase and its corresponding Telugu translation. To ensure consistency and accuracy, the dataset was preprocessed to remove punctuation, digits, and unnecessary spaces. Start (</a:t>
            </a:r>
            <a:r>
              <a:rPr lang="en-US" sz="1600" dirty="0">
                <a:latin typeface="Arial"/>
                <a:ea typeface="Calibri"/>
                <a:cs typeface="Calibri"/>
              </a:rPr>
              <a:t>START_</a:t>
            </a:r>
            <a:r>
              <a:rPr lang="en-US" sz="1600" dirty="0">
                <a:latin typeface="Arial"/>
                <a:ea typeface="+mn-lt"/>
                <a:cs typeface="+mn-lt"/>
              </a:rPr>
              <a:t>) and end (</a:t>
            </a:r>
            <a:r>
              <a:rPr lang="en-US" sz="1600" dirty="0">
                <a:latin typeface="Arial"/>
                <a:ea typeface="Calibri"/>
                <a:cs typeface="Calibri"/>
              </a:rPr>
              <a:t>_END</a:t>
            </a:r>
            <a:r>
              <a:rPr lang="en-US" sz="1600" dirty="0">
                <a:latin typeface="Arial"/>
                <a:ea typeface="+mn-lt"/>
                <a:cs typeface="+mn-lt"/>
              </a:rPr>
              <a:t>) tokens were added to the Telugu sentences to define sequence boundaries, aiding in training the translation model. The dataset reflects diverse linguistic patterns and vocabulary, making it a valuable resource for evaluating and fine-tuning machine translation models for low-resource language pairs.</a:t>
            </a:r>
            <a:endParaRPr lang="en-US" dirty="0">
              <a:latin typeface="Arial"/>
            </a:endParaRPr>
          </a:p>
          <a:p>
            <a:endParaRPr lang="en-US" sz="1600">
              <a:ea typeface="Calibri"/>
              <a:cs typeface="Calibri"/>
            </a:endParaRPr>
          </a:p>
        </p:txBody>
      </p:sp>
    </p:spTree>
    <p:extLst>
      <p:ext uri="{BB962C8B-B14F-4D97-AF65-F5344CB8AC3E}">
        <p14:creationId xmlns:p14="http://schemas.microsoft.com/office/powerpoint/2010/main" val="111219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Georgia"/>
              </a:rPr>
              <a:t>Solution design and Architecture</a:t>
            </a:r>
            <a:endParaRPr lang="en-US"/>
          </a:p>
        </p:txBody>
      </p:sp>
      <p:sp>
        <p:nvSpPr>
          <p:cNvPr id="4" name="Slide Number Placeholder 3"/>
          <p:cNvSpPr>
            <a:spLocks noGrp="1"/>
          </p:cNvSpPr>
          <p:nvPr>
            <p:ph type="sldNum" sz="quarter" idx="12"/>
          </p:nvPr>
        </p:nvSpPr>
        <p:spPr/>
        <p:txBody>
          <a:bodyPr/>
          <a:lstStyle/>
          <a:p>
            <a:fld id="{71766878-3199-4EAB-94E7-2D6D11070E14}" type="slidenum">
              <a:rPr lang="en-US" smtClean="0"/>
              <a:pPr/>
              <a:t>5</a:t>
            </a:fld>
            <a:endParaRPr lang="en-US"/>
          </a:p>
        </p:txBody>
      </p:sp>
      <p:sp>
        <p:nvSpPr>
          <p:cNvPr id="2" name="Content Placeholder 1"/>
          <p:cNvSpPr>
            <a:spLocks noGrp="1"/>
          </p:cNvSpPr>
          <p:nvPr>
            <p:ph idx="1"/>
          </p:nvPr>
        </p:nvSpPr>
        <p:spPr/>
        <p:txBody>
          <a:bodyPr vert="horz" lIns="91440" tIns="45720" rIns="91440" bIns="45720" rtlCol="0" anchor="t">
            <a:normAutofit/>
          </a:bodyPr>
          <a:lstStyle/>
          <a:p>
            <a:pPr marL="0" indent="0">
              <a:buNone/>
            </a:pPr>
            <a:endParaRPr lang="en-US"/>
          </a:p>
          <a:p>
            <a:pPr marL="0" indent="0">
              <a:buNone/>
            </a:pPr>
            <a:endParaRPr lang="en-US" sz="1800"/>
          </a:p>
          <a:p>
            <a:endParaRPr lang="en-IN" sz="1800"/>
          </a:p>
        </p:txBody>
      </p:sp>
      <p:pic>
        <p:nvPicPr>
          <p:cNvPr id="5" name="Picture 4" descr="A diagram of a process&#10;&#10;Description automatically generated">
            <a:extLst>
              <a:ext uri="{FF2B5EF4-FFF2-40B4-BE49-F238E27FC236}">
                <a16:creationId xmlns:a16="http://schemas.microsoft.com/office/drawing/2014/main" id="{DC990410-7790-07F6-DEE9-3C886928E52D}"/>
              </a:ext>
            </a:extLst>
          </p:cNvPr>
          <p:cNvPicPr>
            <a:picLocks noChangeAspect="1"/>
          </p:cNvPicPr>
          <p:nvPr/>
        </p:nvPicPr>
        <p:blipFill>
          <a:blip r:embed="rId2"/>
          <a:stretch>
            <a:fillRect/>
          </a:stretch>
        </p:blipFill>
        <p:spPr>
          <a:xfrm>
            <a:off x="3755378" y="951189"/>
            <a:ext cx="4615552" cy="5277503"/>
          </a:xfrm>
          <a:prstGeom prst="rect">
            <a:avLst/>
          </a:prstGeom>
        </p:spPr>
      </p:pic>
    </p:spTree>
    <p:extLst>
      <p:ext uri="{BB962C8B-B14F-4D97-AF65-F5344CB8AC3E}">
        <p14:creationId xmlns:p14="http://schemas.microsoft.com/office/powerpoint/2010/main" val="206233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Georgia"/>
              </a:rPr>
              <a:t>Implementation Details for LSTM</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pPr/>
              <a:t>6</a:t>
            </a:fld>
            <a:endParaRPr lang="en-US"/>
          </a:p>
        </p:txBody>
      </p:sp>
      <p:sp>
        <p:nvSpPr>
          <p:cNvPr id="11" name="Content Placeholder 1"/>
          <p:cNvSpPr txBox="1">
            <a:spLocks/>
          </p:cNvSpPr>
          <p:nvPr/>
        </p:nvSpPr>
        <p:spPr>
          <a:xfrm>
            <a:off x="341194" y="1137256"/>
            <a:ext cx="11436823" cy="1505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p>
        </p:txBody>
      </p:sp>
      <p:sp>
        <p:nvSpPr>
          <p:cNvPr id="5" name="Content Placeholder 4">
            <a:extLst>
              <a:ext uri="{FF2B5EF4-FFF2-40B4-BE49-F238E27FC236}">
                <a16:creationId xmlns:a16="http://schemas.microsoft.com/office/drawing/2014/main" id="{CF33BB51-C65D-A18F-D5AF-BE4D74B86707}"/>
              </a:ext>
            </a:extLst>
          </p:cNvPr>
          <p:cNvSpPr>
            <a:spLocks noGrp="1"/>
          </p:cNvSpPr>
          <p:nvPr>
            <p:ph idx="1"/>
          </p:nvPr>
        </p:nvSpPr>
        <p:spPr>
          <a:xfrm>
            <a:off x="248518" y="189905"/>
            <a:ext cx="11436823" cy="4908082"/>
          </a:xfrm>
        </p:spPr>
        <p:txBody>
          <a:bodyPr vert="horz" lIns="91440" tIns="45720" rIns="91440" bIns="45720" rtlCol="0" anchor="t">
            <a:noAutofit/>
          </a:bodyPr>
          <a:lstStyle/>
          <a:p>
            <a:pPr marL="0" indent="0">
              <a:buNone/>
            </a:pPr>
            <a:endParaRPr lang="en-US" b="1" dirty="0">
              <a:latin typeface="Georgia"/>
            </a:endParaRPr>
          </a:p>
          <a:p>
            <a:r>
              <a:rPr lang="en-US" sz="1800" b="1" dirty="0">
                <a:latin typeface="Arial"/>
                <a:cs typeface="Arial"/>
              </a:rPr>
              <a:t>Architecture</a:t>
            </a:r>
            <a:r>
              <a:rPr lang="en-US" sz="1800" dirty="0">
                <a:latin typeface="Arial"/>
                <a:cs typeface="Arial"/>
              </a:rPr>
              <a:t>:</a:t>
            </a:r>
          </a:p>
          <a:p>
            <a:pPr lvl="1"/>
            <a:r>
              <a:rPr lang="en-US" sz="1800" dirty="0">
                <a:latin typeface="Arial"/>
                <a:cs typeface="Arial"/>
              </a:rPr>
              <a:t>An encoder-decoder architecture was employed to model the sequential nature of translation tasks.</a:t>
            </a:r>
          </a:p>
          <a:p>
            <a:pPr lvl="1"/>
            <a:r>
              <a:rPr lang="en-US" sz="1800" b="1" dirty="0">
                <a:latin typeface="Arial"/>
                <a:cs typeface="Arial"/>
              </a:rPr>
              <a:t>Encoder</a:t>
            </a:r>
            <a:r>
              <a:rPr lang="en-US" sz="1800" dirty="0">
                <a:latin typeface="Arial"/>
                <a:cs typeface="Arial"/>
              </a:rPr>
              <a:t>: The Telugu sentence was tokenized, padded, and fed into an embedding layer followed by an LSTM layer. The encoder transformed the input sequence into a fixed-length context vector capturing the semantic meaning of the sentence.</a:t>
            </a:r>
          </a:p>
          <a:p>
            <a:pPr lvl="1"/>
            <a:r>
              <a:rPr lang="en-US" sz="1800" b="1" dirty="0">
                <a:latin typeface="Arial"/>
                <a:cs typeface="Arial"/>
              </a:rPr>
              <a:t>Decoder</a:t>
            </a:r>
            <a:r>
              <a:rPr lang="en-US" sz="1800" dirty="0">
                <a:latin typeface="Arial"/>
                <a:cs typeface="Arial"/>
              </a:rPr>
              <a:t>: The context vector from the encoder was passed to the decoder, which consisted of another embedding layer and an LSTM layer. The decoder generated the Hindi sentence word by word, using the context vector and the previously generated word as inputs.</a:t>
            </a:r>
          </a:p>
          <a:p>
            <a:r>
              <a:rPr lang="en-US" sz="1800" b="1" dirty="0">
                <a:latin typeface="Arial"/>
                <a:cs typeface="Arial"/>
              </a:rPr>
              <a:t>Hyperparameters</a:t>
            </a:r>
            <a:r>
              <a:rPr lang="en-US" sz="1800" dirty="0">
                <a:latin typeface="Arial"/>
                <a:cs typeface="Arial"/>
              </a:rPr>
              <a:t>:</a:t>
            </a:r>
          </a:p>
          <a:p>
            <a:pPr lvl="1"/>
            <a:r>
              <a:rPr lang="en-US" sz="1800" dirty="0">
                <a:latin typeface="Arial"/>
                <a:cs typeface="Arial"/>
              </a:rPr>
              <a:t>Embedding Dimension: 256</a:t>
            </a:r>
          </a:p>
          <a:p>
            <a:pPr lvl="1"/>
            <a:r>
              <a:rPr lang="en-US" sz="1800" dirty="0">
                <a:latin typeface="Arial"/>
                <a:cs typeface="Arial"/>
              </a:rPr>
              <a:t>LSTM Units: 512</a:t>
            </a:r>
          </a:p>
          <a:p>
            <a:pPr lvl="1"/>
            <a:r>
              <a:rPr lang="en-US" sz="1800" dirty="0">
                <a:latin typeface="Arial"/>
                <a:cs typeface="Arial"/>
              </a:rPr>
              <a:t>Optimizer: RMSprop</a:t>
            </a:r>
          </a:p>
          <a:p>
            <a:pPr lvl="1"/>
            <a:r>
              <a:rPr lang="en-US" sz="1800" dirty="0">
                <a:latin typeface="Arial"/>
                <a:cs typeface="Arial"/>
              </a:rPr>
              <a:t>Loss Function: Categorical </a:t>
            </a:r>
            <a:r>
              <a:rPr lang="en-US" sz="1800" err="1">
                <a:latin typeface="Arial"/>
                <a:cs typeface="Arial"/>
              </a:rPr>
              <a:t>Crossentropy</a:t>
            </a:r>
            <a:endParaRPr lang="en-US" sz="1800">
              <a:latin typeface="Arial"/>
              <a:cs typeface="Arial"/>
            </a:endParaRPr>
          </a:p>
          <a:p>
            <a:pPr lvl="1"/>
            <a:r>
              <a:rPr lang="en-US" sz="1800" dirty="0">
                <a:latin typeface="Arial"/>
                <a:cs typeface="Arial"/>
              </a:rPr>
              <a:t>Batch Size: 64</a:t>
            </a:r>
          </a:p>
          <a:p>
            <a:r>
              <a:rPr lang="en-US" sz="1800" b="1" dirty="0">
                <a:latin typeface="Arial"/>
                <a:cs typeface="Arial"/>
              </a:rPr>
              <a:t>Training</a:t>
            </a:r>
            <a:r>
              <a:rPr lang="en-US" sz="1800" dirty="0">
                <a:latin typeface="Arial"/>
                <a:cs typeface="Arial"/>
              </a:rPr>
              <a:t>:</a:t>
            </a:r>
          </a:p>
          <a:p>
            <a:pPr lvl="1"/>
            <a:r>
              <a:rPr lang="en-US" sz="1800" dirty="0">
                <a:latin typeface="Arial"/>
                <a:cs typeface="Arial"/>
              </a:rPr>
              <a:t>The LSTM model was trained on subsets of the dataset (10%, 20%, 40%, 60%, 80%, and 100%) to evaluate the impact of dataset size on accuracy.</a:t>
            </a:r>
          </a:p>
          <a:p>
            <a:pPr lvl="1"/>
            <a:r>
              <a:rPr lang="en-US" sz="1800" dirty="0">
                <a:latin typeface="Arial"/>
                <a:cs typeface="Arial"/>
              </a:rPr>
              <a:t>The number of epochs was varied (e.g., 5, 10, 20) to analyze the effect of training duration on the model’s performance.</a:t>
            </a:r>
          </a:p>
          <a:p>
            <a:pPr marL="457200" lvl="1" indent="0">
              <a:buNone/>
            </a:pPr>
            <a:endParaRPr lang="en-US" dirty="0">
              <a:latin typeface="Georgia"/>
            </a:endParaRPr>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Georgia"/>
              </a:rPr>
              <a:t>Implementation Details for </a:t>
            </a:r>
            <a:r>
              <a:rPr lang="en-US" dirty="0" err="1">
                <a:latin typeface="Georgia"/>
              </a:rPr>
              <a:t>Fairseq</a:t>
            </a:r>
            <a:endParaRPr lang="en-US" dirty="0" err="1"/>
          </a:p>
        </p:txBody>
      </p:sp>
      <p:sp>
        <p:nvSpPr>
          <p:cNvPr id="4" name="Slide Number Placeholder 3"/>
          <p:cNvSpPr>
            <a:spLocks noGrp="1"/>
          </p:cNvSpPr>
          <p:nvPr>
            <p:ph type="sldNum" sz="quarter" idx="12"/>
          </p:nvPr>
        </p:nvSpPr>
        <p:spPr/>
        <p:txBody>
          <a:bodyPr/>
          <a:lstStyle/>
          <a:p>
            <a:fld id="{71766878-3199-4EAB-94E7-2D6D11070E14}" type="slidenum">
              <a:rPr lang="en-US" smtClean="0"/>
              <a:pPr/>
              <a:t>7</a:t>
            </a:fld>
            <a:endParaRPr lang="en-US"/>
          </a:p>
        </p:txBody>
      </p:sp>
      <p:sp>
        <p:nvSpPr>
          <p:cNvPr id="11" name="Content Placeholder 1"/>
          <p:cNvSpPr txBox="1">
            <a:spLocks/>
          </p:cNvSpPr>
          <p:nvPr/>
        </p:nvSpPr>
        <p:spPr>
          <a:xfrm>
            <a:off x="341194" y="1137256"/>
            <a:ext cx="11436823" cy="1505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p>
        </p:txBody>
      </p:sp>
      <p:sp>
        <p:nvSpPr>
          <p:cNvPr id="5" name="Content Placeholder 4">
            <a:extLst>
              <a:ext uri="{FF2B5EF4-FFF2-40B4-BE49-F238E27FC236}">
                <a16:creationId xmlns:a16="http://schemas.microsoft.com/office/drawing/2014/main" id="{CF33BB51-C65D-A18F-D5AF-BE4D74B86707}"/>
              </a:ext>
            </a:extLst>
          </p:cNvPr>
          <p:cNvSpPr>
            <a:spLocks noGrp="1"/>
          </p:cNvSpPr>
          <p:nvPr>
            <p:ph idx="1"/>
          </p:nvPr>
        </p:nvSpPr>
        <p:spPr>
          <a:xfrm>
            <a:off x="341194" y="972499"/>
            <a:ext cx="11436823" cy="5206703"/>
          </a:xfrm>
        </p:spPr>
        <p:txBody>
          <a:bodyPr vert="horz" lIns="91440" tIns="45720" rIns="91440" bIns="45720" rtlCol="0" anchor="t">
            <a:noAutofit/>
          </a:bodyPr>
          <a:lstStyle/>
          <a:p>
            <a:pPr marL="285750" indent="-285750"/>
            <a:r>
              <a:rPr lang="en-US" sz="1800" b="1" dirty="0">
                <a:latin typeface="Arial"/>
                <a:cs typeface="Arial"/>
              </a:rPr>
              <a:t> Architecture</a:t>
            </a:r>
            <a:r>
              <a:rPr lang="en-US" sz="1800" dirty="0">
                <a:latin typeface="Arial"/>
                <a:cs typeface="Arial"/>
              </a:rPr>
              <a:t>:</a:t>
            </a:r>
            <a:endParaRPr lang="en-US" sz="1800" b="1" dirty="0">
              <a:latin typeface="Arial"/>
              <a:cs typeface="Arial"/>
            </a:endParaRPr>
          </a:p>
          <a:p>
            <a:pPr lvl="1"/>
            <a:r>
              <a:rPr lang="en-US" sz="1800" dirty="0">
                <a:latin typeface="Arial"/>
                <a:cs typeface="Arial"/>
              </a:rPr>
              <a:t>A transformer-based sequence-to-sequence model was implemented using the </a:t>
            </a:r>
            <a:r>
              <a:rPr lang="en-US" sz="1800" err="1">
                <a:latin typeface="Arial"/>
                <a:cs typeface="Arial"/>
              </a:rPr>
              <a:t>Fairseq</a:t>
            </a:r>
            <a:r>
              <a:rPr lang="en-US" sz="1800" dirty="0">
                <a:latin typeface="Arial"/>
                <a:cs typeface="Arial"/>
              </a:rPr>
              <a:t> framework, which is optimized for machine translation tasks.</a:t>
            </a:r>
          </a:p>
          <a:p>
            <a:pPr lvl="1"/>
            <a:r>
              <a:rPr lang="en-US" sz="1800" b="1" dirty="0">
                <a:latin typeface="Arial"/>
                <a:cs typeface="Arial"/>
              </a:rPr>
              <a:t>Encoder</a:t>
            </a:r>
            <a:r>
              <a:rPr lang="en-US" sz="1800" dirty="0">
                <a:latin typeface="Arial"/>
                <a:cs typeface="Arial"/>
              </a:rPr>
              <a:t>: The Telugu input was tokenized and passed through multiple transformer layers to encode the input sequence into a high-dimensional representation.</a:t>
            </a:r>
          </a:p>
          <a:p>
            <a:pPr lvl="1"/>
            <a:r>
              <a:rPr lang="en-US" sz="1800" b="1" dirty="0">
                <a:latin typeface="Arial"/>
                <a:cs typeface="Arial"/>
              </a:rPr>
              <a:t>Decoder</a:t>
            </a:r>
            <a:r>
              <a:rPr lang="en-US" sz="1800" dirty="0">
                <a:latin typeface="Arial"/>
                <a:cs typeface="Arial"/>
              </a:rPr>
              <a:t>: The encoded representation was passed to a transformer-based decoder to generate the Hindi sentence. The attention mechanism in the decoder facilitated the alignment between input and output sequences.</a:t>
            </a:r>
          </a:p>
          <a:p>
            <a:r>
              <a:rPr lang="en-US" sz="1800" b="1" dirty="0">
                <a:latin typeface="Arial"/>
                <a:cs typeface="Arial"/>
              </a:rPr>
              <a:t>Hyperparameters</a:t>
            </a:r>
            <a:r>
              <a:rPr lang="en-US" sz="1800" dirty="0">
                <a:latin typeface="Arial"/>
                <a:cs typeface="Arial"/>
              </a:rPr>
              <a:t>:</a:t>
            </a:r>
          </a:p>
          <a:p>
            <a:pPr lvl="1"/>
            <a:r>
              <a:rPr lang="en-US" sz="1800" dirty="0">
                <a:latin typeface="Arial"/>
                <a:cs typeface="Arial"/>
              </a:rPr>
              <a:t>Embedding Dimension: 512</a:t>
            </a:r>
          </a:p>
          <a:p>
            <a:pPr lvl="1"/>
            <a:r>
              <a:rPr lang="en-US" sz="1800" dirty="0">
                <a:latin typeface="Arial"/>
                <a:cs typeface="Arial"/>
              </a:rPr>
              <a:t>Number of Transformer Layers: 6</a:t>
            </a:r>
          </a:p>
          <a:p>
            <a:pPr lvl="1"/>
            <a:r>
              <a:rPr lang="en-US" sz="1800" dirty="0">
                <a:latin typeface="Arial"/>
                <a:cs typeface="Arial"/>
              </a:rPr>
              <a:t>Optimizer: Adam</a:t>
            </a:r>
          </a:p>
          <a:p>
            <a:pPr lvl="1"/>
            <a:r>
              <a:rPr lang="en-US" sz="1800" dirty="0">
                <a:latin typeface="Arial"/>
                <a:cs typeface="Arial"/>
              </a:rPr>
              <a:t>Learning Rate: 0.001 with a learning rate scheduler</a:t>
            </a:r>
          </a:p>
          <a:p>
            <a:pPr lvl="1"/>
            <a:r>
              <a:rPr lang="en-US" sz="1800" dirty="0">
                <a:latin typeface="Arial"/>
                <a:cs typeface="Arial"/>
              </a:rPr>
              <a:t>Batch Size: 128</a:t>
            </a:r>
          </a:p>
          <a:p>
            <a:r>
              <a:rPr lang="en-US" sz="1800" b="1" dirty="0">
                <a:latin typeface="Arial"/>
                <a:cs typeface="Arial"/>
              </a:rPr>
              <a:t>Training</a:t>
            </a:r>
            <a:r>
              <a:rPr lang="en-US" sz="1800" dirty="0">
                <a:latin typeface="Arial"/>
                <a:cs typeface="Arial"/>
              </a:rPr>
              <a:t>:</a:t>
            </a:r>
            <a:endParaRPr lang="en-US" dirty="0">
              <a:cs typeface="Arial"/>
            </a:endParaRPr>
          </a:p>
          <a:p>
            <a:pPr marL="0" indent="0">
              <a:buNone/>
            </a:pPr>
            <a:r>
              <a:rPr lang="en-US" sz="1800" dirty="0">
                <a:latin typeface="Arial"/>
                <a:cs typeface="Arial"/>
              </a:rPr>
              <a:t> Fine-tuning was conducted by adjusting the dropout rate (0.1, 0.3) and embedding dimensions and learning      rates.</a:t>
            </a:r>
          </a:p>
          <a:p>
            <a:endParaRPr lang="en-US" sz="2400"/>
          </a:p>
        </p:txBody>
      </p:sp>
    </p:spTree>
    <p:extLst>
      <p:ext uri="{BB962C8B-B14F-4D97-AF65-F5344CB8AC3E}">
        <p14:creationId xmlns:p14="http://schemas.microsoft.com/office/powerpoint/2010/main" val="77180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9D3352-556B-AE54-39A8-8406D1D09863}"/>
              </a:ext>
            </a:extLst>
          </p:cNvPr>
          <p:cNvSpPr>
            <a:spLocks noGrp="1"/>
          </p:cNvSpPr>
          <p:nvPr>
            <p:ph type="title"/>
          </p:nvPr>
        </p:nvSpPr>
        <p:spPr/>
        <p:txBody>
          <a:bodyPr/>
          <a:lstStyle/>
          <a:p>
            <a:r>
              <a:rPr lang="en-IN" dirty="0">
                <a:latin typeface="Georgia"/>
              </a:rPr>
              <a:t>Result and analysis for LSTM </a:t>
            </a:r>
            <a:endParaRPr lang="en-IN" dirty="0"/>
          </a:p>
        </p:txBody>
      </p:sp>
      <p:sp>
        <p:nvSpPr>
          <p:cNvPr id="4" name="Slide Number Placeholder 3">
            <a:extLst>
              <a:ext uri="{FF2B5EF4-FFF2-40B4-BE49-F238E27FC236}">
                <a16:creationId xmlns:a16="http://schemas.microsoft.com/office/drawing/2014/main" id="{F28FB9CA-ECE7-0DF0-E45A-BF6FD630B3D7}"/>
              </a:ext>
            </a:extLst>
          </p:cNvPr>
          <p:cNvSpPr>
            <a:spLocks noGrp="1"/>
          </p:cNvSpPr>
          <p:nvPr>
            <p:ph type="sldNum" sz="quarter" idx="12"/>
          </p:nvPr>
        </p:nvSpPr>
        <p:spPr/>
        <p:txBody>
          <a:bodyPr/>
          <a:lstStyle/>
          <a:p>
            <a:fld id="{71766878-3199-4EAB-94E7-2D6D11070E14}" type="slidenum">
              <a:rPr lang="en-US" smtClean="0"/>
              <a:pPr/>
              <a:t>8</a:t>
            </a:fld>
            <a:endParaRPr lang="en-US"/>
          </a:p>
        </p:txBody>
      </p:sp>
      <p:pic>
        <p:nvPicPr>
          <p:cNvPr id="7" name="Content Placeholder 6" descr="A graph with blue and orange lines&#10;&#10;Description automatically generated">
            <a:extLst>
              <a:ext uri="{FF2B5EF4-FFF2-40B4-BE49-F238E27FC236}">
                <a16:creationId xmlns:a16="http://schemas.microsoft.com/office/drawing/2014/main" id="{148609F0-F736-7259-7BB2-B88E29099592}"/>
              </a:ext>
            </a:extLst>
          </p:cNvPr>
          <p:cNvPicPr>
            <a:picLocks noGrp="1" noChangeAspect="1"/>
          </p:cNvPicPr>
          <p:nvPr>
            <p:ph idx="1"/>
          </p:nvPr>
        </p:nvPicPr>
        <p:blipFill>
          <a:blip r:embed="rId2"/>
          <a:stretch>
            <a:fillRect/>
          </a:stretch>
        </p:blipFill>
        <p:spPr>
          <a:xfrm>
            <a:off x="-353" y="1202800"/>
            <a:ext cx="6096000" cy="3129427"/>
          </a:xfrm>
        </p:spPr>
      </p:pic>
      <p:pic>
        <p:nvPicPr>
          <p:cNvPr id="8" name="Picture 7" descr="A graph with a line&#10;&#10;Description automatically generated">
            <a:extLst>
              <a:ext uri="{FF2B5EF4-FFF2-40B4-BE49-F238E27FC236}">
                <a16:creationId xmlns:a16="http://schemas.microsoft.com/office/drawing/2014/main" id="{49040FA2-9D85-75B4-DB8E-A1C849E5C8ED}"/>
              </a:ext>
            </a:extLst>
          </p:cNvPr>
          <p:cNvPicPr>
            <a:picLocks noChangeAspect="1"/>
          </p:cNvPicPr>
          <p:nvPr/>
        </p:nvPicPr>
        <p:blipFill>
          <a:blip r:embed="rId3"/>
          <a:stretch>
            <a:fillRect/>
          </a:stretch>
        </p:blipFill>
        <p:spPr>
          <a:xfrm>
            <a:off x="6061899" y="1201011"/>
            <a:ext cx="6096000" cy="3119420"/>
          </a:xfrm>
          <a:prstGeom prst="rect">
            <a:avLst/>
          </a:prstGeom>
        </p:spPr>
      </p:pic>
    </p:spTree>
    <p:extLst>
      <p:ext uri="{BB962C8B-B14F-4D97-AF65-F5344CB8AC3E}">
        <p14:creationId xmlns:p14="http://schemas.microsoft.com/office/powerpoint/2010/main" val="334934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0F4A41-AEBC-2932-8EFB-EB5F4047D5E6}"/>
              </a:ext>
            </a:extLst>
          </p:cNvPr>
          <p:cNvSpPr>
            <a:spLocks noGrp="1"/>
          </p:cNvSpPr>
          <p:nvPr>
            <p:ph type="title"/>
          </p:nvPr>
        </p:nvSpPr>
        <p:spPr/>
        <p:txBody>
          <a:bodyPr/>
          <a:lstStyle/>
          <a:p>
            <a:r>
              <a:rPr lang="en-IN" dirty="0">
                <a:latin typeface="Georgia"/>
              </a:rPr>
              <a:t>Results for </a:t>
            </a:r>
            <a:r>
              <a:rPr lang="en-IN" dirty="0" err="1">
                <a:latin typeface="Georgia"/>
              </a:rPr>
              <a:t>Fairseq</a:t>
            </a:r>
            <a:endParaRPr lang="en-IN" dirty="0" err="1"/>
          </a:p>
        </p:txBody>
      </p:sp>
      <p:sp>
        <p:nvSpPr>
          <p:cNvPr id="4" name="Slide Number Placeholder 3">
            <a:extLst>
              <a:ext uri="{FF2B5EF4-FFF2-40B4-BE49-F238E27FC236}">
                <a16:creationId xmlns:a16="http://schemas.microsoft.com/office/drawing/2014/main" id="{1A3E4823-F2CD-C28D-7013-02C699107D2F}"/>
              </a:ext>
            </a:extLst>
          </p:cNvPr>
          <p:cNvSpPr>
            <a:spLocks noGrp="1"/>
          </p:cNvSpPr>
          <p:nvPr>
            <p:ph type="sldNum" sz="quarter" idx="12"/>
          </p:nvPr>
        </p:nvSpPr>
        <p:spPr/>
        <p:txBody>
          <a:bodyPr/>
          <a:lstStyle/>
          <a:p>
            <a:fld id="{71766878-3199-4EAB-94E7-2D6D11070E14}" type="slidenum">
              <a:rPr lang="en-US" smtClean="0"/>
              <a:pPr/>
              <a:t>9</a:t>
            </a:fld>
            <a:endParaRPr lang="en-US"/>
          </a:p>
        </p:txBody>
      </p:sp>
      <p:pic>
        <p:nvPicPr>
          <p:cNvPr id="6" name="Content Placeholder 5" descr="A graph on a computer screen&#10;&#10;Description automatically generated">
            <a:extLst>
              <a:ext uri="{FF2B5EF4-FFF2-40B4-BE49-F238E27FC236}">
                <a16:creationId xmlns:a16="http://schemas.microsoft.com/office/drawing/2014/main" id="{69BA312C-18B4-5FDC-FF28-4E0B27B3653A}"/>
              </a:ext>
            </a:extLst>
          </p:cNvPr>
          <p:cNvPicPr>
            <a:picLocks noGrp="1" noChangeAspect="1"/>
          </p:cNvPicPr>
          <p:nvPr>
            <p:ph idx="1"/>
          </p:nvPr>
        </p:nvPicPr>
        <p:blipFill>
          <a:blip r:embed="rId2"/>
          <a:stretch>
            <a:fillRect/>
          </a:stretch>
        </p:blipFill>
        <p:spPr>
          <a:xfrm>
            <a:off x="341194" y="1198674"/>
            <a:ext cx="11436823" cy="4785245"/>
          </a:xfrm>
        </p:spPr>
      </p:pic>
    </p:spTree>
    <p:extLst>
      <p:ext uri="{BB962C8B-B14F-4D97-AF65-F5344CB8AC3E}">
        <p14:creationId xmlns:p14="http://schemas.microsoft.com/office/powerpoint/2010/main" val="1717024838"/>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7F37A921AA5F42AC1BC5898B015BC7" ma:contentTypeVersion="14" ma:contentTypeDescription="Create a new document." ma:contentTypeScope="" ma:versionID="2aeb40ef604b8128ca69f04a4ff74ae6">
  <xsd:schema xmlns:xsd="http://www.w3.org/2001/XMLSchema" xmlns:xs="http://www.w3.org/2001/XMLSchema" xmlns:p="http://schemas.microsoft.com/office/2006/metadata/properties" xmlns:ns2="44bd0ab2-2c62-48cf-a506-ecf61c824cf4" xmlns:ns3="7fc31b84-0afd-4f2c-9e77-e86ac8136cc7" targetNamespace="http://schemas.microsoft.com/office/2006/metadata/properties" ma:root="true" ma:fieldsID="2789fe2acf082b3c1f11f2647a1231b3" ns2:_="" ns3:_="">
    <xsd:import namespace="44bd0ab2-2c62-48cf-a506-ecf61c824cf4"/>
    <xsd:import namespace="7fc31b84-0afd-4f2c-9e77-e86ac8136cc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d0ab2-2c62-48cf-a506-ecf61c824c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31b84-0afd-4f2c-9e77-e86ac8136c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3B4F37-588C-4632-A6C9-0F3A68AD3CE0}">
  <ds:schemaRefs>
    <ds:schemaRef ds:uri="44bd0ab2-2c62-48cf-a506-ecf61c824cf4"/>
    <ds:schemaRef ds:uri="7fc31b84-0afd-4f2c-9e77-e86ac8136c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CC50E3-F888-4D3F-A20C-B500B38A9158}">
  <ds:schemaRefs>
    <ds:schemaRef ds:uri="http://schemas.microsoft.com/sharepoint/v3/contenttype/forms"/>
  </ds:schemaRefs>
</ds:datastoreItem>
</file>

<file path=customXml/itemProps3.xml><?xml version="1.0" encoding="utf-8"?>
<ds:datastoreItem xmlns:ds="http://schemas.openxmlformats.org/officeDocument/2006/customXml" ds:itemID="{538FEAA8-0548-4F62-9011-BF5A8ACE7B87}">
  <ds:schemaRefs>
    <ds:schemaRef ds:uri="44bd0ab2-2c62-48cf-a506-ecf61c824cf4"/>
    <ds:schemaRef ds:uri="7fc31b84-0afd-4f2c-9e77-e86ac8136cc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NAAC PRT Template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NAAC PRT Template</vt:lpstr>
      <vt:lpstr>PowerPoint Presentation</vt:lpstr>
      <vt:lpstr>Agenda</vt:lpstr>
      <vt:lpstr>Introduction and Motivation  </vt:lpstr>
      <vt:lpstr>Problem statement and Data Description </vt:lpstr>
      <vt:lpstr>Solution design and Architecture</vt:lpstr>
      <vt:lpstr>Implementation Details for LSTM</vt:lpstr>
      <vt:lpstr>Implementation Details for Fairseq</vt:lpstr>
      <vt:lpstr>Result and analysis for LSTM </vt:lpstr>
      <vt:lpstr>Results for Fairseq</vt:lpstr>
      <vt:lpstr>Comparitive Study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revision>67</cp:revision>
  <dcterms:created xsi:type="dcterms:W3CDTF">2021-03-08T16:55:55Z</dcterms:created>
  <dcterms:modified xsi:type="dcterms:W3CDTF">2024-11-27T20:01:35Z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0x0101006B7F37A921AA5F42AC1BC5898B015BC7</vt:lpwstr>
  </property>
</Properties>
</file>