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Public Sans Bold" charset="1" panose="00000000000000000000"/>
      <p:regular r:id="rId20"/>
    </p:embeddedFont>
    <p:embeddedFont>
      <p:font typeface="Playfair Display" charset="1" panose="00000500000000000000"/>
      <p:regular r:id="rId21"/>
    </p:embeddedFont>
    <p:embeddedFont>
      <p:font typeface="Public Sans" charset="1" panose="00000000000000000000"/>
      <p:regular r:id="rId22"/>
    </p:embeddedFont>
    <p:embeddedFont>
      <p:font typeface="Playfair Display Bold" charset="1" panose="00000800000000000000"/>
      <p:regular r:id="rId23"/>
    </p:embeddedFont>
    <p:embeddedFont>
      <p:font typeface="Canva Sans Bold" charset="1" panose="020B08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82" y="4728792"/>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131312"/>
                </a:solidFill>
                <a:latin typeface="Public Sans Bold"/>
                <a:ea typeface="Public Sans Bold"/>
                <a:cs typeface="Public Sans Bold"/>
                <a:sym typeface="Public Sans Bold"/>
              </a:rPr>
              <a:t>FOR SMART GRIDS</a:t>
            </a:r>
          </a:p>
        </p:txBody>
      </p:sp>
      <p:sp>
        <p:nvSpPr>
          <p:cNvPr name="TextBox 4" id="4"/>
          <p:cNvSpPr txBox="true"/>
          <p:nvPr/>
        </p:nvSpPr>
        <p:spPr>
          <a:xfrm rot="0">
            <a:off x="850974" y="2950988"/>
            <a:ext cx="18984164" cy="1465511"/>
          </a:xfrm>
          <a:prstGeom prst="rect">
            <a:avLst/>
          </a:prstGeom>
        </p:spPr>
        <p:txBody>
          <a:bodyPr anchor="t" rtlCol="false" tIns="0" lIns="0" bIns="0" rIns="0">
            <a:spAutoFit/>
          </a:bodyPr>
          <a:lstStyle/>
          <a:p>
            <a:pPr algn="l">
              <a:lnSpc>
                <a:spcPts val="10792"/>
              </a:lnSpc>
            </a:pPr>
            <a:r>
              <a:rPr lang="en-US" sz="11860" spc="59">
                <a:solidFill>
                  <a:srgbClr val="131312"/>
                </a:solidFill>
                <a:latin typeface="Playfair Display"/>
                <a:ea typeface="Playfair Display"/>
                <a:cs typeface="Playfair Display"/>
                <a:sym typeface="Playfair Display"/>
              </a:rPr>
              <a:t>Quantum Cryptography</a:t>
            </a:r>
          </a:p>
        </p:txBody>
      </p:sp>
      <p:sp>
        <p:nvSpPr>
          <p:cNvPr name="TextBox 5" id="5"/>
          <p:cNvSpPr txBox="true"/>
          <p:nvPr/>
        </p:nvSpPr>
        <p:spPr>
          <a:xfrm rot="0">
            <a:off x="1016407" y="8041005"/>
            <a:ext cx="7862435" cy="1303020"/>
          </a:xfrm>
          <a:prstGeom prst="rect">
            <a:avLst/>
          </a:prstGeom>
        </p:spPr>
        <p:txBody>
          <a:bodyPr anchor="t" rtlCol="false" tIns="0" lIns="0" bIns="0" rIns="0">
            <a:spAutoFit/>
          </a:bodyPr>
          <a:lstStyle/>
          <a:p>
            <a:pPr algn="l">
              <a:lnSpc>
                <a:spcPts val="3450"/>
              </a:lnSpc>
            </a:pPr>
            <a:r>
              <a:rPr lang="en-US" sz="2300">
                <a:solidFill>
                  <a:srgbClr val="131312"/>
                </a:solidFill>
                <a:latin typeface="Public Sans"/>
                <a:ea typeface="Public Sans"/>
                <a:cs typeface="Public Sans"/>
                <a:sym typeface="Public Sans"/>
              </a:rPr>
              <a:t>P.S. Abhiram       -&gt;BL.EN.U4CSE22140</a:t>
            </a:r>
          </a:p>
          <a:p>
            <a:pPr algn="l">
              <a:lnSpc>
                <a:spcPts val="3450"/>
              </a:lnSpc>
            </a:pPr>
            <a:r>
              <a:rPr lang="en-US" sz="2300">
                <a:solidFill>
                  <a:srgbClr val="131312"/>
                </a:solidFill>
                <a:latin typeface="Public Sans"/>
                <a:ea typeface="Public Sans"/>
                <a:cs typeface="Public Sans"/>
                <a:sym typeface="Public Sans"/>
              </a:rPr>
              <a:t>Pranav Gokhale -&gt;BL.EN.U4CSE22143</a:t>
            </a:r>
          </a:p>
          <a:p>
            <a:pPr algn="l">
              <a:lnSpc>
                <a:spcPts val="3450"/>
              </a:lnSpc>
            </a:pPr>
            <a:r>
              <a:rPr lang="en-US" sz="2300">
                <a:solidFill>
                  <a:srgbClr val="131312"/>
                </a:solidFill>
                <a:latin typeface="Public Sans"/>
                <a:ea typeface="Public Sans"/>
                <a:cs typeface="Public Sans"/>
                <a:sym typeface="Public Sans"/>
              </a:rPr>
              <a:t>Surya Kausthub -&gt;BL.EN.U4CSE22287</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11" y="1718894"/>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1868318"/>
            <a:ext cx="15962743" cy="4933817"/>
          </a:xfrm>
          <a:prstGeom prst="rect">
            <a:avLst/>
          </a:prstGeom>
        </p:spPr>
        <p:txBody>
          <a:bodyPr anchor="t" rtlCol="false" tIns="0" lIns="0" bIns="0" rIns="0">
            <a:spAutoFit/>
          </a:bodyPr>
          <a:lstStyle/>
          <a:p>
            <a:pPr algn="l" marL="811879" indent="-405939" lvl="1">
              <a:lnSpc>
                <a:spcPts val="4888"/>
              </a:lnSpc>
              <a:buFont typeface="Arial"/>
              <a:buChar char="•"/>
            </a:pPr>
            <a:r>
              <a:rPr lang="en-US" b="true" sz="3760" spc="18">
                <a:solidFill>
                  <a:srgbClr val="131312"/>
                </a:solidFill>
                <a:latin typeface="Playfair Display Bold"/>
                <a:ea typeface="Playfair Display Bold"/>
                <a:cs typeface="Playfair Display Bold"/>
                <a:sym typeface="Playfair Display Bold"/>
              </a:rPr>
              <a:t>Practical Implementation</a:t>
            </a:r>
            <a:r>
              <a:rPr lang="en-US" sz="3760" spc="18">
                <a:solidFill>
                  <a:srgbClr val="131312"/>
                </a:solidFill>
                <a:latin typeface="Playfair Display"/>
                <a:ea typeface="Playfair Display"/>
                <a:cs typeface="Playfair Display"/>
                <a:sym typeface="Playfair Display"/>
              </a:rPr>
              <a:t>: There is limited research on the practical implementation and integration of QKD in smart grids.</a:t>
            </a:r>
          </a:p>
          <a:p>
            <a:pPr algn="l" marL="811879" indent="-405939" lvl="1">
              <a:lnSpc>
                <a:spcPts val="4888"/>
              </a:lnSpc>
              <a:buFont typeface="Arial"/>
              <a:buChar char="•"/>
            </a:pPr>
            <a:r>
              <a:rPr lang="en-US" b="true" sz="3760" spc="18">
                <a:solidFill>
                  <a:srgbClr val="131312"/>
                </a:solidFill>
                <a:latin typeface="Playfair Display Bold"/>
                <a:ea typeface="Playfair Display Bold"/>
                <a:cs typeface="Playfair Display Bold"/>
                <a:sym typeface="Playfair Display Bold"/>
              </a:rPr>
              <a:t>Performance Evaluation</a:t>
            </a:r>
            <a:r>
              <a:rPr lang="en-US" sz="3760" spc="18">
                <a:solidFill>
                  <a:srgbClr val="131312"/>
                </a:solidFill>
                <a:latin typeface="Playfair Display"/>
                <a:ea typeface="Playfair Display"/>
                <a:cs typeface="Playfair Display"/>
                <a:sym typeface="Playfair Display"/>
              </a:rPr>
              <a:t>: No comprehensive studies evaluate the performance impact (e.g., latency, scalability) of applying quantum cryptography to smart grid infrastructures.</a:t>
            </a:r>
          </a:p>
          <a:p>
            <a:pPr algn="l" marL="811879" indent="-405939" lvl="1">
              <a:lnSpc>
                <a:spcPts val="4888"/>
              </a:lnSpc>
              <a:buFont typeface="Arial"/>
              <a:buChar char="•"/>
            </a:pPr>
            <a:r>
              <a:rPr lang="en-US" b="true" sz="3760" spc="18">
                <a:solidFill>
                  <a:srgbClr val="131312"/>
                </a:solidFill>
                <a:latin typeface="Playfair Display Bold"/>
                <a:ea typeface="Playfair Display Bold"/>
                <a:cs typeface="Playfair Display Bold"/>
                <a:sym typeface="Playfair Display Bold"/>
              </a:rPr>
              <a:t>Hybrid Solutions</a:t>
            </a:r>
            <a:r>
              <a:rPr lang="en-US" sz="3760" spc="18">
                <a:solidFill>
                  <a:srgbClr val="131312"/>
                </a:solidFill>
                <a:latin typeface="Playfair Display"/>
                <a:ea typeface="Playfair Display"/>
                <a:cs typeface="Playfair Display"/>
                <a:sym typeface="Playfair Display"/>
              </a:rPr>
              <a:t>: Research is lacking on combining classical cryptographic methods with quantum cryptography to achieve both security and practicality.</a:t>
            </a:r>
          </a:p>
        </p:txBody>
      </p:sp>
      <p:sp>
        <p:nvSpPr>
          <p:cNvPr name="Freeform 4" id="4"/>
          <p:cNvSpPr/>
          <p:nvPr/>
        </p:nvSpPr>
        <p:spPr>
          <a:xfrm flipH="false" flipV="false" rot="0">
            <a:off x="5934091" y="6935486"/>
            <a:ext cx="11546969" cy="3333283"/>
          </a:xfrm>
          <a:custGeom>
            <a:avLst/>
            <a:gdLst/>
            <a:ahLst/>
            <a:cxnLst/>
            <a:rect r="r" b="b" t="t" l="l"/>
            <a:pathLst>
              <a:path h="3333283" w="11546969">
                <a:moveTo>
                  <a:pt x="0" y="0"/>
                </a:moveTo>
                <a:lnTo>
                  <a:pt x="11546969" y="0"/>
                </a:lnTo>
                <a:lnTo>
                  <a:pt x="11546969" y="3333282"/>
                </a:lnTo>
                <a:lnTo>
                  <a:pt x="0" y="3333282"/>
                </a:lnTo>
                <a:lnTo>
                  <a:pt x="0" y="0"/>
                </a:lnTo>
                <a:close/>
              </a:path>
            </a:pathLst>
          </a:custGeom>
          <a:blipFill>
            <a:blip r:embed="rId2"/>
            <a:stretch>
              <a:fillRect l="0" t="-44802" r="0" b="-1557"/>
            </a:stretch>
          </a:blipFill>
        </p:spPr>
      </p:sp>
      <p:sp>
        <p:nvSpPr>
          <p:cNvPr name="TextBox 5" id="5"/>
          <p:cNvSpPr txBox="true"/>
          <p:nvPr/>
        </p:nvSpPr>
        <p:spPr>
          <a:xfrm rot="0">
            <a:off x="1006871" y="933450"/>
            <a:ext cx="16230600" cy="780682"/>
          </a:xfrm>
          <a:prstGeom prst="rect">
            <a:avLst/>
          </a:prstGeom>
        </p:spPr>
        <p:txBody>
          <a:bodyPr anchor="t" rtlCol="false" tIns="0" lIns="0" bIns="0" rIns="0">
            <a:spAutoFit/>
          </a:bodyPr>
          <a:lstStyle/>
          <a:p>
            <a:pPr algn="l">
              <a:lnSpc>
                <a:spcPts val="6320"/>
              </a:lnSpc>
              <a:spcBef>
                <a:spcPct val="0"/>
              </a:spcBef>
            </a:pPr>
            <a:r>
              <a:rPr lang="en-US" b="true" sz="4514" spc="1024">
                <a:solidFill>
                  <a:srgbClr val="131312"/>
                </a:solidFill>
                <a:latin typeface="Public Sans Bold"/>
                <a:ea typeface="Public Sans Bold"/>
                <a:cs typeface="Public Sans Bold"/>
                <a:sym typeface="Public Sans Bold"/>
              </a:rPr>
              <a:t>RESEARCH GAPS</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33450"/>
            <a:ext cx="16230600" cy="780796"/>
          </a:xfrm>
          <a:prstGeom prst="rect">
            <a:avLst/>
          </a:prstGeom>
        </p:spPr>
        <p:txBody>
          <a:bodyPr anchor="t" rtlCol="false" tIns="0" lIns="0" bIns="0" rIns="0">
            <a:spAutoFit/>
          </a:bodyPr>
          <a:lstStyle/>
          <a:p>
            <a:pPr algn="l">
              <a:lnSpc>
                <a:spcPts val="6313"/>
              </a:lnSpc>
              <a:spcBef>
                <a:spcPct val="0"/>
              </a:spcBef>
            </a:pPr>
            <a:r>
              <a:rPr lang="en-US" b="true" sz="4509" spc="1023">
                <a:solidFill>
                  <a:srgbClr val="131312"/>
                </a:solidFill>
                <a:latin typeface="Public Sans Bold"/>
                <a:ea typeface="Public Sans Bold"/>
                <a:cs typeface="Public Sans Bold"/>
                <a:sym typeface="Public Sans Bold"/>
              </a:rPr>
              <a:t>OBJECTIVE</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994579" y="1951892"/>
            <a:ext cx="16242893" cy="6544128"/>
          </a:xfrm>
          <a:prstGeom prst="rect">
            <a:avLst/>
          </a:prstGeom>
        </p:spPr>
        <p:txBody>
          <a:bodyPr anchor="t" rtlCol="false" tIns="0" lIns="0" bIns="0" rIns="0">
            <a:spAutoFit/>
          </a:bodyPr>
          <a:lstStyle/>
          <a:p>
            <a:pPr algn="l">
              <a:lnSpc>
                <a:spcPts val="5005"/>
              </a:lnSpc>
            </a:pPr>
            <a:r>
              <a:rPr lang="en-US" sz="3850" spc="19">
                <a:solidFill>
                  <a:srgbClr val="131312"/>
                </a:solidFill>
                <a:latin typeface="Playfair Display"/>
                <a:ea typeface="Playfair Display"/>
                <a:cs typeface="Playfair Display"/>
                <a:sym typeface="Playfair Display"/>
              </a:rPr>
              <a:t>The primary objective of this research is to design and evaluate a quantum cryptographic system for smart grids. Specifically, the research aims to:</a:t>
            </a:r>
          </a:p>
          <a:p>
            <a:pPr algn="l">
              <a:lnSpc>
                <a:spcPts val="4875"/>
              </a:lnSpc>
            </a:pPr>
          </a:p>
          <a:p>
            <a:pPr algn="l" marL="615411" indent="-307705" lvl="1">
              <a:lnSpc>
                <a:spcPts val="5501"/>
              </a:lnSpc>
              <a:buFont typeface="Arial"/>
              <a:buChar char="•"/>
            </a:pPr>
            <a:r>
              <a:rPr lang="en-US" b="true" sz="2850" spc="14">
                <a:solidFill>
                  <a:srgbClr val="131312"/>
                </a:solidFill>
                <a:latin typeface="Playfair Display Bold"/>
                <a:ea typeface="Playfair Display Bold"/>
                <a:cs typeface="Playfair Display Bold"/>
                <a:sym typeface="Playfair Display Bold"/>
              </a:rPr>
              <a:t>Investigate the feasibility of integrating QKD into smart grid communication networks.</a:t>
            </a:r>
          </a:p>
          <a:p>
            <a:pPr algn="l" marL="615411" indent="-307705" lvl="1">
              <a:lnSpc>
                <a:spcPts val="5501"/>
              </a:lnSpc>
              <a:buFont typeface="Arial"/>
              <a:buChar char="•"/>
            </a:pPr>
            <a:r>
              <a:rPr lang="en-US" b="true" sz="2850" spc="14">
                <a:solidFill>
                  <a:srgbClr val="131312"/>
                </a:solidFill>
                <a:latin typeface="Playfair Display Bold"/>
                <a:ea typeface="Playfair Display Bold"/>
                <a:cs typeface="Playfair Display Bold"/>
                <a:sym typeface="Playfair Display Bold"/>
              </a:rPr>
              <a:t>Develop a hybrid cryptographic system combining classical and quantum methods for enhanced security.</a:t>
            </a:r>
          </a:p>
          <a:p>
            <a:pPr algn="l" marL="615411" indent="-307705" lvl="1">
              <a:lnSpc>
                <a:spcPts val="5501"/>
              </a:lnSpc>
              <a:buFont typeface="Arial"/>
              <a:buChar char="•"/>
            </a:pPr>
            <a:r>
              <a:rPr lang="en-US" b="true" sz="2850" spc="14">
                <a:solidFill>
                  <a:srgbClr val="131312"/>
                </a:solidFill>
                <a:latin typeface="Playfair Display Bold"/>
                <a:ea typeface="Playfair Display Bold"/>
                <a:cs typeface="Playfair Display Bold"/>
                <a:sym typeface="Playfair Display Bold"/>
              </a:rPr>
              <a:t>Evaluate the performance of the quantum cryptographic system in terms of latency, key generation rate, and scalability.</a:t>
            </a:r>
          </a:p>
          <a:p>
            <a:pPr algn="l">
              <a:lnSpc>
                <a:spcPts val="5308"/>
              </a:lnSpc>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33450"/>
            <a:ext cx="16230600" cy="780796"/>
          </a:xfrm>
          <a:prstGeom prst="rect">
            <a:avLst/>
          </a:prstGeom>
        </p:spPr>
        <p:txBody>
          <a:bodyPr anchor="t" rtlCol="false" tIns="0" lIns="0" bIns="0" rIns="0">
            <a:spAutoFit/>
          </a:bodyPr>
          <a:lstStyle/>
          <a:p>
            <a:pPr algn="ctr">
              <a:lnSpc>
                <a:spcPts val="6313"/>
              </a:lnSpc>
              <a:spcBef>
                <a:spcPct val="0"/>
              </a:spcBef>
            </a:pPr>
            <a:r>
              <a:rPr lang="en-US" b="true" sz="4509" spc="1023">
                <a:solidFill>
                  <a:srgbClr val="131312"/>
                </a:solidFill>
                <a:latin typeface="Public Sans Bold"/>
                <a:ea typeface="Public Sans Bold"/>
                <a:cs typeface="Public Sans Bold"/>
                <a:sym typeface="Public Sans Bold"/>
              </a:rPr>
              <a:t>METHODOLOGY</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510739" y="1949262"/>
            <a:ext cx="17266521" cy="7855433"/>
          </a:xfrm>
          <a:prstGeom prst="rect">
            <a:avLst/>
          </a:prstGeom>
        </p:spPr>
        <p:txBody>
          <a:bodyPr anchor="t" rtlCol="false" tIns="0" lIns="0" bIns="0" rIns="0">
            <a:spAutoFit/>
          </a:bodyPr>
          <a:lstStyle/>
          <a:p>
            <a:pPr algn="l">
              <a:lnSpc>
                <a:spcPts val="4175"/>
              </a:lnSpc>
            </a:pPr>
            <a:r>
              <a:rPr lang="en-US" b="true" sz="3211" spc="16" u="sng">
                <a:solidFill>
                  <a:srgbClr val="131312"/>
                </a:solidFill>
                <a:latin typeface="Public Sans Bold"/>
                <a:ea typeface="Public Sans Bold"/>
                <a:cs typeface="Public Sans Bold"/>
                <a:sym typeface="Public Sans Bold"/>
              </a:rPr>
              <a:t>System Architecture :</a:t>
            </a:r>
          </a:p>
          <a:p>
            <a:pPr algn="l" marL="693460" indent="-346730" lvl="1">
              <a:lnSpc>
                <a:spcPts val="4175"/>
              </a:lnSpc>
              <a:buFont typeface="Arial"/>
              <a:buChar char="•"/>
            </a:pPr>
            <a:r>
              <a:rPr lang="en-US" sz="3211" spc="16">
                <a:solidFill>
                  <a:srgbClr val="2B2C30"/>
                </a:solidFill>
                <a:latin typeface="Public Sans"/>
                <a:ea typeface="Public Sans"/>
                <a:cs typeface="Public Sans"/>
                <a:sym typeface="Public Sans"/>
              </a:rPr>
              <a:t>Design a hybrid communication system combining QKD for key exchange and classical encryption for data transmission.</a:t>
            </a:r>
          </a:p>
          <a:p>
            <a:pPr algn="l" marL="693460" indent="-346730" lvl="1">
              <a:lnSpc>
                <a:spcPts val="4175"/>
              </a:lnSpc>
              <a:buFont typeface="Arial"/>
              <a:buChar char="•"/>
            </a:pPr>
            <a:r>
              <a:rPr lang="en-US" sz="3211" spc="16">
                <a:solidFill>
                  <a:srgbClr val="2B2C30"/>
                </a:solidFill>
                <a:latin typeface="Public Sans"/>
                <a:ea typeface="Public Sans"/>
                <a:cs typeface="Public Sans"/>
                <a:sym typeface="Public Sans"/>
              </a:rPr>
              <a:t>Connect smart grid components like smart meters, substations, control centers, and power plants.</a:t>
            </a:r>
          </a:p>
          <a:p>
            <a:pPr algn="l" marL="693460" indent="-346730" lvl="1">
              <a:lnSpc>
                <a:spcPts val="4175"/>
              </a:lnSpc>
              <a:buFont typeface="Arial"/>
              <a:buChar char="•"/>
            </a:pPr>
            <a:r>
              <a:rPr lang="en-US" sz="3211" spc="16">
                <a:solidFill>
                  <a:srgbClr val="2B2C30"/>
                </a:solidFill>
                <a:latin typeface="Public Sans"/>
                <a:ea typeface="Public Sans"/>
                <a:cs typeface="Public Sans"/>
                <a:sym typeface="Public Sans"/>
              </a:rPr>
              <a:t>Ensure end-to-end security.</a:t>
            </a:r>
          </a:p>
          <a:p>
            <a:pPr algn="l">
              <a:lnSpc>
                <a:spcPts val="4175"/>
              </a:lnSpc>
            </a:pPr>
          </a:p>
          <a:p>
            <a:pPr algn="l">
              <a:lnSpc>
                <a:spcPts val="4175"/>
              </a:lnSpc>
            </a:pPr>
            <a:r>
              <a:rPr lang="en-US" b="true" sz="3211" spc="16" u="sng">
                <a:solidFill>
                  <a:srgbClr val="2B2C30"/>
                </a:solidFill>
                <a:latin typeface="Public Sans Bold"/>
                <a:ea typeface="Public Sans Bold"/>
                <a:cs typeface="Public Sans Bold"/>
                <a:sym typeface="Public Sans Bold"/>
              </a:rPr>
              <a:t>QKD Implementation :</a:t>
            </a:r>
          </a:p>
          <a:p>
            <a:pPr algn="l" marL="693460" indent="-346730" lvl="1">
              <a:lnSpc>
                <a:spcPts val="4175"/>
              </a:lnSpc>
              <a:buFont typeface="Arial"/>
              <a:buChar char="•"/>
            </a:pPr>
            <a:r>
              <a:rPr lang="en-US" sz="3211" spc="16">
                <a:solidFill>
                  <a:srgbClr val="2B2C30"/>
                </a:solidFill>
                <a:latin typeface="Public Sans"/>
                <a:ea typeface="Public Sans"/>
                <a:cs typeface="Public Sans"/>
                <a:sym typeface="Public Sans"/>
              </a:rPr>
              <a:t>Implement QKD protocols (e.g., BB84) to generate and exchange keys securely.</a:t>
            </a:r>
          </a:p>
          <a:p>
            <a:pPr algn="l" marL="693460" indent="-346730" lvl="1">
              <a:lnSpc>
                <a:spcPts val="4175"/>
              </a:lnSpc>
              <a:buFont typeface="Arial"/>
              <a:buChar char="•"/>
            </a:pPr>
            <a:r>
              <a:rPr lang="en-US" sz="3211" spc="16">
                <a:solidFill>
                  <a:srgbClr val="2B2C30"/>
                </a:solidFill>
                <a:latin typeface="Public Sans"/>
                <a:ea typeface="Public Sans"/>
                <a:cs typeface="Public Sans"/>
                <a:sym typeface="Public Sans"/>
              </a:rPr>
              <a:t>Use quantum channels for key exchange to detect any interception instantly.</a:t>
            </a:r>
          </a:p>
          <a:p>
            <a:pPr algn="l">
              <a:lnSpc>
                <a:spcPts val="4175"/>
              </a:lnSpc>
            </a:pPr>
          </a:p>
          <a:p>
            <a:pPr algn="l">
              <a:lnSpc>
                <a:spcPts val="4175"/>
              </a:lnSpc>
            </a:pPr>
            <a:r>
              <a:rPr lang="en-US" b="true" sz="3211" spc="16" u="sng">
                <a:solidFill>
                  <a:srgbClr val="2B2C30"/>
                </a:solidFill>
                <a:latin typeface="Public Sans Bold"/>
                <a:ea typeface="Public Sans Bold"/>
                <a:cs typeface="Public Sans Bold"/>
                <a:sym typeface="Public Sans Bold"/>
              </a:rPr>
              <a:t>Integration with Classical Cryptography</a:t>
            </a:r>
          </a:p>
          <a:p>
            <a:pPr algn="l" marL="693460" indent="-346730" lvl="1">
              <a:lnSpc>
                <a:spcPts val="4175"/>
              </a:lnSpc>
              <a:buFont typeface="Arial"/>
              <a:buChar char="•"/>
            </a:pPr>
            <a:r>
              <a:rPr lang="en-US" sz="3211" spc="16">
                <a:solidFill>
                  <a:srgbClr val="2B2C30"/>
                </a:solidFill>
                <a:latin typeface="Public Sans"/>
                <a:ea typeface="Public Sans"/>
                <a:cs typeface="Public Sans"/>
                <a:sym typeface="Public Sans"/>
              </a:rPr>
              <a:t>Integrate QKD-generated keys with classical encryption algorithms (e.g., AES).</a:t>
            </a:r>
          </a:p>
          <a:p>
            <a:pPr algn="l" marL="693460" indent="-346730" lvl="1">
              <a:lnSpc>
                <a:spcPts val="4175"/>
              </a:lnSpc>
              <a:buFont typeface="Arial"/>
              <a:buChar char="•"/>
            </a:pPr>
            <a:r>
              <a:rPr lang="en-US" sz="3211" spc="16">
                <a:solidFill>
                  <a:srgbClr val="2B2C30"/>
                </a:solidFill>
                <a:latin typeface="Public Sans"/>
                <a:ea typeface="Public Sans"/>
                <a:cs typeface="Public Sans"/>
                <a:sym typeface="Public Sans"/>
              </a:rPr>
              <a:t>Ensure low latency for real-time communication and backward compatibility with existing infrastructure.</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33450"/>
            <a:ext cx="16230600" cy="780796"/>
          </a:xfrm>
          <a:prstGeom prst="rect">
            <a:avLst/>
          </a:prstGeom>
        </p:spPr>
        <p:txBody>
          <a:bodyPr anchor="t" rtlCol="false" tIns="0" lIns="0" bIns="0" rIns="0">
            <a:spAutoFit/>
          </a:bodyPr>
          <a:lstStyle/>
          <a:p>
            <a:pPr algn="ctr">
              <a:lnSpc>
                <a:spcPts val="6313"/>
              </a:lnSpc>
              <a:spcBef>
                <a:spcPct val="0"/>
              </a:spcBef>
            </a:pPr>
            <a:r>
              <a:rPr lang="en-US" b="true" sz="4509" spc="1023">
                <a:solidFill>
                  <a:srgbClr val="131312"/>
                </a:solidFill>
                <a:latin typeface="Public Sans Bold"/>
                <a:ea typeface="Public Sans Bold"/>
                <a:cs typeface="Public Sans Bold"/>
                <a:sym typeface="Public Sans Bold"/>
              </a:rPr>
              <a:t>METHODOLOGY</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752788" y="2651203"/>
            <a:ext cx="17266521" cy="6283808"/>
          </a:xfrm>
          <a:prstGeom prst="rect">
            <a:avLst/>
          </a:prstGeom>
        </p:spPr>
        <p:txBody>
          <a:bodyPr anchor="t" rtlCol="false" tIns="0" lIns="0" bIns="0" rIns="0">
            <a:spAutoFit/>
          </a:bodyPr>
          <a:lstStyle/>
          <a:p>
            <a:pPr algn="l">
              <a:lnSpc>
                <a:spcPts val="4175"/>
              </a:lnSpc>
            </a:pPr>
            <a:r>
              <a:rPr lang="en-US" b="true" sz="3211" spc="16" u="sng">
                <a:solidFill>
                  <a:srgbClr val="131312"/>
                </a:solidFill>
                <a:latin typeface="Public Sans Bold"/>
                <a:ea typeface="Public Sans Bold"/>
                <a:cs typeface="Public Sans Bold"/>
                <a:sym typeface="Public Sans Bold"/>
              </a:rPr>
              <a:t>Simulation with Cisco Packet Tracer:</a:t>
            </a:r>
          </a:p>
          <a:p>
            <a:pPr algn="l" marL="693460" indent="-346730" lvl="1">
              <a:lnSpc>
                <a:spcPts val="4175"/>
              </a:lnSpc>
              <a:buFont typeface="Arial"/>
              <a:buChar char="•"/>
            </a:pPr>
            <a:r>
              <a:rPr lang="en-US" sz="3211" spc="16">
                <a:solidFill>
                  <a:srgbClr val="131312"/>
                </a:solidFill>
                <a:latin typeface="Public Sans"/>
                <a:ea typeface="Public Sans"/>
                <a:cs typeface="Public Sans"/>
                <a:sym typeface="Public Sans"/>
              </a:rPr>
              <a:t>Simulate the smart grid network using Cisco Packet Tracer.</a:t>
            </a:r>
          </a:p>
          <a:p>
            <a:pPr algn="l" marL="693460" indent="-346730" lvl="1">
              <a:lnSpc>
                <a:spcPts val="4175"/>
              </a:lnSpc>
              <a:buFont typeface="Arial"/>
              <a:buChar char="•"/>
            </a:pPr>
            <a:r>
              <a:rPr lang="en-US" sz="3211" spc="16">
                <a:solidFill>
                  <a:srgbClr val="131312"/>
                </a:solidFill>
                <a:latin typeface="Public Sans"/>
                <a:ea typeface="Public Sans"/>
                <a:cs typeface="Public Sans"/>
                <a:sym typeface="Public Sans"/>
              </a:rPr>
              <a:t>Create QKD channels for key exchange and classical channels for encrypted data transmission.</a:t>
            </a:r>
          </a:p>
          <a:p>
            <a:pPr algn="l" marL="693460" indent="-346730" lvl="1">
              <a:lnSpc>
                <a:spcPts val="4175"/>
              </a:lnSpc>
              <a:buFont typeface="Arial"/>
              <a:buChar char="•"/>
            </a:pPr>
            <a:r>
              <a:rPr lang="en-US" sz="3211" spc="16">
                <a:solidFill>
                  <a:srgbClr val="131312"/>
                </a:solidFill>
                <a:latin typeface="Public Sans"/>
                <a:ea typeface="Public Sans"/>
                <a:cs typeface="Public Sans"/>
                <a:sym typeface="Public Sans"/>
              </a:rPr>
              <a:t>Measure performance (latency, key refresh rates, security).</a:t>
            </a:r>
          </a:p>
          <a:p>
            <a:pPr algn="l">
              <a:lnSpc>
                <a:spcPts val="4175"/>
              </a:lnSpc>
            </a:pPr>
          </a:p>
          <a:p>
            <a:pPr algn="l">
              <a:lnSpc>
                <a:spcPts val="4175"/>
              </a:lnSpc>
            </a:pPr>
            <a:r>
              <a:rPr lang="en-US" b="true" sz="3211" spc="16" u="sng">
                <a:solidFill>
                  <a:srgbClr val="2B2C30"/>
                </a:solidFill>
                <a:latin typeface="Public Sans Bold"/>
                <a:ea typeface="Public Sans Bold"/>
                <a:cs typeface="Public Sans Bold"/>
                <a:sym typeface="Public Sans Bold"/>
              </a:rPr>
              <a:t>Performance Evaluation </a:t>
            </a:r>
            <a:r>
              <a:rPr lang="en-US" b="true" sz="3211" spc="16" u="sng">
                <a:solidFill>
                  <a:srgbClr val="2B2C30"/>
                </a:solidFill>
                <a:latin typeface="Public Sans Bold"/>
                <a:ea typeface="Public Sans Bold"/>
                <a:cs typeface="Public Sans Bold"/>
                <a:sym typeface="Public Sans Bold"/>
              </a:rPr>
              <a:t>:</a:t>
            </a:r>
          </a:p>
          <a:p>
            <a:pPr algn="l" marL="693460" indent="-346730" lvl="1">
              <a:lnSpc>
                <a:spcPts val="4175"/>
              </a:lnSpc>
              <a:buFont typeface="Arial"/>
              <a:buChar char="•"/>
            </a:pPr>
            <a:r>
              <a:rPr lang="en-US" sz="3211" spc="16">
                <a:solidFill>
                  <a:srgbClr val="2B2C30"/>
                </a:solidFill>
                <a:latin typeface="Public Sans"/>
                <a:ea typeface="Public Sans"/>
                <a:cs typeface="Public Sans"/>
                <a:sym typeface="Public Sans"/>
              </a:rPr>
              <a:t>Test system resilience against quantum-based attacks (e.g., eavesdropping).</a:t>
            </a:r>
          </a:p>
          <a:p>
            <a:pPr algn="l" marL="693460" indent="-346730" lvl="1">
              <a:lnSpc>
                <a:spcPts val="4175"/>
              </a:lnSpc>
              <a:buFont typeface="Arial"/>
              <a:buChar char="•"/>
            </a:pPr>
            <a:r>
              <a:rPr lang="en-US" sz="3211" spc="16">
                <a:solidFill>
                  <a:srgbClr val="2B2C30"/>
                </a:solidFill>
                <a:latin typeface="Public Sans"/>
                <a:ea typeface="Public Sans"/>
                <a:cs typeface="Public Sans"/>
                <a:sym typeface="Public Sans"/>
              </a:rPr>
              <a:t>Assess the balance between real-time communication needs and enhanced security from QKD for practical smart grid implementation.</a:t>
            </a:r>
          </a:p>
          <a:p>
            <a:pPr algn="l">
              <a:lnSpc>
                <a:spcPts val="4175"/>
              </a:lnSpc>
            </a:pPr>
          </a:p>
          <a:p>
            <a:pPr algn="l">
              <a:lnSpc>
                <a:spcPts val="4175"/>
              </a:lnSpc>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850974" y="2332416"/>
            <a:ext cx="16408332" cy="2084083"/>
          </a:xfrm>
          <a:prstGeom prst="rect">
            <a:avLst/>
          </a:prstGeom>
        </p:spPr>
        <p:txBody>
          <a:bodyPr anchor="t" rtlCol="false" tIns="0" lIns="0" bIns="0" rIns="0">
            <a:spAutoFit/>
          </a:bodyPr>
          <a:lstStyle/>
          <a:p>
            <a:pPr algn="l">
              <a:lnSpc>
                <a:spcPts val="15250"/>
              </a:lnSpc>
            </a:pPr>
            <a:r>
              <a:rPr lang="en-US" sz="16758" spc="83">
                <a:solidFill>
                  <a:srgbClr val="131312"/>
                </a:solidFill>
                <a:latin typeface="Playfair Display"/>
                <a:ea typeface="Playfair Display"/>
                <a:cs typeface="Playfair Display"/>
                <a:sym typeface="Playfair Display"/>
              </a:rPr>
              <a:t>Thank you!</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0" y="2259692"/>
            <a:ext cx="18525995" cy="7423566"/>
          </a:xfrm>
          <a:prstGeom prst="rect">
            <a:avLst/>
          </a:prstGeom>
        </p:spPr>
        <p:txBody>
          <a:bodyPr anchor="t" rtlCol="false" tIns="0" lIns="0" bIns="0" rIns="0">
            <a:spAutoFit/>
          </a:bodyPr>
          <a:lstStyle/>
          <a:p>
            <a:pPr algn="l" marL="681382" indent="-340691" lvl="1">
              <a:lnSpc>
                <a:spcPts val="4102"/>
              </a:lnSpc>
              <a:buFont typeface="Arial"/>
              <a:buChar char="•"/>
            </a:pPr>
            <a:r>
              <a:rPr lang="en-US" b="true" sz="3156" spc="15">
                <a:solidFill>
                  <a:srgbClr val="131312"/>
                </a:solidFill>
                <a:latin typeface="Playfair Display Bold"/>
                <a:ea typeface="Playfair Display Bold"/>
                <a:cs typeface="Playfair Display Bold"/>
                <a:sym typeface="Playfair Display Bold"/>
              </a:rPr>
              <a:t>Rapid Digitalization</a:t>
            </a:r>
            <a:r>
              <a:rPr lang="en-US" sz="3156" spc="15">
                <a:solidFill>
                  <a:srgbClr val="131312"/>
                </a:solidFill>
                <a:latin typeface="Playfair Display"/>
                <a:ea typeface="Playfair Display"/>
                <a:cs typeface="Playfair Display"/>
                <a:sym typeface="Playfair Display"/>
              </a:rPr>
              <a:t>: Increasing reliance on smart grids due to digitalization of energy systems.</a:t>
            </a:r>
          </a:p>
          <a:p>
            <a:pPr algn="l">
              <a:lnSpc>
                <a:spcPts val="4102"/>
              </a:lnSpc>
            </a:pPr>
          </a:p>
          <a:p>
            <a:pPr algn="l" marL="681382" indent="-340691" lvl="1">
              <a:lnSpc>
                <a:spcPts val="4102"/>
              </a:lnSpc>
              <a:buFont typeface="Arial"/>
              <a:buChar char="•"/>
            </a:pPr>
            <a:r>
              <a:rPr lang="en-US" b="true" sz="3156" spc="15">
                <a:solidFill>
                  <a:srgbClr val="131312"/>
                </a:solidFill>
                <a:latin typeface="Playfair Display Bold"/>
                <a:ea typeface="Playfair Display Bold"/>
                <a:cs typeface="Playfair Display Bold"/>
                <a:sym typeface="Playfair Display Bold"/>
              </a:rPr>
              <a:t>Cybersecurity Risks</a:t>
            </a:r>
            <a:r>
              <a:rPr lang="en-US" sz="3156" spc="15">
                <a:solidFill>
                  <a:srgbClr val="131312"/>
                </a:solidFill>
                <a:latin typeface="Playfair Display"/>
                <a:ea typeface="Playfair Display"/>
                <a:cs typeface="Playfair Display"/>
                <a:sym typeface="Playfair Display"/>
              </a:rPr>
              <a:t>: Growing concerns about cybersecurity vulnerabilities in smart grids.</a:t>
            </a:r>
          </a:p>
          <a:p>
            <a:pPr algn="l">
              <a:lnSpc>
                <a:spcPts val="3522"/>
              </a:lnSpc>
            </a:pPr>
          </a:p>
          <a:p>
            <a:pPr algn="l" marL="681382" indent="-340691" lvl="1">
              <a:lnSpc>
                <a:spcPts val="4102"/>
              </a:lnSpc>
              <a:buFont typeface="Arial"/>
              <a:buChar char="•"/>
            </a:pPr>
            <a:r>
              <a:rPr lang="en-US" b="true" sz="3156" spc="15">
                <a:solidFill>
                  <a:srgbClr val="131312"/>
                </a:solidFill>
                <a:latin typeface="Playfair Display Bold"/>
                <a:ea typeface="Playfair Display Bold"/>
                <a:cs typeface="Playfair Display Bold"/>
                <a:sym typeface="Playfair Display Bold"/>
              </a:rPr>
              <a:t>Quantum Computing Threat</a:t>
            </a:r>
            <a:r>
              <a:rPr lang="en-US" sz="3156" spc="15">
                <a:solidFill>
                  <a:srgbClr val="131312"/>
                </a:solidFill>
                <a:latin typeface="Playfair Display"/>
                <a:ea typeface="Playfair Display"/>
                <a:cs typeface="Playfair Display"/>
                <a:sym typeface="Playfair Display"/>
              </a:rPr>
              <a:t>: Traditional encryption may become vulnerable with the advent of quantum computing.</a:t>
            </a:r>
          </a:p>
          <a:p>
            <a:pPr algn="l">
              <a:lnSpc>
                <a:spcPts val="4102"/>
              </a:lnSpc>
            </a:pPr>
          </a:p>
          <a:p>
            <a:pPr algn="l" marL="681382" indent="-340691" lvl="1">
              <a:lnSpc>
                <a:spcPts val="4102"/>
              </a:lnSpc>
              <a:buFont typeface="Arial"/>
              <a:buChar char="•"/>
            </a:pPr>
            <a:r>
              <a:rPr lang="en-US" b="true" sz="3156" spc="15">
                <a:solidFill>
                  <a:srgbClr val="131312"/>
                </a:solidFill>
                <a:latin typeface="Playfair Display Bold"/>
                <a:ea typeface="Playfair Display Bold"/>
                <a:cs typeface="Playfair Display Bold"/>
                <a:sym typeface="Playfair Display Bold"/>
              </a:rPr>
              <a:t>Quantum Cryptograph</a:t>
            </a:r>
            <a:r>
              <a:rPr lang="en-US" sz="3156" spc="15">
                <a:solidFill>
                  <a:srgbClr val="131312"/>
                </a:solidFill>
                <a:latin typeface="Playfair Display"/>
                <a:ea typeface="Playfair Display"/>
                <a:cs typeface="Playfair Display"/>
                <a:sym typeface="Playfair Display"/>
              </a:rPr>
              <a:t>y: Leverages principles of quantum mechanics for superior security.</a:t>
            </a:r>
          </a:p>
          <a:p>
            <a:pPr algn="l">
              <a:lnSpc>
                <a:spcPts val="4102"/>
              </a:lnSpc>
            </a:pPr>
          </a:p>
          <a:p>
            <a:pPr algn="l" marL="681382" indent="-340691" lvl="1">
              <a:lnSpc>
                <a:spcPts val="4102"/>
              </a:lnSpc>
              <a:buFont typeface="Arial"/>
              <a:buChar char="•"/>
            </a:pPr>
            <a:r>
              <a:rPr lang="en-US" b="true" sz="3156" spc="15">
                <a:solidFill>
                  <a:srgbClr val="131312"/>
                </a:solidFill>
                <a:latin typeface="Playfair Display Bold"/>
                <a:ea typeface="Playfair Display Bold"/>
                <a:cs typeface="Playfair Display Bold"/>
                <a:sym typeface="Playfair Display Bold"/>
              </a:rPr>
              <a:t>Quantum Key Distribution (QKD)</a:t>
            </a:r>
            <a:r>
              <a:rPr lang="en-US" sz="3156" spc="15">
                <a:solidFill>
                  <a:srgbClr val="131312"/>
                </a:solidFill>
                <a:latin typeface="Playfair Display"/>
                <a:ea typeface="Playfair Display"/>
                <a:cs typeface="Playfair Display"/>
                <a:sym typeface="Playfair Display"/>
              </a:rPr>
              <a:t>: Promises unprecedented security in key distribution.</a:t>
            </a:r>
          </a:p>
          <a:p>
            <a:pPr algn="l">
              <a:lnSpc>
                <a:spcPts val="4102"/>
              </a:lnSpc>
            </a:pPr>
          </a:p>
          <a:p>
            <a:pPr algn="l" marL="681382" indent="-340691" lvl="1">
              <a:lnSpc>
                <a:spcPts val="4102"/>
              </a:lnSpc>
              <a:buFont typeface="Arial"/>
              <a:buChar char="•"/>
            </a:pPr>
            <a:r>
              <a:rPr lang="en-US" b="true" sz="3156" spc="15">
                <a:solidFill>
                  <a:srgbClr val="131312"/>
                </a:solidFill>
                <a:latin typeface="Playfair Display Bold"/>
                <a:ea typeface="Playfair Display Bold"/>
                <a:cs typeface="Playfair Display Bold"/>
                <a:sym typeface="Playfair Display Bold"/>
              </a:rPr>
              <a:t>Research Focus:</a:t>
            </a:r>
            <a:r>
              <a:rPr lang="en-US" sz="3156" spc="15">
                <a:solidFill>
                  <a:srgbClr val="131312"/>
                </a:solidFill>
                <a:latin typeface="Playfair Display"/>
                <a:ea typeface="Playfair Display"/>
                <a:cs typeface="Playfair Display"/>
                <a:sym typeface="Playfair Display"/>
              </a:rPr>
              <a:t> Investigating the application of QKD in smart grids to enhance security and resilience against future cyber threats.</a:t>
            </a:r>
          </a:p>
          <a:p>
            <a:pPr algn="l">
              <a:lnSpc>
                <a:spcPts val="4102"/>
              </a:lnSpc>
            </a:pPr>
          </a:p>
          <a:p>
            <a:pPr algn="l">
              <a:lnSpc>
                <a:spcPts val="2279"/>
              </a:lnSpc>
            </a:pPr>
          </a:p>
        </p:txBody>
      </p:sp>
      <p:sp>
        <p:nvSpPr>
          <p:cNvPr name="TextBox 3" id="3"/>
          <p:cNvSpPr txBox="true"/>
          <p:nvPr/>
        </p:nvSpPr>
        <p:spPr>
          <a:xfrm rot="0">
            <a:off x="1006871" y="933450"/>
            <a:ext cx="16230600" cy="780682"/>
          </a:xfrm>
          <a:prstGeom prst="rect">
            <a:avLst/>
          </a:prstGeom>
        </p:spPr>
        <p:txBody>
          <a:bodyPr anchor="t" rtlCol="false" tIns="0" lIns="0" bIns="0" rIns="0">
            <a:spAutoFit/>
          </a:bodyPr>
          <a:lstStyle/>
          <a:p>
            <a:pPr algn="ctr">
              <a:lnSpc>
                <a:spcPts val="6320"/>
              </a:lnSpc>
              <a:spcBef>
                <a:spcPct val="0"/>
              </a:spcBef>
            </a:pPr>
            <a:r>
              <a:rPr lang="en-US" b="true" sz="4514" spc="1024">
                <a:solidFill>
                  <a:srgbClr val="131312"/>
                </a:solidFill>
                <a:latin typeface="Public Sans Bold"/>
                <a:ea typeface="Public Sans Bold"/>
                <a:cs typeface="Public Sans Bold"/>
                <a:sym typeface="Public Sans Bold"/>
              </a:rPr>
              <a:t>MOTIVATION</a:t>
            </a:r>
          </a:p>
        </p:txBody>
      </p:sp>
      <p:sp>
        <p:nvSpPr>
          <p:cNvPr name="AutoShape 4" id="4"/>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33450"/>
            <a:ext cx="16230600" cy="780796"/>
          </a:xfrm>
          <a:prstGeom prst="rect">
            <a:avLst/>
          </a:prstGeom>
        </p:spPr>
        <p:txBody>
          <a:bodyPr anchor="t" rtlCol="false" tIns="0" lIns="0" bIns="0" rIns="0">
            <a:spAutoFit/>
          </a:bodyPr>
          <a:lstStyle/>
          <a:p>
            <a:pPr algn="ctr">
              <a:lnSpc>
                <a:spcPts val="6313"/>
              </a:lnSpc>
              <a:spcBef>
                <a:spcPct val="0"/>
              </a:spcBef>
            </a:pPr>
            <a:r>
              <a:rPr lang="en-US" b="true" sz="4509" spc="1023">
                <a:solidFill>
                  <a:srgbClr val="131312"/>
                </a:solidFill>
                <a:latin typeface="Public Sans Bold"/>
                <a:ea typeface="Public Sans Bold"/>
                <a:cs typeface="Public Sans Bold"/>
                <a:sym typeface="Public Sans Bold"/>
              </a:rPr>
              <a:t>PROBLEM STATEMENT</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994579" y="1970942"/>
            <a:ext cx="16242893" cy="7719205"/>
          </a:xfrm>
          <a:prstGeom prst="rect">
            <a:avLst/>
          </a:prstGeom>
        </p:spPr>
        <p:txBody>
          <a:bodyPr anchor="t" rtlCol="false" tIns="0" lIns="0" bIns="0" rIns="0">
            <a:spAutoFit/>
          </a:bodyPr>
          <a:lstStyle/>
          <a:p>
            <a:pPr algn="l">
              <a:lnSpc>
                <a:spcPts val="4745"/>
              </a:lnSpc>
            </a:pPr>
            <a:r>
              <a:rPr lang="en-US" sz="3650" spc="18">
                <a:solidFill>
                  <a:srgbClr val="131312"/>
                </a:solidFill>
                <a:latin typeface="Playfair Display"/>
                <a:ea typeface="Playfair Display"/>
                <a:cs typeface="Playfair Display"/>
                <a:sym typeface="Playfair Display"/>
              </a:rPr>
              <a:t>As smart grids grow more complex and digital, they face increasing cyber threats. Traditional cryptography is vulnerable to future quantum computer attacks, which could compromise grid security. Quantum Key Distribution (QKD) offers unbreakable encryption, but its integration into smart grids, which require real-time communication, is under-researched. This project aims to explore how quantum cryptography can secure smart grid communication.</a:t>
            </a:r>
          </a:p>
          <a:p>
            <a:pPr algn="l">
              <a:lnSpc>
                <a:spcPts val="4875"/>
              </a:lnSpc>
            </a:pPr>
          </a:p>
          <a:p>
            <a:pPr algn="l">
              <a:lnSpc>
                <a:spcPts val="5963"/>
              </a:lnSpc>
            </a:pPr>
            <a:r>
              <a:rPr lang="en-US" sz="3750" spc="18" b="true">
                <a:solidFill>
                  <a:srgbClr val="131312"/>
                </a:solidFill>
                <a:latin typeface="Playfair Display Bold"/>
                <a:ea typeface="Playfair Display Bold"/>
                <a:cs typeface="Playfair Display Bold"/>
                <a:sym typeface="Playfair Display Bold"/>
              </a:rPr>
              <a:t>Example Scenario:</a:t>
            </a:r>
          </a:p>
          <a:p>
            <a:pPr algn="l">
              <a:lnSpc>
                <a:spcPts val="4373"/>
              </a:lnSpc>
            </a:pPr>
            <a:r>
              <a:rPr lang="en-US" sz="2750" spc="13">
                <a:solidFill>
                  <a:srgbClr val="131312"/>
                </a:solidFill>
                <a:latin typeface="Playfair Display"/>
                <a:ea typeface="Playfair Display"/>
                <a:cs typeface="Playfair Display"/>
                <a:sym typeface="Playfair Display"/>
              </a:rPr>
              <a:t>In a smart grid, components like power plants and smart meters communicate using classical encryption. A quantum computer could break this encryption, exposing the system to attacks. Using QKD would detect any interception, greatly improving grid security. This research simulates such a system to evaluate quantum cryptography's effectiveness, using Cisco Packet Tracer.</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322912" y="870811"/>
            <a:ext cx="17826626" cy="848083"/>
          </a:xfrm>
          <a:prstGeom prst="rect">
            <a:avLst/>
          </a:prstGeom>
        </p:spPr>
        <p:txBody>
          <a:bodyPr anchor="t" rtlCol="false" tIns="0" lIns="0" bIns="0" rIns="0">
            <a:spAutoFit/>
          </a:bodyPr>
          <a:lstStyle/>
          <a:p>
            <a:pPr algn="ctr">
              <a:lnSpc>
                <a:spcPts val="6941"/>
              </a:lnSpc>
              <a:spcBef>
                <a:spcPct val="0"/>
              </a:spcBef>
            </a:pPr>
            <a:r>
              <a:rPr lang="en-US" b="true" sz="4958" spc="1125">
                <a:solidFill>
                  <a:srgbClr val="131312"/>
                </a:solidFill>
                <a:latin typeface="Public Sans Bold"/>
                <a:ea typeface="Public Sans Bold"/>
                <a:cs typeface="Public Sans Bold"/>
                <a:sym typeface="Public Sans Bold"/>
              </a:rPr>
              <a:t>INTRODUCTION</a:t>
            </a:r>
          </a:p>
        </p:txBody>
      </p:sp>
      <p:sp>
        <p:nvSpPr>
          <p:cNvPr name="AutoShape 3" id="3"/>
          <p:cNvSpPr/>
          <p:nvPr/>
        </p:nvSpPr>
        <p:spPr>
          <a:xfrm flipV="true">
            <a:off x="1006866" y="1718894"/>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617206" y="2519538"/>
            <a:ext cx="17410010" cy="6738762"/>
          </a:xfrm>
          <a:prstGeom prst="rect">
            <a:avLst/>
          </a:prstGeom>
        </p:spPr>
        <p:txBody>
          <a:bodyPr anchor="t" rtlCol="false" tIns="0" lIns="0" bIns="0" rIns="0">
            <a:spAutoFit/>
          </a:bodyPr>
          <a:lstStyle/>
          <a:p>
            <a:pPr algn="l" marL="709055" indent="-354527" lvl="1">
              <a:lnSpc>
                <a:spcPts val="4926"/>
              </a:lnSpc>
              <a:buFont typeface="Arial"/>
              <a:buChar char="•"/>
            </a:pPr>
            <a:r>
              <a:rPr lang="en-US" b="true" sz="3284">
                <a:solidFill>
                  <a:srgbClr val="131312"/>
                </a:solidFill>
                <a:latin typeface="Public Sans Bold"/>
                <a:ea typeface="Public Sans Bold"/>
                <a:cs typeface="Public Sans Bold"/>
                <a:sym typeface="Public Sans Bold"/>
              </a:rPr>
              <a:t>Smart Grid Integration</a:t>
            </a:r>
            <a:r>
              <a:rPr lang="en-US" sz="3284">
                <a:solidFill>
                  <a:srgbClr val="131312"/>
                </a:solidFill>
                <a:latin typeface="Public Sans"/>
                <a:ea typeface="Public Sans"/>
                <a:cs typeface="Public Sans"/>
                <a:sym typeface="Public Sans"/>
              </a:rPr>
              <a:t>: Utilizes advanced communication technologies and IoT devices for efficient electricity management.</a:t>
            </a:r>
          </a:p>
          <a:p>
            <a:pPr algn="l" marL="709055" indent="-354527" lvl="1">
              <a:lnSpc>
                <a:spcPts val="4926"/>
              </a:lnSpc>
              <a:buFont typeface="Arial"/>
              <a:buChar char="•"/>
            </a:pPr>
            <a:r>
              <a:rPr lang="en-US" b="true" sz="3284">
                <a:solidFill>
                  <a:srgbClr val="131312"/>
                </a:solidFill>
                <a:latin typeface="Public Sans Bold"/>
                <a:ea typeface="Public Sans Bold"/>
                <a:cs typeface="Public Sans Bold"/>
                <a:sym typeface="Public Sans Bold"/>
              </a:rPr>
              <a:t>Cybersecurity Vulnerabilities</a:t>
            </a:r>
            <a:r>
              <a:rPr lang="en-US" sz="3284">
                <a:solidFill>
                  <a:srgbClr val="131312"/>
                </a:solidFill>
                <a:latin typeface="Public Sans"/>
                <a:ea typeface="Public Sans"/>
                <a:cs typeface="Public Sans"/>
                <a:sym typeface="Public Sans"/>
              </a:rPr>
              <a:t>: Increased connectivity heightens the risk of cyberattacks on smart grids.</a:t>
            </a:r>
          </a:p>
          <a:p>
            <a:pPr algn="l" marL="709055" indent="-354527" lvl="1">
              <a:lnSpc>
                <a:spcPts val="4926"/>
              </a:lnSpc>
              <a:buFont typeface="Arial"/>
              <a:buChar char="•"/>
            </a:pPr>
            <a:r>
              <a:rPr lang="en-US" b="true" sz="3284">
                <a:solidFill>
                  <a:srgbClr val="131312"/>
                </a:solidFill>
                <a:latin typeface="Public Sans Bold"/>
                <a:ea typeface="Public Sans Bold"/>
                <a:cs typeface="Public Sans Bold"/>
                <a:sym typeface="Public Sans Bold"/>
              </a:rPr>
              <a:t>Quantum Computing Threat</a:t>
            </a:r>
            <a:r>
              <a:rPr lang="en-US" sz="3284">
                <a:solidFill>
                  <a:srgbClr val="131312"/>
                </a:solidFill>
                <a:latin typeface="Public Sans"/>
                <a:ea typeface="Public Sans"/>
                <a:cs typeface="Public Sans"/>
                <a:sym typeface="Public Sans"/>
              </a:rPr>
              <a:t>: Traditional cryptographic methods may become obsolete as quantum computing advances.</a:t>
            </a:r>
          </a:p>
          <a:p>
            <a:pPr algn="l" marL="709055" indent="-354527" lvl="1">
              <a:lnSpc>
                <a:spcPts val="4926"/>
              </a:lnSpc>
              <a:buFont typeface="Arial"/>
              <a:buChar char="•"/>
            </a:pPr>
            <a:r>
              <a:rPr lang="en-US" b="true" sz="3284">
                <a:solidFill>
                  <a:srgbClr val="131312"/>
                </a:solidFill>
                <a:latin typeface="Public Sans Bold"/>
                <a:ea typeface="Public Sans Bold"/>
                <a:cs typeface="Public Sans Bold"/>
                <a:sym typeface="Public Sans Bold"/>
              </a:rPr>
              <a:t>Quantum Cryptography</a:t>
            </a:r>
            <a:r>
              <a:rPr lang="en-US" sz="3284">
                <a:solidFill>
                  <a:srgbClr val="131312"/>
                </a:solidFill>
                <a:latin typeface="Public Sans"/>
                <a:ea typeface="Public Sans"/>
                <a:cs typeface="Public Sans"/>
                <a:sym typeface="Public Sans"/>
              </a:rPr>
              <a:t>: Explores Quantum Key Distribution (QKD) as a novel approach to secure smart grid communication.</a:t>
            </a:r>
          </a:p>
          <a:p>
            <a:pPr algn="l" marL="709055" indent="-354527" lvl="1">
              <a:lnSpc>
                <a:spcPts val="4926"/>
              </a:lnSpc>
              <a:buFont typeface="Arial"/>
              <a:buChar char="•"/>
            </a:pPr>
            <a:r>
              <a:rPr lang="en-US" b="true" sz="3284">
                <a:solidFill>
                  <a:srgbClr val="131312"/>
                </a:solidFill>
                <a:latin typeface="Public Sans Bold"/>
                <a:ea typeface="Public Sans Bold"/>
                <a:cs typeface="Public Sans Bold"/>
                <a:sym typeface="Public Sans Bold"/>
              </a:rPr>
              <a:t>Research Focus</a:t>
            </a:r>
            <a:r>
              <a:rPr lang="en-US" sz="3284">
                <a:solidFill>
                  <a:srgbClr val="131312"/>
                </a:solidFill>
                <a:latin typeface="Public Sans"/>
                <a:ea typeface="Public Sans"/>
                <a:cs typeface="Public Sans"/>
                <a:sym typeface="Public Sans"/>
              </a:rPr>
              <a:t>: Evaluating the feasibility, performance, and integration of quantum cryptography in smart grid infrastructures.</a:t>
            </a:r>
          </a:p>
          <a:p>
            <a:pPr algn="l">
              <a:lnSpc>
                <a:spcPts val="4926"/>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33450"/>
            <a:ext cx="16230600" cy="1580782"/>
          </a:xfrm>
          <a:prstGeom prst="rect">
            <a:avLst/>
          </a:prstGeom>
        </p:spPr>
        <p:txBody>
          <a:bodyPr anchor="t" rtlCol="false" tIns="0" lIns="0" bIns="0" rIns="0">
            <a:spAutoFit/>
          </a:bodyPr>
          <a:lstStyle/>
          <a:p>
            <a:pPr algn="ctr">
              <a:lnSpc>
                <a:spcPts val="6320"/>
              </a:lnSpc>
            </a:pPr>
            <a:r>
              <a:rPr lang="en-US" b="true" sz="4514" spc="1024">
                <a:solidFill>
                  <a:srgbClr val="131312"/>
                </a:solidFill>
                <a:latin typeface="Public Sans Bold"/>
                <a:ea typeface="Public Sans Bold"/>
                <a:cs typeface="Public Sans Bold"/>
                <a:sym typeface="Public Sans Bold"/>
              </a:rPr>
              <a:t>NETWORK DESIGN FOR </a:t>
            </a:r>
          </a:p>
          <a:p>
            <a:pPr algn="ctr">
              <a:lnSpc>
                <a:spcPts val="6320"/>
              </a:lnSpc>
              <a:spcBef>
                <a:spcPct val="0"/>
              </a:spcBef>
            </a:pPr>
            <a:r>
              <a:rPr lang="en-US" b="true" sz="4514" spc="1024">
                <a:solidFill>
                  <a:srgbClr val="131312"/>
                </a:solidFill>
                <a:latin typeface="Public Sans Bold"/>
                <a:ea typeface="Public Sans Bold"/>
                <a:cs typeface="Public Sans Bold"/>
                <a:sym typeface="Public Sans Bold"/>
              </a:rPr>
              <a:t>QUANTUM-ENHANCED SMART GRID</a:t>
            </a:r>
          </a:p>
        </p:txBody>
      </p:sp>
      <p:sp>
        <p:nvSpPr>
          <p:cNvPr name="AutoShape 3" id="3"/>
          <p:cNvSpPr/>
          <p:nvPr/>
        </p:nvSpPr>
        <p:spPr>
          <a:xfrm flipV="true">
            <a:off x="1212616" y="2518994"/>
            <a:ext cx="16230594" cy="38509"/>
          </a:xfrm>
          <a:prstGeom prst="line">
            <a:avLst/>
          </a:prstGeom>
          <a:ln cap="flat" w="9525">
            <a:solidFill>
              <a:srgbClr val="2B2C30"/>
            </a:solidFill>
            <a:prstDash val="solid"/>
            <a:headEnd type="none" len="sm" w="sm"/>
            <a:tailEnd type="none" len="sm" w="sm"/>
          </a:ln>
        </p:spPr>
      </p:sp>
      <p:grpSp>
        <p:nvGrpSpPr>
          <p:cNvPr name="Group 4" id="4"/>
          <p:cNvGrpSpPr/>
          <p:nvPr/>
        </p:nvGrpSpPr>
        <p:grpSpPr>
          <a:xfrm rot="0">
            <a:off x="2790397" y="3411677"/>
            <a:ext cx="13171851" cy="5085373"/>
            <a:chOff x="0" y="0"/>
            <a:chExt cx="17562469" cy="6780497"/>
          </a:xfrm>
        </p:grpSpPr>
        <p:pic>
          <p:nvPicPr>
            <p:cNvPr name="Picture 5" id="5"/>
            <p:cNvPicPr>
              <a:picLocks noChangeAspect="true"/>
            </p:cNvPicPr>
            <p:nvPr/>
          </p:nvPicPr>
          <p:blipFill>
            <a:blip r:embed="rId2"/>
            <a:srcRect l="1978" t="0" r="1978" b="0"/>
            <a:stretch>
              <a:fillRect/>
            </a:stretch>
          </p:blipFill>
          <p:spPr>
            <a:xfrm flipH="false" flipV="false">
              <a:off x="0" y="0"/>
              <a:ext cx="17562469" cy="6780497"/>
            </a:xfrm>
            <a:prstGeom prst="rect">
              <a:avLst/>
            </a:prstGeom>
          </p:spPr>
        </p:pic>
      </p:grpSp>
    </p:spTree>
  </p:cSld>
  <p:clrMapOvr>
    <a:masterClrMapping/>
  </p:clrMapOvr>
</p:sld>
</file>

<file path=ppt/slides/slide6.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759" y="581209"/>
            <a:ext cx="16230600" cy="823227"/>
          </a:xfrm>
          <a:prstGeom prst="rect">
            <a:avLst/>
          </a:prstGeom>
        </p:spPr>
        <p:txBody>
          <a:bodyPr anchor="t" rtlCol="false" tIns="0" lIns="0" bIns="0" rIns="0">
            <a:spAutoFit/>
          </a:bodyPr>
          <a:lstStyle/>
          <a:p>
            <a:pPr algn="ctr">
              <a:lnSpc>
                <a:spcPts val="6600"/>
              </a:lnSpc>
              <a:spcBef>
                <a:spcPct val="0"/>
              </a:spcBef>
            </a:pPr>
            <a:r>
              <a:rPr lang="en-US" b="true" sz="4714" spc="1070">
                <a:solidFill>
                  <a:srgbClr val="131312"/>
                </a:solidFill>
                <a:latin typeface="Public Sans Bold"/>
                <a:ea typeface="Public Sans Bold"/>
                <a:cs typeface="Public Sans Bold"/>
                <a:sym typeface="Public Sans Bold"/>
              </a:rPr>
              <a:t>LITERATURE REVIEW</a:t>
            </a:r>
          </a:p>
        </p:txBody>
      </p:sp>
      <p:sp>
        <p:nvSpPr>
          <p:cNvPr name="AutoShape 3" id="3"/>
          <p:cNvSpPr/>
          <p:nvPr/>
        </p:nvSpPr>
        <p:spPr>
          <a:xfrm flipV="true">
            <a:off x="1028695" y="1376178"/>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695" y="2591380"/>
            <a:ext cx="17079004" cy="3175818"/>
          </a:xfrm>
          <a:prstGeom prst="rect">
            <a:avLst/>
          </a:prstGeom>
        </p:spPr>
        <p:txBody>
          <a:bodyPr anchor="t" rtlCol="false" tIns="0" lIns="0" bIns="0" rIns="0">
            <a:spAutoFit/>
          </a:bodyPr>
          <a:lstStyle/>
          <a:p>
            <a:pPr algn="l">
              <a:lnSpc>
                <a:spcPts val="3723"/>
              </a:lnSpc>
            </a:pPr>
            <a:r>
              <a:rPr lang="en-US" sz="2864" spc="14">
                <a:solidFill>
                  <a:srgbClr val="131312"/>
                </a:solidFill>
                <a:latin typeface="Playfair Display"/>
                <a:ea typeface="Playfair Display"/>
                <a:cs typeface="Playfair Display"/>
                <a:sym typeface="Playfair Display"/>
              </a:rPr>
              <a:t>In order to protect against quantum assaults, the study suggests two safe, lightweight data aggregation algorithms for smart grids that make use of t-times homomorphic encryption. These strategies reduce computational and transmission overhead while guaranteeing data integrity, secrecy, and efficiency. They provide strong protection against a range of threats and are intended for small- to medium-sized networks, such as smart cities and residential area networks. The usefulness of these approaches for actual smart grid applications is highlighted in the study.</a:t>
            </a:r>
          </a:p>
          <a:p>
            <a:pPr algn="l">
              <a:lnSpc>
                <a:spcPts val="2730"/>
              </a:lnSpc>
            </a:pPr>
          </a:p>
        </p:txBody>
      </p:sp>
      <p:sp>
        <p:nvSpPr>
          <p:cNvPr name="TextBox 5" id="5"/>
          <p:cNvSpPr txBox="true"/>
          <p:nvPr/>
        </p:nvSpPr>
        <p:spPr>
          <a:xfrm rot="0">
            <a:off x="1046440" y="1615362"/>
            <a:ext cx="2512100" cy="778510"/>
          </a:xfrm>
          <a:prstGeom prst="rect">
            <a:avLst/>
          </a:prstGeom>
        </p:spPr>
        <p:txBody>
          <a:bodyPr anchor="t" rtlCol="false" tIns="0" lIns="0" bIns="0" rIns="0">
            <a:spAutoFit/>
          </a:bodyPr>
          <a:lstStyle/>
          <a:p>
            <a:pPr algn="ctr">
              <a:lnSpc>
                <a:spcPts val="6440"/>
              </a:lnSpc>
            </a:pPr>
            <a:r>
              <a:rPr lang="en-US" b="true" sz="4600" u="sng">
                <a:solidFill>
                  <a:srgbClr val="131312"/>
                </a:solidFill>
                <a:latin typeface="Canva Sans Bold"/>
                <a:ea typeface="Canva Sans Bold"/>
                <a:cs typeface="Canva Sans Bold"/>
                <a:sym typeface="Canva Sans Bold"/>
              </a:rPr>
              <a:t>Paper #1</a:t>
            </a:r>
          </a:p>
        </p:txBody>
      </p:sp>
      <p:sp>
        <p:nvSpPr>
          <p:cNvPr name="TextBox 6" id="6"/>
          <p:cNvSpPr txBox="true"/>
          <p:nvPr/>
        </p:nvSpPr>
        <p:spPr>
          <a:xfrm rot="0">
            <a:off x="1028759" y="5907557"/>
            <a:ext cx="2529780" cy="778510"/>
          </a:xfrm>
          <a:prstGeom prst="rect">
            <a:avLst/>
          </a:prstGeom>
        </p:spPr>
        <p:txBody>
          <a:bodyPr anchor="t" rtlCol="false" tIns="0" lIns="0" bIns="0" rIns="0">
            <a:spAutoFit/>
          </a:bodyPr>
          <a:lstStyle/>
          <a:p>
            <a:pPr algn="ctr">
              <a:lnSpc>
                <a:spcPts val="6440"/>
              </a:lnSpc>
            </a:pPr>
            <a:r>
              <a:rPr lang="en-US" b="true" sz="4600" u="sng">
                <a:solidFill>
                  <a:srgbClr val="131312"/>
                </a:solidFill>
                <a:latin typeface="Canva Sans Bold"/>
                <a:ea typeface="Canva Sans Bold"/>
                <a:cs typeface="Canva Sans Bold"/>
                <a:sym typeface="Canva Sans Bold"/>
              </a:rPr>
              <a:t>Paper #2</a:t>
            </a:r>
          </a:p>
        </p:txBody>
      </p:sp>
      <p:sp>
        <p:nvSpPr>
          <p:cNvPr name="TextBox 7" id="7"/>
          <p:cNvSpPr txBox="true"/>
          <p:nvPr/>
        </p:nvSpPr>
        <p:spPr>
          <a:xfrm rot="0">
            <a:off x="1028759" y="6933897"/>
            <a:ext cx="17259241" cy="2737149"/>
          </a:xfrm>
          <a:prstGeom prst="rect">
            <a:avLst/>
          </a:prstGeom>
        </p:spPr>
        <p:txBody>
          <a:bodyPr anchor="t" rtlCol="false" tIns="0" lIns="0" bIns="0" rIns="0">
            <a:spAutoFit/>
          </a:bodyPr>
          <a:lstStyle/>
          <a:p>
            <a:pPr algn="l">
              <a:lnSpc>
                <a:spcPts val="3784"/>
              </a:lnSpc>
            </a:pPr>
            <a:r>
              <a:rPr lang="en-US" sz="2910" spc="14">
                <a:solidFill>
                  <a:srgbClr val="131312"/>
                </a:solidFill>
                <a:latin typeface="Playfair Display"/>
                <a:ea typeface="Playfair Display"/>
                <a:cs typeface="Playfair Display"/>
                <a:sym typeface="Playfair Display"/>
              </a:rPr>
              <a:t>The paper introduces a distributed privacy-preserving data aggregation scheme for smart grids with fine-grained access control. It employs homomorphic encryption, digital signatures, and distributed proxy re-encryption to ensure user privacy, data authenticity, and controlled access to the aggregated data. The scheme is designed to avoid single points of failure and is efficient enough for practical applications in real-world smart grids.</a:t>
            </a:r>
          </a:p>
          <a:p>
            <a:pPr algn="l">
              <a:lnSpc>
                <a:spcPts val="2775"/>
              </a:lnSpc>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514350" y="559488"/>
            <a:ext cx="17259300" cy="833649"/>
          </a:xfrm>
          <a:prstGeom prst="rect">
            <a:avLst/>
          </a:prstGeom>
        </p:spPr>
        <p:txBody>
          <a:bodyPr anchor="t" rtlCol="false" tIns="0" lIns="0" bIns="0" rIns="0">
            <a:spAutoFit/>
          </a:bodyPr>
          <a:lstStyle/>
          <a:p>
            <a:pPr algn="ctr">
              <a:lnSpc>
                <a:spcPts val="6720"/>
              </a:lnSpc>
              <a:spcBef>
                <a:spcPct val="0"/>
              </a:spcBef>
            </a:pPr>
            <a:r>
              <a:rPr lang="en-US" b="true" sz="4800" spc="1089">
                <a:solidFill>
                  <a:srgbClr val="131312"/>
                </a:solidFill>
                <a:latin typeface="Public Sans Bold"/>
                <a:ea typeface="Public Sans Bold"/>
                <a:cs typeface="Public Sans Bold"/>
                <a:sym typeface="Public Sans Bold"/>
              </a:rPr>
              <a:t>LITERATURE REVIEW</a:t>
            </a:r>
          </a:p>
        </p:txBody>
      </p:sp>
      <p:sp>
        <p:nvSpPr>
          <p:cNvPr name="AutoShape 3" id="3"/>
          <p:cNvSpPr/>
          <p:nvPr/>
        </p:nvSpPr>
        <p:spPr>
          <a:xfrm flipV="true">
            <a:off x="1350263" y="1397900"/>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700" y="2627502"/>
            <a:ext cx="17259300" cy="2940287"/>
          </a:xfrm>
          <a:prstGeom prst="rect">
            <a:avLst/>
          </a:prstGeom>
        </p:spPr>
        <p:txBody>
          <a:bodyPr anchor="t" rtlCol="false" tIns="0" lIns="0" bIns="0" rIns="0">
            <a:spAutoFit/>
          </a:bodyPr>
          <a:lstStyle/>
          <a:p>
            <a:pPr algn="l">
              <a:lnSpc>
                <a:spcPts val="4040"/>
              </a:lnSpc>
            </a:pPr>
            <a:r>
              <a:rPr lang="en-US" sz="3108" spc="15">
                <a:solidFill>
                  <a:srgbClr val="131312"/>
                </a:solidFill>
                <a:latin typeface="Playfair Display"/>
                <a:ea typeface="Playfair Display"/>
                <a:cs typeface="Playfair Display"/>
                <a:sym typeface="Playfair Display"/>
              </a:rPr>
              <a:t>The paper presents a privacy-preserving scheme called 2D2PS for anonymous data sharing in smart grids, addressing privacy breaches with controlled anonymity and fine-grained access control. It introduces an authenticable pseudonym assignment method, proxy re-encryption, and data separation for secure data handling. The scheme is proven effective and lightweight through theoretical and experimental evaluations.</a:t>
            </a:r>
          </a:p>
          <a:p>
            <a:pPr algn="l">
              <a:lnSpc>
                <a:spcPts val="2963"/>
              </a:lnSpc>
            </a:pPr>
          </a:p>
        </p:txBody>
      </p:sp>
      <p:sp>
        <p:nvSpPr>
          <p:cNvPr name="TextBox 5" id="5"/>
          <p:cNvSpPr txBox="true"/>
          <p:nvPr/>
        </p:nvSpPr>
        <p:spPr>
          <a:xfrm rot="0">
            <a:off x="1028700" y="1602219"/>
            <a:ext cx="2549575" cy="778510"/>
          </a:xfrm>
          <a:prstGeom prst="rect">
            <a:avLst/>
          </a:prstGeom>
        </p:spPr>
        <p:txBody>
          <a:bodyPr anchor="t" rtlCol="false" tIns="0" lIns="0" bIns="0" rIns="0">
            <a:spAutoFit/>
          </a:bodyPr>
          <a:lstStyle/>
          <a:p>
            <a:pPr algn="ctr">
              <a:lnSpc>
                <a:spcPts val="6440"/>
              </a:lnSpc>
            </a:pPr>
            <a:r>
              <a:rPr lang="en-US" b="true" sz="4600" u="sng">
                <a:solidFill>
                  <a:srgbClr val="131312"/>
                </a:solidFill>
                <a:latin typeface="Canva Sans Bold"/>
                <a:ea typeface="Canva Sans Bold"/>
                <a:cs typeface="Canva Sans Bold"/>
                <a:sym typeface="Canva Sans Bold"/>
              </a:rPr>
              <a:t>Paper #3</a:t>
            </a:r>
          </a:p>
        </p:txBody>
      </p:sp>
      <p:sp>
        <p:nvSpPr>
          <p:cNvPr name="TextBox 6" id="6"/>
          <p:cNvSpPr txBox="true"/>
          <p:nvPr/>
        </p:nvSpPr>
        <p:spPr>
          <a:xfrm rot="0">
            <a:off x="1028700" y="5482064"/>
            <a:ext cx="2567732" cy="778510"/>
          </a:xfrm>
          <a:prstGeom prst="rect">
            <a:avLst/>
          </a:prstGeom>
        </p:spPr>
        <p:txBody>
          <a:bodyPr anchor="t" rtlCol="false" tIns="0" lIns="0" bIns="0" rIns="0">
            <a:spAutoFit/>
          </a:bodyPr>
          <a:lstStyle/>
          <a:p>
            <a:pPr algn="ctr">
              <a:lnSpc>
                <a:spcPts val="6440"/>
              </a:lnSpc>
            </a:pPr>
            <a:r>
              <a:rPr lang="en-US" b="true" sz="4600" u="sng">
                <a:solidFill>
                  <a:srgbClr val="131312"/>
                </a:solidFill>
                <a:latin typeface="Canva Sans Bold"/>
                <a:ea typeface="Canva Sans Bold"/>
                <a:cs typeface="Canva Sans Bold"/>
                <a:sym typeface="Canva Sans Bold"/>
              </a:rPr>
              <a:t>Paper #4</a:t>
            </a:r>
          </a:p>
        </p:txBody>
      </p:sp>
      <p:sp>
        <p:nvSpPr>
          <p:cNvPr name="TextBox 7" id="7"/>
          <p:cNvSpPr txBox="true"/>
          <p:nvPr/>
        </p:nvSpPr>
        <p:spPr>
          <a:xfrm rot="0">
            <a:off x="1028700" y="6374873"/>
            <a:ext cx="16873721" cy="3345595"/>
          </a:xfrm>
          <a:prstGeom prst="rect">
            <a:avLst/>
          </a:prstGeom>
        </p:spPr>
        <p:txBody>
          <a:bodyPr anchor="t" rtlCol="false" tIns="0" lIns="0" bIns="0" rIns="0">
            <a:spAutoFit/>
          </a:bodyPr>
          <a:lstStyle/>
          <a:p>
            <a:pPr algn="l">
              <a:lnSpc>
                <a:spcPts val="3924"/>
              </a:lnSpc>
            </a:pPr>
            <a:r>
              <a:rPr lang="en-US" sz="3018" spc="15">
                <a:solidFill>
                  <a:srgbClr val="131312"/>
                </a:solidFill>
                <a:latin typeface="Playfair Display"/>
                <a:ea typeface="Playfair Display"/>
                <a:cs typeface="Playfair Display"/>
                <a:sym typeface="Playfair Display"/>
              </a:rPr>
              <a:t>The article introduces EBDA, an edge blockchain-assisted scheme for privacy-preserving data aggregation in smart grids, using homomorphic Paillier encryption and one-way hash chains. EBDA enhances efficiency by reducing communication overhead and filtering false data, while ensuring privacy and resilience against network attacks. The architecture supports a two-level data aggregation process, demonstrating superior performance through theoretical analysis and simulations.</a:t>
            </a:r>
          </a:p>
          <a:p>
            <a:pPr algn="l">
              <a:lnSpc>
                <a:spcPts val="2877"/>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4410282" y="7111847"/>
            <a:ext cx="9931613" cy="3175153"/>
          </a:xfrm>
          <a:custGeom>
            <a:avLst/>
            <a:gdLst/>
            <a:ahLst/>
            <a:cxnLst/>
            <a:rect r="r" b="b" t="t" l="l"/>
            <a:pathLst>
              <a:path h="3175153" w="9931613">
                <a:moveTo>
                  <a:pt x="0" y="0"/>
                </a:moveTo>
                <a:lnTo>
                  <a:pt x="9931613" y="0"/>
                </a:lnTo>
                <a:lnTo>
                  <a:pt x="9931613" y="3175153"/>
                </a:lnTo>
                <a:lnTo>
                  <a:pt x="0" y="3175153"/>
                </a:lnTo>
                <a:lnTo>
                  <a:pt x="0" y="0"/>
                </a:lnTo>
                <a:close/>
              </a:path>
            </a:pathLst>
          </a:custGeom>
          <a:blipFill>
            <a:blip r:embed="rId2"/>
            <a:stretch>
              <a:fillRect l="0" t="-18617" r="0" b="0"/>
            </a:stretch>
          </a:blipFill>
        </p:spPr>
      </p:sp>
      <p:sp>
        <p:nvSpPr>
          <p:cNvPr name="TextBox 4" id="4"/>
          <p:cNvSpPr txBox="true"/>
          <p:nvPr/>
        </p:nvSpPr>
        <p:spPr>
          <a:xfrm rot="0">
            <a:off x="1006871" y="933450"/>
            <a:ext cx="16230600" cy="780682"/>
          </a:xfrm>
          <a:prstGeom prst="rect">
            <a:avLst/>
          </a:prstGeom>
        </p:spPr>
        <p:txBody>
          <a:bodyPr anchor="t" rtlCol="false" tIns="0" lIns="0" bIns="0" rIns="0">
            <a:spAutoFit/>
          </a:bodyPr>
          <a:lstStyle/>
          <a:p>
            <a:pPr algn="l">
              <a:lnSpc>
                <a:spcPts val="6320"/>
              </a:lnSpc>
              <a:spcBef>
                <a:spcPct val="0"/>
              </a:spcBef>
            </a:pPr>
            <a:r>
              <a:rPr lang="en-US" b="true" sz="4514" spc="1024">
                <a:solidFill>
                  <a:srgbClr val="131312"/>
                </a:solidFill>
                <a:latin typeface="Public Sans Bold"/>
                <a:ea typeface="Public Sans Bold"/>
                <a:cs typeface="Public Sans Bold"/>
                <a:sym typeface="Public Sans Bold"/>
              </a:rPr>
              <a:t>CHALLENGES OF EXISTING SYSTEMS</a:t>
            </a:r>
          </a:p>
        </p:txBody>
      </p:sp>
      <p:sp>
        <p:nvSpPr>
          <p:cNvPr name="TextBox 5" id="5"/>
          <p:cNvSpPr txBox="true"/>
          <p:nvPr/>
        </p:nvSpPr>
        <p:spPr>
          <a:xfrm rot="0">
            <a:off x="1006871" y="1855667"/>
            <a:ext cx="16738435" cy="2371517"/>
          </a:xfrm>
          <a:prstGeom prst="rect">
            <a:avLst/>
          </a:prstGeom>
        </p:spPr>
        <p:txBody>
          <a:bodyPr anchor="t" rtlCol="false" tIns="0" lIns="0" bIns="0" rIns="0">
            <a:spAutoFit/>
          </a:bodyPr>
          <a:lstStyle/>
          <a:p>
            <a:pPr algn="l" marL="680179" indent="-340089" lvl="1">
              <a:lnSpc>
                <a:spcPts val="4757"/>
              </a:lnSpc>
              <a:buFont typeface="Arial"/>
              <a:buChar char="•"/>
            </a:pPr>
            <a:r>
              <a:rPr lang="en-US" b="true" sz="3150" spc="15">
                <a:solidFill>
                  <a:srgbClr val="131312"/>
                </a:solidFill>
                <a:latin typeface="Playfair Display Bold"/>
                <a:ea typeface="Playfair Display Bold"/>
                <a:cs typeface="Playfair Display Bold"/>
                <a:sym typeface="Playfair Display Bold"/>
              </a:rPr>
              <a:t>Vulnerability to Quantum Attacks: </a:t>
            </a:r>
            <a:r>
              <a:rPr lang="en-US" sz="3150" spc="15">
                <a:solidFill>
                  <a:srgbClr val="131312"/>
                </a:solidFill>
                <a:latin typeface="Playfair Display"/>
                <a:ea typeface="Playfair Display"/>
                <a:cs typeface="Playfair Display"/>
                <a:sym typeface="Playfair Display"/>
              </a:rPr>
              <a:t>Traditional cryptographic methods can be easily broken by future quantum computers.</a:t>
            </a:r>
          </a:p>
          <a:p>
            <a:pPr algn="l" marL="680179" indent="-340089" lvl="1">
              <a:lnSpc>
                <a:spcPts val="4757"/>
              </a:lnSpc>
              <a:buFont typeface="Arial"/>
              <a:buChar char="•"/>
            </a:pPr>
            <a:r>
              <a:rPr lang="en-US" b="true" sz="3150" spc="15">
                <a:solidFill>
                  <a:srgbClr val="131312"/>
                </a:solidFill>
                <a:latin typeface="Playfair Display Bold"/>
                <a:ea typeface="Playfair Display Bold"/>
                <a:cs typeface="Playfair Display Bold"/>
                <a:sym typeface="Playfair Display Bold"/>
              </a:rPr>
              <a:t>Our Solution: </a:t>
            </a:r>
            <a:r>
              <a:rPr lang="en-US" sz="3150" spc="15">
                <a:solidFill>
                  <a:srgbClr val="131312"/>
                </a:solidFill>
                <a:latin typeface="Playfair Display"/>
                <a:ea typeface="Playfair Display"/>
                <a:cs typeface="Playfair Display"/>
                <a:sym typeface="Playfair Display"/>
              </a:rPr>
              <a:t>Quantum Key Distribution (QKD) offers unbreakable security, even against quantum-based threats.</a:t>
            </a:r>
          </a:p>
        </p:txBody>
      </p:sp>
      <p:sp>
        <p:nvSpPr>
          <p:cNvPr name="TextBox 6" id="6"/>
          <p:cNvSpPr txBox="true"/>
          <p:nvPr/>
        </p:nvSpPr>
        <p:spPr>
          <a:xfrm rot="0">
            <a:off x="1006871" y="4274809"/>
            <a:ext cx="16738435" cy="2971592"/>
          </a:xfrm>
          <a:prstGeom prst="rect">
            <a:avLst/>
          </a:prstGeom>
        </p:spPr>
        <p:txBody>
          <a:bodyPr anchor="t" rtlCol="false" tIns="0" lIns="0" bIns="0" rIns="0">
            <a:spAutoFit/>
          </a:bodyPr>
          <a:lstStyle/>
          <a:p>
            <a:pPr algn="l" marL="680179" indent="-340089" lvl="1">
              <a:lnSpc>
                <a:spcPts val="4757"/>
              </a:lnSpc>
              <a:buFont typeface="Arial"/>
              <a:buChar char="•"/>
            </a:pPr>
            <a:r>
              <a:rPr lang="en-US" b="true" sz="3150" spc="15">
                <a:solidFill>
                  <a:srgbClr val="131312"/>
                </a:solidFill>
                <a:latin typeface="Playfair Display Bold"/>
                <a:ea typeface="Playfair Display Bold"/>
                <a:cs typeface="Playfair Display Bold"/>
                <a:sym typeface="Playfair Display Bold"/>
              </a:rPr>
              <a:t>Decentralized Grid Structure</a:t>
            </a:r>
            <a:r>
              <a:rPr lang="en-US" sz="3150" spc="15">
                <a:solidFill>
                  <a:srgbClr val="131312"/>
                </a:solidFill>
                <a:latin typeface="Playfair Display"/>
                <a:ea typeface="Playfair Display"/>
                <a:cs typeface="Playfair Display"/>
                <a:sym typeface="Playfair Display"/>
              </a:rPr>
              <a:t>: Smart grids rely on distributed components like power plants, substations, and smart meters, making secure communication across locations difficult.</a:t>
            </a:r>
          </a:p>
          <a:p>
            <a:pPr algn="l" marL="680179" indent="-340089" lvl="1">
              <a:lnSpc>
                <a:spcPts val="4757"/>
              </a:lnSpc>
              <a:buFont typeface="Arial"/>
              <a:buChar char="•"/>
            </a:pPr>
            <a:r>
              <a:rPr lang="en-US" b="true" sz="3150" spc="15">
                <a:solidFill>
                  <a:srgbClr val="131312"/>
                </a:solidFill>
                <a:latin typeface="Playfair Display Bold"/>
                <a:ea typeface="Playfair Display Bold"/>
                <a:cs typeface="Playfair Display Bold"/>
                <a:sym typeface="Playfair Display Bold"/>
              </a:rPr>
              <a:t>Our Solution</a:t>
            </a:r>
            <a:r>
              <a:rPr lang="en-US" sz="3150" spc="15">
                <a:solidFill>
                  <a:srgbClr val="131312"/>
                </a:solidFill>
                <a:latin typeface="Playfair Display"/>
                <a:ea typeface="Playfair Display"/>
                <a:cs typeface="Playfair Display"/>
                <a:sym typeface="Playfair Display"/>
              </a:rPr>
              <a:t>: QKD enables secure key exchanges across decentralized components with instant detection of eavesdropping.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4410282" y="7111847"/>
            <a:ext cx="9931613" cy="3175153"/>
          </a:xfrm>
          <a:custGeom>
            <a:avLst/>
            <a:gdLst/>
            <a:ahLst/>
            <a:cxnLst/>
            <a:rect r="r" b="b" t="t" l="l"/>
            <a:pathLst>
              <a:path h="3175153" w="9931613">
                <a:moveTo>
                  <a:pt x="0" y="0"/>
                </a:moveTo>
                <a:lnTo>
                  <a:pt x="9931613" y="0"/>
                </a:lnTo>
                <a:lnTo>
                  <a:pt x="9931613" y="3175153"/>
                </a:lnTo>
                <a:lnTo>
                  <a:pt x="0" y="3175153"/>
                </a:lnTo>
                <a:lnTo>
                  <a:pt x="0" y="0"/>
                </a:lnTo>
                <a:close/>
              </a:path>
            </a:pathLst>
          </a:custGeom>
          <a:blipFill>
            <a:blip r:embed="rId2"/>
            <a:stretch>
              <a:fillRect l="0" t="-18617" r="0" b="0"/>
            </a:stretch>
          </a:blipFill>
        </p:spPr>
      </p:sp>
      <p:sp>
        <p:nvSpPr>
          <p:cNvPr name="TextBox 4" id="4"/>
          <p:cNvSpPr txBox="true"/>
          <p:nvPr/>
        </p:nvSpPr>
        <p:spPr>
          <a:xfrm rot="0">
            <a:off x="1006871" y="933450"/>
            <a:ext cx="16230600" cy="780682"/>
          </a:xfrm>
          <a:prstGeom prst="rect">
            <a:avLst/>
          </a:prstGeom>
        </p:spPr>
        <p:txBody>
          <a:bodyPr anchor="t" rtlCol="false" tIns="0" lIns="0" bIns="0" rIns="0">
            <a:spAutoFit/>
          </a:bodyPr>
          <a:lstStyle/>
          <a:p>
            <a:pPr algn="l">
              <a:lnSpc>
                <a:spcPts val="6320"/>
              </a:lnSpc>
              <a:spcBef>
                <a:spcPct val="0"/>
              </a:spcBef>
            </a:pPr>
            <a:r>
              <a:rPr lang="en-US" b="true" sz="4514" spc="1024">
                <a:solidFill>
                  <a:srgbClr val="131312"/>
                </a:solidFill>
                <a:latin typeface="Public Sans Bold"/>
                <a:ea typeface="Public Sans Bold"/>
                <a:cs typeface="Public Sans Bold"/>
                <a:sym typeface="Public Sans Bold"/>
              </a:rPr>
              <a:t>CHALLENGES OF EXISTING SYSTEMS</a:t>
            </a:r>
          </a:p>
        </p:txBody>
      </p:sp>
      <p:sp>
        <p:nvSpPr>
          <p:cNvPr name="TextBox 5" id="5"/>
          <p:cNvSpPr txBox="true"/>
          <p:nvPr/>
        </p:nvSpPr>
        <p:spPr>
          <a:xfrm rot="0">
            <a:off x="1006871" y="1855667"/>
            <a:ext cx="17159640" cy="2371517"/>
          </a:xfrm>
          <a:prstGeom prst="rect">
            <a:avLst/>
          </a:prstGeom>
        </p:spPr>
        <p:txBody>
          <a:bodyPr anchor="t" rtlCol="false" tIns="0" lIns="0" bIns="0" rIns="0">
            <a:spAutoFit/>
          </a:bodyPr>
          <a:lstStyle/>
          <a:p>
            <a:pPr algn="l" marL="680179" indent="-340089" lvl="1">
              <a:lnSpc>
                <a:spcPts val="4757"/>
              </a:lnSpc>
              <a:buFont typeface="Arial"/>
              <a:buChar char="•"/>
            </a:pPr>
            <a:r>
              <a:rPr lang="en-US" b="true" sz="3150" spc="15">
                <a:solidFill>
                  <a:srgbClr val="131312"/>
                </a:solidFill>
                <a:latin typeface="Playfair Display Bold"/>
                <a:ea typeface="Playfair Display Bold"/>
                <a:cs typeface="Playfair Display Bold"/>
                <a:sym typeface="Playfair Display Bold"/>
              </a:rPr>
              <a:t>Scalability Issues</a:t>
            </a:r>
            <a:r>
              <a:rPr lang="en-US" sz="3150" spc="15">
                <a:solidFill>
                  <a:srgbClr val="131312"/>
                </a:solidFill>
                <a:latin typeface="Playfair Display"/>
                <a:ea typeface="Playfair Display"/>
                <a:cs typeface="Playfair Display"/>
                <a:sym typeface="Playfair Display"/>
              </a:rPr>
              <a:t>: Implementing traditional cryptography at scale across large smart grids is resource-heavy and inefficient.</a:t>
            </a:r>
          </a:p>
          <a:p>
            <a:pPr algn="l" marL="680179" indent="-340089" lvl="1">
              <a:lnSpc>
                <a:spcPts val="4757"/>
              </a:lnSpc>
              <a:buFont typeface="Arial"/>
              <a:buChar char="•"/>
            </a:pPr>
            <a:r>
              <a:rPr lang="en-US" b="true" sz="3150" spc="15">
                <a:solidFill>
                  <a:srgbClr val="131312"/>
                </a:solidFill>
                <a:latin typeface="Playfair Display Bold"/>
                <a:ea typeface="Playfair Display Bold"/>
                <a:cs typeface="Playfair Display Bold"/>
                <a:sym typeface="Playfair Display Bold"/>
              </a:rPr>
              <a:t>Our Solution</a:t>
            </a:r>
            <a:r>
              <a:rPr lang="en-US" sz="3150" spc="15">
                <a:solidFill>
                  <a:srgbClr val="131312"/>
                </a:solidFill>
                <a:latin typeface="Playfair Display"/>
                <a:ea typeface="Playfair Display"/>
                <a:cs typeface="Playfair Display"/>
                <a:sym typeface="Playfair Display"/>
              </a:rPr>
              <a:t>: Simulating and testing scalable and efficient integration of Quantum Channels into existing smart grid infrastructures.</a:t>
            </a:r>
          </a:p>
        </p:txBody>
      </p:sp>
      <p:sp>
        <p:nvSpPr>
          <p:cNvPr name="TextBox 6" id="6"/>
          <p:cNvSpPr txBox="true"/>
          <p:nvPr/>
        </p:nvSpPr>
        <p:spPr>
          <a:xfrm rot="0">
            <a:off x="1006871" y="4274809"/>
            <a:ext cx="16738435" cy="2371517"/>
          </a:xfrm>
          <a:prstGeom prst="rect">
            <a:avLst/>
          </a:prstGeom>
        </p:spPr>
        <p:txBody>
          <a:bodyPr anchor="t" rtlCol="false" tIns="0" lIns="0" bIns="0" rIns="0">
            <a:spAutoFit/>
          </a:bodyPr>
          <a:lstStyle/>
          <a:p>
            <a:pPr algn="l" marL="680179" indent="-340089" lvl="1">
              <a:lnSpc>
                <a:spcPts val="4757"/>
              </a:lnSpc>
              <a:buFont typeface="Arial"/>
              <a:buChar char="•"/>
            </a:pPr>
            <a:r>
              <a:rPr lang="en-US" b="true" sz="3150" spc="15">
                <a:solidFill>
                  <a:srgbClr val="131312"/>
                </a:solidFill>
                <a:latin typeface="Playfair Display Bold"/>
                <a:ea typeface="Playfair Display Bold"/>
                <a:cs typeface="Playfair Display Bold"/>
                <a:sym typeface="Playfair Display Bold"/>
              </a:rPr>
              <a:t>Lack of Secure Key Management</a:t>
            </a:r>
            <a:r>
              <a:rPr lang="en-US" sz="3150" spc="15">
                <a:solidFill>
                  <a:srgbClr val="131312"/>
                </a:solidFill>
                <a:latin typeface="Playfair Display"/>
                <a:ea typeface="Playfair Display"/>
                <a:cs typeface="Playfair Display"/>
                <a:sym typeface="Playfair Display"/>
              </a:rPr>
              <a:t>: Traditional methods face challenges with secure key distribution and management, leaving systems exposed to key compromise.</a:t>
            </a:r>
          </a:p>
          <a:p>
            <a:pPr algn="l" marL="680179" indent="-340089" lvl="1">
              <a:lnSpc>
                <a:spcPts val="4757"/>
              </a:lnSpc>
              <a:buFont typeface="Arial"/>
              <a:buChar char="•"/>
            </a:pPr>
            <a:r>
              <a:rPr lang="en-US" b="true" sz="3150" spc="15">
                <a:solidFill>
                  <a:srgbClr val="131312"/>
                </a:solidFill>
                <a:latin typeface="Playfair Display Bold"/>
                <a:ea typeface="Playfair Display Bold"/>
                <a:cs typeface="Playfair Display Bold"/>
                <a:sym typeface="Playfair Display Bold"/>
              </a:rPr>
              <a:t>Our Solution</a:t>
            </a:r>
            <a:r>
              <a:rPr lang="en-US" sz="3150" spc="15">
                <a:solidFill>
                  <a:srgbClr val="131312"/>
                </a:solidFill>
                <a:latin typeface="Playfair Display"/>
                <a:ea typeface="Playfair Display"/>
                <a:cs typeface="Playfair Display"/>
                <a:sym typeface="Playfair Display"/>
              </a:rPr>
              <a:t>: QKD ensures the secure distribution of encryption keys without the need for physical transport or classical secure channels.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DAGRrrtI4zk</dc:identifier>
  <dcterms:modified xsi:type="dcterms:W3CDTF">2011-08-01T06:04:30Z</dcterms:modified>
  <cp:revision>1</cp:revision>
  <dc:title>Quantum Cryptography</dc:title>
</cp:coreProperties>
</file>