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256" r:id="rId2"/>
    <p:sldId id="307" r:id="rId3"/>
    <p:sldId id="263" r:id="rId4"/>
    <p:sldId id="324" r:id="rId5"/>
    <p:sldId id="315" r:id="rId6"/>
    <p:sldId id="317" r:id="rId7"/>
    <p:sldId id="316" r:id="rId8"/>
    <p:sldId id="310" r:id="rId9"/>
    <p:sldId id="302" r:id="rId10"/>
    <p:sldId id="314" r:id="rId11"/>
    <p:sldId id="318" r:id="rId12"/>
    <p:sldId id="325" r:id="rId13"/>
    <p:sldId id="319" r:id="rId14"/>
    <p:sldId id="320" r:id="rId15"/>
    <p:sldId id="326" r:id="rId16"/>
    <p:sldId id="321" r:id="rId17"/>
    <p:sldId id="327" r:id="rId18"/>
    <p:sldId id="280" r:id="rId19"/>
    <p:sldId id="328" r:id="rId20"/>
    <p:sldId id="262" r:id="rId21"/>
  </p:sldIdLst>
  <p:sldSz cx="9144000" cy="5143500" type="screen16x9"/>
  <p:notesSz cx="6858000" cy="9144000"/>
  <p:embeddedFontLst>
    <p:embeddedFont>
      <p:font typeface="Barlow" panose="00000500000000000000" pitchFamily="2" charset="0"/>
      <p:regular r:id="rId23"/>
      <p:bold r:id="rId24"/>
      <p:italic r:id="rId25"/>
      <p:boldItalic r:id="rId26"/>
    </p:embeddedFont>
    <p:embeddedFont>
      <p:font typeface="Barlow Light" panose="00000400000000000000" pitchFamily="2" charset="0"/>
      <p:regular r:id="rId27"/>
      <p:bold r:id="rId28"/>
      <p:italic r:id="rId29"/>
      <p:boldItalic r:id="rId30"/>
    </p:embeddedFont>
  </p:embeddedFontLst>
  <p:custShowLst>
    <p:custShow name="Custom Show 1" id="0">
      <p:sldLst>
        <p:sld r:id="rId2"/>
        <p:sld r:id="rId3"/>
        <p:sld r:id="rId4"/>
        <p:sld r:id="rId5"/>
        <p:sld r:id="rId6"/>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tHP4pQcb532ypRbTLtMWU7Lg/a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lvakumar, Suryakumar" initials="SS" lastIdx="1" clrIdx="0">
    <p:extLst>
      <p:ext uri="{19B8F6BF-5375-455C-9EA6-DF929625EA0E}">
        <p15:presenceInfo xmlns:p15="http://schemas.microsoft.com/office/powerpoint/2012/main" userId="S::suryakumar.2.selvakumar@ucdenver.edu::6a15ef81-a803-428f-9a62-297dce17bb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96" autoAdjust="0"/>
    <p:restoredTop sz="94660"/>
  </p:normalViewPr>
  <p:slideViewPr>
    <p:cSldViewPr snapToGrid="0">
      <p:cViewPr varScale="1">
        <p:scale>
          <a:sx n="97" d="100"/>
          <a:sy n="97" d="100"/>
        </p:scale>
        <p:origin x="72" y="38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40" Type="http://customschemas.google.com/relationships/presentationmetadata" Target="meta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 name="Google Shape;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855300" y="1363125"/>
            <a:ext cx="5110800" cy="2417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4800"/>
              <a:buNone/>
              <a:defRPr sz="4800">
                <a:solidFill>
                  <a:schemeClr val="lt2"/>
                </a:solidFill>
              </a:defRPr>
            </a:lvl1pPr>
            <a:lvl2pPr lvl="1" algn="l">
              <a:lnSpc>
                <a:spcPct val="90000"/>
              </a:lnSpc>
              <a:spcBef>
                <a:spcPts val="0"/>
              </a:spcBef>
              <a:spcAft>
                <a:spcPts val="0"/>
              </a:spcAft>
              <a:buClr>
                <a:schemeClr val="lt2"/>
              </a:buClr>
              <a:buSzPts val="4800"/>
              <a:buNone/>
              <a:defRPr sz="4800">
                <a:solidFill>
                  <a:schemeClr val="lt2"/>
                </a:solidFill>
              </a:defRPr>
            </a:lvl2pPr>
            <a:lvl3pPr lvl="2" algn="l">
              <a:lnSpc>
                <a:spcPct val="90000"/>
              </a:lnSpc>
              <a:spcBef>
                <a:spcPts val="0"/>
              </a:spcBef>
              <a:spcAft>
                <a:spcPts val="0"/>
              </a:spcAft>
              <a:buClr>
                <a:schemeClr val="lt2"/>
              </a:buClr>
              <a:buSzPts val="4800"/>
              <a:buNone/>
              <a:defRPr sz="4800">
                <a:solidFill>
                  <a:schemeClr val="lt2"/>
                </a:solidFill>
              </a:defRPr>
            </a:lvl3pPr>
            <a:lvl4pPr lvl="3" algn="l">
              <a:lnSpc>
                <a:spcPct val="90000"/>
              </a:lnSpc>
              <a:spcBef>
                <a:spcPts val="0"/>
              </a:spcBef>
              <a:spcAft>
                <a:spcPts val="0"/>
              </a:spcAft>
              <a:buClr>
                <a:schemeClr val="lt2"/>
              </a:buClr>
              <a:buSzPts val="4800"/>
              <a:buNone/>
              <a:defRPr sz="4800">
                <a:solidFill>
                  <a:schemeClr val="lt2"/>
                </a:solidFill>
              </a:defRPr>
            </a:lvl4pPr>
            <a:lvl5pPr lvl="4" algn="l">
              <a:lnSpc>
                <a:spcPct val="90000"/>
              </a:lnSpc>
              <a:spcBef>
                <a:spcPts val="0"/>
              </a:spcBef>
              <a:spcAft>
                <a:spcPts val="0"/>
              </a:spcAft>
              <a:buClr>
                <a:schemeClr val="lt2"/>
              </a:buClr>
              <a:buSzPts val="4800"/>
              <a:buNone/>
              <a:defRPr sz="4800">
                <a:solidFill>
                  <a:schemeClr val="lt2"/>
                </a:solidFill>
              </a:defRPr>
            </a:lvl5pPr>
            <a:lvl6pPr lvl="5" algn="l">
              <a:lnSpc>
                <a:spcPct val="90000"/>
              </a:lnSpc>
              <a:spcBef>
                <a:spcPts val="0"/>
              </a:spcBef>
              <a:spcAft>
                <a:spcPts val="0"/>
              </a:spcAft>
              <a:buClr>
                <a:schemeClr val="lt2"/>
              </a:buClr>
              <a:buSzPts val="4800"/>
              <a:buNone/>
              <a:defRPr sz="4800">
                <a:solidFill>
                  <a:schemeClr val="lt2"/>
                </a:solidFill>
              </a:defRPr>
            </a:lvl6pPr>
            <a:lvl7pPr lvl="6" algn="l">
              <a:lnSpc>
                <a:spcPct val="90000"/>
              </a:lnSpc>
              <a:spcBef>
                <a:spcPts val="0"/>
              </a:spcBef>
              <a:spcAft>
                <a:spcPts val="0"/>
              </a:spcAft>
              <a:buClr>
                <a:schemeClr val="lt2"/>
              </a:buClr>
              <a:buSzPts val="4800"/>
              <a:buNone/>
              <a:defRPr sz="4800">
                <a:solidFill>
                  <a:schemeClr val="lt2"/>
                </a:solidFill>
              </a:defRPr>
            </a:lvl7pPr>
            <a:lvl8pPr lvl="7" algn="l">
              <a:lnSpc>
                <a:spcPct val="90000"/>
              </a:lnSpc>
              <a:spcBef>
                <a:spcPts val="0"/>
              </a:spcBef>
              <a:spcAft>
                <a:spcPts val="0"/>
              </a:spcAft>
              <a:buClr>
                <a:schemeClr val="lt2"/>
              </a:buClr>
              <a:buSzPts val="4800"/>
              <a:buNone/>
              <a:defRPr sz="4800">
                <a:solidFill>
                  <a:schemeClr val="lt2"/>
                </a:solidFill>
              </a:defRPr>
            </a:lvl8pPr>
            <a:lvl9pPr lvl="8" algn="l">
              <a:lnSpc>
                <a:spcPct val="90000"/>
              </a:lnSpc>
              <a:spcBef>
                <a:spcPts val="0"/>
              </a:spcBef>
              <a:spcAft>
                <a:spcPts val="0"/>
              </a:spcAft>
              <a:buClr>
                <a:schemeClr val="lt2"/>
              </a:buClr>
              <a:buSzPts val="4800"/>
              <a:buNone/>
              <a:defRPr sz="4800">
                <a:solidFill>
                  <a:schemeClr val="lt2"/>
                </a:solidFill>
              </a:defRPr>
            </a:lvl9pPr>
          </a:lstStyle>
          <a:p>
            <a:endParaRPr/>
          </a:p>
        </p:txBody>
      </p:sp>
      <p:grpSp>
        <p:nvGrpSpPr>
          <p:cNvPr id="13" name="Google Shape;13;p10"/>
          <p:cNvGrpSpPr/>
          <p:nvPr/>
        </p:nvGrpSpPr>
        <p:grpSpPr>
          <a:xfrm>
            <a:off x="0" y="2550906"/>
            <a:ext cx="719125" cy="41700"/>
            <a:chOff x="0" y="2550906"/>
            <a:chExt cx="719125" cy="41700"/>
          </a:xfrm>
        </p:grpSpPr>
        <p:sp>
          <p:nvSpPr>
            <p:cNvPr id="14" name="Google Shape;14;p10"/>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2400"/>
              <a:buNone/>
              <a:defRPr/>
            </a:lvl1pPr>
            <a:lvl2pPr lvl="1" algn="l">
              <a:lnSpc>
                <a:spcPct val="90000"/>
              </a:lnSpc>
              <a:spcBef>
                <a:spcPts val="0"/>
              </a:spcBef>
              <a:spcAft>
                <a:spcPts val="0"/>
              </a:spcAft>
              <a:buSzPts val="2400"/>
              <a:buNone/>
              <a:defRPr/>
            </a:lvl2pPr>
            <a:lvl3pPr lvl="2" algn="l">
              <a:lnSpc>
                <a:spcPct val="90000"/>
              </a:lnSpc>
              <a:spcBef>
                <a:spcPts val="0"/>
              </a:spcBef>
              <a:spcAft>
                <a:spcPts val="0"/>
              </a:spcAft>
              <a:buSzPts val="2400"/>
              <a:buNone/>
              <a:defRPr/>
            </a:lvl3pPr>
            <a:lvl4pPr lvl="3" algn="l">
              <a:lnSpc>
                <a:spcPct val="90000"/>
              </a:lnSpc>
              <a:spcBef>
                <a:spcPts val="0"/>
              </a:spcBef>
              <a:spcAft>
                <a:spcPts val="0"/>
              </a:spcAft>
              <a:buSzPts val="2400"/>
              <a:buNone/>
              <a:defRPr/>
            </a:lvl4pPr>
            <a:lvl5pPr lvl="4" algn="l">
              <a:lnSpc>
                <a:spcPct val="90000"/>
              </a:lnSpc>
              <a:spcBef>
                <a:spcPts val="0"/>
              </a:spcBef>
              <a:spcAft>
                <a:spcPts val="0"/>
              </a:spcAft>
              <a:buSzPts val="2400"/>
              <a:buNone/>
              <a:defRPr/>
            </a:lvl5pPr>
            <a:lvl6pPr lvl="5" algn="l">
              <a:lnSpc>
                <a:spcPct val="90000"/>
              </a:lnSpc>
              <a:spcBef>
                <a:spcPts val="0"/>
              </a:spcBef>
              <a:spcAft>
                <a:spcPts val="0"/>
              </a:spcAft>
              <a:buSzPts val="2400"/>
              <a:buNone/>
              <a:defRPr/>
            </a:lvl6pPr>
            <a:lvl7pPr lvl="6" algn="l">
              <a:lnSpc>
                <a:spcPct val="90000"/>
              </a:lnSpc>
              <a:spcBef>
                <a:spcPts val="0"/>
              </a:spcBef>
              <a:spcAft>
                <a:spcPts val="0"/>
              </a:spcAft>
              <a:buSzPts val="2400"/>
              <a:buNone/>
              <a:defRPr/>
            </a:lvl7pPr>
            <a:lvl8pPr lvl="7" algn="l">
              <a:lnSpc>
                <a:spcPct val="90000"/>
              </a:lnSpc>
              <a:spcBef>
                <a:spcPts val="0"/>
              </a:spcBef>
              <a:spcAft>
                <a:spcPts val="0"/>
              </a:spcAft>
              <a:buSzPts val="2400"/>
              <a:buNone/>
              <a:defRPr/>
            </a:lvl8pPr>
            <a:lvl9pPr lvl="8" algn="l">
              <a:lnSpc>
                <a:spcPct val="90000"/>
              </a:lnSpc>
              <a:spcBef>
                <a:spcPts val="0"/>
              </a:spcBef>
              <a:spcAft>
                <a:spcPts val="0"/>
              </a:spcAft>
              <a:buSzPts val="2400"/>
              <a:buNone/>
              <a:defRPr/>
            </a:lvl9pPr>
          </a:lstStyle>
          <a:p>
            <a:endParaRPr/>
          </a:p>
        </p:txBody>
      </p:sp>
      <p:sp>
        <p:nvSpPr>
          <p:cNvPr id="18" name="Google Shape;18;p1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0"/>
              </a:spcBef>
              <a:spcAft>
                <a:spcPts val="0"/>
              </a:spcAft>
              <a:buSzPts val="2400"/>
              <a:buChar char="╸"/>
              <a:defRPr/>
            </a:lvl1pPr>
            <a:lvl2pPr marL="914400" lvl="1" indent="-381000" algn="l">
              <a:lnSpc>
                <a:spcPct val="115000"/>
              </a:lnSpc>
              <a:spcBef>
                <a:spcPts val="800"/>
              </a:spcBef>
              <a:spcAft>
                <a:spcPts val="0"/>
              </a:spcAft>
              <a:buSzPts val="2400"/>
              <a:buChar char="‧"/>
              <a:defRPr/>
            </a:lvl2pPr>
            <a:lvl3pPr marL="1371600" lvl="2" indent="-381000" algn="l">
              <a:lnSpc>
                <a:spcPct val="115000"/>
              </a:lnSpc>
              <a:spcBef>
                <a:spcPts val="800"/>
              </a:spcBef>
              <a:spcAft>
                <a:spcPts val="0"/>
              </a:spcAft>
              <a:buSzPts val="2400"/>
              <a:buChar char="‧"/>
              <a:defRPr/>
            </a:lvl3pPr>
            <a:lvl4pPr marL="1828800" lvl="3" indent="-381000" algn="l">
              <a:lnSpc>
                <a:spcPct val="115000"/>
              </a:lnSpc>
              <a:spcBef>
                <a:spcPts val="800"/>
              </a:spcBef>
              <a:spcAft>
                <a:spcPts val="0"/>
              </a:spcAft>
              <a:buSzPts val="2400"/>
              <a:buChar char="●"/>
              <a:defRPr/>
            </a:lvl4pPr>
            <a:lvl5pPr marL="2286000" lvl="4" indent="-381000" algn="l">
              <a:lnSpc>
                <a:spcPct val="115000"/>
              </a:lnSpc>
              <a:spcBef>
                <a:spcPts val="800"/>
              </a:spcBef>
              <a:spcAft>
                <a:spcPts val="0"/>
              </a:spcAft>
              <a:buSzPts val="2400"/>
              <a:buChar char="○"/>
              <a:defRPr/>
            </a:lvl5pPr>
            <a:lvl6pPr marL="2743200" lvl="5" indent="-381000" algn="l">
              <a:lnSpc>
                <a:spcPct val="115000"/>
              </a:lnSpc>
              <a:spcBef>
                <a:spcPts val="800"/>
              </a:spcBef>
              <a:spcAft>
                <a:spcPts val="0"/>
              </a:spcAft>
              <a:buSzPts val="2400"/>
              <a:buChar char="■"/>
              <a:defRPr/>
            </a:lvl6pPr>
            <a:lvl7pPr marL="3200400" lvl="6" indent="-381000" algn="l">
              <a:lnSpc>
                <a:spcPct val="115000"/>
              </a:lnSpc>
              <a:spcBef>
                <a:spcPts val="800"/>
              </a:spcBef>
              <a:spcAft>
                <a:spcPts val="0"/>
              </a:spcAft>
              <a:buSzPts val="2400"/>
              <a:buChar char="●"/>
              <a:defRPr/>
            </a:lvl7pPr>
            <a:lvl8pPr marL="3657600" lvl="7" indent="-381000" algn="l">
              <a:lnSpc>
                <a:spcPct val="115000"/>
              </a:lnSpc>
              <a:spcBef>
                <a:spcPts val="800"/>
              </a:spcBef>
              <a:spcAft>
                <a:spcPts val="0"/>
              </a:spcAft>
              <a:buSzPts val="2400"/>
              <a:buChar char="○"/>
              <a:defRPr/>
            </a:lvl8pPr>
            <a:lvl9pPr marL="4114800" lvl="8" indent="-381000" algn="l">
              <a:lnSpc>
                <a:spcPct val="115000"/>
              </a:lnSpc>
              <a:spcBef>
                <a:spcPts val="800"/>
              </a:spcBef>
              <a:spcAft>
                <a:spcPts val="800"/>
              </a:spcAft>
              <a:buSzPts val="2400"/>
              <a:buChar char="■"/>
              <a:defRPr/>
            </a:lvl9pPr>
          </a:lstStyle>
          <a:p>
            <a:endParaRPr/>
          </a:p>
        </p:txBody>
      </p:sp>
      <p:sp>
        <p:nvSpPr>
          <p:cNvPr id="19" name="Google Shape;19;p1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US"/>
              <a:t>‹#›</a:t>
            </a:fld>
            <a:endParaRPr/>
          </a:p>
        </p:txBody>
      </p:sp>
      <p:grpSp>
        <p:nvGrpSpPr>
          <p:cNvPr id="20" name="Google Shape;20;p11"/>
          <p:cNvGrpSpPr/>
          <p:nvPr/>
        </p:nvGrpSpPr>
        <p:grpSpPr>
          <a:xfrm>
            <a:off x="0" y="1120426"/>
            <a:ext cx="719125" cy="41709"/>
            <a:chOff x="0" y="1120426"/>
            <a:chExt cx="719125" cy="41709"/>
          </a:xfrm>
        </p:grpSpPr>
        <p:sp>
          <p:nvSpPr>
            <p:cNvPr id="21" name="Google Shape;21;p11"/>
            <p:cNvSpPr/>
            <p:nvPr/>
          </p:nvSpPr>
          <p:spPr>
            <a:xfrm>
              <a:off x="0" y="112042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1"/>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2"/>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US"/>
              <a:t>‹#›</a:t>
            </a:fld>
            <a:endParaRPr/>
          </a:p>
        </p:txBody>
      </p:sp>
      <p:grpSp>
        <p:nvGrpSpPr>
          <p:cNvPr id="25" name="Google Shape;25;p12"/>
          <p:cNvGrpSpPr/>
          <p:nvPr/>
        </p:nvGrpSpPr>
        <p:grpSpPr>
          <a:xfrm>
            <a:off x="0" y="2550906"/>
            <a:ext cx="719125" cy="41700"/>
            <a:chOff x="0" y="2550906"/>
            <a:chExt cx="719125" cy="41700"/>
          </a:xfrm>
        </p:grpSpPr>
        <p:sp>
          <p:nvSpPr>
            <p:cNvPr id="26" name="Google Shape;26;p12"/>
            <p:cNvSpPr/>
            <p:nvPr/>
          </p:nvSpPr>
          <p:spPr>
            <a:xfrm>
              <a:off x="0" y="2550906"/>
              <a:ext cx="509100" cy="41700"/>
            </a:xfrm>
            <a:prstGeom prst="rect">
              <a:avLst/>
            </a:prstGeom>
            <a:gradFill>
              <a:gsLst>
                <a:gs pos="0">
                  <a:srgbClr val="FFFFFF">
                    <a:alpha val="29411"/>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endParaRPr/>
          </a:p>
        </p:txBody>
      </p:sp>
      <p:sp>
        <p:nvSpPr>
          <p:cNvPr id="7" name="Google Shape;7;p9"/>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lt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1"/>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endParaRPr/>
          </a:p>
        </p:txBody>
      </p:sp>
      <p:sp>
        <p:nvSpPr>
          <p:cNvPr id="8" name="Google Shape;8;p9"/>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1pPr>
            <a:lvl2pPr marL="0" marR="0" lvl="1"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2pPr>
            <a:lvl3pPr marL="0" marR="0" lvl="2"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3pPr>
            <a:lvl4pPr marL="0" marR="0" lvl="3"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4pPr>
            <a:lvl5pPr marL="0" marR="0" lvl="4"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5pPr>
            <a:lvl6pPr marL="0" marR="0" lvl="5"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6pPr>
            <a:lvl7pPr marL="0" marR="0" lvl="6"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7pPr>
            <a:lvl8pPr marL="0" marR="0" lvl="7"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8pPr>
            <a:lvl9pPr marL="0" marR="0" lvl="8" indent="0" algn="ctr"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US"/>
              <a:t>‹#›</a:t>
            </a:fld>
            <a:endParaRPr/>
          </a:p>
        </p:txBody>
      </p:sp>
      <p:sp>
        <p:nvSpPr>
          <p:cNvPr id="9" name="Google Shape;9;p9"/>
          <p:cNvSpPr/>
          <p:nvPr/>
        </p:nvSpPr>
        <p:spPr>
          <a:xfrm>
            <a:off x="0" y="5096950"/>
            <a:ext cx="8719800" cy="46500"/>
          </a:xfrm>
          <a:prstGeom prst="rect">
            <a:avLst/>
          </a:prstGeom>
          <a:gradFill>
            <a:gsLst>
              <a:gs pos="0">
                <a:srgbClr val="FFFFFF">
                  <a:alpha val="29411"/>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9"/>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pXz_gYXKObBZME5R16l1CJ4iRAvmQXUd/view?usp=drive_lin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25000">
              <a:schemeClr val="accent6"/>
            </a:gs>
            <a:gs pos="100000">
              <a:schemeClr val="accent5"/>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
          <p:cNvSpPr txBox="1">
            <a:spLocks noGrp="1"/>
          </p:cNvSpPr>
          <p:nvPr>
            <p:ph type="ctrTitle"/>
          </p:nvPr>
        </p:nvSpPr>
        <p:spPr>
          <a:xfrm>
            <a:off x="678160" y="28806"/>
            <a:ext cx="7670799" cy="241580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SzPts val="4800"/>
              <a:buNone/>
            </a:pPr>
            <a:r>
              <a:rPr lang="en-US" sz="3200" dirty="0">
                <a:solidFill>
                  <a:schemeClr val="accent1"/>
                </a:solidFill>
              </a:rPr>
              <a:t>BIG DATA SCIENCE PROJECT</a:t>
            </a:r>
            <a:br>
              <a:rPr lang="en-US" sz="3200" dirty="0">
                <a:solidFill>
                  <a:srgbClr val="FFC000"/>
                </a:solidFill>
              </a:rPr>
            </a:br>
            <a:br>
              <a:rPr lang="en-US" sz="3200" dirty="0">
                <a:solidFill>
                  <a:srgbClr val="00B0F0"/>
                </a:solidFill>
              </a:rPr>
            </a:br>
            <a:r>
              <a:rPr lang="en-US" sz="3200" dirty="0">
                <a:solidFill>
                  <a:srgbClr val="00B0F0"/>
                </a:solidFill>
              </a:rPr>
              <a:t>Healthcare</a:t>
            </a:r>
            <a:r>
              <a:rPr lang="en-US" sz="3200" dirty="0">
                <a:solidFill>
                  <a:schemeClr val="tx1"/>
                </a:solidFill>
              </a:rPr>
              <a:t> Analytics </a:t>
            </a:r>
            <a:br>
              <a:rPr lang="en-US" sz="3200" dirty="0">
                <a:solidFill>
                  <a:schemeClr val="tx1"/>
                </a:solidFill>
              </a:rPr>
            </a:br>
            <a:r>
              <a:rPr lang="en-US" sz="3200" dirty="0">
                <a:solidFill>
                  <a:schemeClr val="tx1"/>
                </a:solidFill>
              </a:rPr>
              <a:t>for </a:t>
            </a:r>
            <a:r>
              <a:rPr lang="en-US" sz="3200" dirty="0" err="1">
                <a:solidFill>
                  <a:srgbClr val="00B0F0"/>
                </a:solidFill>
              </a:rPr>
              <a:t>MedCamp</a:t>
            </a:r>
            <a:endParaRPr lang="en-US" sz="3200" dirty="0">
              <a:solidFill>
                <a:srgbClr val="00B0F0"/>
              </a:solidFill>
            </a:endParaRPr>
          </a:p>
        </p:txBody>
      </p:sp>
      <p:sp>
        <p:nvSpPr>
          <p:cNvPr id="41" name="Google Shape;41;p1"/>
          <p:cNvSpPr txBox="1"/>
          <p:nvPr/>
        </p:nvSpPr>
        <p:spPr>
          <a:xfrm>
            <a:off x="8693400" y="4749850"/>
            <a:ext cx="450600" cy="3471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EF0067"/>
                </a:solidFill>
                <a:latin typeface="Arial"/>
                <a:ea typeface="Arial"/>
                <a:cs typeface="Arial"/>
                <a:sym typeface="Arial"/>
              </a:rPr>
              <a:t>1</a:t>
            </a:fld>
            <a:endParaRPr sz="1400" b="0" i="0" u="none" strike="noStrike" cap="none">
              <a:solidFill>
                <a:srgbClr val="EF0067"/>
              </a:solidFill>
              <a:latin typeface="Arial"/>
              <a:ea typeface="Arial"/>
              <a:cs typeface="Arial"/>
              <a:sym typeface="Arial"/>
            </a:endParaRPr>
          </a:p>
        </p:txBody>
      </p:sp>
      <p:sp>
        <p:nvSpPr>
          <p:cNvPr id="42" name="Google Shape;42;p1"/>
          <p:cNvSpPr txBox="1"/>
          <p:nvPr/>
        </p:nvSpPr>
        <p:spPr>
          <a:xfrm>
            <a:off x="2311187" y="3045386"/>
            <a:ext cx="239121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solidFill>
                  <a:schemeClr val="tx1"/>
                </a:solidFill>
                <a:latin typeface="Barlow"/>
                <a:ea typeface="Barlow"/>
                <a:cs typeface="Barlow"/>
                <a:sym typeface="Barlow"/>
              </a:rPr>
              <a:t>Mani Deepika </a:t>
            </a:r>
            <a:r>
              <a:rPr lang="en-US" sz="1600" b="1" i="0" u="none" strike="noStrike" cap="none" dirty="0" err="1">
                <a:solidFill>
                  <a:schemeClr val="tx1"/>
                </a:solidFill>
                <a:latin typeface="Barlow"/>
                <a:ea typeface="Barlow"/>
                <a:cs typeface="Barlow"/>
                <a:sym typeface="Barlow"/>
              </a:rPr>
              <a:t>Narisepalli</a:t>
            </a:r>
            <a:r>
              <a:rPr lang="en-US" sz="1600" b="1" i="0" u="none" strike="noStrike" cap="none" dirty="0">
                <a:solidFill>
                  <a:schemeClr val="tx1"/>
                </a:solidFill>
                <a:latin typeface="Barlow"/>
                <a:ea typeface="Barlow"/>
                <a:cs typeface="Barlow"/>
                <a:sym typeface="Barlow"/>
              </a:rPr>
              <a:t> </a:t>
            </a:r>
            <a:endParaRPr lang="en-US" sz="1600" dirty="0">
              <a:solidFill>
                <a:schemeClr val="tx1"/>
              </a:solidFill>
            </a:endParaRPr>
          </a:p>
        </p:txBody>
      </p:sp>
      <p:sp>
        <p:nvSpPr>
          <p:cNvPr id="43" name="Google Shape;43;p1"/>
          <p:cNvSpPr txBox="1"/>
          <p:nvPr/>
        </p:nvSpPr>
        <p:spPr>
          <a:xfrm>
            <a:off x="2311188" y="3400855"/>
            <a:ext cx="198261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err="1">
                <a:solidFill>
                  <a:schemeClr val="tx1"/>
                </a:solidFill>
                <a:latin typeface="Barlow"/>
                <a:ea typeface="Barlow"/>
                <a:cs typeface="Barlow"/>
                <a:sym typeface="Barlow"/>
              </a:rPr>
              <a:t>Kavyavrindha</a:t>
            </a:r>
            <a:r>
              <a:rPr lang="en-US" sz="1600" b="1" i="0" u="none" strike="noStrike" cap="none" dirty="0">
                <a:solidFill>
                  <a:schemeClr val="tx1"/>
                </a:solidFill>
                <a:latin typeface="Barlow"/>
                <a:ea typeface="Barlow"/>
                <a:cs typeface="Barlow"/>
                <a:sym typeface="Barlow"/>
              </a:rPr>
              <a:t> </a:t>
            </a:r>
            <a:r>
              <a:rPr lang="en-US" sz="1600" b="1" i="0" u="none" strike="noStrike" cap="none" dirty="0" err="1">
                <a:solidFill>
                  <a:schemeClr val="tx1"/>
                </a:solidFill>
                <a:latin typeface="Barlow"/>
                <a:ea typeface="Barlow"/>
                <a:cs typeface="Barlow"/>
                <a:sym typeface="Barlow"/>
              </a:rPr>
              <a:t>Bhasi</a:t>
            </a:r>
            <a:r>
              <a:rPr lang="en-US" sz="1600" b="1" i="0" u="none" strike="noStrike" cap="none" dirty="0">
                <a:solidFill>
                  <a:schemeClr val="tx1"/>
                </a:solidFill>
                <a:latin typeface="Barlow"/>
                <a:ea typeface="Barlow"/>
                <a:cs typeface="Barlow"/>
                <a:sym typeface="Barlow"/>
              </a:rPr>
              <a:t> </a:t>
            </a:r>
            <a:endParaRPr lang="en-US" sz="1600" dirty="0">
              <a:solidFill>
                <a:schemeClr val="tx1"/>
              </a:solidFill>
            </a:endParaRPr>
          </a:p>
        </p:txBody>
      </p:sp>
      <p:sp>
        <p:nvSpPr>
          <p:cNvPr id="44" name="Google Shape;44;p1"/>
          <p:cNvSpPr txBox="1"/>
          <p:nvPr/>
        </p:nvSpPr>
        <p:spPr>
          <a:xfrm>
            <a:off x="5265779" y="3069956"/>
            <a:ext cx="1744324"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solidFill>
                  <a:srgbClr val="F8F8F8"/>
                </a:solidFill>
                <a:latin typeface="Barlow"/>
                <a:ea typeface="Barlow"/>
                <a:cs typeface="Barlow"/>
                <a:sym typeface="Barlow"/>
              </a:rPr>
              <a:t>110360331  </a:t>
            </a:r>
            <a:endParaRPr sz="1600" dirty="0"/>
          </a:p>
        </p:txBody>
      </p:sp>
      <p:sp>
        <p:nvSpPr>
          <p:cNvPr id="45" name="Google Shape;45;p1"/>
          <p:cNvSpPr txBox="1"/>
          <p:nvPr/>
        </p:nvSpPr>
        <p:spPr>
          <a:xfrm>
            <a:off x="5265779" y="3434178"/>
            <a:ext cx="1708044"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solidFill>
                  <a:srgbClr val="F8F8F8"/>
                </a:solidFill>
                <a:latin typeface="Barlow"/>
                <a:ea typeface="Barlow"/>
                <a:cs typeface="Barlow"/>
                <a:sym typeface="Barlow"/>
              </a:rPr>
              <a:t>110297382 </a:t>
            </a:r>
            <a:endParaRPr sz="1600" dirty="0"/>
          </a:p>
        </p:txBody>
      </p:sp>
      <p:sp>
        <p:nvSpPr>
          <p:cNvPr id="46" name="Google Shape;46;p1"/>
          <p:cNvSpPr txBox="1"/>
          <p:nvPr/>
        </p:nvSpPr>
        <p:spPr>
          <a:xfrm>
            <a:off x="2311187" y="3773261"/>
            <a:ext cx="1841766" cy="338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err="1">
                <a:solidFill>
                  <a:schemeClr val="tx1">
                    <a:lumMod val="95000"/>
                  </a:schemeClr>
                </a:solidFill>
                <a:latin typeface="Barlow"/>
                <a:ea typeface="Barlow"/>
                <a:cs typeface="Barlow"/>
                <a:sym typeface="Barlow"/>
              </a:rPr>
              <a:t>Balamurale</a:t>
            </a:r>
            <a:r>
              <a:rPr lang="en-US" sz="1600" b="1" dirty="0">
                <a:solidFill>
                  <a:schemeClr val="tx1">
                    <a:lumMod val="95000"/>
                  </a:schemeClr>
                </a:solidFill>
                <a:latin typeface="Barlow"/>
                <a:ea typeface="Barlow"/>
                <a:cs typeface="Barlow"/>
                <a:sym typeface="Barlow"/>
              </a:rPr>
              <a:t> </a:t>
            </a:r>
            <a:r>
              <a:rPr lang="en-US" sz="1600" b="1" i="0" u="none" strike="noStrike" cap="none" dirty="0">
                <a:solidFill>
                  <a:schemeClr val="tx1">
                    <a:lumMod val="95000"/>
                  </a:schemeClr>
                </a:solidFill>
                <a:latin typeface="Barlow"/>
                <a:ea typeface="Barlow"/>
                <a:cs typeface="Barlow"/>
                <a:sym typeface="Barlow"/>
              </a:rPr>
              <a:t>Kumar</a:t>
            </a:r>
            <a:endParaRPr lang="en-US" sz="1600" dirty="0">
              <a:solidFill>
                <a:schemeClr val="tx1">
                  <a:lumMod val="95000"/>
                </a:schemeClr>
              </a:solidFill>
            </a:endParaRPr>
          </a:p>
        </p:txBody>
      </p:sp>
      <p:sp>
        <p:nvSpPr>
          <p:cNvPr id="47" name="Google Shape;47;p1"/>
          <p:cNvSpPr txBox="1"/>
          <p:nvPr/>
        </p:nvSpPr>
        <p:spPr>
          <a:xfrm>
            <a:off x="5265779" y="3798400"/>
            <a:ext cx="1658539" cy="338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solidFill>
                  <a:srgbClr val="F8F8F8"/>
                </a:solidFill>
                <a:latin typeface="Barlow"/>
                <a:ea typeface="Barlow"/>
                <a:cs typeface="Barlow"/>
                <a:sym typeface="Barlow"/>
              </a:rPr>
              <a:t>110219715</a:t>
            </a:r>
            <a:endParaRPr sz="1600" b="0" i="0" u="none" strike="noStrike" cap="none" dirty="0">
              <a:solidFill>
                <a:srgbClr val="000000"/>
              </a:solidFill>
              <a:latin typeface="Barlow"/>
              <a:ea typeface="Barlow"/>
              <a:cs typeface="Barlow"/>
              <a:sym typeface="Barlow"/>
            </a:endParaRPr>
          </a:p>
        </p:txBody>
      </p:sp>
      <p:sp>
        <p:nvSpPr>
          <p:cNvPr id="11" name="TextBox 10">
            <a:extLst>
              <a:ext uri="{FF2B5EF4-FFF2-40B4-BE49-F238E27FC236}">
                <a16:creationId xmlns:a16="http://schemas.microsoft.com/office/drawing/2014/main" id="{EB64A2A9-78FA-0F80-A017-E7E2ECE71C5D}"/>
              </a:ext>
            </a:extLst>
          </p:cNvPr>
          <p:cNvSpPr txBox="1"/>
          <p:nvPr/>
        </p:nvSpPr>
        <p:spPr>
          <a:xfrm>
            <a:off x="5911850" y="3301102"/>
            <a:ext cx="2437109" cy="338554"/>
          </a:xfrm>
          <a:prstGeom prst="rect">
            <a:avLst/>
          </a:prstGeom>
          <a:noFill/>
        </p:spPr>
        <p:txBody>
          <a:bodyPr wrap="square" rtlCol="0">
            <a:spAutoFit/>
          </a:bodyPr>
          <a:lstStyle/>
          <a:p>
            <a:endParaRPr lang="en-IN" sz="1600" dirty="0">
              <a:solidFill>
                <a:schemeClr val="tx1"/>
              </a:solidFill>
              <a:latin typeface="Barlow Light" panose="00000400000000000000" pitchFamily="2" charset="0"/>
              <a:cs typeface="Times New Roman" panose="02020603050405020304" pitchFamily="18" charset="0"/>
            </a:endParaRPr>
          </a:p>
        </p:txBody>
      </p:sp>
      <p:sp>
        <p:nvSpPr>
          <p:cNvPr id="15" name="Google Shape;43;p1">
            <a:extLst>
              <a:ext uri="{FF2B5EF4-FFF2-40B4-BE49-F238E27FC236}">
                <a16:creationId xmlns:a16="http://schemas.microsoft.com/office/drawing/2014/main" id="{AE48657F-A4FB-A2E9-7341-B52A2BE691E6}"/>
              </a:ext>
            </a:extLst>
          </p:cNvPr>
          <p:cNvSpPr txBox="1"/>
          <p:nvPr/>
        </p:nvSpPr>
        <p:spPr>
          <a:xfrm>
            <a:off x="2311187" y="4162661"/>
            <a:ext cx="2439818"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CA" sz="1600" b="1" dirty="0">
                <a:solidFill>
                  <a:schemeClr val="tx1"/>
                </a:solidFill>
                <a:latin typeface="Barlow" panose="00000500000000000000" pitchFamily="2" charset="0"/>
              </a:rPr>
              <a:t>Suryakumar Selvakumar</a:t>
            </a:r>
            <a:endParaRPr sz="1600" b="1" dirty="0">
              <a:solidFill>
                <a:schemeClr val="tx1"/>
              </a:solidFill>
              <a:latin typeface="Barlow" panose="00000500000000000000" pitchFamily="2" charset="0"/>
            </a:endParaRPr>
          </a:p>
        </p:txBody>
      </p:sp>
      <p:sp>
        <p:nvSpPr>
          <p:cNvPr id="16" name="Google Shape;45;p1">
            <a:extLst>
              <a:ext uri="{FF2B5EF4-FFF2-40B4-BE49-F238E27FC236}">
                <a16:creationId xmlns:a16="http://schemas.microsoft.com/office/drawing/2014/main" id="{A31724C8-82BA-AC86-E1C0-81B545CC58D7}"/>
              </a:ext>
            </a:extLst>
          </p:cNvPr>
          <p:cNvSpPr txBox="1"/>
          <p:nvPr/>
        </p:nvSpPr>
        <p:spPr>
          <a:xfrm>
            <a:off x="5265779" y="4225723"/>
            <a:ext cx="1744324"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dirty="0">
                <a:solidFill>
                  <a:srgbClr val="F8F8F8"/>
                </a:solidFill>
                <a:latin typeface="Barlow"/>
                <a:ea typeface="Barlow"/>
                <a:cs typeface="Barlow"/>
                <a:sym typeface="Barlow"/>
              </a:rPr>
              <a:t>110975883 </a:t>
            </a:r>
            <a:endParaRPr sz="1600" dirty="0"/>
          </a:p>
        </p:txBody>
      </p:sp>
      <p:sp>
        <p:nvSpPr>
          <p:cNvPr id="2" name="TextBox 1">
            <a:extLst>
              <a:ext uri="{FF2B5EF4-FFF2-40B4-BE49-F238E27FC236}">
                <a16:creationId xmlns:a16="http://schemas.microsoft.com/office/drawing/2014/main" id="{7AB2CB53-585F-C51F-1FC7-2E9465B048C5}"/>
              </a:ext>
            </a:extLst>
          </p:cNvPr>
          <p:cNvSpPr txBox="1"/>
          <p:nvPr/>
        </p:nvSpPr>
        <p:spPr>
          <a:xfrm>
            <a:off x="3697693" y="2461066"/>
            <a:ext cx="1631731" cy="307777"/>
          </a:xfrm>
          <a:prstGeom prst="rect">
            <a:avLst/>
          </a:prstGeom>
          <a:noFill/>
        </p:spPr>
        <p:txBody>
          <a:bodyPr wrap="square" rtlCol="0">
            <a:spAutoFit/>
          </a:bodyPr>
          <a:lstStyle/>
          <a:p>
            <a:r>
              <a:rPr lang="en-US" dirty="0">
                <a:solidFill>
                  <a:schemeClr val="tx1"/>
                </a:solidFill>
                <a:hlinkClick r:id="rId3"/>
              </a:rPr>
              <a:t>Presentation Link</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0708-F737-2EEB-AD04-C8ECE3B4E9EE}"/>
              </a:ext>
            </a:extLst>
          </p:cNvPr>
          <p:cNvSpPr>
            <a:spLocks noGrp="1"/>
          </p:cNvSpPr>
          <p:nvPr>
            <p:ph type="title"/>
          </p:nvPr>
        </p:nvSpPr>
        <p:spPr>
          <a:xfrm>
            <a:off x="493404" y="441459"/>
            <a:ext cx="5307000" cy="396300"/>
          </a:xfrm>
        </p:spPr>
        <p:txBody>
          <a:bodyPr/>
          <a:lstStyle/>
          <a:p>
            <a:r>
              <a:rPr lang="en-IN" dirty="0"/>
              <a:t>METHODS EXPLORED</a:t>
            </a:r>
            <a:endParaRPr lang="en-CA" dirty="0"/>
          </a:p>
        </p:txBody>
      </p:sp>
      <p:sp>
        <p:nvSpPr>
          <p:cNvPr id="3" name="Text Placeholder 2">
            <a:extLst>
              <a:ext uri="{FF2B5EF4-FFF2-40B4-BE49-F238E27FC236}">
                <a16:creationId xmlns:a16="http://schemas.microsoft.com/office/drawing/2014/main" id="{1BD8EAE3-F2F9-8692-7BB1-0152F51BD42A}"/>
              </a:ext>
            </a:extLst>
          </p:cNvPr>
          <p:cNvSpPr>
            <a:spLocks noGrp="1"/>
          </p:cNvSpPr>
          <p:nvPr>
            <p:ph type="body" idx="1"/>
          </p:nvPr>
        </p:nvSpPr>
        <p:spPr>
          <a:xfrm>
            <a:off x="493404" y="1321176"/>
            <a:ext cx="7880576" cy="3709571"/>
          </a:xfrm>
        </p:spPr>
        <p:txBody>
          <a:bodyPr/>
          <a:lstStyle/>
          <a:p>
            <a:pPr algn="just">
              <a:buFont typeface="Wingdings" panose="05000000000000000000" pitchFamily="2" charset="2"/>
              <a:buChar char="Ø"/>
            </a:pPr>
            <a:r>
              <a:rPr lang="en-IN" sz="1600" b="1" i="0" u="sng" strike="noStrike" dirty="0">
                <a:solidFill>
                  <a:schemeClr val="tx1"/>
                </a:solidFill>
                <a:effectLst/>
                <a:latin typeface="Barlow Light" panose="00000400000000000000" pitchFamily="2" charset="0"/>
              </a:rPr>
              <a:t>Merging Data:</a:t>
            </a:r>
            <a:r>
              <a:rPr lang="en-IN" sz="1600" b="1" i="0" strike="noStrike" dirty="0">
                <a:solidFill>
                  <a:schemeClr val="tx1"/>
                </a:solidFill>
                <a:effectLst/>
                <a:latin typeface="Barlow Light" panose="00000400000000000000" pitchFamily="2" charset="0"/>
              </a:rPr>
              <a:t> </a:t>
            </a:r>
            <a:r>
              <a:rPr lang="en-IN" sz="1600" b="0" i="0" u="none" strike="noStrike" dirty="0">
                <a:solidFill>
                  <a:schemeClr val="tx1"/>
                </a:solidFill>
                <a:effectLst/>
                <a:latin typeface="Barlow Light" panose="00000400000000000000" pitchFamily="2" charset="0"/>
              </a:rPr>
              <a:t>Several DataFrames are merged using the `merge()` function to combine relevant information from different datasets into a single </a:t>
            </a:r>
            <a:r>
              <a:rPr lang="en-IN" sz="1600" b="0" i="0" u="none" strike="noStrike" dirty="0" err="1">
                <a:solidFill>
                  <a:schemeClr val="tx1"/>
                </a:solidFill>
                <a:effectLst/>
                <a:latin typeface="Barlow Light" panose="00000400000000000000" pitchFamily="2" charset="0"/>
              </a:rPr>
              <a:t>DataFrame</a:t>
            </a:r>
            <a:r>
              <a:rPr lang="en-IN" sz="1600" b="0" i="0" u="none" strike="noStrike" dirty="0">
                <a:solidFill>
                  <a:schemeClr val="tx1"/>
                </a:solidFill>
                <a:effectLst/>
                <a:latin typeface="Barlow Light" panose="00000400000000000000" pitchFamily="2" charset="0"/>
              </a:rPr>
              <a:t>. </a:t>
            </a:r>
          </a:p>
          <a:p>
            <a:pPr algn="just">
              <a:buFont typeface="Wingdings" panose="05000000000000000000" pitchFamily="2" charset="2"/>
              <a:buChar char="Ø"/>
            </a:pPr>
            <a:r>
              <a:rPr lang="en-IN" sz="1600" b="1" i="0" u="sng" strike="noStrike" dirty="0">
                <a:solidFill>
                  <a:schemeClr val="tx1"/>
                </a:solidFill>
                <a:effectLst/>
                <a:latin typeface="Barlow Light" panose="00000400000000000000" pitchFamily="2" charset="0"/>
              </a:rPr>
              <a:t>Data Analysis and Visualization:</a:t>
            </a:r>
            <a:r>
              <a:rPr lang="en-IN" sz="1600" b="0" i="0" u="none" strike="noStrike" dirty="0">
                <a:solidFill>
                  <a:schemeClr val="tx1"/>
                </a:solidFill>
                <a:effectLst/>
                <a:latin typeface="Barlow Light" panose="00000400000000000000" pitchFamily="2" charset="0"/>
              </a:rPr>
              <a:t> Data analysis is performed by displaying statistics, checking numeric columns, and visualizing with bar charts, pie charts, histograms, scatter, and violin plots to </a:t>
            </a:r>
            <a:r>
              <a:rPr lang="en-IN" sz="1600" b="0" i="0" u="none" strike="noStrike" dirty="0" err="1">
                <a:solidFill>
                  <a:schemeClr val="tx1"/>
                </a:solidFill>
                <a:effectLst/>
                <a:latin typeface="Barlow Light" panose="00000400000000000000" pitchFamily="2" charset="0"/>
              </a:rPr>
              <a:t>analyze</a:t>
            </a:r>
            <a:r>
              <a:rPr lang="en-IN" sz="1600" b="0" i="0" u="none" strike="noStrike" dirty="0">
                <a:solidFill>
                  <a:schemeClr val="tx1"/>
                </a:solidFill>
                <a:effectLst/>
                <a:latin typeface="Barlow Light" panose="00000400000000000000" pitchFamily="2" charset="0"/>
              </a:rPr>
              <a:t> the data distribution, relationships, and patterns.</a:t>
            </a:r>
          </a:p>
          <a:p>
            <a:pPr algn="just">
              <a:buFont typeface="Wingdings" panose="05000000000000000000" pitchFamily="2" charset="2"/>
              <a:buChar char="Ø"/>
            </a:pPr>
            <a:r>
              <a:rPr lang="en-IN" sz="1600" b="1" i="0" u="sng" strike="noStrike" dirty="0">
                <a:solidFill>
                  <a:schemeClr val="tx1"/>
                </a:solidFill>
                <a:effectLst/>
                <a:latin typeface="Barlow Light" panose="00000400000000000000" pitchFamily="2" charset="0"/>
              </a:rPr>
              <a:t>Machine Learning Model: </a:t>
            </a:r>
            <a:r>
              <a:rPr lang="en-IN" sz="1600" b="0" i="0" u="none" strike="noStrike" dirty="0">
                <a:solidFill>
                  <a:schemeClr val="tx1"/>
                </a:solidFill>
                <a:effectLst/>
                <a:latin typeface="Barlow Light" panose="00000400000000000000" pitchFamily="2" charset="0"/>
              </a:rPr>
              <a:t>It prepares the data by encoding categorical variables, splitting the data into training and testing sets, creating a Linear Regression model, fitting the model on the training data, and evaluating its performance on the test set.</a:t>
            </a:r>
          </a:p>
          <a:p>
            <a:pPr algn="just">
              <a:buFont typeface="Wingdings" panose="05000000000000000000" pitchFamily="2" charset="2"/>
              <a:buChar char="Ø"/>
            </a:pPr>
            <a:r>
              <a:rPr lang="en-IN" sz="1600" b="1" i="0" u="sng" strike="noStrike" dirty="0">
                <a:solidFill>
                  <a:schemeClr val="tx1"/>
                </a:solidFill>
                <a:effectLst/>
                <a:latin typeface="Barlow Light" panose="00000400000000000000" pitchFamily="2" charset="0"/>
              </a:rPr>
              <a:t>Model Evaluation:</a:t>
            </a:r>
            <a:r>
              <a:rPr lang="en-IN" sz="1600" b="0" i="0" u="none" strike="noStrike" dirty="0">
                <a:solidFill>
                  <a:schemeClr val="tx1"/>
                </a:solidFill>
                <a:effectLst/>
                <a:latin typeface="Barlow Light" panose="00000400000000000000" pitchFamily="2" charset="0"/>
              </a:rPr>
              <a:t> Finally, the R-squared scores (a measure of how well the model fits the data) are calculated for both the training and testing datasets.</a:t>
            </a:r>
          </a:p>
          <a:p>
            <a:pPr algn="just">
              <a:buFont typeface="Wingdings" panose="05000000000000000000" pitchFamily="2" charset="2"/>
              <a:buChar char="Ø"/>
            </a:pPr>
            <a:r>
              <a:rPr lang="en-IN" sz="1600" b="0" i="0" u="none" strike="noStrike" dirty="0">
                <a:solidFill>
                  <a:schemeClr val="tx1"/>
                </a:solidFill>
                <a:effectLst/>
                <a:latin typeface="Barlow Light" panose="00000400000000000000" pitchFamily="2" charset="0"/>
              </a:rPr>
              <a:t>Overall, this code performs a comprehensive analysis of health camp attendance data, preprocesses it, and builds a machine learning model to predict health scores based on certain features.</a:t>
            </a:r>
            <a:endParaRPr lang="en-CA" sz="1600" dirty="0"/>
          </a:p>
          <a:p>
            <a:pPr marL="76200" indent="0" algn="just">
              <a:buNone/>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i="0" u="none" strike="noStrike"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CA" sz="1600" dirty="0"/>
          </a:p>
        </p:txBody>
      </p:sp>
      <p:sp>
        <p:nvSpPr>
          <p:cNvPr id="4" name="Slide Number Placeholder 3">
            <a:extLst>
              <a:ext uri="{FF2B5EF4-FFF2-40B4-BE49-F238E27FC236}">
                <a16:creationId xmlns:a16="http://schemas.microsoft.com/office/drawing/2014/main" id="{189091E5-D98C-C24F-87E1-E734298B31E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5" name="Title 1">
            <a:extLst>
              <a:ext uri="{FF2B5EF4-FFF2-40B4-BE49-F238E27FC236}">
                <a16:creationId xmlns:a16="http://schemas.microsoft.com/office/drawing/2014/main" id="{1B4F8DD6-0403-AF81-FFF2-86FB4C9EB8C9}"/>
              </a:ext>
            </a:extLst>
          </p:cNvPr>
          <p:cNvSpPr txBox="1">
            <a:spLocks/>
          </p:cNvSpPr>
          <p:nvPr/>
        </p:nvSpPr>
        <p:spPr>
          <a:xfrm>
            <a:off x="900872" y="876423"/>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Solution</a:t>
            </a:r>
            <a:endParaRPr lang="en-CA" dirty="0"/>
          </a:p>
        </p:txBody>
      </p:sp>
    </p:spTree>
    <p:extLst>
      <p:ext uri="{BB962C8B-B14F-4D97-AF65-F5344CB8AC3E}">
        <p14:creationId xmlns:p14="http://schemas.microsoft.com/office/powerpoint/2010/main" val="231659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0521-E457-F2A3-9A95-51609DE9C80B}"/>
              </a:ext>
            </a:extLst>
          </p:cNvPr>
          <p:cNvSpPr>
            <a:spLocks noGrp="1"/>
          </p:cNvSpPr>
          <p:nvPr>
            <p:ph type="title"/>
          </p:nvPr>
        </p:nvSpPr>
        <p:spPr>
          <a:xfrm>
            <a:off x="503978" y="581565"/>
            <a:ext cx="5307000" cy="396300"/>
          </a:xfrm>
        </p:spPr>
        <p:txBody>
          <a:bodyPr/>
          <a:lstStyle/>
          <a:p>
            <a:br>
              <a:rPr lang="en-CA" dirty="0"/>
            </a:br>
            <a:r>
              <a:rPr lang="en-CA" dirty="0"/>
              <a:t>TOOLS AND TECHNOLOGIES</a:t>
            </a:r>
          </a:p>
        </p:txBody>
      </p:sp>
      <p:sp>
        <p:nvSpPr>
          <p:cNvPr id="3" name="Text Placeholder 2">
            <a:extLst>
              <a:ext uri="{FF2B5EF4-FFF2-40B4-BE49-F238E27FC236}">
                <a16:creationId xmlns:a16="http://schemas.microsoft.com/office/drawing/2014/main" id="{EFB346C9-8DC2-BF5F-704A-2B7532338C02}"/>
              </a:ext>
            </a:extLst>
          </p:cNvPr>
          <p:cNvSpPr>
            <a:spLocks noGrp="1"/>
          </p:cNvSpPr>
          <p:nvPr>
            <p:ph type="body" idx="1"/>
          </p:nvPr>
        </p:nvSpPr>
        <p:spPr>
          <a:xfrm>
            <a:off x="503978" y="1074894"/>
            <a:ext cx="8189422" cy="3752254"/>
          </a:xfrm>
        </p:spPr>
        <p:txBody>
          <a:bodyPr/>
          <a:lstStyle/>
          <a:p>
            <a:pPr algn="just" rtl="0">
              <a:spcBef>
                <a:spcPts val="900"/>
              </a:spcBef>
              <a:spcAft>
                <a:spcPts val="900"/>
              </a:spcAft>
            </a:pPr>
            <a:r>
              <a:rPr lang="en-IN" sz="1600" b="0" i="0" u="none" strike="noStrike" dirty="0">
                <a:solidFill>
                  <a:schemeClr val="tx1"/>
                </a:solidFill>
                <a:effectLst/>
                <a:latin typeface="Barlow Light" panose="00000400000000000000" pitchFamily="2" charset="0"/>
              </a:rPr>
              <a:t>The project utilizes a comprehensive set of Python libraries specifically chosen for their specialized functionalities in data manipulation, analysis, visualization, and machine learning tasks. </a:t>
            </a:r>
          </a:p>
          <a:p>
            <a:pPr algn="just" rtl="0">
              <a:spcBef>
                <a:spcPts val="900"/>
              </a:spcBef>
              <a:spcAft>
                <a:spcPts val="900"/>
              </a:spcAft>
            </a:pPr>
            <a:r>
              <a:rPr lang="en-IN" sz="1600" b="0" i="0" u="none" strike="noStrike" dirty="0">
                <a:solidFill>
                  <a:schemeClr val="tx1"/>
                </a:solidFill>
                <a:effectLst/>
                <a:latin typeface="Barlow Light" panose="00000400000000000000" pitchFamily="2" charset="0"/>
              </a:rPr>
              <a:t>Pandas, known for its robust data handling capabilities, is extensively employed to read, clean, and manipulate structured data using DataFrames.</a:t>
            </a:r>
          </a:p>
          <a:p>
            <a:pPr algn="just" rtl="0">
              <a:spcBef>
                <a:spcPts val="900"/>
              </a:spcBef>
              <a:spcAft>
                <a:spcPts val="900"/>
              </a:spcAft>
            </a:pPr>
            <a:r>
              <a:rPr lang="en-IN" sz="1600" b="0" i="0" u="none" strike="noStrike" dirty="0">
                <a:solidFill>
                  <a:schemeClr val="tx1"/>
                </a:solidFill>
                <a:effectLst/>
                <a:latin typeface="Barlow Light" panose="00000400000000000000" pitchFamily="2" charset="0"/>
              </a:rPr>
              <a:t>NumPy complements Pandas by enabling numerical operations essential for data analysis. Matplotlib and Seaborn are utilized for visualizing data distributions, patterns, and relationships, aiding in insightful data exploration.</a:t>
            </a:r>
          </a:p>
          <a:p>
            <a:pPr algn="just" rtl="0">
              <a:spcBef>
                <a:spcPts val="900"/>
              </a:spcBef>
              <a:spcAft>
                <a:spcPts val="900"/>
              </a:spcAft>
            </a:pPr>
            <a:r>
              <a:rPr lang="en-IN" sz="1600" b="0" i="0" u="none" strike="noStrike" dirty="0">
                <a:solidFill>
                  <a:schemeClr val="tx1"/>
                </a:solidFill>
                <a:effectLst/>
                <a:latin typeface="Barlow Light" panose="00000400000000000000" pitchFamily="2" charset="0"/>
              </a:rPr>
              <a:t>Scikit-learn serves as the primary machine learning library, offering a range of tools for data splitting, model creation (Linear Regression in this case), and performance evaluation. </a:t>
            </a:r>
          </a:p>
        </p:txBody>
      </p:sp>
      <p:sp>
        <p:nvSpPr>
          <p:cNvPr id="4" name="Slide Number Placeholder 3">
            <a:extLst>
              <a:ext uri="{FF2B5EF4-FFF2-40B4-BE49-F238E27FC236}">
                <a16:creationId xmlns:a16="http://schemas.microsoft.com/office/drawing/2014/main" id="{468E2DEE-1AEC-92D9-CDA8-EAC04898FD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46420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0521-E457-F2A3-9A95-51609DE9C80B}"/>
              </a:ext>
            </a:extLst>
          </p:cNvPr>
          <p:cNvSpPr>
            <a:spLocks noGrp="1"/>
          </p:cNvSpPr>
          <p:nvPr>
            <p:ph type="title"/>
          </p:nvPr>
        </p:nvSpPr>
        <p:spPr>
          <a:xfrm>
            <a:off x="503978" y="581565"/>
            <a:ext cx="5307000" cy="396300"/>
          </a:xfrm>
        </p:spPr>
        <p:txBody>
          <a:bodyPr/>
          <a:lstStyle/>
          <a:p>
            <a:br>
              <a:rPr lang="en-CA" dirty="0"/>
            </a:br>
            <a:r>
              <a:rPr lang="en-CA" dirty="0"/>
              <a:t>TOOLS AND TECHNOLOGIES</a:t>
            </a:r>
          </a:p>
        </p:txBody>
      </p:sp>
      <p:sp>
        <p:nvSpPr>
          <p:cNvPr id="3" name="Text Placeholder 2">
            <a:extLst>
              <a:ext uri="{FF2B5EF4-FFF2-40B4-BE49-F238E27FC236}">
                <a16:creationId xmlns:a16="http://schemas.microsoft.com/office/drawing/2014/main" id="{EFB346C9-8DC2-BF5F-704A-2B7532338C02}"/>
              </a:ext>
            </a:extLst>
          </p:cNvPr>
          <p:cNvSpPr>
            <a:spLocks noGrp="1"/>
          </p:cNvSpPr>
          <p:nvPr>
            <p:ph type="body" idx="1"/>
          </p:nvPr>
        </p:nvSpPr>
        <p:spPr>
          <a:xfrm>
            <a:off x="503978" y="1243336"/>
            <a:ext cx="8189422" cy="3752254"/>
          </a:xfrm>
        </p:spPr>
        <p:txBody>
          <a:bodyPr/>
          <a:lstStyle/>
          <a:p>
            <a:pPr algn="just" rtl="0">
              <a:spcBef>
                <a:spcPts val="900"/>
              </a:spcBef>
              <a:spcAft>
                <a:spcPts val="900"/>
              </a:spcAft>
            </a:pPr>
            <a:r>
              <a:rPr lang="en-IN" sz="1600" b="0" i="0" u="none" strike="noStrike" dirty="0">
                <a:solidFill>
                  <a:schemeClr val="tx1"/>
                </a:solidFill>
                <a:effectLst/>
                <a:latin typeface="Barlow Light" panose="00000400000000000000" pitchFamily="2" charset="0"/>
              </a:rPr>
              <a:t>The </a:t>
            </a:r>
            <a:r>
              <a:rPr lang="en-IN" sz="1600" b="0" i="0" u="none" strike="noStrike" dirty="0" err="1">
                <a:solidFill>
                  <a:schemeClr val="tx1"/>
                </a:solidFill>
                <a:effectLst/>
                <a:latin typeface="Barlow Light" panose="00000400000000000000" pitchFamily="2" charset="0"/>
              </a:rPr>
              <a:t>os</a:t>
            </a:r>
            <a:r>
              <a:rPr lang="en-IN" sz="1600" b="0" i="0" u="none" strike="noStrike" dirty="0">
                <a:solidFill>
                  <a:schemeClr val="tx1"/>
                </a:solidFill>
                <a:effectLst/>
                <a:latin typeface="Barlow Light" panose="00000400000000000000" pitchFamily="2" charset="0"/>
              </a:rPr>
              <a:t> module facilitates directory navigation and file handling to access datasets. </a:t>
            </a:r>
          </a:p>
          <a:p>
            <a:pPr algn="just" rtl="0">
              <a:spcBef>
                <a:spcPts val="900"/>
              </a:spcBef>
              <a:spcAft>
                <a:spcPts val="900"/>
              </a:spcAft>
            </a:pPr>
            <a:r>
              <a:rPr lang="en-IN" sz="1600" b="0" i="0" u="none" strike="noStrike" dirty="0">
                <a:solidFill>
                  <a:schemeClr val="tx1"/>
                </a:solidFill>
                <a:effectLst/>
                <a:latin typeface="Barlow Light" panose="00000400000000000000" pitchFamily="2" charset="0"/>
              </a:rPr>
              <a:t>Additionally, </a:t>
            </a:r>
            <a:r>
              <a:rPr lang="en-IN" sz="1600" b="0" i="0" u="none" strike="noStrike" dirty="0" err="1">
                <a:solidFill>
                  <a:schemeClr val="tx1"/>
                </a:solidFill>
                <a:effectLst/>
                <a:latin typeface="Barlow Light" panose="00000400000000000000" pitchFamily="2" charset="0"/>
              </a:rPr>
              <a:t>IPython.display</a:t>
            </a:r>
            <a:r>
              <a:rPr lang="en-IN" sz="1600" b="0" i="0" u="none" strike="noStrike" dirty="0">
                <a:solidFill>
                  <a:schemeClr val="tx1"/>
                </a:solidFill>
                <a:effectLst/>
                <a:latin typeface="Barlow Light" panose="00000400000000000000" pitchFamily="2" charset="0"/>
              </a:rPr>
              <a:t> enhances data representation within the </a:t>
            </a:r>
            <a:r>
              <a:rPr lang="en-IN" sz="1600" b="0" i="0" u="none" strike="noStrike" dirty="0" err="1">
                <a:solidFill>
                  <a:schemeClr val="tx1"/>
                </a:solidFill>
                <a:effectLst/>
                <a:latin typeface="Barlow Light" panose="00000400000000000000" pitchFamily="2" charset="0"/>
              </a:rPr>
              <a:t>Jupyter</a:t>
            </a:r>
            <a:r>
              <a:rPr lang="en-IN" sz="1600" b="0" i="0" u="none" strike="noStrike" dirty="0">
                <a:solidFill>
                  <a:schemeClr val="tx1"/>
                </a:solidFill>
                <a:effectLst/>
                <a:latin typeface="Barlow Light" panose="00000400000000000000" pitchFamily="2" charset="0"/>
              </a:rPr>
              <a:t> Notebook environment, providing a more structured and visually appealing display of information. </a:t>
            </a:r>
          </a:p>
          <a:p>
            <a:pPr algn="just" rtl="0">
              <a:spcBef>
                <a:spcPts val="900"/>
              </a:spcBef>
              <a:spcAft>
                <a:spcPts val="900"/>
              </a:spcAft>
            </a:pPr>
            <a:r>
              <a:rPr lang="en-IN" sz="1600" b="0" i="0" u="none" strike="noStrike" dirty="0">
                <a:solidFill>
                  <a:schemeClr val="tx1"/>
                </a:solidFill>
                <a:effectLst/>
                <a:latin typeface="Barlow Light" panose="00000400000000000000" pitchFamily="2" charset="0"/>
              </a:rPr>
              <a:t>Each library and module was thoughtfully chosen based on its specific strengths, ensuring an efficient and comprehensive approach to data analysis and machine learning tasks within the provided code.</a:t>
            </a:r>
            <a:endParaRPr lang="en-IN" sz="1600" b="0" dirty="0">
              <a:solidFill>
                <a:schemeClr val="tx1"/>
              </a:solidFill>
              <a:effectLst/>
              <a:latin typeface="Barlow Light" panose="00000400000000000000" pitchFamily="2" charset="0"/>
            </a:endParaRPr>
          </a:p>
        </p:txBody>
      </p:sp>
      <p:sp>
        <p:nvSpPr>
          <p:cNvPr id="4" name="Slide Number Placeholder 3">
            <a:extLst>
              <a:ext uri="{FF2B5EF4-FFF2-40B4-BE49-F238E27FC236}">
                <a16:creationId xmlns:a16="http://schemas.microsoft.com/office/drawing/2014/main" id="{468E2DEE-1AEC-92D9-CDA8-EAC04898FD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113612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74866F-7D3F-D45E-8758-4F1FAEC4A425}"/>
              </a:ext>
            </a:extLst>
          </p:cNvPr>
          <p:cNvSpPr>
            <a:spLocks noGrp="1"/>
          </p:cNvSpPr>
          <p:nvPr>
            <p:ph type="sldNum" idx="12"/>
          </p:nvPr>
        </p:nvSpPr>
        <p:spPr>
          <a:xfrm>
            <a:off x="8921443" y="5228931"/>
            <a:ext cx="450600" cy="347100"/>
          </a:xfrm>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9" name="Title 1">
            <a:extLst>
              <a:ext uri="{FF2B5EF4-FFF2-40B4-BE49-F238E27FC236}">
                <a16:creationId xmlns:a16="http://schemas.microsoft.com/office/drawing/2014/main" id="{34B4B4BB-66D3-76D2-FDC6-E61290E01960}"/>
              </a:ext>
            </a:extLst>
          </p:cNvPr>
          <p:cNvSpPr>
            <a:spLocks noGrp="1"/>
          </p:cNvSpPr>
          <p:nvPr>
            <p:ph type="title"/>
          </p:nvPr>
        </p:nvSpPr>
        <p:spPr>
          <a:xfrm>
            <a:off x="504285" y="461942"/>
            <a:ext cx="5307000" cy="396300"/>
          </a:xfrm>
        </p:spPr>
        <p:txBody>
          <a:bodyPr/>
          <a:lstStyle/>
          <a:p>
            <a:r>
              <a:rPr lang="en-IN" dirty="0"/>
              <a:t>RESULTS</a:t>
            </a:r>
            <a:endParaRPr lang="en-US" dirty="0"/>
          </a:p>
        </p:txBody>
      </p:sp>
      <p:sp>
        <p:nvSpPr>
          <p:cNvPr id="10" name="Title 1">
            <a:extLst>
              <a:ext uri="{FF2B5EF4-FFF2-40B4-BE49-F238E27FC236}">
                <a16:creationId xmlns:a16="http://schemas.microsoft.com/office/drawing/2014/main" id="{698F353D-A02B-24E6-38C5-766F6994FCAB}"/>
              </a:ext>
            </a:extLst>
          </p:cNvPr>
          <p:cNvSpPr txBox="1">
            <a:spLocks/>
          </p:cNvSpPr>
          <p:nvPr/>
        </p:nvSpPr>
        <p:spPr>
          <a:xfrm>
            <a:off x="884874" y="858242"/>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Demonstration</a:t>
            </a:r>
            <a:endParaRPr lang="en-US" dirty="0"/>
          </a:p>
        </p:txBody>
      </p:sp>
      <p:sp>
        <p:nvSpPr>
          <p:cNvPr id="11" name="Text Placeholder 2">
            <a:extLst>
              <a:ext uri="{FF2B5EF4-FFF2-40B4-BE49-F238E27FC236}">
                <a16:creationId xmlns:a16="http://schemas.microsoft.com/office/drawing/2014/main" id="{2339EB49-A1FB-53D2-4204-96F96FF7507B}"/>
              </a:ext>
            </a:extLst>
          </p:cNvPr>
          <p:cNvSpPr>
            <a:spLocks noGrp="1"/>
          </p:cNvSpPr>
          <p:nvPr>
            <p:ph type="body" idx="1"/>
          </p:nvPr>
        </p:nvSpPr>
        <p:spPr>
          <a:xfrm>
            <a:off x="503978" y="1243336"/>
            <a:ext cx="8189422" cy="3752254"/>
          </a:xfrm>
        </p:spPr>
        <p:txBody>
          <a:bodyPr/>
          <a:lstStyle/>
          <a:p>
            <a:pPr marL="76200" indent="0" algn="just" rtl="0">
              <a:spcBef>
                <a:spcPts val="900"/>
              </a:spcBef>
              <a:spcAft>
                <a:spcPts val="900"/>
              </a:spcAft>
              <a:buNone/>
            </a:pPr>
            <a:r>
              <a:rPr lang="en-IN" sz="1600" dirty="0">
                <a:solidFill>
                  <a:schemeClr val="tx1"/>
                </a:solidFill>
                <a:latin typeface="Barlow Light" panose="00000400000000000000" pitchFamily="2" charset="0"/>
              </a:rPr>
              <a:t>Running the Linear Regression model on the training dataset and evaluating its performance on the train and test sets by calculating its R-squared scores for both.</a:t>
            </a:r>
            <a:endParaRPr lang="en-IN" sz="1600" b="0" dirty="0">
              <a:solidFill>
                <a:schemeClr val="tx1"/>
              </a:solidFill>
              <a:effectLst/>
              <a:latin typeface="Barlow Light" panose="00000400000000000000" pitchFamily="2" charset="0"/>
            </a:endParaRPr>
          </a:p>
        </p:txBody>
      </p:sp>
      <p:pic>
        <p:nvPicPr>
          <p:cNvPr id="6" name="Picture 5">
            <a:extLst>
              <a:ext uri="{FF2B5EF4-FFF2-40B4-BE49-F238E27FC236}">
                <a16:creationId xmlns:a16="http://schemas.microsoft.com/office/drawing/2014/main" id="{D67D5F03-17A2-6E10-ACCC-68E7B1FE2DAB}"/>
              </a:ext>
            </a:extLst>
          </p:cNvPr>
          <p:cNvPicPr>
            <a:picLocks noChangeAspect="1"/>
          </p:cNvPicPr>
          <p:nvPr/>
        </p:nvPicPr>
        <p:blipFill>
          <a:blip r:embed="rId2"/>
          <a:stretch>
            <a:fillRect/>
          </a:stretch>
        </p:blipFill>
        <p:spPr>
          <a:xfrm>
            <a:off x="1282631" y="1975703"/>
            <a:ext cx="6578737" cy="3072098"/>
          </a:xfrm>
          <a:prstGeom prst="rect">
            <a:avLst/>
          </a:prstGeom>
        </p:spPr>
      </p:pic>
    </p:spTree>
    <p:extLst>
      <p:ext uri="{BB962C8B-B14F-4D97-AF65-F5344CB8AC3E}">
        <p14:creationId xmlns:p14="http://schemas.microsoft.com/office/powerpoint/2010/main" val="61209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217D-61FF-7908-66B9-0AF8818B6471}"/>
              </a:ext>
            </a:extLst>
          </p:cNvPr>
          <p:cNvSpPr>
            <a:spLocks noGrp="1"/>
          </p:cNvSpPr>
          <p:nvPr>
            <p:ph type="title"/>
          </p:nvPr>
        </p:nvSpPr>
        <p:spPr>
          <a:xfrm>
            <a:off x="504286" y="469682"/>
            <a:ext cx="5307000" cy="396300"/>
          </a:xfrm>
        </p:spPr>
        <p:txBody>
          <a:bodyPr/>
          <a:lstStyle/>
          <a:p>
            <a:r>
              <a:rPr lang="en-IN" dirty="0"/>
              <a:t>RESULTS</a:t>
            </a:r>
            <a:endParaRPr lang="en-US" dirty="0"/>
          </a:p>
        </p:txBody>
      </p:sp>
      <p:sp>
        <p:nvSpPr>
          <p:cNvPr id="4" name="Slide Number Placeholder 3">
            <a:extLst>
              <a:ext uri="{FF2B5EF4-FFF2-40B4-BE49-F238E27FC236}">
                <a16:creationId xmlns:a16="http://schemas.microsoft.com/office/drawing/2014/main" id="{BED109F1-5D04-6524-297A-A16E9E44D98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3" name="Google Shape;54;p2">
            <a:extLst>
              <a:ext uri="{FF2B5EF4-FFF2-40B4-BE49-F238E27FC236}">
                <a16:creationId xmlns:a16="http://schemas.microsoft.com/office/drawing/2014/main" id="{44E06E73-0446-4F80-7500-C33005211FAA}"/>
              </a:ext>
            </a:extLst>
          </p:cNvPr>
          <p:cNvSpPr txBox="1">
            <a:spLocks noGrp="1"/>
          </p:cNvSpPr>
          <p:nvPr>
            <p:ph type="body" idx="1"/>
          </p:nvPr>
        </p:nvSpPr>
        <p:spPr>
          <a:xfrm>
            <a:off x="460964" y="1134240"/>
            <a:ext cx="7838100" cy="3662413"/>
          </a:xfrm>
          <a:prstGeom prst="rect">
            <a:avLst/>
          </a:prstGeom>
          <a:noFill/>
          <a:ln>
            <a:noFill/>
          </a:ln>
        </p:spPr>
        <p:txBody>
          <a:bodyPr spcFirstLastPara="1" wrap="square" lIns="0" tIns="0" rIns="0" bIns="0" anchor="t" anchorCtr="0">
            <a:noAutofit/>
          </a:bodyPr>
          <a:lstStyle/>
          <a:p>
            <a:pPr algn="just" rtl="0">
              <a:spcBef>
                <a:spcPts val="900"/>
              </a:spcBef>
              <a:spcAft>
                <a:spcPts val="0"/>
              </a:spcAft>
              <a:buSzPct val="100000"/>
              <a:buFont typeface="Wingdings" panose="05000000000000000000" pitchFamily="2" charset="2"/>
              <a:buChar char="q"/>
            </a:pPr>
            <a:r>
              <a:rPr lang="en-IN" sz="1600" b="1" i="0" u="sng" strike="noStrike" dirty="0">
                <a:solidFill>
                  <a:schemeClr val="tx1"/>
                </a:solidFill>
                <a:effectLst/>
                <a:latin typeface="Barlow Light" panose="00000400000000000000" pitchFamily="2" charset="0"/>
              </a:rPr>
              <a:t>Data Exploration and Cleaning:</a:t>
            </a:r>
            <a:r>
              <a:rPr lang="en-IN" sz="1600" b="1" i="0" strike="noStrike" dirty="0">
                <a:solidFill>
                  <a:schemeClr val="tx1"/>
                </a:solidFill>
                <a:effectLst/>
                <a:latin typeface="Barlow Light" panose="00000400000000000000" pitchFamily="2" charset="0"/>
              </a:rPr>
              <a:t> </a:t>
            </a:r>
            <a:r>
              <a:rPr lang="en-IN" sz="1600" b="0" i="0" u="none" strike="noStrike" dirty="0">
                <a:solidFill>
                  <a:schemeClr val="tx1"/>
                </a:solidFill>
                <a:effectLst/>
                <a:latin typeface="Barlow Light" panose="00000400000000000000" pitchFamily="2" charset="0"/>
              </a:rPr>
              <a:t>Understanding the structure and basic statistics of the datasets, dealing with missing values, and merging datasets to create a comprehensive dataset for analysis.</a:t>
            </a:r>
          </a:p>
          <a:p>
            <a:pPr algn="just" rtl="0">
              <a:spcBef>
                <a:spcPts val="900"/>
              </a:spcBef>
              <a:spcAft>
                <a:spcPts val="0"/>
              </a:spcAft>
              <a:buSzPct val="100000"/>
              <a:buFont typeface="Wingdings" panose="05000000000000000000" pitchFamily="2" charset="2"/>
              <a:buChar char="q"/>
            </a:pPr>
            <a:r>
              <a:rPr lang="en-IN" sz="1600" b="1" i="0" u="sng" strike="noStrike" dirty="0">
                <a:solidFill>
                  <a:schemeClr val="tx1"/>
                </a:solidFill>
                <a:effectLst/>
                <a:latin typeface="Barlow Light" panose="00000400000000000000" pitchFamily="2" charset="0"/>
              </a:rPr>
              <a:t>Data Analysis and Visualization:</a:t>
            </a:r>
            <a:r>
              <a:rPr lang="en-IN" sz="1600" b="1" i="0" strike="noStrike" dirty="0">
                <a:solidFill>
                  <a:schemeClr val="tx1"/>
                </a:solidFill>
                <a:effectLst/>
                <a:latin typeface="Barlow Light" panose="00000400000000000000" pitchFamily="2" charset="0"/>
              </a:rPr>
              <a:t> </a:t>
            </a:r>
            <a:r>
              <a:rPr lang="en-IN" sz="1600" b="0" i="0" u="none" strike="noStrike" dirty="0">
                <a:solidFill>
                  <a:schemeClr val="tx1"/>
                </a:solidFill>
                <a:effectLst/>
                <a:latin typeface="Barlow Light" panose="00000400000000000000" pitchFamily="2" charset="0"/>
              </a:rPr>
              <a:t>Exploring relationships between different features, examining distributions, and visualizing patterns within the data. </a:t>
            </a:r>
          </a:p>
          <a:p>
            <a:pPr algn="just" rtl="0">
              <a:spcBef>
                <a:spcPts val="900"/>
              </a:spcBef>
              <a:spcAft>
                <a:spcPts val="0"/>
              </a:spcAft>
              <a:buSzPct val="100000"/>
              <a:buFont typeface="Wingdings" panose="05000000000000000000" pitchFamily="2" charset="2"/>
              <a:buChar char="q"/>
            </a:pPr>
            <a:endParaRPr lang="en-IN" sz="1600" dirty="0">
              <a:solidFill>
                <a:schemeClr val="tx1"/>
              </a:solidFill>
              <a:latin typeface="Barlow Light" panose="00000400000000000000" pitchFamily="2" charset="0"/>
            </a:endParaRPr>
          </a:p>
          <a:p>
            <a:pPr algn="just" rtl="0">
              <a:spcBef>
                <a:spcPts val="900"/>
              </a:spcBef>
              <a:spcAft>
                <a:spcPts val="0"/>
              </a:spcAft>
              <a:buSzPct val="100000"/>
              <a:buFont typeface="Wingdings" panose="05000000000000000000" pitchFamily="2" charset="2"/>
              <a:buChar char="q"/>
            </a:pPr>
            <a:endParaRPr lang="en-IN" sz="1600" b="0" i="0" u="none" strike="noStrike" dirty="0">
              <a:solidFill>
                <a:schemeClr val="tx1"/>
              </a:solidFill>
              <a:effectLst/>
              <a:latin typeface="Barlow Light" panose="00000400000000000000" pitchFamily="2" charset="0"/>
            </a:endParaRPr>
          </a:p>
          <a:p>
            <a:pPr algn="just" rtl="0">
              <a:spcBef>
                <a:spcPts val="900"/>
              </a:spcBef>
              <a:spcAft>
                <a:spcPts val="0"/>
              </a:spcAft>
              <a:buSzPct val="100000"/>
              <a:buFont typeface="Wingdings" panose="05000000000000000000" pitchFamily="2" charset="2"/>
              <a:buChar char="q"/>
            </a:pPr>
            <a:endParaRPr lang="en-IN" sz="1600" dirty="0">
              <a:solidFill>
                <a:schemeClr val="tx1"/>
              </a:solidFill>
              <a:latin typeface="Barlow Light" panose="00000400000000000000" pitchFamily="2" charset="0"/>
            </a:endParaRPr>
          </a:p>
          <a:p>
            <a:pPr algn="just" rtl="0">
              <a:spcBef>
                <a:spcPts val="900"/>
              </a:spcBef>
              <a:spcAft>
                <a:spcPts val="0"/>
              </a:spcAft>
              <a:buSzPct val="100000"/>
              <a:buFont typeface="Wingdings" panose="05000000000000000000" pitchFamily="2" charset="2"/>
              <a:buChar char="q"/>
            </a:pPr>
            <a:endParaRPr lang="en-IN" sz="1600" b="0" i="0" u="none" strike="noStrike" dirty="0">
              <a:solidFill>
                <a:schemeClr val="tx1"/>
              </a:solidFill>
              <a:effectLst/>
              <a:latin typeface="Barlow Light" panose="00000400000000000000" pitchFamily="2" charset="0"/>
            </a:endParaRPr>
          </a:p>
        </p:txBody>
      </p:sp>
      <p:pic>
        <p:nvPicPr>
          <p:cNvPr id="5" name="Picture 2">
            <a:extLst>
              <a:ext uri="{FF2B5EF4-FFF2-40B4-BE49-F238E27FC236}">
                <a16:creationId xmlns:a16="http://schemas.microsoft.com/office/drawing/2014/main" id="{BCF7CF51-98D6-2E0F-974D-250C2B13A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14" y="2906121"/>
            <a:ext cx="1735206" cy="14687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0C0511A8-9F24-270E-7799-3ED582216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049" y="4113267"/>
            <a:ext cx="1422460" cy="937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7C3A1C-3515-5993-A344-EC8E298E9394}"/>
              </a:ext>
            </a:extLst>
          </p:cNvPr>
          <p:cNvSpPr txBox="1"/>
          <p:nvPr/>
        </p:nvSpPr>
        <p:spPr>
          <a:xfrm>
            <a:off x="566281" y="4340463"/>
            <a:ext cx="4028173" cy="523220"/>
          </a:xfrm>
          <a:prstGeom prst="rect">
            <a:avLst/>
          </a:prstGeom>
          <a:noFill/>
        </p:spPr>
        <p:txBody>
          <a:bodyPr wrap="square" rtlCol="0">
            <a:spAutoFit/>
          </a:bodyPr>
          <a:lstStyle/>
          <a:p>
            <a:pPr algn="ctr"/>
            <a:r>
              <a:rPr lang="en-IN" dirty="0">
                <a:solidFill>
                  <a:schemeClr val="tx1"/>
                </a:solidFill>
                <a:latin typeface="Barlow Light" panose="00000400000000000000" pitchFamily="2" charset="0"/>
              </a:rPr>
              <a:t>Pie charts were used to visualize categorical columns</a:t>
            </a:r>
            <a:endParaRPr lang="en-CA" dirty="0">
              <a:solidFill>
                <a:schemeClr val="tx1"/>
              </a:solidFill>
              <a:latin typeface="Barlow Light" panose="00000400000000000000" pitchFamily="2" charset="0"/>
            </a:endParaRPr>
          </a:p>
        </p:txBody>
      </p:sp>
      <p:sp>
        <p:nvSpPr>
          <p:cNvPr id="8" name="TextBox 7">
            <a:extLst>
              <a:ext uri="{FF2B5EF4-FFF2-40B4-BE49-F238E27FC236}">
                <a16:creationId xmlns:a16="http://schemas.microsoft.com/office/drawing/2014/main" id="{AFFBB523-E967-C60A-48D5-C3C490303591}"/>
              </a:ext>
            </a:extLst>
          </p:cNvPr>
          <p:cNvSpPr txBox="1"/>
          <p:nvPr/>
        </p:nvSpPr>
        <p:spPr>
          <a:xfrm>
            <a:off x="7747049" y="3370347"/>
            <a:ext cx="1241010" cy="1169551"/>
          </a:xfrm>
          <a:prstGeom prst="rect">
            <a:avLst/>
          </a:prstGeom>
          <a:noFill/>
        </p:spPr>
        <p:txBody>
          <a:bodyPr wrap="square" rtlCol="0">
            <a:spAutoFit/>
          </a:bodyPr>
          <a:lstStyle/>
          <a:p>
            <a:pPr algn="ctr"/>
            <a:r>
              <a:rPr lang="en-IN" dirty="0">
                <a:solidFill>
                  <a:schemeClr val="tx1"/>
                </a:solidFill>
                <a:latin typeface="Barlow Light" panose="00000400000000000000" pitchFamily="2" charset="0"/>
              </a:rPr>
              <a:t>Histograms were used to visualize numerical columns</a:t>
            </a:r>
            <a:endParaRPr lang="en-CA" dirty="0">
              <a:solidFill>
                <a:schemeClr val="tx1"/>
              </a:solidFill>
              <a:latin typeface="Barlow Light" panose="00000400000000000000" pitchFamily="2" charset="0"/>
            </a:endParaRPr>
          </a:p>
        </p:txBody>
      </p:sp>
      <p:pic>
        <p:nvPicPr>
          <p:cNvPr id="3074" name="Picture 2">
            <a:extLst>
              <a:ext uri="{FF2B5EF4-FFF2-40B4-BE49-F238E27FC236}">
                <a16:creationId xmlns:a16="http://schemas.microsoft.com/office/drawing/2014/main" id="{92479B2A-539C-9BAD-BE9F-E7D64496EF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185" y="2911460"/>
            <a:ext cx="1643164" cy="14705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74F47E0-A916-B567-91A5-2C2E899631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0299" y="4113267"/>
            <a:ext cx="1376750" cy="93734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7B0262B-AB35-BCAE-6138-FC135A599F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4049" y="2904279"/>
            <a:ext cx="1422460" cy="116914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560DA39-D7AE-D9BF-1B21-4749BB9A10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7593" y="2906121"/>
            <a:ext cx="1379751" cy="116710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6E328883-B267-D81A-3F5D-D7AEFE5D43B6}"/>
              </a:ext>
            </a:extLst>
          </p:cNvPr>
          <p:cNvSpPr txBox="1">
            <a:spLocks/>
          </p:cNvSpPr>
          <p:nvPr/>
        </p:nvSpPr>
        <p:spPr>
          <a:xfrm>
            <a:off x="884874" y="858242"/>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Outcomes &amp; Products</a:t>
            </a:r>
            <a:endParaRPr lang="en-US" dirty="0"/>
          </a:p>
        </p:txBody>
      </p:sp>
    </p:spTree>
    <p:extLst>
      <p:ext uri="{BB962C8B-B14F-4D97-AF65-F5344CB8AC3E}">
        <p14:creationId xmlns:p14="http://schemas.microsoft.com/office/powerpoint/2010/main" val="345252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217D-61FF-7908-66B9-0AF8818B6471}"/>
              </a:ext>
            </a:extLst>
          </p:cNvPr>
          <p:cNvSpPr>
            <a:spLocks noGrp="1"/>
          </p:cNvSpPr>
          <p:nvPr>
            <p:ph type="title"/>
          </p:nvPr>
        </p:nvSpPr>
        <p:spPr>
          <a:xfrm>
            <a:off x="573400" y="511811"/>
            <a:ext cx="5307000" cy="396300"/>
          </a:xfrm>
        </p:spPr>
        <p:txBody>
          <a:bodyPr/>
          <a:lstStyle/>
          <a:p>
            <a:r>
              <a:rPr lang="en-IN" dirty="0"/>
              <a:t>RESULTS</a:t>
            </a:r>
            <a:endParaRPr lang="en-US" dirty="0"/>
          </a:p>
        </p:txBody>
      </p:sp>
      <p:sp>
        <p:nvSpPr>
          <p:cNvPr id="3" name="Google Shape;54;p2">
            <a:extLst>
              <a:ext uri="{FF2B5EF4-FFF2-40B4-BE49-F238E27FC236}">
                <a16:creationId xmlns:a16="http://schemas.microsoft.com/office/drawing/2014/main" id="{44E06E73-0446-4F80-7500-C33005211FAA}"/>
              </a:ext>
            </a:extLst>
          </p:cNvPr>
          <p:cNvSpPr txBox="1">
            <a:spLocks noGrp="1"/>
          </p:cNvSpPr>
          <p:nvPr>
            <p:ph type="body" idx="1"/>
          </p:nvPr>
        </p:nvSpPr>
        <p:spPr>
          <a:xfrm>
            <a:off x="441194" y="1060100"/>
            <a:ext cx="8221543" cy="3662413"/>
          </a:xfrm>
          <a:prstGeom prst="rect">
            <a:avLst/>
          </a:prstGeom>
          <a:noFill/>
          <a:ln>
            <a:noFill/>
          </a:ln>
        </p:spPr>
        <p:txBody>
          <a:bodyPr spcFirstLastPara="1" wrap="square" lIns="0" tIns="0" rIns="0" bIns="0" anchor="t" anchorCtr="0">
            <a:noAutofit/>
          </a:bodyPr>
          <a:lstStyle/>
          <a:p>
            <a:pPr algn="just" rtl="0">
              <a:spcBef>
                <a:spcPts val="900"/>
              </a:spcBef>
              <a:spcAft>
                <a:spcPts val="0"/>
              </a:spcAft>
              <a:buSzPct val="100000"/>
              <a:buFont typeface="Wingdings" panose="05000000000000000000" pitchFamily="2" charset="2"/>
              <a:buChar char="q"/>
            </a:pPr>
            <a:endParaRPr lang="en-IN" sz="1600" b="0" i="0" u="none" strike="noStrike" dirty="0">
              <a:solidFill>
                <a:schemeClr val="tx1"/>
              </a:solidFill>
              <a:effectLst/>
              <a:latin typeface="Barlow Light" panose="00000400000000000000" pitchFamily="2" charset="0"/>
            </a:endParaRPr>
          </a:p>
          <a:p>
            <a:pPr algn="just" rtl="0">
              <a:spcBef>
                <a:spcPts val="900"/>
              </a:spcBef>
              <a:spcAft>
                <a:spcPts val="0"/>
              </a:spcAft>
              <a:buSzPct val="100000"/>
              <a:buFont typeface="Wingdings" panose="05000000000000000000" pitchFamily="2" charset="2"/>
              <a:buChar char="q"/>
            </a:pPr>
            <a:endParaRPr lang="en-IN" sz="1600" dirty="0">
              <a:solidFill>
                <a:schemeClr val="tx1"/>
              </a:solidFill>
              <a:latin typeface="Barlow Light" panose="00000400000000000000" pitchFamily="2" charset="0"/>
            </a:endParaRPr>
          </a:p>
          <a:p>
            <a:pPr algn="just" rtl="0">
              <a:spcBef>
                <a:spcPts val="900"/>
              </a:spcBef>
              <a:spcAft>
                <a:spcPts val="0"/>
              </a:spcAft>
              <a:buSzPct val="100000"/>
              <a:buFont typeface="Wingdings" panose="05000000000000000000" pitchFamily="2" charset="2"/>
              <a:buChar char="q"/>
            </a:pPr>
            <a:endParaRPr lang="en-IN" sz="1600" b="0" i="0" u="none" strike="noStrike" dirty="0">
              <a:solidFill>
                <a:schemeClr val="tx1"/>
              </a:solidFill>
              <a:effectLst/>
              <a:latin typeface="Barlow Light" panose="00000400000000000000" pitchFamily="2" charset="0"/>
            </a:endParaRPr>
          </a:p>
          <a:p>
            <a:pPr algn="just" rtl="0">
              <a:spcBef>
                <a:spcPts val="900"/>
              </a:spcBef>
              <a:spcAft>
                <a:spcPts val="0"/>
              </a:spcAft>
              <a:buSzPct val="100000"/>
              <a:buFont typeface="Wingdings" panose="05000000000000000000" pitchFamily="2" charset="2"/>
              <a:buChar char="q"/>
            </a:pPr>
            <a:endParaRPr lang="en-IN" sz="1600" dirty="0">
              <a:solidFill>
                <a:schemeClr val="tx1"/>
              </a:solidFill>
              <a:latin typeface="Barlow Light" panose="00000400000000000000" pitchFamily="2" charset="0"/>
            </a:endParaRPr>
          </a:p>
          <a:p>
            <a:pPr algn="just" rtl="0">
              <a:spcBef>
                <a:spcPts val="900"/>
              </a:spcBef>
              <a:spcAft>
                <a:spcPts val="0"/>
              </a:spcAft>
              <a:buSzPct val="100000"/>
              <a:buFont typeface="Wingdings" panose="05000000000000000000" pitchFamily="2" charset="2"/>
              <a:buChar char="q"/>
            </a:pPr>
            <a:endParaRPr lang="en-IN" sz="1600" b="0" i="0" u="none" strike="noStrike" dirty="0">
              <a:solidFill>
                <a:schemeClr val="tx1"/>
              </a:solidFill>
              <a:effectLst/>
              <a:latin typeface="Barlow Light" panose="00000400000000000000" pitchFamily="2" charset="0"/>
            </a:endParaRPr>
          </a:p>
          <a:p>
            <a:pPr algn="just" rtl="0">
              <a:spcBef>
                <a:spcPts val="900"/>
              </a:spcBef>
              <a:spcAft>
                <a:spcPts val="0"/>
              </a:spcAft>
              <a:buSzPct val="100000"/>
              <a:buFont typeface="Wingdings" panose="05000000000000000000" pitchFamily="2" charset="2"/>
              <a:buChar char="q"/>
            </a:pPr>
            <a:endParaRPr lang="en-IN" sz="1600" dirty="0">
              <a:solidFill>
                <a:schemeClr val="tx1"/>
              </a:solidFill>
              <a:latin typeface="Barlow Light" panose="00000400000000000000" pitchFamily="2" charset="0"/>
            </a:endParaRPr>
          </a:p>
          <a:p>
            <a:pPr algn="just">
              <a:spcBef>
                <a:spcPts val="900"/>
              </a:spcBef>
              <a:buSzPct val="100000"/>
              <a:buFont typeface="Wingdings" panose="05000000000000000000" pitchFamily="2" charset="2"/>
              <a:buChar char="q"/>
            </a:pPr>
            <a:r>
              <a:rPr lang="en-IN" sz="1600" b="1" i="0" u="sng" strike="noStrike" dirty="0">
                <a:solidFill>
                  <a:schemeClr val="tx1"/>
                </a:solidFill>
                <a:effectLst/>
                <a:latin typeface="Barlow Light" panose="00000400000000000000" pitchFamily="2" charset="0"/>
              </a:rPr>
              <a:t>Machine Learning Model Performance: </a:t>
            </a:r>
            <a:r>
              <a:rPr lang="en-IN" sz="1600" b="0" i="0" u="none" strike="noStrike" dirty="0">
                <a:solidFill>
                  <a:schemeClr val="tx1"/>
                </a:solidFill>
                <a:effectLst/>
                <a:latin typeface="Barlow Light" panose="00000400000000000000" pitchFamily="2" charset="0"/>
              </a:rPr>
              <a:t>Using Linear Regression for prediction, the R-squared scores (training: ~0.7, testing: ~0.6) indicate moderate predictive capability. R-squared measures the proportion of variance explained by the model. While the model performs decently on training data, there might be some overfitting issues as the performance drops slightly on the test data.</a:t>
            </a:r>
          </a:p>
          <a:p>
            <a:pPr algn="just" rtl="0">
              <a:spcBef>
                <a:spcPts val="900"/>
              </a:spcBef>
              <a:spcAft>
                <a:spcPts val="0"/>
              </a:spcAft>
              <a:buSzPct val="100000"/>
              <a:buFont typeface="Wingdings" panose="05000000000000000000" pitchFamily="2" charset="2"/>
              <a:buChar char="q"/>
            </a:pPr>
            <a:endParaRPr lang="en-IN" sz="1600" b="0" i="0" u="none" strike="noStrike" dirty="0">
              <a:solidFill>
                <a:schemeClr val="tx1"/>
              </a:solidFill>
              <a:effectLst/>
              <a:latin typeface="Barlow Light" panose="00000400000000000000" pitchFamily="2" charset="0"/>
            </a:endParaRPr>
          </a:p>
        </p:txBody>
      </p:sp>
      <p:sp>
        <p:nvSpPr>
          <p:cNvPr id="15" name="TextBox 14">
            <a:extLst>
              <a:ext uri="{FF2B5EF4-FFF2-40B4-BE49-F238E27FC236}">
                <a16:creationId xmlns:a16="http://schemas.microsoft.com/office/drawing/2014/main" id="{28F90C89-9811-73D1-504C-D78DF03E955D}"/>
              </a:ext>
            </a:extLst>
          </p:cNvPr>
          <p:cNvSpPr txBox="1"/>
          <p:nvPr/>
        </p:nvSpPr>
        <p:spPr>
          <a:xfrm>
            <a:off x="6356295" y="2661884"/>
            <a:ext cx="2346511" cy="646331"/>
          </a:xfrm>
          <a:prstGeom prst="rect">
            <a:avLst/>
          </a:prstGeom>
          <a:noFill/>
        </p:spPr>
        <p:txBody>
          <a:bodyPr wrap="square" rtlCol="0">
            <a:spAutoFit/>
          </a:bodyPr>
          <a:lstStyle/>
          <a:p>
            <a:pPr algn="ctr"/>
            <a:r>
              <a:rPr lang="en-IN" sz="1200" dirty="0">
                <a:solidFill>
                  <a:schemeClr val="tx1"/>
                </a:solidFill>
                <a:latin typeface="Barlow Light" panose="00000400000000000000" pitchFamily="2" charset="0"/>
              </a:rPr>
              <a:t>Scatter plot was used to visualize the relationship b/w Income and Health Scores</a:t>
            </a:r>
            <a:endParaRPr lang="en-CA" sz="1200" dirty="0">
              <a:solidFill>
                <a:schemeClr val="tx1"/>
              </a:solidFill>
              <a:latin typeface="Barlow Light" panose="00000400000000000000" pitchFamily="2" charset="0"/>
            </a:endParaRPr>
          </a:p>
        </p:txBody>
      </p:sp>
      <p:sp>
        <p:nvSpPr>
          <p:cNvPr id="16" name="TextBox 15">
            <a:extLst>
              <a:ext uri="{FF2B5EF4-FFF2-40B4-BE49-F238E27FC236}">
                <a16:creationId xmlns:a16="http://schemas.microsoft.com/office/drawing/2014/main" id="{B7FA7BBB-36AF-7865-AFAB-544589834FDA}"/>
              </a:ext>
            </a:extLst>
          </p:cNvPr>
          <p:cNvSpPr txBox="1"/>
          <p:nvPr/>
        </p:nvSpPr>
        <p:spPr>
          <a:xfrm>
            <a:off x="4168142" y="2676128"/>
            <a:ext cx="2307235" cy="646331"/>
          </a:xfrm>
          <a:prstGeom prst="rect">
            <a:avLst/>
          </a:prstGeom>
          <a:noFill/>
        </p:spPr>
        <p:txBody>
          <a:bodyPr wrap="square" rtlCol="0">
            <a:spAutoFit/>
          </a:bodyPr>
          <a:lstStyle/>
          <a:p>
            <a:pPr algn="ctr"/>
            <a:r>
              <a:rPr lang="en-IN" sz="1200" dirty="0">
                <a:solidFill>
                  <a:schemeClr val="tx1"/>
                </a:solidFill>
                <a:latin typeface="Barlow Light" panose="00000400000000000000" pitchFamily="2" charset="0"/>
              </a:rPr>
              <a:t>Violin Plot was used to visualize the relationship b/w Health Scores and Camp Start Data</a:t>
            </a:r>
            <a:endParaRPr lang="en-CA" sz="1200" dirty="0">
              <a:solidFill>
                <a:schemeClr val="tx1"/>
              </a:solidFill>
              <a:latin typeface="Barlow Light" panose="00000400000000000000" pitchFamily="2" charset="0"/>
            </a:endParaRPr>
          </a:p>
        </p:txBody>
      </p:sp>
      <p:pic>
        <p:nvPicPr>
          <p:cNvPr id="17" name="Picture 2">
            <a:extLst>
              <a:ext uri="{FF2B5EF4-FFF2-40B4-BE49-F238E27FC236}">
                <a16:creationId xmlns:a16="http://schemas.microsoft.com/office/drawing/2014/main" id="{E6F0DC60-7729-2FD8-CD4D-7D734222B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377" y="1356662"/>
            <a:ext cx="2108348" cy="132734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1694E95F-7D82-E409-BB56-BE849AD03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698" y="1356662"/>
            <a:ext cx="1984444" cy="198444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03A58301-A1E7-D39E-D7FF-43F9E31ED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628" y="1356662"/>
            <a:ext cx="2142263" cy="132734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AC36A27-7636-1981-5C55-A15C56FD53BA}"/>
              </a:ext>
            </a:extLst>
          </p:cNvPr>
          <p:cNvSpPr txBox="1"/>
          <p:nvPr/>
        </p:nvSpPr>
        <p:spPr>
          <a:xfrm>
            <a:off x="578863" y="1748719"/>
            <a:ext cx="1563592" cy="1200329"/>
          </a:xfrm>
          <a:prstGeom prst="rect">
            <a:avLst/>
          </a:prstGeom>
          <a:noFill/>
        </p:spPr>
        <p:txBody>
          <a:bodyPr wrap="square" rtlCol="0">
            <a:spAutoFit/>
          </a:bodyPr>
          <a:lstStyle/>
          <a:p>
            <a:pPr algn="ctr"/>
            <a:r>
              <a:rPr lang="en-IN" sz="1200" dirty="0">
                <a:solidFill>
                  <a:schemeClr val="tx1"/>
                </a:solidFill>
                <a:latin typeface="Barlow Light" panose="00000400000000000000" pitchFamily="2" charset="0"/>
              </a:rPr>
              <a:t>Joint plot was used to explore the correlation b/w '</a:t>
            </a:r>
            <a:r>
              <a:rPr lang="en-IN" sz="1200" dirty="0" err="1">
                <a:solidFill>
                  <a:schemeClr val="tx1"/>
                </a:solidFill>
                <a:latin typeface="Barlow Light" panose="00000400000000000000" pitchFamily="2" charset="0"/>
              </a:rPr>
              <a:t>LinkedIn_Shared</a:t>
            </a:r>
            <a:r>
              <a:rPr lang="en-IN" sz="1200" dirty="0">
                <a:solidFill>
                  <a:schemeClr val="tx1"/>
                </a:solidFill>
                <a:latin typeface="Barlow Light" panose="00000400000000000000" pitchFamily="2" charset="0"/>
              </a:rPr>
              <a:t>' and '</a:t>
            </a:r>
            <a:r>
              <a:rPr lang="en-IN" sz="1200" dirty="0" err="1">
                <a:solidFill>
                  <a:schemeClr val="tx1"/>
                </a:solidFill>
                <a:latin typeface="Barlow Light" panose="00000400000000000000" pitchFamily="2" charset="0"/>
              </a:rPr>
              <a:t>Twitter_Shared</a:t>
            </a:r>
            <a:r>
              <a:rPr lang="en-IN" sz="1200" dirty="0">
                <a:solidFill>
                  <a:schemeClr val="tx1"/>
                </a:solidFill>
                <a:latin typeface="Barlow Light" panose="00000400000000000000" pitchFamily="2" charset="0"/>
              </a:rPr>
              <a:t>' with 'health'</a:t>
            </a:r>
            <a:endParaRPr lang="en-CA" sz="1200" dirty="0">
              <a:solidFill>
                <a:schemeClr val="tx1"/>
              </a:solidFill>
              <a:latin typeface="Barlow Light" panose="00000400000000000000" pitchFamily="2" charset="0"/>
            </a:endParaRPr>
          </a:p>
        </p:txBody>
      </p:sp>
      <p:sp>
        <p:nvSpPr>
          <p:cNvPr id="21" name="Title 1">
            <a:extLst>
              <a:ext uri="{FF2B5EF4-FFF2-40B4-BE49-F238E27FC236}">
                <a16:creationId xmlns:a16="http://schemas.microsoft.com/office/drawing/2014/main" id="{C0232E2F-2551-0603-4D53-57BBA8ECD45A}"/>
              </a:ext>
            </a:extLst>
          </p:cNvPr>
          <p:cNvSpPr txBox="1">
            <a:spLocks/>
          </p:cNvSpPr>
          <p:nvPr/>
        </p:nvSpPr>
        <p:spPr>
          <a:xfrm>
            <a:off x="884874" y="858242"/>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Outcomes &amp; Products</a:t>
            </a:r>
            <a:endParaRPr lang="en-US" dirty="0"/>
          </a:p>
        </p:txBody>
      </p:sp>
    </p:spTree>
    <p:extLst>
      <p:ext uri="{BB962C8B-B14F-4D97-AF65-F5344CB8AC3E}">
        <p14:creationId xmlns:p14="http://schemas.microsoft.com/office/powerpoint/2010/main" val="34648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217D-61FF-7908-66B9-0AF8818B6471}"/>
              </a:ext>
            </a:extLst>
          </p:cNvPr>
          <p:cNvSpPr>
            <a:spLocks noGrp="1"/>
          </p:cNvSpPr>
          <p:nvPr>
            <p:ph type="title"/>
          </p:nvPr>
        </p:nvSpPr>
        <p:spPr>
          <a:xfrm>
            <a:off x="503978" y="523179"/>
            <a:ext cx="5307000" cy="396300"/>
          </a:xfrm>
        </p:spPr>
        <p:txBody>
          <a:bodyPr/>
          <a:lstStyle/>
          <a:p>
            <a:r>
              <a:rPr lang="en-IN" dirty="0"/>
              <a:t>RESULTS</a:t>
            </a:r>
            <a:endParaRPr lang="en-US" dirty="0"/>
          </a:p>
        </p:txBody>
      </p:sp>
      <p:sp>
        <p:nvSpPr>
          <p:cNvPr id="4" name="Slide Number Placeholder 3">
            <a:extLst>
              <a:ext uri="{FF2B5EF4-FFF2-40B4-BE49-F238E27FC236}">
                <a16:creationId xmlns:a16="http://schemas.microsoft.com/office/drawing/2014/main" id="{BED109F1-5D04-6524-297A-A16E9E44D98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
        <p:nvSpPr>
          <p:cNvPr id="3" name="Google Shape;54;p2">
            <a:extLst>
              <a:ext uri="{FF2B5EF4-FFF2-40B4-BE49-F238E27FC236}">
                <a16:creationId xmlns:a16="http://schemas.microsoft.com/office/drawing/2014/main" id="{44E06E73-0446-4F80-7500-C33005211FAA}"/>
              </a:ext>
            </a:extLst>
          </p:cNvPr>
          <p:cNvSpPr txBox="1">
            <a:spLocks noGrp="1"/>
          </p:cNvSpPr>
          <p:nvPr>
            <p:ph type="body" idx="1"/>
          </p:nvPr>
        </p:nvSpPr>
        <p:spPr>
          <a:xfrm>
            <a:off x="503978" y="1453415"/>
            <a:ext cx="7838100" cy="3417163"/>
          </a:xfrm>
          <a:prstGeom prst="rect">
            <a:avLst/>
          </a:prstGeom>
          <a:noFill/>
          <a:ln>
            <a:noFill/>
          </a:ln>
        </p:spPr>
        <p:txBody>
          <a:bodyPr spcFirstLastPara="1" wrap="square" lIns="0" tIns="0" rIns="0" bIns="0" anchor="t" anchorCtr="0">
            <a:noAutofit/>
          </a:bodyPr>
          <a:lstStyle/>
          <a:p>
            <a:pPr algn="just">
              <a:spcAft>
                <a:spcPts val="900"/>
              </a:spcAft>
              <a:buSzPct val="100000"/>
              <a:buFont typeface="Wingdings" panose="05000000000000000000" pitchFamily="2" charset="2"/>
              <a:buChar char="q"/>
            </a:pPr>
            <a:r>
              <a:rPr lang="en-IN" sz="1600" b="0" i="0" u="none" strike="noStrike" dirty="0">
                <a:solidFill>
                  <a:schemeClr val="tx1"/>
                </a:solidFill>
                <a:effectLst/>
                <a:latin typeface="Barlow Light" panose="00000400000000000000" pitchFamily="2" charset="0"/>
              </a:rPr>
              <a:t>In terms of the model evaluation, the R-squared values for training and testing sets were computed, providing insights into the model's performance.</a:t>
            </a:r>
          </a:p>
          <a:p>
            <a:pPr algn="just" rtl="0">
              <a:spcBef>
                <a:spcPts val="0"/>
              </a:spcBef>
              <a:spcAft>
                <a:spcPts val="900"/>
              </a:spcAft>
              <a:buSzPct val="100000"/>
              <a:buFont typeface="Wingdings" panose="05000000000000000000" pitchFamily="2" charset="2"/>
              <a:buChar char="q"/>
            </a:pPr>
            <a:r>
              <a:rPr lang="en-IN" sz="1600" b="0" i="0" u="none" strike="noStrike" dirty="0">
                <a:solidFill>
                  <a:schemeClr val="tx1"/>
                </a:solidFill>
                <a:effectLst/>
                <a:latin typeface="Barlow Light" panose="00000400000000000000" pitchFamily="2" charset="0"/>
              </a:rPr>
              <a:t>It's essential to further delve into specific findings, insights gained from visualizations, and model interpretations to derive actionable conclusions or recommendations. </a:t>
            </a:r>
          </a:p>
          <a:p>
            <a:pPr algn="just" rtl="0">
              <a:spcBef>
                <a:spcPts val="0"/>
              </a:spcBef>
              <a:spcAft>
                <a:spcPts val="900"/>
              </a:spcAft>
              <a:buSzPct val="100000"/>
              <a:buFont typeface="Wingdings" panose="05000000000000000000" pitchFamily="2" charset="2"/>
              <a:buChar char="q"/>
            </a:pPr>
            <a:r>
              <a:rPr lang="en-IN" sz="1600" b="0" i="0" u="none" strike="noStrike" dirty="0">
                <a:solidFill>
                  <a:schemeClr val="tx1"/>
                </a:solidFill>
                <a:effectLst/>
                <a:latin typeface="Barlow Light" panose="00000400000000000000" pitchFamily="2" charset="0"/>
              </a:rPr>
              <a:t>This summary outlines the steps taken and the techniques applied, but deeper analysis of individual features, correlations, and model performance improvements can enhance the understanding of the dataset and predictive capabilities.</a:t>
            </a:r>
            <a:endParaRPr lang="en-IN" sz="1600" b="0" dirty="0">
              <a:solidFill>
                <a:schemeClr val="tx1"/>
              </a:solidFill>
              <a:effectLst/>
              <a:latin typeface="Barlow Light" panose="00000400000000000000" pitchFamily="2" charset="0"/>
            </a:endParaRPr>
          </a:p>
          <a:p>
            <a:pPr marL="76200" indent="0">
              <a:buNone/>
            </a:pPr>
            <a:endParaRPr sz="1600" dirty="0">
              <a:solidFill>
                <a:schemeClr val="tx1"/>
              </a:solidFill>
              <a:latin typeface="Barlow Light" panose="00000400000000000000" pitchFamily="2" charset="0"/>
            </a:endParaRPr>
          </a:p>
        </p:txBody>
      </p:sp>
      <p:sp>
        <p:nvSpPr>
          <p:cNvPr id="5" name="Title 1">
            <a:extLst>
              <a:ext uri="{FF2B5EF4-FFF2-40B4-BE49-F238E27FC236}">
                <a16:creationId xmlns:a16="http://schemas.microsoft.com/office/drawing/2014/main" id="{7AC5BDCF-29CB-7BD1-1209-5486D7E18465}"/>
              </a:ext>
            </a:extLst>
          </p:cNvPr>
          <p:cNvSpPr txBox="1">
            <a:spLocks/>
          </p:cNvSpPr>
          <p:nvPr/>
        </p:nvSpPr>
        <p:spPr>
          <a:xfrm>
            <a:off x="884874" y="858242"/>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Outcomes &amp; Products</a:t>
            </a:r>
            <a:endParaRPr lang="en-US" dirty="0"/>
          </a:p>
        </p:txBody>
      </p:sp>
    </p:spTree>
    <p:extLst>
      <p:ext uri="{BB962C8B-B14F-4D97-AF65-F5344CB8AC3E}">
        <p14:creationId xmlns:p14="http://schemas.microsoft.com/office/powerpoint/2010/main" val="268762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217D-61FF-7908-66B9-0AF8818B6471}"/>
              </a:ext>
            </a:extLst>
          </p:cNvPr>
          <p:cNvSpPr>
            <a:spLocks noGrp="1"/>
          </p:cNvSpPr>
          <p:nvPr>
            <p:ph type="title"/>
          </p:nvPr>
        </p:nvSpPr>
        <p:spPr>
          <a:xfrm>
            <a:off x="503978" y="542430"/>
            <a:ext cx="5307000" cy="396300"/>
          </a:xfrm>
        </p:spPr>
        <p:txBody>
          <a:bodyPr/>
          <a:lstStyle/>
          <a:p>
            <a:r>
              <a:rPr lang="en-IN" dirty="0"/>
              <a:t>RESULTS</a:t>
            </a:r>
            <a:endParaRPr lang="en-US" dirty="0"/>
          </a:p>
        </p:txBody>
      </p:sp>
      <p:sp>
        <p:nvSpPr>
          <p:cNvPr id="4" name="Slide Number Placeholder 3">
            <a:extLst>
              <a:ext uri="{FF2B5EF4-FFF2-40B4-BE49-F238E27FC236}">
                <a16:creationId xmlns:a16="http://schemas.microsoft.com/office/drawing/2014/main" id="{BED109F1-5D04-6524-297A-A16E9E44D98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
        <p:nvSpPr>
          <p:cNvPr id="3" name="Google Shape;54;p2">
            <a:extLst>
              <a:ext uri="{FF2B5EF4-FFF2-40B4-BE49-F238E27FC236}">
                <a16:creationId xmlns:a16="http://schemas.microsoft.com/office/drawing/2014/main" id="{44E06E73-0446-4F80-7500-C33005211FAA}"/>
              </a:ext>
            </a:extLst>
          </p:cNvPr>
          <p:cNvSpPr txBox="1">
            <a:spLocks noGrp="1"/>
          </p:cNvSpPr>
          <p:nvPr>
            <p:ph type="body" idx="1"/>
          </p:nvPr>
        </p:nvSpPr>
        <p:spPr>
          <a:xfrm>
            <a:off x="503978" y="1269197"/>
            <a:ext cx="8066668" cy="3417163"/>
          </a:xfrm>
          <a:prstGeom prst="rect">
            <a:avLst/>
          </a:prstGeom>
          <a:noFill/>
          <a:ln>
            <a:noFill/>
          </a:ln>
        </p:spPr>
        <p:txBody>
          <a:bodyPr spcFirstLastPara="1" wrap="square" lIns="0" tIns="0" rIns="0" bIns="0" anchor="t" anchorCtr="0">
            <a:noAutofit/>
          </a:bodyPr>
          <a:lstStyle/>
          <a:p>
            <a:pPr algn="just" rtl="0">
              <a:spcBef>
                <a:spcPts val="900"/>
              </a:spcBef>
              <a:spcAft>
                <a:spcPts val="900"/>
              </a:spcAft>
              <a:buFont typeface="Arial" panose="020B0604020202020204" pitchFamily="34" charset="0"/>
              <a:buChar char="•"/>
            </a:pPr>
            <a:r>
              <a:rPr lang="en-IN" sz="1600" b="0" i="0" u="none" strike="noStrike" dirty="0">
                <a:solidFill>
                  <a:schemeClr val="tx1"/>
                </a:solidFill>
                <a:effectLst/>
                <a:latin typeface="Barlow Light" panose="00000400000000000000" pitchFamily="2" charset="0"/>
              </a:rPr>
              <a:t>While traditional inventory management systems exist, the incorporation of data-driven solutions specifically tailored for health camps is an area where innovation is needed. </a:t>
            </a:r>
          </a:p>
          <a:p>
            <a:pPr algn="just" rtl="0">
              <a:spcBef>
                <a:spcPts val="900"/>
              </a:spcBef>
              <a:spcAft>
                <a:spcPts val="900"/>
              </a:spcAft>
              <a:buFont typeface="Arial" panose="020B0604020202020204" pitchFamily="34" charset="0"/>
              <a:buChar char="•"/>
            </a:pPr>
            <a:r>
              <a:rPr lang="en-IN" sz="1600" b="0" i="0" u="none" strike="noStrike" dirty="0">
                <a:solidFill>
                  <a:schemeClr val="tx1"/>
                </a:solidFill>
                <a:effectLst/>
                <a:latin typeface="Barlow Light" panose="00000400000000000000" pitchFamily="2" charset="0"/>
              </a:rPr>
              <a:t>Some related work in the broader field of inventory management may provide insights, but adapting these solutions to the unique challenges of health camps requires a focused and context-specific approach. </a:t>
            </a:r>
          </a:p>
          <a:p>
            <a:pPr algn="just" rtl="0">
              <a:spcBef>
                <a:spcPts val="900"/>
              </a:spcBef>
              <a:spcAft>
                <a:spcPts val="900"/>
              </a:spcAft>
              <a:buFont typeface="Arial" panose="020B0604020202020204" pitchFamily="34" charset="0"/>
              <a:buChar char="•"/>
            </a:pPr>
            <a:r>
              <a:rPr lang="en-IN" sz="1600" b="0" i="0" u="none" strike="noStrike" dirty="0">
                <a:solidFill>
                  <a:schemeClr val="tx1"/>
                </a:solidFill>
                <a:effectLst/>
                <a:latin typeface="Barlow Light" panose="00000400000000000000" pitchFamily="2" charset="0"/>
              </a:rPr>
              <a:t>As technology continues to advance, there is a growing opportunity to leverage data analytics and predictive modeling to enhance inventory management in the healthcare event sector</a:t>
            </a:r>
            <a:r>
              <a:rPr lang="en-IN" sz="1800" b="0" i="0" u="none" strike="noStrike" dirty="0">
                <a:solidFill>
                  <a:srgbClr val="0F0F0F"/>
                </a:solidFill>
                <a:effectLst/>
                <a:latin typeface="Arial" panose="020B0604020202020204" pitchFamily="34" charset="0"/>
              </a:rPr>
              <a:t>.</a:t>
            </a:r>
            <a:endParaRPr lang="en-IN" sz="1200" b="0" dirty="0">
              <a:effectLst/>
            </a:endParaRPr>
          </a:p>
          <a:p>
            <a:pPr marL="76200" indent="0">
              <a:buNone/>
            </a:pPr>
            <a:endParaRPr sz="1600" dirty="0">
              <a:solidFill>
                <a:schemeClr val="tx1"/>
              </a:solidFill>
              <a:latin typeface="Barlow Light" panose="00000400000000000000" pitchFamily="2" charset="0"/>
            </a:endParaRPr>
          </a:p>
        </p:txBody>
      </p:sp>
      <p:sp>
        <p:nvSpPr>
          <p:cNvPr id="5" name="Title 1">
            <a:extLst>
              <a:ext uri="{FF2B5EF4-FFF2-40B4-BE49-F238E27FC236}">
                <a16:creationId xmlns:a16="http://schemas.microsoft.com/office/drawing/2014/main" id="{62388C6F-7CD7-625B-243D-8DDC64BE01C4}"/>
              </a:ext>
            </a:extLst>
          </p:cNvPr>
          <p:cNvSpPr txBox="1">
            <a:spLocks/>
          </p:cNvSpPr>
          <p:nvPr/>
        </p:nvSpPr>
        <p:spPr>
          <a:xfrm>
            <a:off x="853696" y="872897"/>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Our Solution Vs Baseline</a:t>
            </a:r>
            <a:endParaRPr lang="en-US" dirty="0"/>
          </a:p>
        </p:txBody>
      </p:sp>
    </p:spTree>
    <p:extLst>
      <p:ext uri="{BB962C8B-B14F-4D97-AF65-F5344CB8AC3E}">
        <p14:creationId xmlns:p14="http://schemas.microsoft.com/office/powerpoint/2010/main" val="1593748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09F3-9E8E-9F20-049D-A40FBAA1515D}"/>
              </a:ext>
            </a:extLst>
          </p:cNvPr>
          <p:cNvSpPr>
            <a:spLocks noGrp="1"/>
          </p:cNvSpPr>
          <p:nvPr>
            <p:ph type="title"/>
          </p:nvPr>
        </p:nvSpPr>
        <p:spPr>
          <a:xfrm>
            <a:off x="477289" y="584507"/>
            <a:ext cx="5307000" cy="396300"/>
          </a:xfrm>
        </p:spPr>
        <p:txBody>
          <a:bodyPr/>
          <a:lstStyle/>
          <a:p>
            <a:r>
              <a:rPr lang="en-IN" dirty="0"/>
              <a:t>Lessons Learned</a:t>
            </a:r>
            <a:endParaRPr lang="en-US" dirty="0"/>
          </a:p>
        </p:txBody>
      </p:sp>
      <p:sp>
        <p:nvSpPr>
          <p:cNvPr id="3" name="Text Placeholder 2">
            <a:extLst>
              <a:ext uri="{FF2B5EF4-FFF2-40B4-BE49-F238E27FC236}">
                <a16:creationId xmlns:a16="http://schemas.microsoft.com/office/drawing/2014/main" id="{2E997B18-8D29-7BBC-05F8-84D4C5E6E8C1}"/>
              </a:ext>
            </a:extLst>
          </p:cNvPr>
          <p:cNvSpPr>
            <a:spLocks noGrp="1"/>
          </p:cNvSpPr>
          <p:nvPr>
            <p:ph type="body" idx="1"/>
          </p:nvPr>
        </p:nvSpPr>
        <p:spPr>
          <a:xfrm>
            <a:off x="477289" y="1221869"/>
            <a:ext cx="5533688" cy="3781932"/>
          </a:xfrm>
        </p:spPr>
        <p:txBody>
          <a:bodyPr/>
          <a:lstStyle/>
          <a:p>
            <a:pPr algn="just">
              <a:buSzPct val="100000"/>
              <a:buFont typeface="Wingdings" panose="05000000000000000000" pitchFamily="2" charset="2"/>
              <a:buChar char="§"/>
            </a:pPr>
            <a:r>
              <a:rPr lang="en-IN" sz="1600" b="0" i="0" u="none" strike="noStrike" dirty="0">
                <a:solidFill>
                  <a:schemeClr val="tx1"/>
                </a:solidFill>
                <a:effectLst/>
                <a:latin typeface="Barlow Light" panose="00000400000000000000" pitchFamily="2" charset="0"/>
              </a:rPr>
              <a:t>The analysis aimed to predict health scores by merging patient profiles, health camp details, and attendance data. </a:t>
            </a:r>
          </a:p>
          <a:p>
            <a:pPr algn="just">
              <a:buSzPct val="100000"/>
              <a:buFont typeface="Wingdings" panose="05000000000000000000" pitchFamily="2" charset="2"/>
              <a:buChar char="§"/>
            </a:pPr>
            <a:r>
              <a:rPr lang="en-IN" sz="1600" b="0" i="0" u="none" strike="noStrike" dirty="0">
                <a:solidFill>
                  <a:schemeClr val="tx1"/>
                </a:solidFill>
                <a:effectLst/>
                <a:latin typeface="Barlow Light" panose="00000400000000000000" pitchFamily="2" charset="0"/>
              </a:rPr>
              <a:t>Initial exploration revealed 'Income' as a potential predictor of 'Health Score', evident in the scatter plot's trend. </a:t>
            </a:r>
          </a:p>
          <a:p>
            <a:pPr algn="just">
              <a:buSzPct val="100000"/>
              <a:buFont typeface="Wingdings" panose="05000000000000000000" pitchFamily="2" charset="2"/>
              <a:buChar char="§"/>
            </a:pPr>
            <a:r>
              <a:rPr lang="en-IN" sz="1600" b="0" i="0" u="none" strike="noStrike" dirty="0">
                <a:solidFill>
                  <a:schemeClr val="tx1"/>
                </a:solidFill>
                <a:effectLst/>
                <a:latin typeface="Barlow Light" panose="00000400000000000000" pitchFamily="2" charset="0"/>
              </a:rPr>
              <a:t>However, the predictive model, utilizing linear regression, displayed moderate R-squared values on the test set, indicating its limited ability to capture the complexities of health score prediction. </a:t>
            </a:r>
          </a:p>
          <a:p>
            <a:pPr algn="just">
              <a:buSzPct val="100000"/>
              <a:buFont typeface="Wingdings" panose="05000000000000000000" pitchFamily="2" charset="2"/>
              <a:buChar char="§"/>
            </a:pPr>
            <a:r>
              <a:rPr lang="en-IN" sz="1600" b="0" i="0" u="none" strike="noStrike" dirty="0">
                <a:solidFill>
                  <a:schemeClr val="tx1"/>
                </a:solidFill>
                <a:effectLst/>
                <a:latin typeface="Barlow Light" panose="00000400000000000000" pitchFamily="2" charset="0"/>
              </a:rPr>
              <a:t>Surprisingly, some features related to health camps or attendance seemed less impactful in predicting health scores. </a:t>
            </a:r>
          </a:p>
        </p:txBody>
      </p:sp>
      <p:sp>
        <p:nvSpPr>
          <p:cNvPr id="4" name="Slide Number Placeholder 3">
            <a:extLst>
              <a:ext uri="{FF2B5EF4-FFF2-40B4-BE49-F238E27FC236}">
                <a16:creationId xmlns:a16="http://schemas.microsoft.com/office/drawing/2014/main" id="{1E8F5296-FD9C-DBDB-57DE-A37297E548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dirty="0"/>
          </a:p>
        </p:txBody>
      </p:sp>
      <p:pic>
        <p:nvPicPr>
          <p:cNvPr id="5" name="Google Shape;56;p2" descr="C:\Users\vicky\Downloads\kisspng-blockchain-vector-graphics-computer-icons-illustra-flvr-calculator-chasing-coins-5bf69839402611.9278574715428874812628.png">
            <a:extLst>
              <a:ext uri="{FF2B5EF4-FFF2-40B4-BE49-F238E27FC236}">
                <a16:creationId xmlns:a16="http://schemas.microsoft.com/office/drawing/2014/main" id="{19732F94-FCA2-4DA0-D89C-BADC3FCBD938}"/>
              </a:ext>
            </a:extLst>
          </p:cNvPr>
          <p:cNvPicPr preferRelativeResize="0"/>
          <p:nvPr/>
        </p:nvPicPr>
        <p:blipFill rotWithShape="1">
          <a:blip r:embed="rId2">
            <a:alphaModFix/>
          </a:blip>
          <a:srcRect/>
          <a:stretch/>
        </p:blipFill>
        <p:spPr>
          <a:xfrm>
            <a:off x="6126480" y="1221869"/>
            <a:ext cx="2926974" cy="2954752"/>
          </a:xfrm>
          <a:prstGeom prst="rect">
            <a:avLst/>
          </a:prstGeom>
          <a:noFill/>
          <a:ln>
            <a:noFill/>
          </a:ln>
        </p:spPr>
      </p:pic>
    </p:spTree>
    <p:extLst>
      <p:ext uri="{BB962C8B-B14F-4D97-AF65-F5344CB8AC3E}">
        <p14:creationId xmlns:p14="http://schemas.microsoft.com/office/powerpoint/2010/main" val="180011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09F3-9E8E-9F20-049D-A40FBAA1515D}"/>
              </a:ext>
            </a:extLst>
          </p:cNvPr>
          <p:cNvSpPr>
            <a:spLocks noGrp="1"/>
          </p:cNvSpPr>
          <p:nvPr>
            <p:ph type="title"/>
          </p:nvPr>
        </p:nvSpPr>
        <p:spPr>
          <a:xfrm>
            <a:off x="477289" y="584507"/>
            <a:ext cx="5307000" cy="396300"/>
          </a:xfrm>
        </p:spPr>
        <p:txBody>
          <a:bodyPr/>
          <a:lstStyle/>
          <a:p>
            <a:r>
              <a:rPr lang="en-IN" dirty="0"/>
              <a:t>Lessons Learned</a:t>
            </a:r>
            <a:endParaRPr lang="en-US" dirty="0"/>
          </a:p>
        </p:txBody>
      </p:sp>
      <p:sp>
        <p:nvSpPr>
          <p:cNvPr id="3" name="Text Placeholder 2">
            <a:extLst>
              <a:ext uri="{FF2B5EF4-FFF2-40B4-BE49-F238E27FC236}">
                <a16:creationId xmlns:a16="http://schemas.microsoft.com/office/drawing/2014/main" id="{2E997B18-8D29-7BBC-05F8-84D4C5E6E8C1}"/>
              </a:ext>
            </a:extLst>
          </p:cNvPr>
          <p:cNvSpPr>
            <a:spLocks noGrp="1"/>
          </p:cNvSpPr>
          <p:nvPr>
            <p:ph type="body" idx="1"/>
          </p:nvPr>
        </p:nvSpPr>
        <p:spPr>
          <a:xfrm>
            <a:off x="477289" y="1221869"/>
            <a:ext cx="5471124" cy="3781932"/>
          </a:xfrm>
        </p:spPr>
        <p:txBody>
          <a:bodyPr/>
          <a:lstStyle/>
          <a:p>
            <a:pPr algn="just">
              <a:buSzPct val="100000"/>
              <a:buFont typeface="Wingdings" panose="05000000000000000000" pitchFamily="2" charset="2"/>
              <a:buChar char="§"/>
            </a:pPr>
            <a:r>
              <a:rPr lang="en-IN" sz="1600" b="0" i="0" u="none" strike="noStrike" dirty="0">
                <a:solidFill>
                  <a:schemeClr val="tx1"/>
                </a:solidFill>
                <a:effectLst/>
                <a:latin typeface="Barlow Light" panose="00000400000000000000" pitchFamily="2" charset="0"/>
              </a:rPr>
              <a:t>Missing data was identified, potentially influencing the model's performance, suggesting the need for imputation strategies or deeper investigation into missing value handling. </a:t>
            </a:r>
          </a:p>
          <a:p>
            <a:pPr algn="just">
              <a:buSzPct val="100000"/>
              <a:buFont typeface="Wingdings" panose="05000000000000000000" pitchFamily="2" charset="2"/>
              <a:buChar char="§"/>
            </a:pPr>
            <a:r>
              <a:rPr lang="en-IN" sz="1600" b="0" i="0" u="none" strike="noStrike" dirty="0">
                <a:solidFill>
                  <a:schemeClr val="tx1"/>
                </a:solidFill>
                <a:effectLst/>
                <a:latin typeface="Barlow Light" panose="00000400000000000000" pitchFamily="2" charset="0"/>
              </a:rPr>
              <a:t>To enhance predictive accuracy, further steps include refining feature selection, exploring additional features, and potentially employing more sophisticated modeling techniques. </a:t>
            </a:r>
          </a:p>
          <a:p>
            <a:pPr algn="just">
              <a:buSzPct val="100000"/>
              <a:buFont typeface="Wingdings" panose="05000000000000000000" pitchFamily="2" charset="2"/>
              <a:buChar char="§"/>
            </a:pPr>
            <a:r>
              <a:rPr lang="en-IN" sz="1600" b="0" i="0" u="none" strike="noStrike" dirty="0">
                <a:solidFill>
                  <a:schemeClr val="tx1"/>
                </a:solidFill>
                <a:effectLst/>
                <a:latin typeface="Barlow Light" panose="00000400000000000000" pitchFamily="2" charset="0"/>
              </a:rPr>
              <a:t>In essence, while initial insights were gained, optimizing the model by addressing missing data and refining feature selection methods is crucial to improve the accuracy of health score predictions.</a:t>
            </a:r>
            <a:endParaRPr lang="en-US" sz="1600" dirty="0">
              <a:solidFill>
                <a:schemeClr val="tx1"/>
              </a:solidFill>
              <a:latin typeface="Barlow Light" panose="00000400000000000000" pitchFamily="2" charset="0"/>
            </a:endParaRPr>
          </a:p>
        </p:txBody>
      </p:sp>
      <p:sp>
        <p:nvSpPr>
          <p:cNvPr id="4" name="Slide Number Placeholder 3">
            <a:extLst>
              <a:ext uri="{FF2B5EF4-FFF2-40B4-BE49-F238E27FC236}">
                <a16:creationId xmlns:a16="http://schemas.microsoft.com/office/drawing/2014/main" id="{1E8F5296-FD9C-DBDB-57DE-A37297E548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dirty="0"/>
          </a:p>
        </p:txBody>
      </p:sp>
      <p:pic>
        <p:nvPicPr>
          <p:cNvPr id="5" name="Google Shape;56;p2" descr="C:\Users\vicky\Downloads\kisspng-blockchain-vector-graphics-computer-icons-illustra-flvr-calculator-chasing-coins-5bf69839402611.9278574715428874812628.png">
            <a:extLst>
              <a:ext uri="{FF2B5EF4-FFF2-40B4-BE49-F238E27FC236}">
                <a16:creationId xmlns:a16="http://schemas.microsoft.com/office/drawing/2014/main" id="{85CF54F4-8412-ADCA-1477-53DCF3045A58}"/>
              </a:ext>
            </a:extLst>
          </p:cNvPr>
          <p:cNvPicPr preferRelativeResize="0"/>
          <p:nvPr/>
        </p:nvPicPr>
        <p:blipFill rotWithShape="1">
          <a:blip r:embed="rId2">
            <a:alphaModFix/>
          </a:blip>
          <a:srcRect/>
          <a:stretch/>
        </p:blipFill>
        <p:spPr>
          <a:xfrm>
            <a:off x="6126480" y="1221869"/>
            <a:ext cx="2926974" cy="2954752"/>
          </a:xfrm>
          <a:prstGeom prst="rect">
            <a:avLst/>
          </a:prstGeom>
          <a:noFill/>
          <a:ln>
            <a:noFill/>
          </a:ln>
        </p:spPr>
      </p:pic>
    </p:spTree>
    <p:extLst>
      <p:ext uri="{BB962C8B-B14F-4D97-AF65-F5344CB8AC3E}">
        <p14:creationId xmlns:p14="http://schemas.microsoft.com/office/powerpoint/2010/main" val="223713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F266-B19C-F14A-B513-A709960B28A1}"/>
              </a:ext>
            </a:extLst>
          </p:cNvPr>
          <p:cNvSpPr>
            <a:spLocks noGrp="1"/>
          </p:cNvSpPr>
          <p:nvPr>
            <p:ph type="title"/>
          </p:nvPr>
        </p:nvSpPr>
        <p:spPr>
          <a:xfrm>
            <a:off x="490214" y="657372"/>
            <a:ext cx="1185255" cy="396300"/>
          </a:xfrm>
        </p:spPr>
        <p:txBody>
          <a:bodyPr/>
          <a:lstStyle/>
          <a:p>
            <a:r>
              <a:rPr lang="en-IN" dirty="0"/>
              <a:t>AGENDA</a:t>
            </a:r>
            <a:endParaRPr lang="en-CA" dirty="0"/>
          </a:p>
        </p:txBody>
      </p:sp>
      <p:sp>
        <p:nvSpPr>
          <p:cNvPr id="4" name="Slide Number Placeholder 3">
            <a:extLst>
              <a:ext uri="{FF2B5EF4-FFF2-40B4-BE49-F238E27FC236}">
                <a16:creationId xmlns:a16="http://schemas.microsoft.com/office/drawing/2014/main" id="{9E1BB564-EEF9-D697-F555-5AB6FB492F1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graphicFrame>
        <p:nvGraphicFramePr>
          <p:cNvPr id="5" name="Table 4">
            <a:extLst>
              <a:ext uri="{FF2B5EF4-FFF2-40B4-BE49-F238E27FC236}">
                <a16:creationId xmlns:a16="http://schemas.microsoft.com/office/drawing/2014/main" id="{D550A12F-DDE4-5D5D-0405-C7286FA34CAF}"/>
              </a:ext>
            </a:extLst>
          </p:cNvPr>
          <p:cNvGraphicFramePr>
            <a:graphicFrameLocks noGrp="1"/>
          </p:cNvGraphicFramePr>
          <p:nvPr>
            <p:extLst>
              <p:ext uri="{D42A27DB-BD31-4B8C-83A1-F6EECF244321}">
                <p14:modId xmlns:p14="http://schemas.microsoft.com/office/powerpoint/2010/main" val="1404432163"/>
              </p:ext>
            </p:extLst>
          </p:nvPr>
        </p:nvGraphicFramePr>
        <p:xfrm>
          <a:off x="2180122" y="1212783"/>
          <a:ext cx="4783756" cy="3390576"/>
        </p:xfrm>
        <a:graphic>
          <a:graphicData uri="http://schemas.openxmlformats.org/drawingml/2006/table">
            <a:tbl>
              <a:tblPr firstRow="1" bandRow="1">
                <a:tableStyleId>{5C22544A-7EE6-4342-B048-85BDC9FD1C3A}</a:tableStyleId>
              </a:tblPr>
              <a:tblGrid>
                <a:gridCol w="807444">
                  <a:extLst>
                    <a:ext uri="{9D8B030D-6E8A-4147-A177-3AD203B41FA5}">
                      <a16:colId xmlns:a16="http://schemas.microsoft.com/office/drawing/2014/main" val="2560017359"/>
                    </a:ext>
                  </a:extLst>
                </a:gridCol>
                <a:gridCol w="3193898">
                  <a:extLst>
                    <a:ext uri="{9D8B030D-6E8A-4147-A177-3AD203B41FA5}">
                      <a16:colId xmlns:a16="http://schemas.microsoft.com/office/drawing/2014/main" val="3070319311"/>
                    </a:ext>
                  </a:extLst>
                </a:gridCol>
                <a:gridCol w="782414">
                  <a:extLst>
                    <a:ext uri="{9D8B030D-6E8A-4147-A177-3AD203B41FA5}">
                      <a16:colId xmlns:a16="http://schemas.microsoft.com/office/drawing/2014/main" val="1937645942"/>
                    </a:ext>
                  </a:extLst>
                </a:gridCol>
              </a:tblGrid>
              <a:tr h="373056">
                <a:tc>
                  <a:txBody>
                    <a:bodyPr/>
                    <a:lstStyle/>
                    <a:p>
                      <a:r>
                        <a:rPr lang="en-IN" sz="1400" dirty="0" err="1"/>
                        <a:t>S.No</a:t>
                      </a:r>
                      <a:r>
                        <a:rPr lang="en-IN" sz="1400" dirty="0"/>
                        <a:t>.</a:t>
                      </a:r>
                      <a:endParaRPr lang="en-CA" sz="1400" dirty="0"/>
                    </a:p>
                  </a:txBody>
                  <a:tcPr/>
                </a:tc>
                <a:tc>
                  <a:txBody>
                    <a:bodyPr/>
                    <a:lstStyle/>
                    <a:p>
                      <a:pPr algn="ctr"/>
                      <a:r>
                        <a:rPr lang="en-IN" sz="1400" dirty="0"/>
                        <a:t>TOPIC</a:t>
                      </a:r>
                      <a:endParaRPr lang="en-CA" sz="1400" dirty="0"/>
                    </a:p>
                  </a:txBody>
                  <a:tcPr/>
                </a:tc>
                <a:tc>
                  <a:txBody>
                    <a:bodyPr/>
                    <a:lstStyle/>
                    <a:p>
                      <a:pPr algn="ctr"/>
                      <a:r>
                        <a:rPr lang="en-IN" sz="1400" dirty="0"/>
                        <a:t>Page</a:t>
                      </a:r>
                      <a:endParaRPr lang="en-CA" sz="1400" dirty="0"/>
                    </a:p>
                  </a:txBody>
                  <a:tcPr/>
                </a:tc>
                <a:extLst>
                  <a:ext uri="{0D108BD9-81ED-4DB2-BD59-A6C34878D82A}">
                    <a16:rowId xmlns:a16="http://schemas.microsoft.com/office/drawing/2014/main" val="1505579482"/>
                  </a:ext>
                </a:extLst>
              </a:tr>
              <a:tr h="0">
                <a:tc>
                  <a:txBody>
                    <a:bodyPr/>
                    <a:lstStyle/>
                    <a:p>
                      <a:pPr algn="ctr"/>
                      <a:r>
                        <a:rPr lang="en-IN" sz="1400" dirty="0">
                          <a:solidFill>
                            <a:schemeClr val="bg1"/>
                          </a:solidFill>
                        </a:rPr>
                        <a:t>1.</a:t>
                      </a:r>
                      <a:endParaRPr lang="en-CA" sz="1400" dirty="0">
                        <a:solidFill>
                          <a:schemeClr val="bg1"/>
                        </a:solidFill>
                      </a:endParaRPr>
                    </a:p>
                  </a:txBody>
                  <a:tcPr/>
                </a:tc>
                <a:tc>
                  <a:txBody>
                    <a:bodyPr/>
                    <a:lstStyle/>
                    <a:p>
                      <a:pPr algn="l"/>
                      <a:r>
                        <a:rPr lang="en-CA" sz="1400" dirty="0">
                          <a:solidFill>
                            <a:schemeClr val="bg1"/>
                          </a:solidFill>
                        </a:rPr>
                        <a:t>Problem Statement</a:t>
                      </a:r>
                    </a:p>
                    <a:p>
                      <a:pPr algn="l"/>
                      <a:r>
                        <a:rPr lang="en-CA" sz="1400" dirty="0">
                          <a:solidFill>
                            <a:schemeClr val="bg1"/>
                          </a:solidFill>
                        </a:rPr>
                        <a:t>        </a:t>
                      </a:r>
                      <a:r>
                        <a:rPr lang="en-CA" sz="1400" dirty="0" err="1">
                          <a:solidFill>
                            <a:schemeClr val="bg1"/>
                          </a:solidFill>
                        </a:rPr>
                        <a:t>i</a:t>
                      </a:r>
                      <a:r>
                        <a:rPr lang="en-CA" sz="1400" dirty="0">
                          <a:solidFill>
                            <a:schemeClr val="bg1"/>
                          </a:solidFill>
                        </a:rPr>
                        <a:t>. Background</a:t>
                      </a:r>
                    </a:p>
                    <a:p>
                      <a:pPr algn="l"/>
                      <a:r>
                        <a:rPr lang="en-CA" sz="1400" dirty="0">
                          <a:solidFill>
                            <a:schemeClr val="bg1"/>
                          </a:solidFill>
                        </a:rPr>
                        <a:t>       ii. Motivation</a:t>
                      </a:r>
                    </a:p>
                  </a:txBody>
                  <a:tcPr/>
                </a:tc>
                <a:tc>
                  <a:txBody>
                    <a:bodyPr/>
                    <a:lstStyle/>
                    <a:p>
                      <a:pPr algn="ctr"/>
                      <a:r>
                        <a:rPr lang="en-IN" sz="1400" dirty="0">
                          <a:solidFill>
                            <a:schemeClr val="bg1"/>
                          </a:solidFill>
                        </a:rPr>
                        <a:t>3</a:t>
                      </a:r>
                      <a:endParaRPr lang="en-CA" sz="1400" dirty="0">
                        <a:solidFill>
                          <a:schemeClr val="bg1"/>
                        </a:solidFill>
                      </a:endParaRPr>
                    </a:p>
                  </a:txBody>
                  <a:tcPr/>
                </a:tc>
                <a:extLst>
                  <a:ext uri="{0D108BD9-81ED-4DB2-BD59-A6C34878D82A}">
                    <a16:rowId xmlns:a16="http://schemas.microsoft.com/office/drawing/2014/main" val="1858218289"/>
                  </a:ext>
                </a:extLst>
              </a:tr>
              <a:tr h="0">
                <a:tc>
                  <a:txBody>
                    <a:bodyPr/>
                    <a:lstStyle/>
                    <a:p>
                      <a:pPr algn="ctr"/>
                      <a:r>
                        <a:rPr lang="en-IN" sz="1400" dirty="0">
                          <a:solidFill>
                            <a:schemeClr val="bg1"/>
                          </a:solidFill>
                        </a:rPr>
                        <a:t>2.</a:t>
                      </a:r>
                      <a:endParaRPr lang="en-CA" sz="1400" dirty="0">
                        <a:solidFill>
                          <a:schemeClr val="bg1"/>
                        </a:solidFill>
                      </a:endParaRPr>
                    </a:p>
                  </a:txBody>
                  <a:tcPr/>
                </a:tc>
                <a:tc>
                  <a:txBody>
                    <a:bodyPr/>
                    <a:lstStyle/>
                    <a:p>
                      <a:pPr algn="l"/>
                      <a:r>
                        <a:rPr lang="en-CA" sz="1400" dirty="0">
                          <a:solidFill>
                            <a:schemeClr val="bg1"/>
                          </a:solidFill>
                        </a:rPr>
                        <a:t>Methods Explored</a:t>
                      </a:r>
                    </a:p>
                    <a:p>
                      <a:pPr algn="l"/>
                      <a:r>
                        <a:rPr lang="en-CA" sz="1400" dirty="0">
                          <a:solidFill>
                            <a:schemeClr val="bg1"/>
                          </a:solidFill>
                        </a:rPr>
                        <a:t>        </a:t>
                      </a:r>
                      <a:r>
                        <a:rPr lang="en-CA" sz="1400" dirty="0" err="1">
                          <a:solidFill>
                            <a:schemeClr val="bg1"/>
                          </a:solidFill>
                        </a:rPr>
                        <a:t>i</a:t>
                      </a:r>
                      <a:r>
                        <a:rPr lang="en-CA" sz="1400" dirty="0">
                          <a:solidFill>
                            <a:schemeClr val="bg1"/>
                          </a:solidFill>
                        </a:rPr>
                        <a:t>. Dataset Overview</a:t>
                      </a:r>
                    </a:p>
                    <a:p>
                      <a:pPr algn="l"/>
                      <a:r>
                        <a:rPr lang="en-CA" sz="1400" dirty="0">
                          <a:solidFill>
                            <a:schemeClr val="bg1"/>
                          </a:solidFill>
                        </a:rPr>
                        <a:t>       ii. Solution</a:t>
                      </a:r>
                    </a:p>
                  </a:txBody>
                  <a:tcPr/>
                </a:tc>
                <a:tc>
                  <a:txBody>
                    <a:bodyPr/>
                    <a:lstStyle/>
                    <a:p>
                      <a:pPr algn="ctr"/>
                      <a:r>
                        <a:rPr lang="en-IN" sz="1400" dirty="0">
                          <a:solidFill>
                            <a:schemeClr val="bg1"/>
                          </a:solidFill>
                        </a:rPr>
                        <a:t>6</a:t>
                      </a:r>
                      <a:endParaRPr lang="en-CA" sz="1400" dirty="0">
                        <a:solidFill>
                          <a:schemeClr val="bg1"/>
                        </a:solidFill>
                      </a:endParaRPr>
                    </a:p>
                  </a:txBody>
                  <a:tcPr/>
                </a:tc>
                <a:extLst>
                  <a:ext uri="{0D108BD9-81ED-4DB2-BD59-A6C34878D82A}">
                    <a16:rowId xmlns:a16="http://schemas.microsoft.com/office/drawing/2014/main" val="718666403"/>
                  </a:ext>
                </a:extLst>
              </a:tr>
              <a:tr h="168241">
                <a:tc>
                  <a:txBody>
                    <a:bodyPr/>
                    <a:lstStyle/>
                    <a:p>
                      <a:pPr algn="ctr"/>
                      <a:r>
                        <a:rPr lang="en-IN" sz="1400" dirty="0">
                          <a:solidFill>
                            <a:schemeClr val="bg1"/>
                          </a:solidFill>
                        </a:rPr>
                        <a:t>3.</a:t>
                      </a:r>
                      <a:endParaRPr lang="en-CA"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chemeClr val="bg1"/>
                          </a:solidFill>
                        </a:rPr>
                        <a:t>Tools and Technologies</a:t>
                      </a:r>
                    </a:p>
                  </a:txBody>
                  <a:tcPr/>
                </a:tc>
                <a:tc>
                  <a:txBody>
                    <a:bodyPr/>
                    <a:lstStyle/>
                    <a:p>
                      <a:pPr algn="ctr"/>
                      <a:r>
                        <a:rPr lang="en-IN" sz="1400" dirty="0">
                          <a:solidFill>
                            <a:schemeClr val="bg1"/>
                          </a:solidFill>
                        </a:rPr>
                        <a:t>11</a:t>
                      </a:r>
                      <a:endParaRPr lang="en-CA" sz="1400" dirty="0">
                        <a:solidFill>
                          <a:schemeClr val="bg1"/>
                        </a:solidFill>
                      </a:endParaRPr>
                    </a:p>
                  </a:txBody>
                  <a:tcPr/>
                </a:tc>
                <a:extLst>
                  <a:ext uri="{0D108BD9-81ED-4DB2-BD59-A6C34878D82A}">
                    <a16:rowId xmlns:a16="http://schemas.microsoft.com/office/drawing/2014/main" val="2853295949"/>
                  </a:ext>
                </a:extLst>
              </a:tr>
              <a:tr h="154605">
                <a:tc>
                  <a:txBody>
                    <a:bodyPr/>
                    <a:lstStyle/>
                    <a:p>
                      <a:pPr algn="ctr"/>
                      <a:r>
                        <a:rPr lang="en-IN" sz="1400" dirty="0">
                          <a:solidFill>
                            <a:schemeClr val="bg1"/>
                          </a:solidFill>
                        </a:rPr>
                        <a:t>4.</a:t>
                      </a:r>
                      <a:endParaRPr lang="en-CA" sz="1400" dirty="0">
                        <a:solidFill>
                          <a:schemeClr val="bg1"/>
                        </a:solidFill>
                      </a:endParaRPr>
                    </a:p>
                  </a:txBody>
                  <a:tcPr/>
                </a:tc>
                <a:tc>
                  <a:txBody>
                    <a:bodyPr/>
                    <a:lstStyle/>
                    <a:p>
                      <a:pPr algn="l"/>
                      <a:r>
                        <a:rPr lang="en-IN" sz="1400" dirty="0">
                          <a:solidFill>
                            <a:schemeClr val="bg1"/>
                          </a:solidFill>
                        </a:rPr>
                        <a:t>Results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CA" sz="1400" b="0" i="0" u="none" strike="noStrike" kern="0" cap="none" spc="0" normalizeH="0" baseline="0" noProof="0" dirty="0">
                          <a:ln>
                            <a:noFill/>
                          </a:ln>
                          <a:solidFill>
                            <a:srgbClr val="0E0918"/>
                          </a:solidFill>
                          <a:effectLst/>
                          <a:uLnTx/>
                          <a:uFillTx/>
                          <a:latin typeface="+mn-lt"/>
                          <a:ea typeface="+mn-ea"/>
                          <a:cs typeface="+mn-cs"/>
                          <a:sym typeface="Arial"/>
                        </a:rPr>
                        <a:t>        </a:t>
                      </a:r>
                      <a:r>
                        <a:rPr kumimoji="0" lang="en-CA" sz="1400" b="0" i="0" u="none" strike="noStrike" kern="0" cap="none" spc="0" normalizeH="0" baseline="0" noProof="0" dirty="0" err="1">
                          <a:ln>
                            <a:noFill/>
                          </a:ln>
                          <a:solidFill>
                            <a:srgbClr val="0E0918"/>
                          </a:solidFill>
                          <a:effectLst/>
                          <a:uLnTx/>
                          <a:uFillTx/>
                          <a:latin typeface="+mn-lt"/>
                          <a:ea typeface="+mn-ea"/>
                          <a:cs typeface="+mn-cs"/>
                          <a:sym typeface="Arial"/>
                        </a:rPr>
                        <a:t>i</a:t>
                      </a:r>
                      <a:r>
                        <a:rPr kumimoji="0" lang="en-CA" sz="1400" b="0" i="0" u="none" strike="noStrike" kern="0" cap="none" spc="0" normalizeH="0" baseline="0" noProof="0" dirty="0">
                          <a:ln>
                            <a:noFill/>
                          </a:ln>
                          <a:solidFill>
                            <a:srgbClr val="0E0918"/>
                          </a:solidFill>
                          <a:effectLst/>
                          <a:uLnTx/>
                          <a:uFillTx/>
                          <a:latin typeface="+mn-lt"/>
                          <a:ea typeface="+mn-ea"/>
                          <a:cs typeface="+mn-cs"/>
                          <a:sym typeface="Arial"/>
                        </a:rPr>
                        <a:t>. Demonstration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CA" sz="1400" b="0" i="0" u="none" strike="noStrike" kern="0" cap="none" spc="0" normalizeH="0" baseline="0" noProof="0" dirty="0">
                          <a:ln>
                            <a:noFill/>
                          </a:ln>
                          <a:solidFill>
                            <a:srgbClr val="0E0918"/>
                          </a:solidFill>
                          <a:effectLst/>
                          <a:uLnTx/>
                          <a:uFillTx/>
                          <a:latin typeface="+mn-lt"/>
                          <a:ea typeface="+mn-ea"/>
                          <a:cs typeface="+mn-cs"/>
                          <a:sym typeface="Arial"/>
                        </a:rPr>
                        <a:t>       ii. Outcomes &amp; Products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CA" sz="1400" b="0" i="0" u="none" strike="noStrike" kern="0" cap="none" spc="0" normalizeH="0" baseline="0" noProof="0" dirty="0">
                          <a:ln>
                            <a:noFill/>
                          </a:ln>
                          <a:solidFill>
                            <a:srgbClr val="0E0918"/>
                          </a:solidFill>
                          <a:effectLst/>
                          <a:uLnTx/>
                          <a:uFillTx/>
                          <a:latin typeface="+mn-lt"/>
                          <a:ea typeface="+mn-ea"/>
                          <a:cs typeface="+mn-cs"/>
                          <a:sym typeface="Arial"/>
                        </a:rPr>
                        <a:t>      iii. Our Solution Vs Baseline</a:t>
                      </a:r>
                    </a:p>
                  </a:txBody>
                  <a:tcPr/>
                </a:tc>
                <a:tc>
                  <a:txBody>
                    <a:bodyPr/>
                    <a:lstStyle/>
                    <a:p>
                      <a:pPr algn="ctr"/>
                      <a:r>
                        <a:rPr lang="en-IN" sz="1400" dirty="0">
                          <a:solidFill>
                            <a:schemeClr val="bg1"/>
                          </a:solidFill>
                        </a:rPr>
                        <a:t>13</a:t>
                      </a:r>
                      <a:endParaRPr lang="en-CA" sz="1400" dirty="0">
                        <a:solidFill>
                          <a:schemeClr val="bg1"/>
                        </a:solidFill>
                      </a:endParaRPr>
                    </a:p>
                  </a:txBody>
                  <a:tcPr/>
                </a:tc>
                <a:extLst>
                  <a:ext uri="{0D108BD9-81ED-4DB2-BD59-A6C34878D82A}">
                    <a16:rowId xmlns:a16="http://schemas.microsoft.com/office/drawing/2014/main" val="1911585535"/>
                  </a:ext>
                </a:extLst>
              </a:tr>
              <a:tr h="0">
                <a:tc>
                  <a:txBody>
                    <a:bodyPr/>
                    <a:lstStyle/>
                    <a:p>
                      <a:pPr algn="ctr"/>
                      <a:r>
                        <a:rPr lang="en-IN" sz="1400" dirty="0">
                          <a:solidFill>
                            <a:schemeClr val="bg1"/>
                          </a:solidFill>
                        </a:rPr>
                        <a:t>5.</a:t>
                      </a:r>
                      <a:endParaRPr lang="en-CA" sz="1400" dirty="0">
                        <a:solidFill>
                          <a:schemeClr val="bg1"/>
                        </a:solidFill>
                      </a:endParaRPr>
                    </a:p>
                  </a:txBody>
                  <a:tcPr/>
                </a:tc>
                <a:tc>
                  <a:txBody>
                    <a:bodyPr/>
                    <a:lstStyle/>
                    <a:p>
                      <a:pPr algn="l"/>
                      <a:r>
                        <a:rPr lang="en-CA" sz="1400" dirty="0">
                          <a:solidFill>
                            <a:schemeClr val="bg1"/>
                          </a:solidFill>
                        </a:rPr>
                        <a:t>Lessons Learned</a:t>
                      </a:r>
                    </a:p>
                  </a:txBody>
                  <a:tcPr/>
                </a:tc>
                <a:tc>
                  <a:txBody>
                    <a:bodyPr/>
                    <a:lstStyle/>
                    <a:p>
                      <a:pPr algn="ctr"/>
                      <a:r>
                        <a:rPr lang="en-IN" sz="1400" dirty="0">
                          <a:solidFill>
                            <a:schemeClr val="bg1"/>
                          </a:solidFill>
                        </a:rPr>
                        <a:t>18</a:t>
                      </a:r>
                      <a:endParaRPr lang="en-CA" sz="1400" dirty="0">
                        <a:solidFill>
                          <a:schemeClr val="bg1"/>
                        </a:solidFill>
                      </a:endParaRPr>
                    </a:p>
                  </a:txBody>
                  <a:tcPr/>
                </a:tc>
                <a:extLst>
                  <a:ext uri="{0D108BD9-81ED-4DB2-BD59-A6C34878D82A}">
                    <a16:rowId xmlns:a16="http://schemas.microsoft.com/office/drawing/2014/main" val="2246200730"/>
                  </a:ext>
                </a:extLst>
              </a:tr>
            </a:tbl>
          </a:graphicData>
        </a:graphic>
      </p:graphicFrame>
    </p:spTree>
    <p:extLst>
      <p:ext uri="{BB962C8B-B14F-4D97-AF65-F5344CB8AC3E}">
        <p14:creationId xmlns:p14="http://schemas.microsoft.com/office/powerpoint/2010/main" val="227929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path path="circle">
            <a:fillToRect l="100000" t="100000"/>
          </a:path>
          <a:tileRect r="-100000" b="-100000"/>
        </a:gradFill>
        <a:effectLst/>
      </p:bgPr>
    </p:bg>
    <p:spTree>
      <p:nvGrpSpPr>
        <p:cNvPr id="1" name="Shape 98"/>
        <p:cNvGrpSpPr/>
        <p:nvPr/>
      </p:nvGrpSpPr>
      <p:grpSpPr>
        <a:xfrm>
          <a:off x="0" y="0"/>
          <a:ext cx="0" cy="0"/>
          <a:chOff x="0" y="0"/>
          <a:chExt cx="0" cy="0"/>
        </a:xfrm>
      </p:grpSpPr>
      <p:sp>
        <p:nvSpPr>
          <p:cNvPr id="99" name="Google Shape;99;p8"/>
          <p:cNvSpPr txBox="1">
            <a:spLocks noGrp="1"/>
          </p:cNvSpPr>
          <p:nvPr>
            <p:ph type="ctrTitle" idx="4294967295"/>
          </p:nvPr>
        </p:nvSpPr>
        <p:spPr>
          <a:xfrm>
            <a:off x="855300" y="1991850"/>
            <a:ext cx="7433400" cy="11598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accent1"/>
              </a:buClr>
              <a:buSzPts val="2400"/>
              <a:buFont typeface="Barlow"/>
              <a:buNone/>
            </a:pPr>
            <a:r>
              <a:rPr lang="en-US" sz="9600" b="1" i="0" u="none" strike="noStrike" cap="none" dirty="0">
                <a:solidFill>
                  <a:schemeClr val="accent5"/>
                </a:solidFill>
                <a:latin typeface="Barlow"/>
                <a:ea typeface="Barlow"/>
                <a:cs typeface="Barlow"/>
                <a:sym typeface="Barlow"/>
              </a:rPr>
              <a:t>THANK YOU </a:t>
            </a:r>
            <a:endParaRPr sz="9600" b="1" i="0" u="none" strike="noStrike" cap="none" dirty="0">
              <a:solidFill>
                <a:schemeClr val="accent5"/>
              </a:solidFill>
              <a:latin typeface="Barlow"/>
              <a:ea typeface="Barlow"/>
              <a:cs typeface="Barlow"/>
              <a:sym typeface="Barlow"/>
            </a:endParaRPr>
          </a:p>
        </p:txBody>
      </p:sp>
      <p:sp>
        <p:nvSpPr>
          <p:cNvPr id="100" name="Google Shape;100;p8"/>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5409-71CB-DCFE-5C42-7B762CE89920}"/>
              </a:ext>
            </a:extLst>
          </p:cNvPr>
          <p:cNvSpPr>
            <a:spLocks noGrp="1"/>
          </p:cNvSpPr>
          <p:nvPr>
            <p:ph type="title"/>
          </p:nvPr>
        </p:nvSpPr>
        <p:spPr>
          <a:xfrm>
            <a:off x="509860" y="589890"/>
            <a:ext cx="5307000" cy="396300"/>
          </a:xfrm>
        </p:spPr>
        <p:txBody>
          <a:bodyPr/>
          <a:lstStyle/>
          <a:p>
            <a:r>
              <a:rPr lang="en-IN" dirty="0"/>
              <a:t>PROBLEM STATEMENT</a:t>
            </a:r>
            <a:endParaRPr lang="en-US" dirty="0"/>
          </a:p>
        </p:txBody>
      </p:sp>
      <p:sp>
        <p:nvSpPr>
          <p:cNvPr id="3" name="Text Placeholder 2">
            <a:extLst>
              <a:ext uri="{FF2B5EF4-FFF2-40B4-BE49-F238E27FC236}">
                <a16:creationId xmlns:a16="http://schemas.microsoft.com/office/drawing/2014/main" id="{A49EC6B0-8C5B-B23B-6AF2-17CA5D90FA4D}"/>
              </a:ext>
            </a:extLst>
          </p:cNvPr>
          <p:cNvSpPr>
            <a:spLocks noGrp="1"/>
          </p:cNvSpPr>
          <p:nvPr>
            <p:ph type="body" idx="1"/>
          </p:nvPr>
        </p:nvSpPr>
        <p:spPr>
          <a:xfrm>
            <a:off x="490980" y="1471720"/>
            <a:ext cx="8427720" cy="3033900"/>
          </a:xfrm>
        </p:spPr>
        <p:txBody>
          <a:bodyPr/>
          <a:lstStyle/>
          <a:p>
            <a:pPr marL="76200" indent="0" algn="just">
              <a:buNone/>
            </a:pPr>
            <a:r>
              <a:rPr lang="en-IN" sz="1600" dirty="0">
                <a:effectLst/>
                <a:latin typeface="Barlow Light" panose="00000400000000000000" pitchFamily="2" charset="0"/>
                <a:ea typeface="Montserrat" panose="00000500000000000000" pitchFamily="2" charset="0"/>
                <a:cs typeface="Montserrat" panose="00000500000000000000" pitchFamily="2" charset="0"/>
              </a:rPr>
              <a:t>MedCamp is an healthcare organization which is facing significant challenges in managing inventories for health camps, leading to concerns regarding cost efficiency and participant satisfaction. The absence of a systematic approach for predicting and optimizing inventory needs based on historical registration and attendance data hampers their operational effectiveness. To address this, there is a pressing need for a data-driven solution that accurately forecasts participation for future health camps and facilitates proactive inventory management. The lack of such a technology-driven approach not only compromises participant satisfaction but also results in increased operating expenses, hindering </a:t>
            </a:r>
            <a:r>
              <a:rPr lang="en-IN" sz="1600" dirty="0" err="1">
                <a:effectLst/>
                <a:latin typeface="Barlow Light" panose="00000400000000000000" pitchFamily="2" charset="0"/>
                <a:ea typeface="Montserrat" panose="00000500000000000000" pitchFamily="2" charset="0"/>
                <a:cs typeface="Montserrat" panose="00000500000000000000" pitchFamily="2" charset="0"/>
              </a:rPr>
              <a:t>MedCamp's</a:t>
            </a:r>
            <a:r>
              <a:rPr lang="en-IN" sz="1600" dirty="0">
                <a:effectLst/>
                <a:latin typeface="Barlow Light" panose="00000400000000000000" pitchFamily="2" charset="0"/>
                <a:ea typeface="Montserrat" panose="00000500000000000000" pitchFamily="2" charset="0"/>
                <a:cs typeface="Montserrat" panose="00000500000000000000" pitchFamily="2" charset="0"/>
              </a:rPr>
              <a:t> ability to effectively achieve its mission.</a:t>
            </a:r>
          </a:p>
        </p:txBody>
      </p:sp>
      <p:sp>
        <p:nvSpPr>
          <p:cNvPr id="4" name="Slide Number Placeholder 3">
            <a:extLst>
              <a:ext uri="{FF2B5EF4-FFF2-40B4-BE49-F238E27FC236}">
                <a16:creationId xmlns:a16="http://schemas.microsoft.com/office/drawing/2014/main" id="{6CC2292F-C001-2182-BDD9-C5E0FBBCB9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02897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5409-71CB-DCFE-5C42-7B762CE89920}"/>
              </a:ext>
            </a:extLst>
          </p:cNvPr>
          <p:cNvSpPr>
            <a:spLocks noGrp="1"/>
          </p:cNvSpPr>
          <p:nvPr>
            <p:ph type="title"/>
          </p:nvPr>
        </p:nvSpPr>
        <p:spPr>
          <a:xfrm>
            <a:off x="509860" y="308472"/>
            <a:ext cx="5307000" cy="396300"/>
          </a:xfrm>
        </p:spPr>
        <p:txBody>
          <a:bodyPr/>
          <a:lstStyle/>
          <a:p>
            <a:r>
              <a:rPr lang="en-IN" dirty="0"/>
              <a:t>PROBLEM STATEMENT</a:t>
            </a:r>
            <a:endParaRPr lang="en-US" dirty="0"/>
          </a:p>
        </p:txBody>
      </p:sp>
      <p:sp>
        <p:nvSpPr>
          <p:cNvPr id="3" name="Text Placeholder 2">
            <a:extLst>
              <a:ext uri="{FF2B5EF4-FFF2-40B4-BE49-F238E27FC236}">
                <a16:creationId xmlns:a16="http://schemas.microsoft.com/office/drawing/2014/main" id="{A49EC6B0-8C5B-B23B-6AF2-17CA5D90FA4D}"/>
              </a:ext>
            </a:extLst>
          </p:cNvPr>
          <p:cNvSpPr>
            <a:spLocks noGrp="1"/>
          </p:cNvSpPr>
          <p:nvPr>
            <p:ph type="body" idx="1"/>
          </p:nvPr>
        </p:nvSpPr>
        <p:spPr>
          <a:xfrm>
            <a:off x="509860" y="1246010"/>
            <a:ext cx="8183540" cy="3388553"/>
          </a:xfrm>
        </p:spPr>
        <p:txBody>
          <a:bodyPr/>
          <a:lstStyle/>
          <a:p>
            <a:pPr marL="76200" indent="0" algn="just" rtl="0">
              <a:spcBef>
                <a:spcPts val="900"/>
              </a:spcBef>
              <a:spcAft>
                <a:spcPts val="900"/>
              </a:spcAft>
              <a:buNone/>
            </a:pPr>
            <a:r>
              <a:rPr lang="en-IN" sz="1600" b="0" i="0" u="none" strike="noStrike" dirty="0">
                <a:solidFill>
                  <a:schemeClr val="tx1"/>
                </a:solidFill>
                <a:effectLst/>
                <a:latin typeface="Barlow Light" panose="00000400000000000000" pitchFamily="2" charset="0"/>
              </a:rPr>
              <a:t>MedCamp should have an efficient inventory management, which is crucial for the seamless execution of health camps, ensuring that the right resources are available in the right quantities to meet participant needs. The current manual methods employed by MedCamp have proven insufficient in adapting to the dynamic and unpredictable nature of participant attendance, leading to operational inefficiencies and increased costs. The stakeholders invested in resolving this issue include not only the MedCamp management but also the participants attending the health camps. Participants rely on the availability of necessary resources and services, and their satisfaction is pivotal to the success of </a:t>
            </a:r>
            <a:r>
              <a:rPr lang="en-IN" sz="1600" b="0" i="0" u="none" strike="noStrike" dirty="0" err="1">
                <a:solidFill>
                  <a:schemeClr val="tx1"/>
                </a:solidFill>
                <a:effectLst/>
                <a:latin typeface="Barlow Light" panose="00000400000000000000" pitchFamily="2" charset="0"/>
              </a:rPr>
              <a:t>MedCamp's</a:t>
            </a:r>
            <a:r>
              <a:rPr lang="en-IN" sz="1600" b="0" i="0" u="none" strike="noStrike" dirty="0">
                <a:solidFill>
                  <a:schemeClr val="tx1"/>
                </a:solidFill>
                <a:effectLst/>
                <a:latin typeface="Barlow Light" panose="00000400000000000000" pitchFamily="2" charset="0"/>
              </a:rPr>
              <a:t> mission. Inefficient inventory management not only affects participant satisfaction but also impacts </a:t>
            </a:r>
            <a:r>
              <a:rPr lang="en-IN" sz="1600" b="0" i="0" u="none" strike="noStrike" dirty="0" err="1">
                <a:solidFill>
                  <a:schemeClr val="tx1"/>
                </a:solidFill>
                <a:effectLst/>
                <a:latin typeface="Barlow Light" panose="00000400000000000000" pitchFamily="2" charset="0"/>
              </a:rPr>
              <a:t>MedCamp's</a:t>
            </a:r>
            <a:r>
              <a:rPr lang="en-IN" sz="1600" b="0" i="0" u="none" strike="noStrike" dirty="0">
                <a:solidFill>
                  <a:schemeClr val="tx1"/>
                </a:solidFill>
                <a:effectLst/>
                <a:latin typeface="Barlow Light" panose="00000400000000000000" pitchFamily="2" charset="0"/>
              </a:rPr>
              <a:t> financial resources due to increased operating expenses.</a:t>
            </a:r>
            <a:endParaRPr lang="en-IN" sz="1600" b="0" dirty="0">
              <a:solidFill>
                <a:schemeClr val="tx1"/>
              </a:solidFill>
              <a:effectLst/>
              <a:latin typeface="Barlow Light" panose="00000400000000000000" pitchFamily="2" charset="0"/>
            </a:endParaRPr>
          </a:p>
          <a:p>
            <a:pPr marL="76200" indent="0">
              <a:buNone/>
            </a:pPr>
            <a:br>
              <a:rPr lang="en-IN" sz="1200" dirty="0"/>
            </a:br>
            <a:r>
              <a:rPr lang="en-IN" sz="1600" b="1" dirty="0">
                <a:effectLst/>
                <a:latin typeface="Barlow Light" panose="00000400000000000000" pitchFamily="2" charset="0"/>
                <a:ea typeface="Montserrat" panose="00000500000000000000" pitchFamily="2" charset="0"/>
                <a:cs typeface="Montserrat" panose="00000500000000000000" pitchFamily="2" charset="0"/>
              </a:rPr>
              <a:t> </a:t>
            </a:r>
            <a:endParaRPr lang="en-IN" sz="1600" b="1" u="sng" dirty="0">
              <a:effectLst/>
              <a:latin typeface="Barlow Light" panose="00000400000000000000" pitchFamily="2" charset="0"/>
              <a:ea typeface="Montserrat" panose="00000500000000000000" pitchFamily="2" charset="0"/>
              <a:cs typeface="Montserrat" panose="00000500000000000000" pitchFamily="2" charset="0"/>
            </a:endParaRPr>
          </a:p>
        </p:txBody>
      </p:sp>
      <p:sp>
        <p:nvSpPr>
          <p:cNvPr id="4" name="Slide Number Placeholder 3">
            <a:extLst>
              <a:ext uri="{FF2B5EF4-FFF2-40B4-BE49-F238E27FC236}">
                <a16:creationId xmlns:a16="http://schemas.microsoft.com/office/drawing/2014/main" id="{6CC2292F-C001-2182-BDD9-C5E0FBBCB9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5" name="Title 1">
            <a:extLst>
              <a:ext uri="{FF2B5EF4-FFF2-40B4-BE49-F238E27FC236}">
                <a16:creationId xmlns:a16="http://schemas.microsoft.com/office/drawing/2014/main" id="{0559021D-7C07-8F4D-96EA-867FAE42508E}"/>
              </a:ext>
            </a:extLst>
          </p:cNvPr>
          <p:cNvSpPr txBox="1">
            <a:spLocks/>
          </p:cNvSpPr>
          <p:nvPr/>
        </p:nvSpPr>
        <p:spPr>
          <a:xfrm>
            <a:off x="851557" y="847025"/>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Background</a:t>
            </a:r>
            <a:endParaRPr lang="en-US" dirty="0"/>
          </a:p>
        </p:txBody>
      </p:sp>
    </p:spTree>
    <p:extLst>
      <p:ext uri="{BB962C8B-B14F-4D97-AF65-F5344CB8AC3E}">
        <p14:creationId xmlns:p14="http://schemas.microsoft.com/office/powerpoint/2010/main" val="58070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B847-7573-4037-E1D6-9864C07D93A2}"/>
              </a:ext>
            </a:extLst>
          </p:cNvPr>
          <p:cNvSpPr>
            <a:spLocks noGrp="1"/>
          </p:cNvSpPr>
          <p:nvPr>
            <p:ph type="title"/>
          </p:nvPr>
        </p:nvSpPr>
        <p:spPr>
          <a:xfrm>
            <a:off x="865995" y="837332"/>
            <a:ext cx="5307000" cy="396300"/>
          </a:xfrm>
        </p:spPr>
        <p:txBody>
          <a:bodyPr/>
          <a:lstStyle/>
          <a:p>
            <a:r>
              <a:rPr lang="en-IN" dirty="0"/>
              <a:t>Motivation</a:t>
            </a:r>
            <a:endParaRPr lang="en-CA" dirty="0"/>
          </a:p>
        </p:txBody>
      </p:sp>
      <p:sp>
        <p:nvSpPr>
          <p:cNvPr id="3" name="Text Placeholder 2">
            <a:extLst>
              <a:ext uri="{FF2B5EF4-FFF2-40B4-BE49-F238E27FC236}">
                <a16:creationId xmlns:a16="http://schemas.microsoft.com/office/drawing/2014/main" id="{E06A9AFD-C6F8-372A-6633-8311C642C20A}"/>
              </a:ext>
            </a:extLst>
          </p:cNvPr>
          <p:cNvSpPr>
            <a:spLocks noGrp="1"/>
          </p:cNvSpPr>
          <p:nvPr>
            <p:ph type="body" idx="1"/>
          </p:nvPr>
        </p:nvSpPr>
        <p:spPr>
          <a:xfrm>
            <a:off x="519485" y="1233632"/>
            <a:ext cx="7838100" cy="3395902"/>
          </a:xfrm>
        </p:spPr>
        <p:txBody>
          <a:bodyPr/>
          <a:lstStyle/>
          <a:p>
            <a:pPr algn="just" rtl="0">
              <a:spcBef>
                <a:spcPts val="900"/>
              </a:spcBef>
              <a:spcAft>
                <a:spcPts val="900"/>
              </a:spcAft>
              <a:buFont typeface="Courier New" panose="02070309020205020404" pitchFamily="49" charset="0"/>
              <a:buChar char="o"/>
            </a:pPr>
            <a:r>
              <a:rPr lang="en-IN" sz="1600" b="0" i="0" u="none" strike="noStrike" dirty="0">
                <a:solidFill>
                  <a:schemeClr val="tx1"/>
                </a:solidFill>
                <a:effectLst/>
                <a:latin typeface="Barlow Light" panose="00000400000000000000" pitchFamily="2" charset="0"/>
              </a:rPr>
              <a:t>Implementing a data-driven solution to optimize inventory management would have far-reaching implications for MedCamp. </a:t>
            </a:r>
          </a:p>
          <a:p>
            <a:pPr algn="just" rtl="0">
              <a:spcBef>
                <a:spcPts val="900"/>
              </a:spcBef>
              <a:spcAft>
                <a:spcPts val="900"/>
              </a:spcAft>
              <a:buFont typeface="Courier New" panose="02070309020205020404" pitchFamily="49" charset="0"/>
              <a:buChar char="o"/>
            </a:pPr>
            <a:r>
              <a:rPr lang="en-IN" sz="1600" b="0" i="0" u="none" strike="noStrike" dirty="0">
                <a:solidFill>
                  <a:schemeClr val="tx1"/>
                </a:solidFill>
                <a:effectLst/>
                <a:latin typeface="Barlow Light" panose="00000400000000000000" pitchFamily="2" charset="0"/>
              </a:rPr>
              <a:t>Precise estimation of participant numbers based on historical data would enable proactive planning, minimizing resource wastage and reducing overall costs. </a:t>
            </a:r>
          </a:p>
          <a:p>
            <a:pPr algn="just" rtl="0">
              <a:spcBef>
                <a:spcPts val="900"/>
              </a:spcBef>
              <a:spcAft>
                <a:spcPts val="900"/>
              </a:spcAft>
              <a:buFont typeface="Courier New" panose="02070309020205020404" pitchFamily="49" charset="0"/>
              <a:buChar char="o"/>
            </a:pPr>
            <a:r>
              <a:rPr lang="en-IN" sz="1600" b="0" i="0" u="none" strike="noStrike" dirty="0">
                <a:solidFill>
                  <a:schemeClr val="tx1"/>
                </a:solidFill>
                <a:effectLst/>
                <a:latin typeface="Barlow Light" panose="00000400000000000000" pitchFamily="2" charset="0"/>
              </a:rPr>
              <a:t>This, in turn, would enhance participant satisfaction by ensuring a more seamless and well-equipped health camp experience.</a:t>
            </a:r>
          </a:p>
          <a:p>
            <a:pPr algn="just" rtl="0">
              <a:spcBef>
                <a:spcPts val="900"/>
              </a:spcBef>
              <a:spcAft>
                <a:spcPts val="900"/>
              </a:spcAft>
              <a:buFont typeface="Courier New" panose="02070309020205020404" pitchFamily="49" charset="0"/>
              <a:buChar char="o"/>
            </a:pPr>
            <a:r>
              <a:rPr lang="en-IN" sz="1600" b="0" i="0" u="none" strike="noStrike" dirty="0">
                <a:solidFill>
                  <a:schemeClr val="tx1"/>
                </a:solidFill>
                <a:effectLst/>
                <a:latin typeface="Barlow Light" panose="00000400000000000000" pitchFamily="2" charset="0"/>
              </a:rPr>
              <a:t>Additionally, improved inventory management aligns with </a:t>
            </a:r>
            <a:r>
              <a:rPr lang="en-IN" sz="1600" b="0" i="0" u="none" strike="noStrike" dirty="0" err="1">
                <a:solidFill>
                  <a:schemeClr val="tx1"/>
                </a:solidFill>
                <a:effectLst/>
                <a:latin typeface="Barlow Light" panose="00000400000000000000" pitchFamily="2" charset="0"/>
              </a:rPr>
              <a:t>MedCamp's</a:t>
            </a:r>
            <a:r>
              <a:rPr lang="en-IN" sz="1600" b="0" i="0" u="none" strike="noStrike" dirty="0">
                <a:solidFill>
                  <a:schemeClr val="tx1"/>
                </a:solidFill>
                <a:effectLst/>
                <a:latin typeface="Barlow Light" panose="00000400000000000000" pitchFamily="2" charset="0"/>
              </a:rPr>
              <a:t> mission, allowing them to allocate resources more effectively and extend their reach to a larger audience.</a:t>
            </a:r>
          </a:p>
        </p:txBody>
      </p:sp>
      <p:sp>
        <p:nvSpPr>
          <p:cNvPr id="4" name="Slide Number Placeholder 3">
            <a:extLst>
              <a:ext uri="{FF2B5EF4-FFF2-40B4-BE49-F238E27FC236}">
                <a16:creationId xmlns:a16="http://schemas.microsoft.com/office/drawing/2014/main" id="{CB217F81-025A-19C0-FA7B-A8510793C5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5" name="Title 1">
            <a:extLst>
              <a:ext uri="{FF2B5EF4-FFF2-40B4-BE49-F238E27FC236}">
                <a16:creationId xmlns:a16="http://schemas.microsoft.com/office/drawing/2014/main" id="{7D9709C4-C625-16AD-D8EC-880CFC0DD995}"/>
              </a:ext>
            </a:extLst>
          </p:cNvPr>
          <p:cNvSpPr txBox="1">
            <a:spLocks/>
          </p:cNvSpPr>
          <p:nvPr/>
        </p:nvSpPr>
        <p:spPr>
          <a:xfrm>
            <a:off x="519485" y="378380"/>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PROBLEM STATEMENT</a:t>
            </a:r>
            <a:endParaRPr lang="en-US" dirty="0"/>
          </a:p>
        </p:txBody>
      </p:sp>
    </p:spTree>
    <p:extLst>
      <p:ext uri="{BB962C8B-B14F-4D97-AF65-F5344CB8AC3E}">
        <p14:creationId xmlns:p14="http://schemas.microsoft.com/office/powerpoint/2010/main" val="338638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0521-E457-F2A3-9A95-51609DE9C80B}"/>
              </a:ext>
            </a:extLst>
          </p:cNvPr>
          <p:cNvSpPr>
            <a:spLocks noGrp="1"/>
          </p:cNvSpPr>
          <p:nvPr>
            <p:ph type="title"/>
          </p:nvPr>
        </p:nvSpPr>
        <p:spPr>
          <a:xfrm>
            <a:off x="513603" y="581208"/>
            <a:ext cx="5307000" cy="396300"/>
          </a:xfrm>
        </p:spPr>
        <p:txBody>
          <a:bodyPr/>
          <a:lstStyle/>
          <a:p>
            <a:r>
              <a:rPr lang="en-IN" dirty="0"/>
              <a:t>METHODS EXPLORED</a:t>
            </a:r>
            <a:endParaRPr lang="en-CA" dirty="0"/>
          </a:p>
        </p:txBody>
      </p:sp>
      <p:sp>
        <p:nvSpPr>
          <p:cNvPr id="3" name="Text Placeholder 2">
            <a:extLst>
              <a:ext uri="{FF2B5EF4-FFF2-40B4-BE49-F238E27FC236}">
                <a16:creationId xmlns:a16="http://schemas.microsoft.com/office/drawing/2014/main" id="{EFB346C9-8DC2-BF5F-704A-2B7532338C02}"/>
              </a:ext>
            </a:extLst>
          </p:cNvPr>
          <p:cNvSpPr>
            <a:spLocks noGrp="1"/>
          </p:cNvSpPr>
          <p:nvPr>
            <p:ph type="body" idx="1"/>
          </p:nvPr>
        </p:nvSpPr>
        <p:spPr>
          <a:xfrm>
            <a:off x="513602" y="1069493"/>
            <a:ext cx="8179797" cy="3564888"/>
          </a:xfrm>
        </p:spPr>
        <p:txBody>
          <a:bodyPr/>
          <a:lstStyle/>
          <a:p>
            <a:pPr marL="76200" indent="0" algn="just" rtl="0">
              <a:spcBef>
                <a:spcPts val="1500"/>
              </a:spcBef>
              <a:spcAft>
                <a:spcPts val="1500"/>
              </a:spcAft>
              <a:buNone/>
            </a:pPr>
            <a:r>
              <a:rPr lang="en-IN" sz="1600" b="0" i="0" u="none" strike="noStrike" dirty="0">
                <a:solidFill>
                  <a:schemeClr val="tx1"/>
                </a:solidFill>
                <a:effectLst/>
                <a:latin typeface="Barlow Light" panose="00000400000000000000" pitchFamily="2" charset="0"/>
              </a:rPr>
              <a:t>The ML model considered for our project is Linear Regression. </a:t>
            </a:r>
            <a:r>
              <a:rPr lang="en-IN" sz="1800" b="0" i="0" u="none" strike="noStrike" dirty="0">
                <a:solidFill>
                  <a:srgbClr val="0F0F0F"/>
                </a:solidFill>
                <a:effectLst/>
                <a:latin typeface="Arial" panose="020B0604020202020204" pitchFamily="34" charset="0"/>
              </a:rPr>
              <a:t> </a:t>
            </a:r>
            <a:r>
              <a:rPr lang="en-IN" sz="1600" b="0" i="0" u="none" strike="noStrike" dirty="0">
                <a:solidFill>
                  <a:schemeClr val="tx1"/>
                </a:solidFill>
                <a:effectLst/>
                <a:latin typeface="Barlow Light" panose="00000400000000000000" pitchFamily="2" charset="0"/>
              </a:rPr>
              <a:t>Regression models serve as indispensable tools in healthcare analytics, leveraging data collected from health camps to extract meaningful insights and predict health outcomes. They facilitate a deeper understanding of how various factors, encompassing demographic information, vital signs, medical history, and lifestyle choices, interrelate with health conditions. By </a:t>
            </a:r>
            <a:r>
              <a:rPr lang="en-IN" sz="1600" b="0" i="0" u="none" strike="noStrike" dirty="0" err="1">
                <a:solidFill>
                  <a:schemeClr val="tx1"/>
                </a:solidFill>
                <a:effectLst/>
                <a:latin typeface="Barlow Light" panose="00000400000000000000" pitchFamily="2" charset="0"/>
              </a:rPr>
              <a:t>analyzing</a:t>
            </a:r>
            <a:r>
              <a:rPr lang="en-IN" sz="1600" b="0" i="0" u="none" strike="noStrike" dirty="0">
                <a:solidFill>
                  <a:schemeClr val="tx1"/>
                </a:solidFill>
                <a:effectLst/>
                <a:latin typeface="Barlow Light" panose="00000400000000000000" pitchFamily="2" charset="0"/>
              </a:rPr>
              <a:t> this data, regression models can forecast the probability of specific diseases or health complications based on these contributing factors. Linear regression acts as a cornerstone in healthcare analytics, offering a robust framework to </a:t>
            </a:r>
            <a:r>
              <a:rPr lang="en-IN" sz="1600" b="0" i="0" u="none" strike="noStrike" dirty="0" err="1">
                <a:solidFill>
                  <a:schemeClr val="tx1"/>
                </a:solidFill>
                <a:effectLst/>
                <a:latin typeface="Barlow Light" panose="00000400000000000000" pitchFamily="2" charset="0"/>
              </a:rPr>
              <a:t>analyze</a:t>
            </a:r>
            <a:r>
              <a:rPr lang="en-IN" sz="1600" b="0" i="0" u="none" strike="noStrike" dirty="0">
                <a:solidFill>
                  <a:schemeClr val="tx1"/>
                </a:solidFill>
                <a:effectLst/>
                <a:latin typeface="Barlow Light" panose="00000400000000000000" pitchFamily="2" charset="0"/>
              </a:rPr>
              <a:t> and interpret complex relationships between variables critical to patient health and well-being. Its significance lies in its ability to predict health outcomes based on various patient parameters, such as demographic information, medical history, and lifestyle factors. These predictive capabilities are invaluable in early disease identification, risk assessment, and personalized treatment strategies. </a:t>
            </a:r>
            <a:endParaRPr lang="en-IN" sz="1600" b="0" dirty="0">
              <a:solidFill>
                <a:schemeClr val="tx1"/>
              </a:solidFill>
              <a:effectLst/>
              <a:latin typeface="Barlow Light" panose="00000400000000000000" pitchFamily="2" charset="0"/>
            </a:endParaRPr>
          </a:p>
          <a:p>
            <a:pPr marL="76200" indent="0">
              <a:buNone/>
            </a:pPr>
            <a:br>
              <a:rPr lang="en-IN" sz="1200" dirty="0"/>
            </a:br>
            <a:endParaRPr lang="en-IN" sz="1600" b="0" dirty="0">
              <a:solidFill>
                <a:schemeClr val="tx1"/>
              </a:solidFill>
              <a:effectLst/>
              <a:latin typeface="Barlow Light" panose="00000400000000000000" pitchFamily="2" charset="0"/>
            </a:endParaRPr>
          </a:p>
          <a:p>
            <a:pPr marL="76200" indent="0">
              <a:buNone/>
            </a:pPr>
            <a:br>
              <a:rPr lang="en-IN" sz="1600" dirty="0">
                <a:solidFill>
                  <a:schemeClr val="tx1"/>
                </a:solidFill>
                <a:latin typeface="Barlow Light" panose="00000400000000000000" pitchFamily="2" charset="0"/>
              </a:rPr>
            </a:br>
            <a:endParaRPr lang="en-CA" sz="1600" dirty="0">
              <a:solidFill>
                <a:schemeClr val="tx1"/>
              </a:solidFill>
              <a:latin typeface="Barlow Light" panose="00000400000000000000" pitchFamily="2" charset="0"/>
            </a:endParaRPr>
          </a:p>
        </p:txBody>
      </p:sp>
      <p:sp>
        <p:nvSpPr>
          <p:cNvPr id="4" name="Slide Number Placeholder 3">
            <a:extLst>
              <a:ext uri="{FF2B5EF4-FFF2-40B4-BE49-F238E27FC236}">
                <a16:creationId xmlns:a16="http://schemas.microsoft.com/office/drawing/2014/main" id="{468E2DEE-1AEC-92D9-CDA8-EAC04898FD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872236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0521-E457-F2A3-9A95-51609DE9C80B}"/>
              </a:ext>
            </a:extLst>
          </p:cNvPr>
          <p:cNvSpPr>
            <a:spLocks noGrp="1"/>
          </p:cNvSpPr>
          <p:nvPr>
            <p:ph type="title"/>
          </p:nvPr>
        </p:nvSpPr>
        <p:spPr>
          <a:xfrm>
            <a:off x="503978" y="586377"/>
            <a:ext cx="5307000" cy="396300"/>
          </a:xfrm>
        </p:spPr>
        <p:txBody>
          <a:bodyPr/>
          <a:lstStyle/>
          <a:p>
            <a:r>
              <a:rPr lang="en-IN" dirty="0"/>
              <a:t>METHODS EXPLORED</a:t>
            </a:r>
            <a:endParaRPr lang="en-CA" dirty="0"/>
          </a:p>
        </p:txBody>
      </p:sp>
      <p:sp>
        <p:nvSpPr>
          <p:cNvPr id="3" name="Text Placeholder 2">
            <a:extLst>
              <a:ext uri="{FF2B5EF4-FFF2-40B4-BE49-F238E27FC236}">
                <a16:creationId xmlns:a16="http://schemas.microsoft.com/office/drawing/2014/main" id="{EFB346C9-8DC2-BF5F-704A-2B7532338C02}"/>
              </a:ext>
            </a:extLst>
          </p:cNvPr>
          <p:cNvSpPr>
            <a:spLocks noGrp="1"/>
          </p:cNvSpPr>
          <p:nvPr>
            <p:ph type="body" idx="1"/>
          </p:nvPr>
        </p:nvSpPr>
        <p:spPr>
          <a:xfrm>
            <a:off x="503978" y="1137380"/>
            <a:ext cx="8189422" cy="3752254"/>
          </a:xfrm>
        </p:spPr>
        <p:txBody>
          <a:bodyPr/>
          <a:lstStyle/>
          <a:p>
            <a:pPr marL="76200" indent="0" algn="just" rtl="0">
              <a:spcBef>
                <a:spcPts val="1500"/>
              </a:spcBef>
              <a:spcAft>
                <a:spcPts val="1500"/>
              </a:spcAft>
              <a:buNone/>
            </a:pPr>
            <a:r>
              <a:rPr lang="en-IN" sz="1600" dirty="0">
                <a:solidFill>
                  <a:schemeClr val="tx1"/>
                </a:solidFill>
                <a:latin typeface="Barlow Light" panose="00000400000000000000" pitchFamily="2" charset="0"/>
              </a:rPr>
              <a:t>L</a:t>
            </a:r>
            <a:r>
              <a:rPr lang="en-IN" sz="1600" b="0" i="0" u="none" strike="noStrike" dirty="0">
                <a:solidFill>
                  <a:schemeClr val="tx1"/>
                </a:solidFill>
                <a:effectLst/>
                <a:latin typeface="Barlow Light" panose="00000400000000000000" pitchFamily="2" charset="0"/>
              </a:rPr>
              <a:t>inear regression aids healthcare practitioners in evaluating treatment efficacy, determining the impact of interventions, and optimizing healthcare delivery for improved patient care by leveraging historical patient data. Moreover, it plays a pivotal role in resource allocation and planning by forecasting patient needs, aiding in staffing decisions, inventory management, and facility readiness. Additionally, linear regression analysis supports evidence-based decision-making in healthcare policy formulation, providing insights into the effects of policy changes and public health programs. Its application extends to cost-effectiveness studies, clinical research, and trials, facilitating efficient resource utilization and advancing healthcare quality and accessibility. Ultimately, linear regression stands as a fundamental tool in healthcare analytics, empowering healthcare providers and policymakers with actionable insights to enhance patient outcomes and drive evidence-based healthcare practices.</a:t>
            </a:r>
            <a:endParaRPr lang="en-IN" sz="1600" b="0" dirty="0">
              <a:solidFill>
                <a:schemeClr val="tx1"/>
              </a:solidFill>
              <a:effectLst/>
              <a:latin typeface="Barlow Light" panose="00000400000000000000" pitchFamily="2" charset="0"/>
            </a:endParaRPr>
          </a:p>
          <a:p>
            <a:pPr marL="76200" indent="0">
              <a:buNone/>
            </a:pPr>
            <a:br>
              <a:rPr lang="en-IN" sz="1200" dirty="0"/>
            </a:br>
            <a:r>
              <a:rPr lang="en-IN" sz="1600" b="0" i="0" u="none" strike="noStrike" dirty="0">
                <a:solidFill>
                  <a:schemeClr val="tx1"/>
                </a:solidFill>
                <a:effectLst/>
                <a:latin typeface="Barlow Light" panose="00000400000000000000" pitchFamily="2" charset="0"/>
              </a:rPr>
              <a:t> </a:t>
            </a:r>
            <a:endParaRPr lang="en-IN" sz="1600" b="0" dirty="0">
              <a:solidFill>
                <a:schemeClr val="tx1"/>
              </a:solidFill>
              <a:effectLst/>
              <a:latin typeface="Barlow Light" panose="00000400000000000000" pitchFamily="2" charset="0"/>
            </a:endParaRPr>
          </a:p>
          <a:p>
            <a:pPr marL="76200" indent="0">
              <a:buNone/>
            </a:pPr>
            <a:br>
              <a:rPr lang="en-IN" sz="1600" dirty="0">
                <a:solidFill>
                  <a:schemeClr val="tx1"/>
                </a:solidFill>
                <a:latin typeface="Barlow Light" panose="00000400000000000000" pitchFamily="2" charset="0"/>
              </a:rPr>
            </a:br>
            <a:endParaRPr lang="en-CA" sz="1600" dirty="0">
              <a:solidFill>
                <a:schemeClr val="tx1"/>
              </a:solidFill>
              <a:latin typeface="Barlow Light" panose="00000400000000000000" pitchFamily="2" charset="0"/>
            </a:endParaRPr>
          </a:p>
        </p:txBody>
      </p:sp>
      <p:sp>
        <p:nvSpPr>
          <p:cNvPr id="4" name="Slide Number Placeholder 3">
            <a:extLst>
              <a:ext uri="{FF2B5EF4-FFF2-40B4-BE49-F238E27FC236}">
                <a16:creationId xmlns:a16="http://schemas.microsoft.com/office/drawing/2014/main" id="{468E2DEE-1AEC-92D9-CDA8-EAC04898FDB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79749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4629-A86B-946E-8918-50C18A028E1B}"/>
              </a:ext>
            </a:extLst>
          </p:cNvPr>
          <p:cNvSpPr>
            <a:spLocks noGrp="1"/>
          </p:cNvSpPr>
          <p:nvPr>
            <p:ph type="title"/>
          </p:nvPr>
        </p:nvSpPr>
        <p:spPr>
          <a:xfrm>
            <a:off x="472077" y="445824"/>
            <a:ext cx="5307000" cy="396300"/>
          </a:xfrm>
        </p:spPr>
        <p:txBody>
          <a:bodyPr/>
          <a:lstStyle/>
          <a:p>
            <a:r>
              <a:rPr lang="en-IN" dirty="0"/>
              <a:t>METHODS EXPLORED</a:t>
            </a:r>
            <a:endParaRPr lang="en-CA" dirty="0"/>
          </a:p>
        </p:txBody>
      </p:sp>
      <p:sp>
        <p:nvSpPr>
          <p:cNvPr id="3" name="Text Placeholder 2">
            <a:extLst>
              <a:ext uri="{FF2B5EF4-FFF2-40B4-BE49-F238E27FC236}">
                <a16:creationId xmlns:a16="http://schemas.microsoft.com/office/drawing/2014/main" id="{839A277B-E4BD-4831-1463-F796C83C544F}"/>
              </a:ext>
            </a:extLst>
          </p:cNvPr>
          <p:cNvSpPr>
            <a:spLocks noGrp="1"/>
          </p:cNvSpPr>
          <p:nvPr>
            <p:ph type="body" idx="1"/>
          </p:nvPr>
        </p:nvSpPr>
        <p:spPr>
          <a:xfrm>
            <a:off x="478181" y="1358760"/>
            <a:ext cx="8187635" cy="3391090"/>
          </a:xfrm>
        </p:spPr>
        <p:txBody>
          <a:bodyPr/>
          <a:lstStyle/>
          <a:p>
            <a:pPr marL="76200" indent="0" algn="just">
              <a:buNone/>
            </a:pPr>
            <a:r>
              <a:rPr lang="en-IN" sz="1600" b="0" i="0" u="none" strike="noStrike" dirty="0">
                <a:solidFill>
                  <a:schemeClr val="tx1"/>
                </a:solidFill>
                <a:effectLst/>
                <a:latin typeface="Barlow Light" panose="00000400000000000000" pitchFamily="2" charset="0"/>
              </a:rPr>
              <a:t>The data for this project was acquired from kaggle.com which was made available by a healthcare organization known as MedCamp. It consists of information related to their health camps and participant </a:t>
            </a:r>
            <a:r>
              <a:rPr lang="en-IN" sz="1600" b="0" i="0" u="none" strike="noStrike" dirty="0" err="1">
                <a:solidFill>
                  <a:schemeClr val="tx1"/>
                </a:solidFill>
                <a:effectLst/>
                <a:latin typeface="Barlow Light" panose="00000400000000000000" pitchFamily="2" charset="0"/>
              </a:rPr>
              <a:t>registrations.This</a:t>
            </a:r>
            <a:r>
              <a:rPr lang="en-IN" sz="1600" b="0" i="0" u="none" strike="noStrike" dirty="0">
                <a:solidFill>
                  <a:schemeClr val="tx1"/>
                </a:solidFill>
                <a:effectLst/>
                <a:latin typeface="Barlow Light" panose="00000400000000000000" pitchFamily="2" charset="0"/>
              </a:rPr>
              <a:t> dataset covers records from a span of 4 years and incorporates information from 65 different health camps, amounting to roughly 110,000 registrations. The dataset is organized into various CSV files. </a:t>
            </a:r>
            <a:r>
              <a:rPr lang="en-IN" sz="1600" dirty="0">
                <a:solidFill>
                  <a:schemeClr val="tx1"/>
                </a:solidFill>
                <a:latin typeface="Barlow Light" panose="00000400000000000000" pitchFamily="2" charset="0"/>
              </a:rPr>
              <a:t>They are –</a:t>
            </a:r>
          </a:p>
          <a:p>
            <a:pPr marL="76200" indent="0" algn="just">
              <a:buNone/>
            </a:pPr>
            <a:endParaRPr lang="en-CA" sz="1400" b="1" dirty="0">
              <a:solidFill>
                <a:schemeClr val="tx1"/>
              </a:solidFill>
              <a:latin typeface="Barlow Light" panose="00000400000000000000" pitchFamily="2" charset="0"/>
            </a:endParaRPr>
          </a:p>
        </p:txBody>
      </p:sp>
      <p:sp>
        <p:nvSpPr>
          <p:cNvPr id="4" name="Slide Number Placeholder 3">
            <a:extLst>
              <a:ext uri="{FF2B5EF4-FFF2-40B4-BE49-F238E27FC236}">
                <a16:creationId xmlns:a16="http://schemas.microsoft.com/office/drawing/2014/main" id="{6F9E442E-C8A7-6FED-BE62-E7B3F579CB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graphicFrame>
        <p:nvGraphicFramePr>
          <p:cNvPr id="7" name="Table 6">
            <a:extLst>
              <a:ext uri="{FF2B5EF4-FFF2-40B4-BE49-F238E27FC236}">
                <a16:creationId xmlns:a16="http://schemas.microsoft.com/office/drawing/2014/main" id="{F69C52B7-A7D6-53F0-B0E2-5724A69CB31A}"/>
              </a:ext>
            </a:extLst>
          </p:cNvPr>
          <p:cNvGraphicFramePr>
            <a:graphicFrameLocks noGrp="1"/>
          </p:cNvGraphicFramePr>
          <p:nvPr>
            <p:extLst>
              <p:ext uri="{D42A27DB-BD31-4B8C-83A1-F6EECF244321}">
                <p14:modId xmlns:p14="http://schemas.microsoft.com/office/powerpoint/2010/main" val="3319302437"/>
              </p:ext>
            </p:extLst>
          </p:nvPr>
        </p:nvGraphicFramePr>
        <p:xfrm>
          <a:off x="1263315" y="3064494"/>
          <a:ext cx="6617369" cy="1483360"/>
        </p:xfrm>
        <a:graphic>
          <a:graphicData uri="http://schemas.openxmlformats.org/drawingml/2006/table">
            <a:tbl>
              <a:tblPr firstRow="1" bandRow="1">
                <a:tableStyleId>{69CF1AB2-1976-4502-BF36-3FF5EA218861}</a:tableStyleId>
              </a:tblPr>
              <a:tblGrid>
                <a:gridCol w="3229275">
                  <a:extLst>
                    <a:ext uri="{9D8B030D-6E8A-4147-A177-3AD203B41FA5}">
                      <a16:colId xmlns:a16="http://schemas.microsoft.com/office/drawing/2014/main" val="3273516283"/>
                    </a:ext>
                  </a:extLst>
                </a:gridCol>
                <a:gridCol w="3388094">
                  <a:extLst>
                    <a:ext uri="{9D8B030D-6E8A-4147-A177-3AD203B41FA5}">
                      <a16:colId xmlns:a16="http://schemas.microsoft.com/office/drawing/2014/main" val="1620213020"/>
                    </a:ext>
                  </a:extLst>
                </a:gridCol>
              </a:tblGrid>
              <a:tr h="370840">
                <a:tc>
                  <a:txBody>
                    <a:bodyPr/>
                    <a:lstStyle/>
                    <a:p>
                      <a:r>
                        <a:rPr lang="en-IN" sz="1600" dirty="0">
                          <a:solidFill>
                            <a:schemeClr val="bg1"/>
                          </a:solidFill>
                          <a:latin typeface="Barlow Light" panose="00000400000000000000" pitchFamily="2" charset="0"/>
                        </a:rPr>
                        <a:t>Health_Camp_Detail.csv</a:t>
                      </a:r>
                      <a:endParaRPr lang="en-CA" sz="1600" dirty="0">
                        <a:solidFill>
                          <a:schemeClr val="bg1"/>
                        </a:solidFill>
                        <a:latin typeface="Barlow Light" panose="00000400000000000000" pitchFamily="2" charset="0"/>
                      </a:endParaRPr>
                    </a:p>
                  </a:txBody>
                  <a:tcPr/>
                </a:tc>
                <a:tc>
                  <a:txBody>
                    <a:bodyPr/>
                    <a:lstStyle/>
                    <a:p>
                      <a:r>
                        <a:rPr lang="en-IN" sz="1600" dirty="0">
                          <a:solidFill>
                            <a:schemeClr val="bg1"/>
                          </a:solidFill>
                          <a:latin typeface="Barlow Light" panose="00000400000000000000" pitchFamily="2" charset="0"/>
                        </a:rPr>
                        <a:t>Patient_Profile.csv</a:t>
                      </a:r>
                      <a:endParaRPr lang="en-CA" sz="1600" dirty="0">
                        <a:solidFill>
                          <a:schemeClr val="bg1"/>
                        </a:solidFill>
                        <a:latin typeface="Barlow Light" panose="00000400000000000000" pitchFamily="2" charset="0"/>
                      </a:endParaRPr>
                    </a:p>
                  </a:txBody>
                  <a:tcPr/>
                </a:tc>
                <a:extLst>
                  <a:ext uri="{0D108BD9-81ED-4DB2-BD59-A6C34878D82A}">
                    <a16:rowId xmlns:a16="http://schemas.microsoft.com/office/drawing/2014/main" val="1196182050"/>
                  </a:ext>
                </a:extLst>
              </a:tr>
              <a:tr h="370840">
                <a:tc>
                  <a:txBody>
                    <a:bodyPr/>
                    <a:lstStyle/>
                    <a:p>
                      <a:r>
                        <a:rPr lang="en-IN" sz="1600" b="1" dirty="0">
                          <a:solidFill>
                            <a:schemeClr val="bg1"/>
                          </a:solidFill>
                          <a:latin typeface="Barlow Light" panose="00000400000000000000" pitchFamily="2" charset="0"/>
                        </a:rPr>
                        <a:t>First_Health_Camp_Attended.csv</a:t>
                      </a:r>
                      <a:endParaRPr lang="en-CA" sz="1600" b="1" dirty="0">
                        <a:solidFill>
                          <a:schemeClr val="bg1"/>
                        </a:solidFill>
                        <a:latin typeface="Barlow Light" panose="00000400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solidFill>
                            <a:schemeClr val="bg1"/>
                          </a:solidFill>
                          <a:latin typeface="Barlow Light" panose="00000400000000000000" pitchFamily="2" charset="0"/>
                        </a:rPr>
                        <a:t>Second_Health_Camp_Attended.csv</a:t>
                      </a:r>
                      <a:endParaRPr lang="en-CA" sz="1600" b="1" dirty="0">
                        <a:solidFill>
                          <a:schemeClr val="bg1"/>
                        </a:solidFill>
                        <a:latin typeface="Barlow Light" panose="00000400000000000000" pitchFamily="2" charset="0"/>
                      </a:endParaRPr>
                    </a:p>
                  </a:txBody>
                  <a:tcPr/>
                </a:tc>
                <a:extLst>
                  <a:ext uri="{0D108BD9-81ED-4DB2-BD59-A6C34878D82A}">
                    <a16:rowId xmlns:a16="http://schemas.microsoft.com/office/drawing/2014/main" val="206884781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solidFill>
                            <a:schemeClr val="bg1"/>
                          </a:solidFill>
                          <a:latin typeface="Barlow Light" panose="00000400000000000000" pitchFamily="2" charset="0"/>
                        </a:rPr>
                        <a:t>Third_Health_Camp_Attended.csv</a:t>
                      </a:r>
                      <a:endParaRPr lang="en-CA" sz="1600" b="1" dirty="0">
                        <a:solidFill>
                          <a:schemeClr val="bg1"/>
                        </a:solidFill>
                        <a:latin typeface="Barlow Light" panose="00000400000000000000" pitchFamily="2" charset="0"/>
                      </a:endParaRPr>
                    </a:p>
                  </a:txBody>
                  <a:tcPr/>
                </a:tc>
                <a:tc>
                  <a:txBody>
                    <a:bodyPr/>
                    <a:lstStyle/>
                    <a:p>
                      <a:r>
                        <a:rPr lang="en-IN" sz="1600" b="1" dirty="0">
                          <a:solidFill>
                            <a:schemeClr val="bg1"/>
                          </a:solidFill>
                          <a:latin typeface="Barlow Light" panose="00000400000000000000" pitchFamily="2" charset="0"/>
                        </a:rPr>
                        <a:t>Train.csv</a:t>
                      </a:r>
                      <a:endParaRPr lang="en-CA" sz="1600" b="1" dirty="0">
                        <a:solidFill>
                          <a:schemeClr val="bg1"/>
                        </a:solidFill>
                        <a:latin typeface="Barlow Light" panose="00000400000000000000" pitchFamily="2" charset="0"/>
                      </a:endParaRPr>
                    </a:p>
                  </a:txBody>
                  <a:tcPr/>
                </a:tc>
                <a:extLst>
                  <a:ext uri="{0D108BD9-81ED-4DB2-BD59-A6C34878D82A}">
                    <a16:rowId xmlns:a16="http://schemas.microsoft.com/office/drawing/2014/main" val="3056718302"/>
                  </a:ext>
                </a:extLst>
              </a:tr>
              <a:tr h="370840">
                <a:tc>
                  <a:txBody>
                    <a:bodyPr/>
                    <a:lstStyle/>
                    <a:p>
                      <a:r>
                        <a:rPr lang="en-IN" sz="1600" b="1" dirty="0">
                          <a:solidFill>
                            <a:schemeClr val="bg1"/>
                          </a:solidFill>
                          <a:latin typeface="Barlow Light" panose="00000400000000000000" pitchFamily="2" charset="0"/>
                        </a:rPr>
                        <a:t>Test.csv</a:t>
                      </a:r>
                      <a:endParaRPr lang="en-CA" sz="1600" b="1" dirty="0">
                        <a:solidFill>
                          <a:schemeClr val="bg1"/>
                        </a:solidFill>
                        <a:latin typeface="Barlow Light" panose="00000400000000000000" pitchFamily="2" charset="0"/>
                      </a:endParaRPr>
                    </a:p>
                  </a:txBody>
                  <a:tcPr/>
                </a:tc>
                <a:tc>
                  <a:txBody>
                    <a:bodyPr/>
                    <a:lstStyle/>
                    <a:p>
                      <a:r>
                        <a:rPr lang="en-IN" sz="1600" b="1" dirty="0">
                          <a:solidFill>
                            <a:schemeClr val="bg1"/>
                          </a:solidFill>
                          <a:latin typeface="Barlow Light" panose="00000400000000000000" pitchFamily="2" charset="0"/>
                        </a:rPr>
                        <a:t>Data_Dictionary.xlsx</a:t>
                      </a:r>
                      <a:endParaRPr lang="en-CA" sz="1600" b="1" dirty="0">
                        <a:solidFill>
                          <a:schemeClr val="bg1"/>
                        </a:solidFill>
                        <a:latin typeface="Barlow Light" panose="00000400000000000000" pitchFamily="2" charset="0"/>
                      </a:endParaRPr>
                    </a:p>
                  </a:txBody>
                  <a:tcPr/>
                </a:tc>
                <a:extLst>
                  <a:ext uri="{0D108BD9-81ED-4DB2-BD59-A6C34878D82A}">
                    <a16:rowId xmlns:a16="http://schemas.microsoft.com/office/drawing/2014/main" val="862864714"/>
                  </a:ext>
                </a:extLst>
              </a:tr>
            </a:tbl>
          </a:graphicData>
        </a:graphic>
      </p:graphicFrame>
      <p:sp>
        <p:nvSpPr>
          <p:cNvPr id="5" name="Title 1">
            <a:extLst>
              <a:ext uri="{FF2B5EF4-FFF2-40B4-BE49-F238E27FC236}">
                <a16:creationId xmlns:a16="http://schemas.microsoft.com/office/drawing/2014/main" id="{8E2D0093-96D0-80F0-1243-12B78CACE0BA}"/>
              </a:ext>
            </a:extLst>
          </p:cNvPr>
          <p:cNvSpPr txBox="1">
            <a:spLocks/>
          </p:cNvSpPr>
          <p:nvPr/>
        </p:nvSpPr>
        <p:spPr>
          <a:xfrm>
            <a:off x="898797" y="902292"/>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Dataset Overview</a:t>
            </a:r>
            <a:endParaRPr lang="en-CA" dirty="0"/>
          </a:p>
        </p:txBody>
      </p:sp>
    </p:spTree>
    <p:extLst>
      <p:ext uri="{BB962C8B-B14F-4D97-AF65-F5344CB8AC3E}">
        <p14:creationId xmlns:p14="http://schemas.microsoft.com/office/powerpoint/2010/main" val="409343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0708-F737-2EEB-AD04-C8ECE3B4E9EE}"/>
              </a:ext>
            </a:extLst>
          </p:cNvPr>
          <p:cNvSpPr>
            <a:spLocks noGrp="1"/>
          </p:cNvSpPr>
          <p:nvPr>
            <p:ph type="title"/>
          </p:nvPr>
        </p:nvSpPr>
        <p:spPr>
          <a:xfrm>
            <a:off x="493404" y="436484"/>
            <a:ext cx="5307000" cy="396300"/>
          </a:xfrm>
        </p:spPr>
        <p:txBody>
          <a:bodyPr/>
          <a:lstStyle/>
          <a:p>
            <a:r>
              <a:rPr lang="en-IN" dirty="0"/>
              <a:t>METHODS EXPLORED</a:t>
            </a:r>
            <a:endParaRPr lang="en-CA" dirty="0"/>
          </a:p>
        </p:txBody>
      </p:sp>
      <p:sp>
        <p:nvSpPr>
          <p:cNvPr id="3" name="Text Placeholder 2">
            <a:extLst>
              <a:ext uri="{FF2B5EF4-FFF2-40B4-BE49-F238E27FC236}">
                <a16:creationId xmlns:a16="http://schemas.microsoft.com/office/drawing/2014/main" id="{1BD8EAE3-F2F9-8692-7BB1-0152F51BD42A}"/>
              </a:ext>
            </a:extLst>
          </p:cNvPr>
          <p:cNvSpPr>
            <a:spLocks noGrp="1"/>
          </p:cNvSpPr>
          <p:nvPr>
            <p:ph type="body" idx="1"/>
          </p:nvPr>
        </p:nvSpPr>
        <p:spPr>
          <a:xfrm>
            <a:off x="493404" y="1316362"/>
            <a:ext cx="8199996" cy="3709571"/>
          </a:xfrm>
        </p:spPr>
        <p:txBody>
          <a:bodyPr/>
          <a:lstStyle/>
          <a:p>
            <a:pPr algn="just">
              <a:buFont typeface="Wingdings" panose="05000000000000000000" pitchFamily="2" charset="2"/>
              <a:buChar char="Ø"/>
            </a:pPr>
            <a:r>
              <a:rPr lang="en-IN" sz="1600" b="1" i="0" u="sng" strike="noStrike" dirty="0">
                <a:solidFill>
                  <a:schemeClr val="tx1"/>
                </a:solidFill>
                <a:effectLst/>
                <a:latin typeface="Barlow Light" panose="00000400000000000000" pitchFamily="2" charset="0"/>
              </a:rPr>
              <a:t>Importing Libraries:</a:t>
            </a:r>
            <a:r>
              <a:rPr lang="en-IN" sz="1600" b="1" i="0" strike="noStrike" dirty="0">
                <a:solidFill>
                  <a:schemeClr val="tx1"/>
                </a:solidFill>
                <a:effectLst/>
                <a:latin typeface="Barlow Light" panose="00000400000000000000" pitchFamily="2" charset="0"/>
              </a:rPr>
              <a:t> </a:t>
            </a:r>
            <a:r>
              <a:rPr lang="en-IN" sz="1600" b="0" i="0" u="none" strike="noStrike" dirty="0">
                <a:solidFill>
                  <a:schemeClr val="tx1"/>
                </a:solidFill>
                <a:effectLst/>
                <a:latin typeface="Barlow Light" panose="00000400000000000000" pitchFamily="2" charset="0"/>
              </a:rPr>
              <a:t>The code starts by importing necessary libraries such as NumPy, Pandas, Matplotlib, Seaborn, Scikit-learn, etc. used for data manipulation, visualization, and machine learning tasks.</a:t>
            </a:r>
          </a:p>
          <a:p>
            <a:pPr algn="just">
              <a:buFont typeface="Wingdings" panose="05000000000000000000" pitchFamily="2" charset="2"/>
              <a:buChar char="Ø"/>
            </a:pPr>
            <a:r>
              <a:rPr lang="en-IN" sz="1600" b="1" i="0" u="sng" strike="noStrike" dirty="0">
                <a:solidFill>
                  <a:schemeClr val="tx1"/>
                </a:solidFill>
                <a:effectLst/>
                <a:latin typeface="Barlow Light" panose="00000400000000000000" pitchFamily="2" charset="0"/>
              </a:rPr>
              <a:t>Loading Data:</a:t>
            </a:r>
            <a:r>
              <a:rPr lang="en-IN" sz="1600" b="0" i="0" strike="noStrike" dirty="0">
                <a:solidFill>
                  <a:schemeClr val="tx1"/>
                </a:solidFill>
                <a:effectLst/>
                <a:latin typeface="Barlow Light" panose="00000400000000000000" pitchFamily="2" charset="0"/>
              </a:rPr>
              <a:t> </a:t>
            </a:r>
            <a:r>
              <a:rPr lang="en-IN" sz="1600" b="0" i="0" u="none" strike="noStrike" dirty="0">
                <a:solidFill>
                  <a:schemeClr val="tx1"/>
                </a:solidFill>
                <a:effectLst/>
                <a:latin typeface="Barlow Light" panose="00000400000000000000" pitchFamily="2" charset="0"/>
              </a:rPr>
              <a:t>The code reads data from various datasets related to health camp attendance, patient profiles, camp details, training, and testing data into Pandas DataFrames.</a:t>
            </a:r>
          </a:p>
          <a:p>
            <a:pPr algn="just">
              <a:buFont typeface="Wingdings" panose="05000000000000000000" pitchFamily="2" charset="2"/>
              <a:buChar char="Ø"/>
            </a:pPr>
            <a:r>
              <a:rPr lang="en-IN" sz="1600" b="0" i="0" u="none" strike="noStrike" dirty="0">
                <a:solidFill>
                  <a:schemeClr val="tx1"/>
                </a:solidFill>
                <a:effectLst/>
                <a:latin typeface="Barlow Light" panose="00000400000000000000" pitchFamily="2" charset="0"/>
              </a:rPr>
              <a:t>Combining these datasets could help </a:t>
            </a:r>
            <a:r>
              <a:rPr lang="en-IN" sz="1600" b="0" i="0" u="none" strike="noStrike" dirty="0" err="1">
                <a:solidFill>
                  <a:schemeClr val="tx1"/>
                </a:solidFill>
                <a:effectLst/>
                <a:latin typeface="Barlow Light" panose="00000400000000000000" pitchFamily="2" charset="0"/>
              </a:rPr>
              <a:t>analyze</a:t>
            </a:r>
            <a:r>
              <a:rPr lang="en-IN" sz="1600" b="0" i="0" u="none" strike="noStrike" dirty="0">
                <a:solidFill>
                  <a:schemeClr val="tx1"/>
                </a:solidFill>
                <a:effectLst/>
                <a:latin typeface="Barlow Light" panose="00000400000000000000" pitchFamily="2" charset="0"/>
              </a:rPr>
              <a:t> attendee demographics, predict attendance or health scores, assess health camp effectiveness, or explore factors influencing participation in different health camp formats.</a:t>
            </a:r>
          </a:p>
          <a:p>
            <a:pPr algn="just">
              <a:buFont typeface="Wingdings" panose="05000000000000000000" pitchFamily="2" charset="2"/>
              <a:buChar char="Ø"/>
            </a:pPr>
            <a:r>
              <a:rPr lang="en-IN" sz="1600" b="1" i="0" u="sng" strike="noStrike" dirty="0">
                <a:solidFill>
                  <a:schemeClr val="tx1"/>
                </a:solidFill>
                <a:effectLst/>
                <a:latin typeface="Barlow Light" panose="00000400000000000000" pitchFamily="2" charset="0"/>
              </a:rPr>
              <a:t>Data Cleaning and Preparation:</a:t>
            </a:r>
            <a:r>
              <a:rPr lang="en-IN" sz="1600" b="0" i="0" u="none" strike="noStrike" dirty="0">
                <a:solidFill>
                  <a:schemeClr val="tx1"/>
                </a:solidFill>
                <a:effectLst/>
                <a:latin typeface="Barlow Light" panose="00000400000000000000" pitchFamily="2" charset="0"/>
              </a:rPr>
              <a:t> It involves using functions to explore the data and information about the datasets. It also checks and handles missing values using functions and by dropping a column with a high percentage of missing values and filling missing values in specific columns with mode values.</a:t>
            </a:r>
          </a:p>
          <a:p>
            <a:pPr marL="76200" indent="0" algn="just">
              <a:buNone/>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i="0" u="none" strike="noStrike"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IN" sz="1600" b="0" dirty="0">
              <a:solidFill>
                <a:schemeClr val="tx1"/>
              </a:solidFill>
              <a:effectLst/>
              <a:latin typeface="Barlow Light" panose="00000400000000000000" pitchFamily="2" charset="0"/>
            </a:endParaRPr>
          </a:p>
          <a:p>
            <a:pPr algn="just">
              <a:buFont typeface="Wingdings" panose="05000000000000000000" pitchFamily="2" charset="2"/>
              <a:buChar char="Ø"/>
            </a:pPr>
            <a:endParaRPr lang="en-CA" sz="1600" dirty="0"/>
          </a:p>
        </p:txBody>
      </p:sp>
      <p:sp>
        <p:nvSpPr>
          <p:cNvPr id="4" name="Slide Number Placeholder 3">
            <a:extLst>
              <a:ext uri="{FF2B5EF4-FFF2-40B4-BE49-F238E27FC236}">
                <a16:creationId xmlns:a16="http://schemas.microsoft.com/office/drawing/2014/main" id="{189091E5-D98C-C24F-87E1-E734298B31E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
        <p:nvSpPr>
          <p:cNvPr id="5" name="Title 1">
            <a:extLst>
              <a:ext uri="{FF2B5EF4-FFF2-40B4-BE49-F238E27FC236}">
                <a16:creationId xmlns:a16="http://schemas.microsoft.com/office/drawing/2014/main" id="{32DC57A0-E72C-4B3D-368E-1635B4A0895C}"/>
              </a:ext>
            </a:extLst>
          </p:cNvPr>
          <p:cNvSpPr txBox="1">
            <a:spLocks/>
          </p:cNvSpPr>
          <p:nvPr/>
        </p:nvSpPr>
        <p:spPr>
          <a:xfrm>
            <a:off x="900873" y="876423"/>
            <a:ext cx="5307000"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IN" dirty="0"/>
              <a:t>Solution</a:t>
            </a:r>
            <a:endParaRPr lang="en-CA" dirty="0"/>
          </a:p>
        </p:txBody>
      </p:sp>
    </p:spTree>
    <p:extLst>
      <p:ext uri="{BB962C8B-B14F-4D97-AF65-F5344CB8AC3E}">
        <p14:creationId xmlns:p14="http://schemas.microsoft.com/office/powerpoint/2010/main" val="2986169346"/>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4176</TotalTime>
  <Words>1985</Words>
  <Application>Microsoft Office PowerPoint</Application>
  <PresentationFormat>On-screen Show (16:9)</PresentationFormat>
  <Paragraphs>167</Paragraphs>
  <Slides>20</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7" baseType="lpstr">
      <vt:lpstr>Arial</vt:lpstr>
      <vt:lpstr>Wingdings</vt:lpstr>
      <vt:lpstr>Barlow Light</vt:lpstr>
      <vt:lpstr>Courier New</vt:lpstr>
      <vt:lpstr>Barlow</vt:lpstr>
      <vt:lpstr>Minola template</vt:lpstr>
      <vt:lpstr>BIG DATA SCIENCE PROJECT  Healthcare Analytics  for MedCamp</vt:lpstr>
      <vt:lpstr>AGENDA</vt:lpstr>
      <vt:lpstr>PROBLEM STATEMENT</vt:lpstr>
      <vt:lpstr>PROBLEM STATEMENT</vt:lpstr>
      <vt:lpstr>Motivation</vt:lpstr>
      <vt:lpstr>METHODS EXPLORED</vt:lpstr>
      <vt:lpstr>METHODS EXPLORED</vt:lpstr>
      <vt:lpstr>METHODS EXPLORED</vt:lpstr>
      <vt:lpstr>METHODS EXPLORED</vt:lpstr>
      <vt:lpstr>METHODS EXPLORED</vt:lpstr>
      <vt:lpstr> TOOLS AND TECHNOLOGIES</vt:lpstr>
      <vt:lpstr> TOOLS AND TECHNOLOGIES</vt:lpstr>
      <vt:lpstr>RESULTS</vt:lpstr>
      <vt:lpstr>RESULTS</vt:lpstr>
      <vt:lpstr>RESULTS</vt:lpstr>
      <vt:lpstr>RESULTS</vt:lpstr>
      <vt:lpstr>RESULTS</vt:lpstr>
      <vt:lpstr>Lessons Learned</vt:lpstr>
      <vt:lpstr>Lessons Learned</vt:lpstr>
      <vt:lpstr>THANK YOU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SCHEDULER ANDROID APPLICATION</dc:title>
  <dc:creator>vignesh waran</dc:creator>
  <cp:lastModifiedBy>deepika narisepalli</cp:lastModifiedBy>
  <cp:revision>57</cp:revision>
  <dcterms:modified xsi:type="dcterms:W3CDTF">2023-12-03T03:22:26Z</dcterms:modified>
</cp:coreProperties>
</file>