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5143500" type="screen16x9"/>
  <p:notesSz cx="6858000" cy="9144000"/>
  <p:embeddedFontLst>
    <p:embeddedFont>
      <p:font typeface="Maven Pro" charset="0"/>
      <p:regular r:id="rId18"/>
      <p:bold r:id="rId19"/>
    </p:embeddedFont>
    <p:embeddedFont>
      <p:font typeface="Nunito" charset="0"/>
      <p:regular r:id="rId20"/>
      <p:bold r:id="rId21"/>
      <p:italic r:id="rId22"/>
      <p:boldItalic r:id="rId23"/>
    </p:embeddedFont>
    <p:embeddedFont>
      <p:font typeface="Georgia" pitchFamily="18"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000E0BE8-E20B-4E39-AC8B-D96BC1FE8E58}">
  <a:tblStyle styleId="{000E0BE8-E20B-4E39-AC8B-D96BC1FE8E5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66" d="100"/>
          <a:sy n="66" d="100"/>
        </p:scale>
        <p:origin x="-811" y="-77"/>
      </p:cViewPr>
      <p:guideLst>
        <p:guide orient="horz" pos="162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Shape 27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5" name="Shape 27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Shape 3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42" name="Shape 34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Shape 34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48" name="Shape 34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Shape 35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54" name="Shape 35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Shape 35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60" name="Shape 36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Shape 3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68" name="Shape 36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Shape 37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74" name="Shape 37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Shape 2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2" name="Shape 28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Shape 2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9" name="Shape 28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Shape 2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5" name="Shape 29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Shape 3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3" name="Shape 30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Shape 3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11" name="Shape 31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Shape 3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19" name="Shape 31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Shape 32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7" name="Shape 32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Shape 3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35" name="Shape 33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grpSp>
        <p:nvGrpSpPr>
          <p:cNvPr id="10" name="Shape 10"/>
          <p:cNvGrpSpPr/>
          <p:nvPr/>
        </p:nvGrpSpPr>
        <p:grpSpPr>
          <a:xfrm>
            <a:off x="7343003" y="3409675"/>
            <a:ext cx="1691422" cy="1732548"/>
            <a:chOff x="7343003" y="3409675"/>
            <a:chExt cx="1691422" cy="1732548"/>
          </a:xfrm>
        </p:grpSpPr>
        <p:grpSp>
          <p:nvGrpSpPr>
            <p:cNvPr id="11" name="Shape 11"/>
            <p:cNvGrpSpPr/>
            <p:nvPr/>
          </p:nvGrpSpPr>
          <p:grpSpPr>
            <a:xfrm>
              <a:off x="7343003" y="4453711"/>
              <a:ext cx="316800" cy="688513"/>
              <a:chOff x="7343003" y="4453711"/>
              <a:chExt cx="316800" cy="688513"/>
            </a:xfrm>
          </p:grpSpPr>
          <p:sp>
            <p:nvSpPr>
              <p:cNvPr id="12" name="Shape 1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 name="Shape 13"/>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4" name="Shape 14"/>
            <p:cNvGrpSpPr/>
            <p:nvPr/>
          </p:nvGrpSpPr>
          <p:grpSpPr>
            <a:xfrm>
              <a:off x="7801210" y="4105700"/>
              <a:ext cx="316800" cy="1036523"/>
              <a:chOff x="7801210" y="4105700"/>
              <a:chExt cx="316800" cy="1036523"/>
            </a:xfrm>
          </p:grpSpPr>
          <p:sp>
            <p:nvSpPr>
              <p:cNvPr id="15" name="Shape 15"/>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Shape 16"/>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 name="Shape 17"/>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8" name="Shape 18"/>
            <p:cNvGrpSpPr/>
            <p:nvPr/>
          </p:nvGrpSpPr>
          <p:grpSpPr>
            <a:xfrm>
              <a:off x="8259418" y="3757688"/>
              <a:ext cx="316800" cy="1384535"/>
              <a:chOff x="8259418" y="3757688"/>
              <a:chExt cx="316800" cy="1384535"/>
            </a:xfrm>
          </p:grpSpPr>
          <p:sp>
            <p:nvSpPr>
              <p:cNvPr id="19" name="Shape 19"/>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 name="Shape 20"/>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 name="Shape 21"/>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 name="Shape 2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3" name="Shape 23"/>
            <p:cNvGrpSpPr/>
            <p:nvPr/>
          </p:nvGrpSpPr>
          <p:grpSpPr>
            <a:xfrm>
              <a:off x="8717625" y="3409675"/>
              <a:ext cx="316800" cy="1732548"/>
              <a:chOff x="8717625" y="3409675"/>
              <a:chExt cx="316800" cy="1732548"/>
            </a:xfrm>
          </p:grpSpPr>
          <p:sp>
            <p:nvSpPr>
              <p:cNvPr id="24" name="Shape 24"/>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 name="Shape 25"/>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 name="Shape 26"/>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 name="Shape 27"/>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 name="Shape 28"/>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grpSp>
        <p:nvGrpSpPr>
          <p:cNvPr id="29" name="Shape 29"/>
          <p:cNvGrpSpPr/>
          <p:nvPr/>
        </p:nvGrpSpPr>
        <p:grpSpPr>
          <a:xfrm>
            <a:off x="5043503" y="0"/>
            <a:ext cx="3814072" cy="3839102"/>
            <a:chOff x="5043503" y="0"/>
            <a:chExt cx="3814072" cy="3839102"/>
          </a:xfrm>
        </p:grpSpPr>
        <p:sp>
          <p:nvSpPr>
            <p:cNvPr id="30" name="Shape 30"/>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 name="Shape 31"/>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32" name="Shape 32"/>
            <p:cNvGrpSpPr/>
            <p:nvPr/>
          </p:nvGrpSpPr>
          <p:grpSpPr>
            <a:xfrm>
              <a:off x="7647812" y="2704283"/>
              <a:ext cx="635219" cy="635219"/>
              <a:chOff x="6725724" y="2701260"/>
              <a:chExt cx="1208101" cy="1208100"/>
            </a:xfrm>
          </p:grpSpPr>
          <p:sp>
            <p:nvSpPr>
              <p:cNvPr id="33" name="Shape 33"/>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 name="Shape 34"/>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 name="Shape 35"/>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36" name="Shape 36"/>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37" name="Shape 37"/>
            <p:cNvGrpSpPr/>
            <p:nvPr/>
          </p:nvGrpSpPr>
          <p:grpSpPr>
            <a:xfrm>
              <a:off x="7952720" y="179238"/>
              <a:ext cx="873165" cy="873003"/>
              <a:chOff x="7754428" y="208725"/>
              <a:chExt cx="541800" cy="541800"/>
            </a:xfrm>
          </p:grpSpPr>
          <p:sp>
            <p:nvSpPr>
              <p:cNvPr id="38" name="Shape 38"/>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9" name="Shape 39"/>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40" name="Shape 40"/>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1" name="Shape 41"/>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2" name="Shape 4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3" name="Shape 43"/>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4" name="Shape 44"/>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5" name="Shape 45"/>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46" name="Shape 46"/>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47" name="Shape 47"/>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Shape 4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spcBef>
                <a:spcPts val="0"/>
              </a:spcBef>
              <a:spcAft>
                <a:spcPts val="0"/>
              </a:spcAft>
              <a:buNone/>
            </a:pPr>
            <a:fld id="{00000000-1234-1234-1234-123412341234}" type="slidenum">
              <a:rPr lang="en"/>
              <a:pPr marL="0" lvl="0" indent="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Shape 27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pPr marL="0" lvl="0" indent="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Shape 85"/>
          <p:cNvGrpSpPr/>
          <p:nvPr/>
        </p:nvGrpSpPr>
        <p:grpSpPr>
          <a:xfrm>
            <a:off x="625966" y="299376"/>
            <a:ext cx="999312" cy="999312"/>
            <a:chOff x="348199" y="179450"/>
            <a:chExt cx="1116300" cy="1116300"/>
          </a:xfrm>
        </p:grpSpPr>
        <p:sp>
          <p:nvSpPr>
            <p:cNvPr id="86" name="Shape 8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7" name="Shape 8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88" name="Shape 88"/>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Shape 89"/>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0" name="Shape 9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pPr marL="0" lvl="0" indent="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Shape 92"/>
          <p:cNvGrpSpPr/>
          <p:nvPr/>
        </p:nvGrpSpPr>
        <p:grpSpPr>
          <a:xfrm>
            <a:off x="625966" y="299376"/>
            <a:ext cx="999312" cy="999312"/>
            <a:chOff x="348199" y="179450"/>
            <a:chExt cx="1116300" cy="1116300"/>
          </a:xfrm>
        </p:grpSpPr>
        <p:sp>
          <p:nvSpPr>
            <p:cNvPr id="93" name="Shape 93"/>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4" name="Shape 9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95" name="Shape 9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6" name="Shape 96"/>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7" name="Shape 97"/>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8" name="Shape 9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pPr marL="0" lvl="0" indent="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Shape 100"/>
          <p:cNvGrpSpPr/>
          <p:nvPr/>
        </p:nvGrpSpPr>
        <p:grpSpPr>
          <a:xfrm>
            <a:off x="625966" y="299376"/>
            <a:ext cx="999312" cy="999312"/>
            <a:chOff x="348199" y="179450"/>
            <a:chExt cx="1116300" cy="1116300"/>
          </a:xfrm>
        </p:grpSpPr>
        <p:sp>
          <p:nvSpPr>
            <p:cNvPr id="101" name="Shape 101"/>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2" name="Shape 102"/>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03" name="Shape 103"/>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Shape 10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pPr marL="0" lvl="0" indent="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Shape 106"/>
          <p:cNvGrpSpPr/>
          <p:nvPr/>
        </p:nvGrpSpPr>
        <p:grpSpPr>
          <a:xfrm>
            <a:off x="625966" y="299376"/>
            <a:ext cx="999312" cy="999312"/>
            <a:chOff x="348199" y="179450"/>
            <a:chExt cx="1116300" cy="1116300"/>
          </a:xfrm>
        </p:grpSpPr>
        <p:sp>
          <p:nvSpPr>
            <p:cNvPr id="107" name="Shape 10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8" name="Shape 108"/>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09" name="Shape 109"/>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0" name="Shape 110"/>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11" name="Shape 1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pPr marL="0" lvl="0" indent="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12"/>
        <p:cNvGrpSpPr/>
        <p:nvPr/>
      </p:nvGrpSpPr>
      <p:grpSpPr>
        <a:xfrm>
          <a:off x="0" y="0"/>
          <a:ext cx="0" cy="0"/>
          <a:chOff x="0" y="0"/>
          <a:chExt cx="0" cy="0"/>
        </a:xfrm>
      </p:grpSpPr>
      <p:grpSp>
        <p:nvGrpSpPr>
          <p:cNvPr id="113" name="Shape 113"/>
          <p:cNvGrpSpPr/>
          <p:nvPr/>
        </p:nvGrpSpPr>
        <p:grpSpPr>
          <a:xfrm>
            <a:off x="6866714" y="1306"/>
            <a:ext cx="2267451" cy="2601690"/>
            <a:chOff x="6790514" y="1306"/>
            <a:chExt cx="2267451" cy="2601690"/>
          </a:xfrm>
        </p:grpSpPr>
        <p:grpSp>
          <p:nvGrpSpPr>
            <p:cNvPr id="114" name="Shape 114"/>
            <p:cNvGrpSpPr/>
            <p:nvPr/>
          </p:nvGrpSpPr>
          <p:grpSpPr>
            <a:xfrm>
              <a:off x="7067465" y="1306"/>
              <a:ext cx="1990500" cy="1990200"/>
              <a:chOff x="7067465" y="1306"/>
              <a:chExt cx="1990500" cy="1990200"/>
            </a:xfrm>
          </p:grpSpPr>
          <p:sp>
            <p:nvSpPr>
              <p:cNvPr id="115" name="Shape 115"/>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6" name="Shape 116"/>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7" name="Shape 117"/>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18" name="Shape 118"/>
            <p:cNvGrpSpPr/>
            <p:nvPr/>
          </p:nvGrpSpPr>
          <p:grpSpPr>
            <a:xfrm>
              <a:off x="8207126" y="1807996"/>
              <a:ext cx="795000" cy="795000"/>
              <a:chOff x="8207126" y="1807996"/>
              <a:chExt cx="795000" cy="795000"/>
            </a:xfrm>
          </p:grpSpPr>
          <p:sp>
            <p:nvSpPr>
              <p:cNvPr id="119" name="Shape 119"/>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0" name="Shape 120"/>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1" name="Shape 121"/>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22" name="Shape 122"/>
            <p:cNvGrpSpPr/>
            <p:nvPr/>
          </p:nvGrpSpPr>
          <p:grpSpPr>
            <a:xfrm>
              <a:off x="6790514" y="118857"/>
              <a:ext cx="548700" cy="548700"/>
              <a:chOff x="6790514" y="118857"/>
              <a:chExt cx="548700" cy="548700"/>
            </a:xfrm>
          </p:grpSpPr>
          <p:sp>
            <p:nvSpPr>
              <p:cNvPr id="123" name="Shape 123"/>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4" name="Shape 124"/>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sp>
        <p:nvSpPr>
          <p:cNvPr id="125" name="Shape 125"/>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26" name="Shape 12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spcBef>
                <a:spcPts val="0"/>
              </a:spcBef>
              <a:spcAft>
                <a:spcPts val="0"/>
              </a:spcAft>
              <a:buNone/>
            </a:pPr>
            <a:fld id="{00000000-1234-1234-1234-123412341234}" type="slidenum">
              <a:rPr lang="en"/>
              <a:pPr marL="0" lvl="0" indent="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Shape 128"/>
          <p:cNvGrpSpPr/>
          <p:nvPr/>
        </p:nvGrpSpPr>
        <p:grpSpPr>
          <a:xfrm>
            <a:off x="625966" y="299376"/>
            <a:ext cx="999312" cy="999312"/>
            <a:chOff x="348199" y="179450"/>
            <a:chExt cx="1116300" cy="1116300"/>
          </a:xfrm>
        </p:grpSpPr>
        <p:sp>
          <p:nvSpPr>
            <p:cNvPr id="129" name="Shape 12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0" name="Shape 13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31" name="Shape 131"/>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Shape 132"/>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3" name="Shape 133"/>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34" name="Shape 13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pPr marL="0" lvl="0" indent="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Shape 136"/>
          <p:cNvGrpSpPr/>
          <p:nvPr/>
        </p:nvGrpSpPr>
        <p:grpSpPr>
          <a:xfrm>
            <a:off x="713373" y="3847119"/>
            <a:ext cx="825392" cy="825392"/>
            <a:chOff x="348199" y="179450"/>
            <a:chExt cx="1116300" cy="1116300"/>
          </a:xfrm>
        </p:grpSpPr>
        <p:sp>
          <p:nvSpPr>
            <p:cNvPr id="137" name="Shape 13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8" name="Shape 138"/>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39" name="Shape 139"/>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lstStyle>
            <a:lvl1pPr marL="457200" lvl="0" indent="-228600">
              <a:lnSpc>
                <a:spcPct val="100000"/>
              </a:lnSpc>
              <a:spcBef>
                <a:spcPts val="0"/>
              </a:spcBef>
              <a:spcAft>
                <a:spcPts val="0"/>
              </a:spcAft>
              <a:buSzPts val="1300"/>
              <a:buNone/>
              <a:defRPr/>
            </a:lvl1pPr>
          </a:lstStyle>
          <a:p>
            <a:endParaRPr/>
          </a:p>
        </p:txBody>
      </p:sp>
      <p:sp>
        <p:nvSpPr>
          <p:cNvPr id="140" name="Shape 14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pPr marL="0" lvl="0" indent="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41"/>
        <p:cNvGrpSpPr/>
        <p:nvPr/>
      </p:nvGrpSpPr>
      <p:grpSpPr>
        <a:xfrm>
          <a:off x="0" y="0"/>
          <a:ext cx="0" cy="0"/>
          <a:chOff x="0" y="0"/>
          <a:chExt cx="0" cy="0"/>
        </a:xfrm>
      </p:grpSpPr>
      <p:grpSp>
        <p:nvGrpSpPr>
          <p:cNvPr id="142" name="Shape 142"/>
          <p:cNvGrpSpPr/>
          <p:nvPr/>
        </p:nvGrpSpPr>
        <p:grpSpPr>
          <a:xfrm>
            <a:off x="52" y="4099200"/>
            <a:ext cx="9144036" cy="1044300"/>
            <a:chOff x="52" y="4099200"/>
            <a:chExt cx="9144036" cy="1044300"/>
          </a:xfrm>
        </p:grpSpPr>
        <p:grpSp>
          <p:nvGrpSpPr>
            <p:cNvPr id="143" name="Shape 143"/>
            <p:cNvGrpSpPr/>
            <p:nvPr/>
          </p:nvGrpSpPr>
          <p:grpSpPr>
            <a:xfrm>
              <a:off x="52" y="4309200"/>
              <a:ext cx="231622" cy="834300"/>
              <a:chOff x="2688737" y="4301380"/>
              <a:chExt cx="231900" cy="834300"/>
            </a:xfrm>
          </p:grpSpPr>
          <p:sp>
            <p:nvSpPr>
              <p:cNvPr id="144" name="Shape 144"/>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5" name="Shape 145"/>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6" name="Shape 146"/>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7" name="Shape 147"/>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48" name="Shape 148"/>
            <p:cNvGrpSpPr/>
            <p:nvPr/>
          </p:nvGrpSpPr>
          <p:grpSpPr>
            <a:xfrm>
              <a:off x="371406" y="4099200"/>
              <a:ext cx="231622" cy="1044300"/>
              <a:chOff x="2688737" y="4091380"/>
              <a:chExt cx="231900" cy="1044300"/>
            </a:xfrm>
          </p:grpSpPr>
          <p:sp>
            <p:nvSpPr>
              <p:cNvPr id="149" name="Shape 149"/>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0" name="Shape 150"/>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1" name="Shape 15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2" name="Shape 152"/>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3" name="Shape 153"/>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54" name="Shape 154"/>
            <p:cNvGrpSpPr/>
            <p:nvPr/>
          </p:nvGrpSpPr>
          <p:grpSpPr>
            <a:xfrm>
              <a:off x="742761" y="4309200"/>
              <a:ext cx="231622" cy="834300"/>
              <a:chOff x="2688737" y="4301380"/>
              <a:chExt cx="231900" cy="834300"/>
            </a:xfrm>
          </p:grpSpPr>
          <p:sp>
            <p:nvSpPr>
              <p:cNvPr id="155" name="Shape 155"/>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6" name="Shape 156"/>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7" name="Shape 157"/>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8" name="Shape 158"/>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59" name="Shape 159"/>
            <p:cNvGrpSpPr/>
            <p:nvPr/>
          </p:nvGrpSpPr>
          <p:grpSpPr>
            <a:xfrm>
              <a:off x="1114115" y="4518900"/>
              <a:ext cx="231622" cy="624600"/>
              <a:chOff x="2688737" y="4511080"/>
              <a:chExt cx="231900" cy="624600"/>
            </a:xfrm>
          </p:grpSpPr>
          <p:sp>
            <p:nvSpPr>
              <p:cNvPr id="160" name="Shape 160"/>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1" name="Shape 16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2" name="Shape 162"/>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63" name="Shape 163"/>
            <p:cNvGrpSpPr/>
            <p:nvPr/>
          </p:nvGrpSpPr>
          <p:grpSpPr>
            <a:xfrm>
              <a:off x="1856753" y="4099200"/>
              <a:ext cx="231600" cy="1044300"/>
              <a:chOff x="1856753" y="4099200"/>
              <a:chExt cx="231600" cy="1044300"/>
            </a:xfrm>
          </p:grpSpPr>
          <p:sp>
            <p:nvSpPr>
              <p:cNvPr id="164" name="Shape 164"/>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5" name="Shape 165"/>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6" name="Shape 166"/>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7" name="Shape 167"/>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8" name="Shape 168"/>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69" name="Shape 169"/>
            <p:cNvGrpSpPr/>
            <p:nvPr/>
          </p:nvGrpSpPr>
          <p:grpSpPr>
            <a:xfrm>
              <a:off x="2228107" y="4309200"/>
              <a:ext cx="231600" cy="834300"/>
              <a:chOff x="2228107" y="4309200"/>
              <a:chExt cx="231600" cy="834300"/>
            </a:xfrm>
          </p:grpSpPr>
          <p:sp>
            <p:nvSpPr>
              <p:cNvPr id="170" name="Shape 170"/>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1" name="Shape 17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2" name="Shape 172"/>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3" name="Shape 173"/>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74" name="Shape 174"/>
            <p:cNvGrpSpPr/>
            <p:nvPr/>
          </p:nvGrpSpPr>
          <p:grpSpPr>
            <a:xfrm>
              <a:off x="2599462" y="4518900"/>
              <a:ext cx="231600" cy="624600"/>
              <a:chOff x="2599462" y="4518900"/>
              <a:chExt cx="231600" cy="624600"/>
            </a:xfrm>
          </p:grpSpPr>
          <p:sp>
            <p:nvSpPr>
              <p:cNvPr id="175" name="Shape 175"/>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6" name="Shape 176"/>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7" name="Shape 177"/>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78" name="Shape 178"/>
            <p:cNvGrpSpPr/>
            <p:nvPr/>
          </p:nvGrpSpPr>
          <p:grpSpPr>
            <a:xfrm>
              <a:off x="3342171" y="4099200"/>
              <a:ext cx="231600" cy="1044300"/>
              <a:chOff x="3342171" y="4099200"/>
              <a:chExt cx="231600" cy="1044300"/>
            </a:xfrm>
          </p:grpSpPr>
          <p:sp>
            <p:nvSpPr>
              <p:cNvPr id="179" name="Shape 179"/>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0" name="Shape 180"/>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1" name="Shape 18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2" name="Shape 182"/>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3" name="Shape 183"/>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84" name="Shape 184"/>
            <p:cNvGrpSpPr/>
            <p:nvPr/>
          </p:nvGrpSpPr>
          <p:grpSpPr>
            <a:xfrm>
              <a:off x="3713525" y="4309200"/>
              <a:ext cx="231600" cy="834300"/>
              <a:chOff x="3713525" y="4309200"/>
              <a:chExt cx="231600" cy="834300"/>
            </a:xfrm>
          </p:grpSpPr>
          <p:sp>
            <p:nvSpPr>
              <p:cNvPr id="185" name="Shape 185"/>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6" name="Shape 186"/>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7" name="Shape 187"/>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8" name="Shape 188"/>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89" name="Shape 189"/>
            <p:cNvGrpSpPr/>
            <p:nvPr/>
          </p:nvGrpSpPr>
          <p:grpSpPr>
            <a:xfrm>
              <a:off x="1485398" y="4309200"/>
              <a:ext cx="231600" cy="834300"/>
              <a:chOff x="1485398" y="4309200"/>
              <a:chExt cx="231600" cy="834300"/>
            </a:xfrm>
          </p:grpSpPr>
          <p:sp>
            <p:nvSpPr>
              <p:cNvPr id="190" name="Shape 190"/>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1" name="Shape 19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2" name="Shape 192"/>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3" name="Shape 193"/>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94" name="Shape 194"/>
            <p:cNvGrpSpPr/>
            <p:nvPr/>
          </p:nvGrpSpPr>
          <p:grpSpPr>
            <a:xfrm>
              <a:off x="4084879" y="4518900"/>
              <a:ext cx="231600" cy="624600"/>
              <a:chOff x="4084879" y="4518900"/>
              <a:chExt cx="231600" cy="624600"/>
            </a:xfrm>
          </p:grpSpPr>
          <p:sp>
            <p:nvSpPr>
              <p:cNvPr id="195" name="Shape 195"/>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98" name="Shape 198"/>
            <p:cNvGrpSpPr/>
            <p:nvPr/>
          </p:nvGrpSpPr>
          <p:grpSpPr>
            <a:xfrm>
              <a:off x="2970816" y="4309200"/>
              <a:ext cx="231600" cy="834300"/>
              <a:chOff x="2970816" y="4309200"/>
              <a:chExt cx="231600" cy="834300"/>
            </a:xfrm>
          </p:grpSpPr>
          <p:sp>
            <p:nvSpPr>
              <p:cNvPr id="199" name="Shape 199"/>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03" name="Shape 203"/>
            <p:cNvGrpSpPr/>
            <p:nvPr/>
          </p:nvGrpSpPr>
          <p:grpSpPr>
            <a:xfrm>
              <a:off x="4456234" y="4309200"/>
              <a:ext cx="231600" cy="834300"/>
              <a:chOff x="4456234" y="4309200"/>
              <a:chExt cx="231600" cy="834300"/>
            </a:xfrm>
          </p:grpSpPr>
          <p:sp>
            <p:nvSpPr>
              <p:cNvPr id="204" name="Shape 204"/>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08" name="Shape 208"/>
            <p:cNvGrpSpPr/>
            <p:nvPr/>
          </p:nvGrpSpPr>
          <p:grpSpPr>
            <a:xfrm>
              <a:off x="4827588" y="4099200"/>
              <a:ext cx="231600" cy="1044300"/>
              <a:chOff x="4827588" y="4099200"/>
              <a:chExt cx="231600" cy="1044300"/>
            </a:xfrm>
          </p:grpSpPr>
          <p:sp>
            <p:nvSpPr>
              <p:cNvPr id="209" name="Shape 209"/>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0" name="Shape 210"/>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1" name="Shape 2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2" name="Shape 212"/>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3" name="Shape 213"/>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14" name="Shape 214"/>
            <p:cNvGrpSpPr/>
            <p:nvPr/>
          </p:nvGrpSpPr>
          <p:grpSpPr>
            <a:xfrm>
              <a:off x="5198943" y="4309200"/>
              <a:ext cx="231600" cy="834300"/>
              <a:chOff x="5198943" y="4309200"/>
              <a:chExt cx="231600" cy="834300"/>
            </a:xfrm>
          </p:grpSpPr>
          <p:sp>
            <p:nvSpPr>
              <p:cNvPr id="215" name="Shape 215"/>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6" name="Shape 216"/>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7" name="Shape 217"/>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8" name="Shape 218"/>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19" name="Shape 219"/>
            <p:cNvGrpSpPr/>
            <p:nvPr/>
          </p:nvGrpSpPr>
          <p:grpSpPr>
            <a:xfrm>
              <a:off x="5570297" y="4518900"/>
              <a:ext cx="231600" cy="624600"/>
              <a:chOff x="5570297" y="4518900"/>
              <a:chExt cx="231600" cy="624600"/>
            </a:xfrm>
          </p:grpSpPr>
          <p:sp>
            <p:nvSpPr>
              <p:cNvPr id="220" name="Shape 220"/>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1" name="Shape 22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2" name="Shape 222"/>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23" name="Shape 223"/>
            <p:cNvGrpSpPr/>
            <p:nvPr/>
          </p:nvGrpSpPr>
          <p:grpSpPr>
            <a:xfrm>
              <a:off x="5941652" y="4309200"/>
              <a:ext cx="231600" cy="834300"/>
              <a:chOff x="5941652" y="4309200"/>
              <a:chExt cx="231600" cy="834300"/>
            </a:xfrm>
          </p:grpSpPr>
          <p:sp>
            <p:nvSpPr>
              <p:cNvPr id="224" name="Shape 224"/>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5" name="Shape 225"/>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6" name="Shape 226"/>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7" name="Shape 227"/>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28" name="Shape 228"/>
            <p:cNvGrpSpPr/>
            <p:nvPr/>
          </p:nvGrpSpPr>
          <p:grpSpPr>
            <a:xfrm>
              <a:off x="6313006" y="4099200"/>
              <a:ext cx="231600" cy="1044300"/>
              <a:chOff x="6313006" y="4099200"/>
              <a:chExt cx="231600" cy="1044300"/>
            </a:xfrm>
          </p:grpSpPr>
          <p:sp>
            <p:nvSpPr>
              <p:cNvPr id="229" name="Shape 229"/>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0" name="Shape 230"/>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1" name="Shape 23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2" name="Shape 232"/>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3" name="Shape 233"/>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34" name="Shape 234"/>
            <p:cNvGrpSpPr/>
            <p:nvPr/>
          </p:nvGrpSpPr>
          <p:grpSpPr>
            <a:xfrm>
              <a:off x="6684361" y="4309200"/>
              <a:ext cx="231600" cy="834300"/>
              <a:chOff x="6684361" y="4309200"/>
              <a:chExt cx="231600" cy="834300"/>
            </a:xfrm>
          </p:grpSpPr>
          <p:sp>
            <p:nvSpPr>
              <p:cNvPr id="235" name="Shape 235"/>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6" name="Shape 236"/>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7" name="Shape 237"/>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8" name="Shape 238"/>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39" name="Shape 239"/>
            <p:cNvGrpSpPr/>
            <p:nvPr/>
          </p:nvGrpSpPr>
          <p:grpSpPr>
            <a:xfrm>
              <a:off x="7055715" y="4518900"/>
              <a:ext cx="231600" cy="624600"/>
              <a:chOff x="7055715" y="4518900"/>
              <a:chExt cx="231600" cy="624600"/>
            </a:xfrm>
          </p:grpSpPr>
          <p:sp>
            <p:nvSpPr>
              <p:cNvPr id="240" name="Shape 240"/>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1" name="Shape 24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2" name="Shape 242"/>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43" name="Shape 243"/>
            <p:cNvGrpSpPr/>
            <p:nvPr/>
          </p:nvGrpSpPr>
          <p:grpSpPr>
            <a:xfrm>
              <a:off x="7798424" y="4099200"/>
              <a:ext cx="231600" cy="1044300"/>
              <a:chOff x="7798424" y="4099200"/>
              <a:chExt cx="231600" cy="1044300"/>
            </a:xfrm>
          </p:grpSpPr>
          <p:sp>
            <p:nvSpPr>
              <p:cNvPr id="244" name="Shape 244"/>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5" name="Shape 245"/>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6" name="Shape 246"/>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7" name="Shape 247"/>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8" name="Shape 248"/>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49" name="Shape 249"/>
            <p:cNvGrpSpPr/>
            <p:nvPr/>
          </p:nvGrpSpPr>
          <p:grpSpPr>
            <a:xfrm>
              <a:off x="8169779" y="4309200"/>
              <a:ext cx="231600" cy="834300"/>
              <a:chOff x="8169779" y="4309200"/>
              <a:chExt cx="231600" cy="834300"/>
            </a:xfrm>
          </p:grpSpPr>
          <p:sp>
            <p:nvSpPr>
              <p:cNvPr id="250" name="Shape 250"/>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1" name="Shape 25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2" name="Shape 252"/>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3" name="Shape 253"/>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54" name="Shape 254"/>
            <p:cNvGrpSpPr/>
            <p:nvPr/>
          </p:nvGrpSpPr>
          <p:grpSpPr>
            <a:xfrm>
              <a:off x="7427070" y="4309200"/>
              <a:ext cx="231600" cy="834300"/>
              <a:chOff x="7427070" y="4309200"/>
              <a:chExt cx="231600" cy="834300"/>
            </a:xfrm>
          </p:grpSpPr>
          <p:sp>
            <p:nvSpPr>
              <p:cNvPr id="255" name="Shape 255"/>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6" name="Shape 256"/>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7" name="Shape 257"/>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8" name="Shape 258"/>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59" name="Shape 259"/>
            <p:cNvGrpSpPr/>
            <p:nvPr/>
          </p:nvGrpSpPr>
          <p:grpSpPr>
            <a:xfrm>
              <a:off x="8541133" y="4518900"/>
              <a:ext cx="231600" cy="624600"/>
              <a:chOff x="8541133" y="4518900"/>
              <a:chExt cx="231600" cy="624600"/>
            </a:xfrm>
          </p:grpSpPr>
          <p:sp>
            <p:nvSpPr>
              <p:cNvPr id="260" name="Shape 260"/>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1" name="Shape 26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2" name="Shape 262"/>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63" name="Shape 263"/>
            <p:cNvGrpSpPr/>
            <p:nvPr/>
          </p:nvGrpSpPr>
          <p:grpSpPr>
            <a:xfrm>
              <a:off x="8912488" y="4309200"/>
              <a:ext cx="231600" cy="834300"/>
              <a:chOff x="8912488" y="4309200"/>
              <a:chExt cx="231600" cy="834300"/>
            </a:xfrm>
          </p:grpSpPr>
          <p:sp>
            <p:nvSpPr>
              <p:cNvPr id="264" name="Shape 264"/>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5" name="Shape 265"/>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6" name="Shape 266"/>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7" name="Shape 267"/>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sp>
        <p:nvSpPr>
          <p:cNvPr id="268" name="Shape 268"/>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Shape 269"/>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1600"/>
              </a:spcBef>
              <a:spcAft>
                <a:spcPts val="0"/>
              </a:spcAft>
              <a:buClr>
                <a:schemeClr val="lt1"/>
              </a:buClr>
              <a:buSzPts val="1100"/>
              <a:buChar char="○"/>
              <a:defRPr>
                <a:solidFill>
                  <a:schemeClr val="lt1"/>
                </a:solidFill>
              </a:defRPr>
            </a:lvl2pPr>
            <a:lvl3pPr marL="1371600" lvl="2" indent="-298450" algn="ctr">
              <a:spcBef>
                <a:spcPts val="1600"/>
              </a:spcBef>
              <a:spcAft>
                <a:spcPts val="0"/>
              </a:spcAft>
              <a:buClr>
                <a:schemeClr val="lt1"/>
              </a:buClr>
              <a:buSzPts val="1100"/>
              <a:buChar char="■"/>
              <a:defRPr>
                <a:solidFill>
                  <a:schemeClr val="lt1"/>
                </a:solidFill>
              </a:defRPr>
            </a:lvl3pPr>
            <a:lvl4pPr marL="1828800" lvl="3" indent="-298450" algn="ctr">
              <a:spcBef>
                <a:spcPts val="1600"/>
              </a:spcBef>
              <a:spcAft>
                <a:spcPts val="0"/>
              </a:spcAft>
              <a:buClr>
                <a:schemeClr val="lt1"/>
              </a:buClr>
              <a:buSzPts val="1100"/>
              <a:buChar char="●"/>
              <a:defRPr>
                <a:solidFill>
                  <a:schemeClr val="lt1"/>
                </a:solidFill>
              </a:defRPr>
            </a:lvl4pPr>
            <a:lvl5pPr marL="2286000" lvl="4" indent="-298450" algn="ctr">
              <a:spcBef>
                <a:spcPts val="1600"/>
              </a:spcBef>
              <a:spcAft>
                <a:spcPts val="0"/>
              </a:spcAft>
              <a:buClr>
                <a:schemeClr val="lt1"/>
              </a:buClr>
              <a:buSzPts val="1100"/>
              <a:buChar char="○"/>
              <a:defRPr>
                <a:solidFill>
                  <a:schemeClr val="lt1"/>
                </a:solidFill>
              </a:defRPr>
            </a:lvl5pPr>
            <a:lvl6pPr marL="2743200" lvl="5" indent="-298450" algn="ctr">
              <a:spcBef>
                <a:spcPts val="1600"/>
              </a:spcBef>
              <a:spcAft>
                <a:spcPts val="0"/>
              </a:spcAft>
              <a:buClr>
                <a:schemeClr val="lt1"/>
              </a:buClr>
              <a:buSzPts val="1100"/>
              <a:buChar char="■"/>
              <a:defRPr>
                <a:solidFill>
                  <a:schemeClr val="lt1"/>
                </a:solidFill>
              </a:defRPr>
            </a:lvl6pPr>
            <a:lvl7pPr marL="3200400" lvl="6" indent="-298450" algn="ctr">
              <a:spcBef>
                <a:spcPts val="1600"/>
              </a:spcBef>
              <a:spcAft>
                <a:spcPts val="0"/>
              </a:spcAft>
              <a:buClr>
                <a:schemeClr val="lt1"/>
              </a:buClr>
              <a:buSzPts val="1100"/>
              <a:buChar char="●"/>
              <a:defRPr>
                <a:solidFill>
                  <a:schemeClr val="lt1"/>
                </a:solidFill>
              </a:defRPr>
            </a:lvl7pPr>
            <a:lvl8pPr marL="3657600" lvl="7" indent="-298450" algn="ctr">
              <a:spcBef>
                <a:spcPts val="1600"/>
              </a:spcBef>
              <a:spcAft>
                <a:spcPts val="0"/>
              </a:spcAft>
              <a:buClr>
                <a:schemeClr val="lt1"/>
              </a:buClr>
              <a:buSzPts val="1100"/>
              <a:buChar char="○"/>
              <a:defRPr>
                <a:solidFill>
                  <a:schemeClr val="lt1"/>
                </a:solidFill>
              </a:defRPr>
            </a:lvl8pPr>
            <a:lvl9pPr marL="4114800" lvl="8" indent="-298450" algn="ctr">
              <a:spcBef>
                <a:spcPts val="1600"/>
              </a:spcBef>
              <a:spcAft>
                <a:spcPts val="1600"/>
              </a:spcAft>
              <a:buClr>
                <a:schemeClr val="lt1"/>
              </a:buClr>
              <a:buSzPts val="1100"/>
              <a:buChar char="■"/>
              <a:defRPr>
                <a:solidFill>
                  <a:schemeClr val="lt1"/>
                </a:solidFill>
              </a:defRPr>
            </a:lvl9pPr>
          </a:lstStyle>
          <a:p>
            <a:endParaRPr/>
          </a:p>
        </p:txBody>
      </p:sp>
      <p:sp>
        <p:nvSpPr>
          <p:cNvPr id="270" name="Shape 27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spcBef>
                <a:spcPts val="0"/>
              </a:spcBef>
              <a:spcAft>
                <a:spcPts val="0"/>
              </a:spcAft>
              <a:buNone/>
            </a:pPr>
            <a:fld id="{00000000-1234-1234-1234-123412341234}" type="slidenum">
              <a:rPr lang="en"/>
              <a:pPr marL="0" lvl="0" indent="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2"/>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Shape 8"/>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spcBef>
                <a:spcPts val="0"/>
              </a:spcBef>
              <a:spcAft>
                <a:spcPts val="0"/>
              </a:spcAft>
              <a:buNone/>
            </a:pPr>
            <a:fld id="{00000000-1234-1234-1234-123412341234}" type="slidenum">
              <a:rPr lang="en"/>
              <a:pPr marL="0" lvl="0" indent="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276"/>
        <p:cNvGrpSpPr/>
        <p:nvPr/>
      </p:nvGrpSpPr>
      <p:grpSpPr>
        <a:xfrm>
          <a:off x="0" y="0"/>
          <a:ext cx="0" cy="0"/>
          <a:chOff x="0" y="0"/>
          <a:chExt cx="0" cy="0"/>
        </a:xfrm>
      </p:grpSpPr>
      <p:sp>
        <p:nvSpPr>
          <p:cNvPr id="277" name="Shape 277"/>
          <p:cNvSpPr txBox="1">
            <a:spLocks noGrp="1"/>
          </p:cNvSpPr>
          <p:nvPr>
            <p:ph type="ctrTitle"/>
          </p:nvPr>
        </p:nvSpPr>
        <p:spPr>
          <a:xfrm>
            <a:off x="984100" y="1124050"/>
            <a:ext cx="6770400" cy="9657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en"/>
              <a:t>Image Recognition using CIFAR-10 data</a:t>
            </a:r>
            <a:endParaRPr/>
          </a:p>
        </p:txBody>
      </p:sp>
      <p:sp>
        <p:nvSpPr>
          <p:cNvPr id="278" name="Shape 278"/>
          <p:cNvSpPr txBox="1">
            <a:spLocks noGrp="1"/>
          </p:cNvSpPr>
          <p:nvPr>
            <p:ph type="subTitle" idx="1"/>
          </p:nvPr>
        </p:nvSpPr>
        <p:spPr>
          <a:xfrm>
            <a:off x="824000" y="3493650"/>
            <a:ext cx="4162200" cy="10683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b="1" dirty="0" smtClean="0"/>
              <a:t>SURYA NARAYANAN</a:t>
            </a:r>
          </a:p>
          <a:p>
            <a:pPr marL="0" lvl="0" indent="0">
              <a:spcBef>
                <a:spcPts val="0"/>
              </a:spcBef>
              <a:spcAft>
                <a:spcPts val="0"/>
              </a:spcAft>
              <a:buNone/>
            </a:pPr>
            <a:r>
              <a:rPr lang="en" b="1" dirty="0" smtClean="0"/>
              <a:t>4212221243041</a:t>
            </a:r>
          </a:p>
          <a:p>
            <a:pPr marL="0" lvl="0" indent="0">
              <a:spcBef>
                <a:spcPts val="0"/>
              </a:spcBef>
              <a:spcAft>
                <a:spcPts val="0"/>
              </a:spcAft>
              <a:buNone/>
            </a:pPr>
            <a:r>
              <a:rPr lang="en" b="1" dirty="0" smtClean="0"/>
              <a:t>B.Tech-AI&amp;DS(III YR)</a:t>
            </a:r>
          </a:p>
          <a:p>
            <a:pPr marL="0" lvl="0" indent="0">
              <a:spcBef>
                <a:spcPts val="0"/>
              </a:spcBef>
              <a:spcAft>
                <a:spcPts val="0"/>
              </a:spcAft>
              <a:buNone/>
            </a:pPr>
            <a:r>
              <a:rPr lang="en" b="1" dirty="0" smtClean="0"/>
              <a:t>KVCET</a:t>
            </a:r>
          </a:p>
          <a:p>
            <a:pPr marL="0" lvl="0" indent="0">
              <a:spcBef>
                <a:spcPts val="0"/>
              </a:spcBef>
              <a:spcAft>
                <a:spcPts val="0"/>
              </a:spcAft>
              <a:buNone/>
            </a:pPr>
            <a:endParaRPr lang="en" b="1" dirty="0" smtClean="0"/>
          </a:p>
          <a:p>
            <a:pPr marL="0" lvl="0" indent="0">
              <a:spcBef>
                <a:spcPts val="0"/>
              </a:spcBef>
              <a:spcAft>
                <a:spcPts val="0"/>
              </a:spcAft>
              <a:buNone/>
            </a:pPr>
            <a:endParaRPr b="1"/>
          </a:p>
          <a:p>
            <a:pPr marL="0" lvl="0" indent="0">
              <a:spcBef>
                <a:spcPts val="0"/>
              </a:spcBef>
              <a:spcAft>
                <a:spcPts val="0"/>
              </a:spcAft>
              <a:buNone/>
            </a:pPr>
            <a:endParaRPr/>
          </a:p>
        </p:txBody>
      </p:sp>
      <p:sp>
        <p:nvSpPr>
          <p:cNvPr id="279" name="Shape 279"/>
          <p:cNvSpPr txBox="1"/>
          <p:nvPr/>
        </p:nvSpPr>
        <p:spPr>
          <a:xfrm>
            <a:off x="824000" y="3045750"/>
            <a:ext cx="2856300" cy="4479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sz="2400" b="1" dirty="0" smtClean="0">
                <a:solidFill>
                  <a:srgbClr val="D9D9D9"/>
                </a:solidFill>
                <a:latin typeface="Maven Pro"/>
                <a:ea typeface="Maven Pro"/>
                <a:cs typeface="Maven Pro"/>
                <a:sym typeface="Maven Pro"/>
              </a:rPr>
              <a:t>PRESENTED BY:</a:t>
            </a:r>
            <a:endParaRPr sz="2400" b="1">
              <a:solidFill>
                <a:srgbClr val="D9D9D9"/>
              </a:solidFill>
              <a:latin typeface="Maven Pro"/>
              <a:ea typeface="Maven Pro"/>
              <a:cs typeface="Maven Pro"/>
              <a:sym typeface="Maven Pr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Shape 344"/>
          <p:cNvSpPr txBox="1">
            <a:spLocks noGrp="1"/>
          </p:cNvSpPr>
          <p:nvPr>
            <p:ph type="title"/>
          </p:nvPr>
        </p:nvSpPr>
        <p:spPr>
          <a:xfrm>
            <a:off x="1303800" y="117000"/>
            <a:ext cx="7030500" cy="568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solidFill>
                  <a:srgbClr val="000000"/>
                </a:solidFill>
              </a:rPr>
              <a:t>Parameters/Hyperparameters Tuning:</a:t>
            </a:r>
            <a:endParaRPr>
              <a:solidFill>
                <a:srgbClr val="000000"/>
              </a:solidFill>
            </a:endParaRPr>
          </a:p>
          <a:p>
            <a:pPr marL="0" lvl="0" indent="0">
              <a:spcBef>
                <a:spcPts val="0"/>
              </a:spcBef>
              <a:spcAft>
                <a:spcPts val="0"/>
              </a:spcAft>
              <a:buNone/>
            </a:pPr>
            <a:endParaRPr/>
          </a:p>
        </p:txBody>
      </p:sp>
      <p:sp>
        <p:nvSpPr>
          <p:cNvPr id="345" name="Shape 345"/>
          <p:cNvSpPr txBox="1">
            <a:spLocks noGrp="1"/>
          </p:cNvSpPr>
          <p:nvPr>
            <p:ph type="body" idx="1"/>
          </p:nvPr>
        </p:nvSpPr>
        <p:spPr>
          <a:xfrm>
            <a:off x="1234450" y="794725"/>
            <a:ext cx="7769700" cy="4187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1800" b="1">
                <a:latin typeface="Maven Pro"/>
                <a:ea typeface="Maven Pro"/>
                <a:cs typeface="Maven Pro"/>
                <a:sym typeface="Maven Pro"/>
              </a:rPr>
              <a:t>Activation Functions: </a:t>
            </a:r>
            <a:r>
              <a:rPr lang="en" sz="1800">
                <a:latin typeface="Maven Pro"/>
                <a:ea typeface="Maven Pro"/>
                <a:cs typeface="Maven Pro"/>
                <a:sym typeface="Maven Pro"/>
              </a:rPr>
              <a:t>sigmoid, tanh, ReLu, LeakyReLu</a:t>
            </a:r>
            <a:endParaRPr sz="1800">
              <a:latin typeface="Maven Pro"/>
              <a:ea typeface="Maven Pro"/>
              <a:cs typeface="Maven Pro"/>
              <a:sym typeface="Maven Pro"/>
            </a:endParaRPr>
          </a:p>
          <a:p>
            <a:pPr marL="0" lvl="0" indent="0">
              <a:spcBef>
                <a:spcPts val="1600"/>
              </a:spcBef>
              <a:spcAft>
                <a:spcPts val="0"/>
              </a:spcAft>
              <a:buNone/>
            </a:pPr>
            <a:r>
              <a:rPr lang="en" sz="1800" b="1">
                <a:latin typeface="Maven Pro"/>
                <a:ea typeface="Maven Pro"/>
                <a:cs typeface="Maven Pro"/>
                <a:sym typeface="Maven Pro"/>
              </a:rPr>
              <a:t>Kernel Initialization: </a:t>
            </a:r>
            <a:r>
              <a:rPr lang="en" sz="1800">
                <a:latin typeface="Maven Pro"/>
                <a:ea typeface="Maven Pro"/>
                <a:cs typeface="Maven Pro"/>
                <a:sym typeface="Maven Pro"/>
              </a:rPr>
              <a:t>random-normal, glorot-uniform</a:t>
            </a:r>
            <a:endParaRPr sz="1800">
              <a:latin typeface="Maven Pro"/>
              <a:ea typeface="Maven Pro"/>
              <a:cs typeface="Maven Pro"/>
              <a:sym typeface="Maven Pro"/>
            </a:endParaRPr>
          </a:p>
          <a:p>
            <a:pPr marL="0" lvl="0" indent="0">
              <a:spcBef>
                <a:spcPts val="1600"/>
              </a:spcBef>
              <a:spcAft>
                <a:spcPts val="0"/>
              </a:spcAft>
              <a:buNone/>
            </a:pPr>
            <a:r>
              <a:rPr lang="en" sz="1800" b="1">
                <a:latin typeface="Maven Pro"/>
                <a:ea typeface="Maven Pro"/>
                <a:cs typeface="Maven Pro"/>
                <a:sym typeface="Maven Pro"/>
              </a:rPr>
              <a:t>Epochs: </a:t>
            </a:r>
            <a:r>
              <a:rPr lang="en" sz="1800">
                <a:latin typeface="Maven Pro"/>
                <a:ea typeface="Maven Pro"/>
                <a:cs typeface="Maven Pro"/>
                <a:sym typeface="Maven Pro"/>
              </a:rPr>
              <a:t>The number of iterations.</a:t>
            </a:r>
            <a:endParaRPr sz="1800">
              <a:latin typeface="Maven Pro"/>
              <a:ea typeface="Maven Pro"/>
              <a:cs typeface="Maven Pro"/>
              <a:sym typeface="Maven Pro"/>
            </a:endParaRPr>
          </a:p>
          <a:p>
            <a:pPr marL="0" lvl="0" indent="0">
              <a:spcBef>
                <a:spcPts val="1600"/>
              </a:spcBef>
              <a:spcAft>
                <a:spcPts val="0"/>
              </a:spcAft>
              <a:buNone/>
            </a:pPr>
            <a:r>
              <a:rPr lang="en" sz="1800" b="1">
                <a:latin typeface="Maven Pro"/>
                <a:ea typeface="Maven Pro"/>
                <a:cs typeface="Maven Pro"/>
                <a:sym typeface="Maven Pro"/>
              </a:rPr>
              <a:t>Batch Size:</a:t>
            </a:r>
            <a:endParaRPr sz="1800" b="1">
              <a:latin typeface="Maven Pro"/>
              <a:ea typeface="Maven Pro"/>
              <a:cs typeface="Maven Pro"/>
              <a:sym typeface="Maven Pro"/>
            </a:endParaRPr>
          </a:p>
          <a:p>
            <a:pPr marL="0" lvl="0" indent="0">
              <a:spcBef>
                <a:spcPts val="1600"/>
              </a:spcBef>
              <a:spcAft>
                <a:spcPts val="0"/>
              </a:spcAft>
              <a:buNone/>
            </a:pPr>
            <a:r>
              <a:rPr lang="en" sz="1800" b="1">
                <a:latin typeface="Maven Pro"/>
                <a:ea typeface="Maven Pro"/>
                <a:cs typeface="Maven Pro"/>
                <a:sym typeface="Maven Pro"/>
              </a:rPr>
              <a:t>Optimizer: </a:t>
            </a:r>
            <a:r>
              <a:rPr lang="en" sz="1800">
                <a:latin typeface="Maven Pro"/>
                <a:ea typeface="Maven Pro"/>
                <a:cs typeface="Maven Pro"/>
                <a:sym typeface="Maven Pro"/>
              </a:rPr>
              <a:t>SGD, Adamax, Adam, RMSProp</a:t>
            </a:r>
            <a:endParaRPr sz="1800">
              <a:latin typeface="Maven Pro"/>
              <a:ea typeface="Maven Pro"/>
              <a:cs typeface="Maven Pro"/>
              <a:sym typeface="Maven Pro"/>
            </a:endParaRPr>
          </a:p>
          <a:p>
            <a:pPr marL="0" lvl="0" indent="0">
              <a:spcBef>
                <a:spcPts val="1600"/>
              </a:spcBef>
              <a:spcAft>
                <a:spcPts val="0"/>
              </a:spcAft>
              <a:buNone/>
            </a:pPr>
            <a:r>
              <a:rPr lang="en" sz="1800" b="1">
                <a:latin typeface="Maven Pro"/>
                <a:ea typeface="Maven Pro"/>
                <a:cs typeface="Maven Pro"/>
                <a:sym typeface="Maven Pro"/>
              </a:rPr>
              <a:t>Loss: </a:t>
            </a:r>
            <a:r>
              <a:rPr lang="en" sz="1800">
                <a:latin typeface="Maven Pro"/>
                <a:ea typeface="Maven Pro"/>
                <a:cs typeface="Maven Pro"/>
                <a:sym typeface="Maven Pro"/>
              </a:rPr>
              <a:t>binary-crossentropy, categorical-crossentropy, sparse categorical crossentropy</a:t>
            </a:r>
            <a:endParaRPr sz="1800">
              <a:latin typeface="Maven Pro"/>
              <a:ea typeface="Maven Pro"/>
              <a:cs typeface="Maven Pro"/>
              <a:sym typeface="Maven Pro"/>
            </a:endParaRPr>
          </a:p>
          <a:p>
            <a:pPr marL="0" lvl="0" indent="0">
              <a:spcBef>
                <a:spcPts val="1600"/>
              </a:spcBef>
              <a:spcAft>
                <a:spcPts val="0"/>
              </a:spcAft>
              <a:buNone/>
            </a:pPr>
            <a:r>
              <a:rPr lang="en" sz="1800" b="1">
                <a:latin typeface="Maven Pro"/>
                <a:ea typeface="Maven Pro"/>
                <a:cs typeface="Maven Pro"/>
                <a:sym typeface="Maven Pro"/>
              </a:rPr>
              <a:t>Dropout: </a:t>
            </a:r>
            <a:r>
              <a:rPr lang="en" sz="1800">
                <a:latin typeface="Maven Pro"/>
                <a:ea typeface="Maven Pro"/>
                <a:cs typeface="Maven Pro"/>
                <a:sym typeface="Maven Pro"/>
              </a:rPr>
              <a:t>A regularization layer</a:t>
            </a:r>
            <a:endParaRPr sz="1800">
              <a:latin typeface="Maven Pro"/>
              <a:ea typeface="Maven Pro"/>
              <a:cs typeface="Maven Pro"/>
              <a:sym typeface="Maven Pro"/>
            </a:endParaRPr>
          </a:p>
          <a:p>
            <a:pPr marL="0" lvl="0" indent="0">
              <a:spcBef>
                <a:spcPts val="1600"/>
              </a:spcBef>
              <a:spcAft>
                <a:spcPts val="0"/>
              </a:spcAft>
              <a:buNone/>
            </a:pPr>
            <a:endParaRPr/>
          </a:p>
          <a:p>
            <a:pPr marL="0" lvl="0" indent="0">
              <a:spcBef>
                <a:spcPts val="1600"/>
              </a:spcBef>
              <a:spcAft>
                <a:spcPts val="160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Shape 350"/>
          <p:cNvSpPr txBox="1">
            <a:spLocks noGrp="1"/>
          </p:cNvSpPr>
          <p:nvPr>
            <p:ph type="title"/>
          </p:nvPr>
        </p:nvSpPr>
        <p:spPr>
          <a:xfrm>
            <a:off x="1303800" y="117000"/>
            <a:ext cx="7030500" cy="508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Optimizers:</a:t>
            </a:r>
            <a:endParaRPr/>
          </a:p>
        </p:txBody>
      </p:sp>
      <p:sp>
        <p:nvSpPr>
          <p:cNvPr id="351" name="Shape 351"/>
          <p:cNvSpPr txBox="1">
            <a:spLocks noGrp="1"/>
          </p:cNvSpPr>
          <p:nvPr>
            <p:ph type="body" idx="1"/>
          </p:nvPr>
        </p:nvSpPr>
        <p:spPr>
          <a:xfrm>
            <a:off x="1303800" y="806825"/>
            <a:ext cx="7482600" cy="4017900"/>
          </a:xfrm>
          <a:prstGeom prst="rect">
            <a:avLst/>
          </a:prstGeom>
        </p:spPr>
        <p:txBody>
          <a:bodyPr spcFirstLastPara="1" wrap="square" lIns="91425" tIns="91425" rIns="91425" bIns="91425" anchor="t" anchorCtr="0">
            <a:noAutofit/>
          </a:bodyPr>
          <a:lstStyle/>
          <a:p>
            <a:pPr marL="457200" lvl="0" indent="-342900" algn="just" rtl="0">
              <a:lnSpc>
                <a:spcPct val="150000"/>
              </a:lnSpc>
              <a:spcBef>
                <a:spcPts val="0"/>
              </a:spcBef>
              <a:spcAft>
                <a:spcPts val="0"/>
              </a:spcAft>
              <a:buSzPts val="1800"/>
              <a:buFont typeface="Maven Pro"/>
              <a:buAutoNum type="arabicPeriod"/>
            </a:pPr>
            <a:r>
              <a:rPr lang="en" sz="1800" b="1">
                <a:latin typeface="Maven Pro"/>
                <a:ea typeface="Maven Pro"/>
                <a:cs typeface="Maven Pro"/>
                <a:sym typeface="Maven Pro"/>
              </a:rPr>
              <a:t>Adam</a:t>
            </a:r>
            <a:r>
              <a:rPr lang="en" sz="1800">
                <a:latin typeface="Maven Pro"/>
                <a:ea typeface="Maven Pro"/>
                <a:cs typeface="Maven Pro"/>
                <a:sym typeface="Maven Pro"/>
              </a:rPr>
              <a:t>- It is one of the fastest optimization algorithm, it computes an individual learning rate per parameter.</a:t>
            </a:r>
            <a:endParaRPr sz="1800">
              <a:latin typeface="Maven Pro"/>
              <a:ea typeface="Maven Pro"/>
              <a:cs typeface="Maven Pro"/>
              <a:sym typeface="Maven Pro"/>
            </a:endParaRPr>
          </a:p>
          <a:p>
            <a:pPr marL="457200" lvl="0" indent="-342900" algn="just" rtl="0">
              <a:lnSpc>
                <a:spcPct val="150000"/>
              </a:lnSpc>
              <a:spcBef>
                <a:spcPts val="0"/>
              </a:spcBef>
              <a:spcAft>
                <a:spcPts val="0"/>
              </a:spcAft>
              <a:buSzPts val="1800"/>
              <a:buFont typeface="Maven Pro"/>
              <a:buAutoNum type="arabicPeriod"/>
            </a:pPr>
            <a:r>
              <a:rPr lang="en" sz="1800" b="1">
                <a:latin typeface="Maven Pro"/>
                <a:ea typeface="Maven Pro"/>
                <a:cs typeface="Maven Pro"/>
                <a:sym typeface="Maven Pro"/>
              </a:rPr>
              <a:t>RMSProp</a:t>
            </a:r>
            <a:r>
              <a:rPr lang="en" sz="1800">
                <a:latin typeface="Maven Pro"/>
                <a:ea typeface="Maven Pro"/>
                <a:cs typeface="Maven Pro"/>
                <a:sym typeface="Maven Pro"/>
              </a:rPr>
              <a:t> - Maintains a per parameter learning rate and does well on cases where the data is noisy.</a:t>
            </a:r>
            <a:endParaRPr sz="1800">
              <a:latin typeface="Maven Pro"/>
              <a:ea typeface="Maven Pro"/>
              <a:cs typeface="Maven Pro"/>
              <a:sym typeface="Maven Pro"/>
            </a:endParaRPr>
          </a:p>
          <a:p>
            <a:pPr marL="457200" lvl="0" indent="-342900" algn="just" rtl="0">
              <a:lnSpc>
                <a:spcPct val="150000"/>
              </a:lnSpc>
              <a:spcBef>
                <a:spcPts val="0"/>
              </a:spcBef>
              <a:spcAft>
                <a:spcPts val="0"/>
              </a:spcAft>
              <a:buSzPts val="1800"/>
              <a:buFont typeface="Maven Pro"/>
              <a:buAutoNum type="arabicPeriod"/>
            </a:pPr>
            <a:r>
              <a:rPr lang="en" sz="1800" b="1">
                <a:latin typeface="Maven Pro"/>
                <a:ea typeface="Maven Pro"/>
                <a:cs typeface="Maven Pro"/>
                <a:sym typeface="Maven Pro"/>
              </a:rPr>
              <a:t>Adamax </a:t>
            </a:r>
            <a:r>
              <a:rPr lang="en" sz="1800">
                <a:latin typeface="Maven Pro"/>
                <a:ea typeface="Maven Pro"/>
                <a:cs typeface="Maven Pro"/>
                <a:sym typeface="Maven Pro"/>
              </a:rPr>
              <a:t>- A form of Adam optimizer which works well on a sparse dataset.</a:t>
            </a:r>
            <a:endParaRPr sz="1800">
              <a:latin typeface="Maven Pro"/>
              <a:ea typeface="Maven Pro"/>
              <a:cs typeface="Maven Pro"/>
              <a:sym typeface="Maven Pro"/>
            </a:endParaRPr>
          </a:p>
          <a:p>
            <a:pPr marL="457200" lvl="0" indent="-342900" algn="just">
              <a:lnSpc>
                <a:spcPct val="150000"/>
              </a:lnSpc>
              <a:spcBef>
                <a:spcPts val="0"/>
              </a:spcBef>
              <a:spcAft>
                <a:spcPts val="0"/>
              </a:spcAft>
              <a:buSzPts val="1800"/>
              <a:buFont typeface="Maven Pro"/>
              <a:buAutoNum type="arabicPeriod"/>
            </a:pPr>
            <a:r>
              <a:rPr lang="en" sz="1800" b="1">
                <a:latin typeface="Maven Pro"/>
                <a:ea typeface="Maven Pro"/>
                <a:cs typeface="Maven Pro"/>
                <a:sym typeface="Maven Pro"/>
              </a:rPr>
              <a:t>SGD - </a:t>
            </a:r>
            <a:r>
              <a:rPr lang="en" sz="1800">
                <a:latin typeface="Maven Pro"/>
                <a:ea typeface="Maven Pro"/>
                <a:cs typeface="Maven Pro"/>
                <a:sym typeface="Maven Pro"/>
              </a:rPr>
              <a:t>Stochastic Gradient Descent forms the basis of all the algorithms, but since it does not do adaptive initialization like Adam, it is considerably slow.</a:t>
            </a:r>
            <a:endParaRPr sz="1800">
              <a:latin typeface="Maven Pro"/>
              <a:ea typeface="Maven Pro"/>
              <a:cs typeface="Maven Pro"/>
              <a:sym typeface="Maven Pr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Shape 356"/>
          <p:cNvSpPr txBox="1">
            <a:spLocks noGrp="1"/>
          </p:cNvSpPr>
          <p:nvPr>
            <p:ph type="title"/>
          </p:nvPr>
        </p:nvSpPr>
        <p:spPr>
          <a:xfrm>
            <a:off x="1303800" y="213800"/>
            <a:ext cx="7030500" cy="556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Batch Normalization :</a:t>
            </a:r>
            <a:endParaRPr/>
          </a:p>
        </p:txBody>
      </p:sp>
      <p:sp>
        <p:nvSpPr>
          <p:cNvPr id="357" name="Shape 357"/>
          <p:cNvSpPr txBox="1">
            <a:spLocks noGrp="1"/>
          </p:cNvSpPr>
          <p:nvPr>
            <p:ph type="body" idx="1"/>
          </p:nvPr>
        </p:nvSpPr>
        <p:spPr>
          <a:xfrm>
            <a:off x="1142125" y="770600"/>
            <a:ext cx="7801500" cy="4223700"/>
          </a:xfrm>
          <a:prstGeom prst="rect">
            <a:avLst/>
          </a:prstGeom>
        </p:spPr>
        <p:txBody>
          <a:bodyPr spcFirstLastPara="1" wrap="square" lIns="91425" tIns="91425" rIns="91425" bIns="91425" anchor="t" anchorCtr="0">
            <a:noAutofit/>
          </a:bodyPr>
          <a:lstStyle/>
          <a:p>
            <a:pPr marL="0" lvl="0" indent="0" algn="just" rtl="0">
              <a:lnSpc>
                <a:spcPct val="150000"/>
              </a:lnSpc>
              <a:spcBef>
                <a:spcPts val="0"/>
              </a:spcBef>
              <a:spcAft>
                <a:spcPts val="0"/>
              </a:spcAft>
              <a:buNone/>
            </a:pPr>
            <a:r>
              <a:rPr lang="en" sz="1800">
                <a:solidFill>
                  <a:srgbClr val="333333"/>
                </a:solidFill>
                <a:latin typeface="Maven Pro"/>
                <a:ea typeface="Maven Pro"/>
                <a:cs typeface="Maven Pro"/>
                <a:sym typeface="Maven Pro"/>
              </a:rPr>
              <a:t>Batch normalization could benefit the learning of our model in two ways: faster learning and higher overall accuracy. </a:t>
            </a:r>
            <a:endParaRPr sz="1800">
              <a:solidFill>
                <a:srgbClr val="333333"/>
              </a:solidFill>
              <a:latin typeface="Maven Pro"/>
              <a:ea typeface="Maven Pro"/>
              <a:cs typeface="Maven Pro"/>
              <a:sym typeface="Maven Pro"/>
            </a:endParaRPr>
          </a:p>
          <a:p>
            <a:pPr marL="0" lvl="0" indent="0" algn="just">
              <a:lnSpc>
                <a:spcPct val="150000"/>
              </a:lnSpc>
              <a:spcBef>
                <a:spcPts val="1600"/>
              </a:spcBef>
              <a:spcAft>
                <a:spcPts val="0"/>
              </a:spcAft>
              <a:buNone/>
            </a:pPr>
            <a:r>
              <a:rPr lang="en" sz="1800">
                <a:solidFill>
                  <a:srgbClr val="333333"/>
                </a:solidFill>
                <a:latin typeface="Maven Pro"/>
                <a:ea typeface="Maven Pro"/>
                <a:cs typeface="Maven Pro"/>
                <a:sym typeface="Maven Pro"/>
              </a:rPr>
              <a:t>From model 1 to model 2 we found that the learning is much more faster</a:t>
            </a:r>
            <a:endParaRPr sz="1800">
              <a:solidFill>
                <a:srgbClr val="333333"/>
              </a:solidFill>
              <a:latin typeface="Maven Pro"/>
              <a:ea typeface="Maven Pro"/>
              <a:cs typeface="Maven Pro"/>
              <a:sym typeface="Maven Pro"/>
            </a:endParaRPr>
          </a:p>
          <a:p>
            <a:pPr marL="0" lvl="0" indent="0" algn="just">
              <a:lnSpc>
                <a:spcPct val="150000"/>
              </a:lnSpc>
              <a:spcBef>
                <a:spcPts val="1600"/>
              </a:spcBef>
              <a:spcAft>
                <a:spcPts val="0"/>
              </a:spcAft>
              <a:buNone/>
            </a:pPr>
            <a:r>
              <a:rPr lang="en" sz="1800">
                <a:solidFill>
                  <a:srgbClr val="333333"/>
                </a:solidFill>
                <a:latin typeface="Maven Pro"/>
                <a:ea typeface="Maven Pro"/>
                <a:cs typeface="Maven Pro"/>
                <a:sym typeface="Maven Pro"/>
              </a:rPr>
              <a:t>As the data flows through a deep network, the weights and parameters adjust its values, sometimes making the data too big or too small again - a problem called "internal covariate shift". By normalizing the data in each mini-batch, this problem is largely avoided. </a:t>
            </a:r>
            <a:endParaRPr sz="1800">
              <a:solidFill>
                <a:srgbClr val="333333"/>
              </a:solidFill>
              <a:latin typeface="Maven Pro"/>
              <a:ea typeface="Maven Pro"/>
              <a:cs typeface="Maven Pro"/>
              <a:sym typeface="Maven Pro"/>
            </a:endParaRPr>
          </a:p>
          <a:p>
            <a:pPr marL="0" lvl="0" indent="0">
              <a:lnSpc>
                <a:spcPct val="150000"/>
              </a:lnSpc>
              <a:spcBef>
                <a:spcPts val="1600"/>
              </a:spcBef>
              <a:spcAft>
                <a:spcPts val="1600"/>
              </a:spcAft>
              <a:buNone/>
            </a:pPr>
            <a:endParaRPr sz="1200">
              <a:solidFill>
                <a:srgbClr val="333333"/>
              </a:solidFill>
              <a:latin typeface="Georgia"/>
              <a:ea typeface="Georgia"/>
              <a:cs typeface="Georgia"/>
              <a:sym typeface="Georgi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Shape 362"/>
          <p:cNvSpPr txBox="1">
            <a:spLocks noGrp="1"/>
          </p:cNvSpPr>
          <p:nvPr>
            <p:ph type="title"/>
          </p:nvPr>
        </p:nvSpPr>
        <p:spPr>
          <a:xfrm>
            <a:off x="1161825" y="213450"/>
            <a:ext cx="7172400" cy="557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Data augmentation:</a:t>
            </a:r>
            <a:endParaRPr/>
          </a:p>
        </p:txBody>
      </p:sp>
      <p:sp>
        <p:nvSpPr>
          <p:cNvPr id="363" name="Shape 363"/>
          <p:cNvSpPr txBox="1">
            <a:spLocks noGrp="1"/>
          </p:cNvSpPr>
          <p:nvPr>
            <p:ph type="body" idx="1"/>
          </p:nvPr>
        </p:nvSpPr>
        <p:spPr>
          <a:xfrm>
            <a:off x="1161825" y="770550"/>
            <a:ext cx="7624500" cy="2444700"/>
          </a:xfrm>
          <a:prstGeom prst="rect">
            <a:avLst/>
          </a:prstGeom>
        </p:spPr>
        <p:txBody>
          <a:bodyPr spcFirstLastPara="1" wrap="square" lIns="91425" tIns="91425" rIns="91425" bIns="91425" anchor="t" anchorCtr="0">
            <a:noAutofit/>
          </a:bodyPr>
          <a:lstStyle/>
          <a:p>
            <a:pPr marL="0" lvl="0" indent="0" algn="just">
              <a:spcBef>
                <a:spcPts val="0"/>
              </a:spcBef>
              <a:spcAft>
                <a:spcPts val="0"/>
              </a:spcAft>
              <a:buNone/>
            </a:pPr>
            <a:r>
              <a:rPr lang="en" sz="1400">
                <a:solidFill>
                  <a:srgbClr val="333333"/>
                </a:solidFill>
                <a:latin typeface="Maven Pro"/>
                <a:ea typeface="Maven Pro"/>
                <a:cs typeface="Maven Pro"/>
                <a:sym typeface="Maven Pro"/>
              </a:rPr>
              <a:t>Data augmentation means increasing the number of data points. For images, it means that increasing the number of images in the dataset. </a:t>
            </a:r>
            <a:endParaRPr sz="1400">
              <a:solidFill>
                <a:srgbClr val="333333"/>
              </a:solidFill>
              <a:latin typeface="Maven Pro"/>
              <a:ea typeface="Maven Pro"/>
              <a:cs typeface="Maven Pro"/>
              <a:sym typeface="Maven Pro"/>
            </a:endParaRPr>
          </a:p>
          <a:p>
            <a:pPr marL="0" lvl="0" indent="0" algn="just">
              <a:spcBef>
                <a:spcPts val="1600"/>
              </a:spcBef>
              <a:spcAft>
                <a:spcPts val="0"/>
              </a:spcAft>
              <a:buNone/>
            </a:pPr>
            <a:r>
              <a:rPr lang="en" sz="1400" b="1" u="sng">
                <a:solidFill>
                  <a:srgbClr val="333333"/>
                </a:solidFill>
                <a:latin typeface="Maven Pro"/>
                <a:ea typeface="Maven Pro"/>
                <a:cs typeface="Maven Pro"/>
                <a:sym typeface="Maven Pro"/>
              </a:rPr>
              <a:t>How can we do it ?</a:t>
            </a:r>
            <a:endParaRPr sz="1400" b="1" u="sng">
              <a:solidFill>
                <a:srgbClr val="333333"/>
              </a:solidFill>
              <a:latin typeface="Maven Pro"/>
              <a:ea typeface="Maven Pro"/>
              <a:cs typeface="Maven Pro"/>
              <a:sym typeface="Maven Pro"/>
            </a:endParaRPr>
          </a:p>
          <a:p>
            <a:pPr marL="0" lvl="0" indent="0" algn="just">
              <a:spcBef>
                <a:spcPts val="1600"/>
              </a:spcBef>
              <a:spcAft>
                <a:spcPts val="0"/>
              </a:spcAft>
              <a:buNone/>
            </a:pPr>
            <a:r>
              <a:rPr lang="en" sz="1400">
                <a:solidFill>
                  <a:srgbClr val="333333"/>
                </a:solidFill>
                <a:latin typeface="Maven Pro"/>
                <a:ea typeface="Maven Pro"/>
                <a:cs typeface="Maven Pro"/>
                <a:sym typeface="Maven Pro"/>
              </a:rPr>
              <a:t>We can simply rotate the image or change the brightness or saturation of the model. </a:t>
            </a:r>
            <a:endParaRPr sz="1400">
              <a:solidFill>
                <a:srgbClr val="333333"/>
              </a:solidFill>
              <a:latin typeface="Maven Pro"/>
              <a:ea typeface="Maven Pro"/>
              <a:cs typeface="Maven Pro"/>
              <a:sym typeface="Maven Pro"/>
            </a:endParaRPr>
          </a:p>
          <a:p>
            <a:pPr marL="0" lvl="0" indent="0" algn="just">
              <a:spcBef>
                <a:spcPts val="1600"/>
              </a:spcBef>
              <a:spcAft>
                <a:spcPts val="0"/>
              </a:spcAft>
              <a:buNone/>
            </a:pPr>
            <a:r>
              <a:rPr lang="en" sz="1400" b="1" u="sng">
                <a:solidFill>
                  <a:srgbClr val="333333"/>
                </a:solidFill>
                <a:latin typeface="Maven Pro"/>
                <a:ea typeface="Maven Pro"/>
                <a:cs typeface="Maven Pro"/>
                <a:sym typeface="Maven Pro"/>
              </a:rPr>
              <a:t>Why we are doing it？</a:t>
            </a:r>
            <a:endParaRPr sz="1400" b="1" u="sng">
              <a:solidFill>
                <a:srgbClr val="333333"/>
              </a:solidFill>
              <a:latin typeface="Maven Pro"/>
              <a:ea typeface="Maven Pro"/>
              <a:cs typeface="Maven Pro"/>
              <a:sym typeface="Maven Pro"/>
            </a:endParaRPr>
          </a:p>
          <a:p>
            <a:pPr marL="0" lvl="0" indent="0" algn="just">
              <a:spcBef>
                <a:spcPts val="1600"/>
              </a:spcBef>
              <a:spcAft>
                <a:spcPts val="1600"/>
              </a:spcAft>
              <a:buNone/>
            </a:pPr>
            <a:r>
              <a:rPr lang="en" sz="1400">
                <a:solidFill>
                  <a:srgbClr val="333333"/>
                </a:solidFill>
                <a:latin typeface="Maven Pro"/>
                <a:ea typeface="Maven Pro"/>
                <a:cs typeface="Maven Pro"/>
                <a:sym typeface="Maven Pro"/>
              </a:rPr>
              <a:t>It help us prevent overfitting. As the data are generalized by flipping and rotating.</a:t>
            </a:r>
            <a:endParaRPr sz="1400">
              <a:latin typeface="Maven Pro"/>
              <a:ea typeface="Maven Pro"/>
              <a:cs typeface="Maven Pro"/>
              <a:sym typeface="Maven Pro"/>
            </a:endParaRPr>
          </a:p>
        </p:txBody>
      </p:sp>
      <p:pic>
        <p:nvPicPr>
          <p:cNvPr id="364" name="Shape 364"/>
          <p:cNvPicPr preferRelativeResize="0"/>
          <p:nvPr/>
        </p:nvPicPr>
        <p:blipFill>
          <a:blip r:embed="rId3">
            <a:alphaModFix/>
          </a:blip>
          <a:stretch>
            <a:fillRect/>
          </a:stretch>
        </p:blipFill>
        <p:spPr>
          <a:xfrm>
            <a:off x="1220025" y="3360425"/>
            <a:ext cx="3572501" cy="1568725"/>
          </a:xfrm>
          <a:prstGeom prst="rect">
            <a:avLst/>
          </a:prstGeom>
          <a:noFill/>
          <a:ln>
            <a:noFill/>
          </a:ln>
        </p:spPr>
      </p:pic>
      <p:pic>
        <p:nvPicPr>
          <p:cNvPr id="365" name="Shape 365"/>
          <p:cNvPicPr preferRelativeResize="0"/>
          <p:nvPr/>
        </p:nvPicPr>
        <p:blipFill>
          <a:blip r:embed="rId4">
            <a:alphaModFix/>
          </a:blip>
          <a:stretch>
            <a:fillRect/>
          </a:stretch>
        </p:blipFill>
        <p:spPr>
          <a:xfrm>
            <a:off x="4911525" y="3360425"/>
            <a:ext cx="3729550" cy="156872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Shape 370"/>
          <p:cNvSpPr txBox="1">
            <a:spLocks noGrp="1"/>
          </p:cNvSpPr>
          <p:nvPr>
            <p:ph type="title"/>
          </p:nvPr>
        </p:nvSpPr>
        <p:spPr>
          <a:xfrm>
            <a:off x="1303800" y="104875"/>
            <a:ext cx="7030500" cy="593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solidFill>
                  <a:srgbClr val="000000"/>
                </a:solidFill>
              </a:rPr>
              <a:t>Results:</a:t>
            </a:r>
            <a:endParaRPr>
              <a:solidFill>
                <a:srgbClr val="000000"/>
              </a:solidFill>
            </a:endParaRPr>
          </a:p>
        </p:txBody>
      </p:sp>
      <p:graphicFrame>
        <p:nvGraphicFramePr>
          <p:cNvPr id="371" name="Shape 371"/>
          <p:cNvGraphicFramePr/>
          <p:nvPr>
            <p:extLst>
              <p:ext uri="{D42A27DB-BD31-4B8C-83A1-F6EECF244321}">
                <p14:modId xmlns:p14="http://schemas.microsoft.com/office/powerpoint/2010/main" xmlns="" val="1140766493"/>
              </p:ext>
            </p:extLst>
          </p:nvPr>
        </p:nvGraphicFramePr>
        <p:xfrm>
          <a:off x="1181101" y="876299"/>
          <a:ext cx="3779519" cy="3794553"/>
        </p:xfrm>
        <a:graphic>
          <a:graphicData uri="http://schemas.openxmlformats.org/drawingml/2006/table">
            <a:tbl>
              <a:tblPr>
                <a:noFill/>
                <a:tableStyleId>{000E0BE8-E20B-4E39-AC8B-D96BC1FE8E58}</a:tableStyleId>
              </a:tblPr>
              <a:tblGrid>
                <a:gridCol w="594359">
                  <a:extLst>
                    <a:ext uri="{9D8B030D-6E8A-4147-A177-3AD203B41FA5}">
                      <a16:colId xmlns:a16="http://schemas.microsoft.com/office/drawing/2014/main" xmlns="" val="20000"/>
                    </a:ext>
                  </a:extLst>
                </a:gridCol>
                <a:gridCol w="807720">
                  <a:extLst>
                    <a:ext uri="{9D8B030D-6E8A-4147-A177-3AD203B41FA5}">
                      <a16:colId xmlns:a16="http://schemas.microsoft.com/office/drawing/2014/main" xmlns="" val="20001"/>
                    </a:ext>
                  </a:extLst>
                </a:gridCol>
                <a:gridCol w="914400">
                  <a:extLst>
                    <a:ext uri="{9D8B030D-6E8A-4147-A177-3AD203B41FA5}">
                      <a16:colId xmlns:a16="http://schemas.microsoft.com/office/drawing/2014/main" xmlns="" val="20002"/>
                    </a:ext>
                  </a:extLst>
                </a:gridCol>
                <a:gridCol w="579120">
                  <a:extLst>
                    <a:ext uri="{9D8B030D-6E8A-4147-A177-3AD203B41FA5}">
                      <a16:colId xmlns:a16="http://schemas.microsoft.com/office/drawing/2014/main" xmlns="" val="20003"/>
                    </a:ext>
                  </a:extLst>
                </a:gridCol>
                <a:gridCol w="883920">
                  <a:extLst>
                    <a:ext uri="{9D8B030D-6E8A-4147-A177-3AD203B41FA5}">
                      <a16:colId xmlns:a16="http://schemas.microsoft.com/office/drawing/2014/main" xmlns="" val="20004"/>
                    </a:ext>
                  </a:extLst>
                </a:gridCol>
              </a:tblGrid>
              <a:tr h="542079">
                <a:tc>
                  <a:txBody>
                    <a:bodyPr/>
                    <a:lstStyle/>
                    <a:p>
                      <a:pPr marL="0" lvl="0" indent="0" algn="ctr">
                        <a:spcBef>
                          <a:spcPts val="0"/>
                        </a:spcBef>
                        <a:spcAft>
                          <a:spcPts val="0"/>
                        </a:spcAft>
                        <a:buNone/>
                      </a:pPr>
                      <a:r>
                        <a:rPr lang="en" sz="1100" b="1" dirty="0">
                          <a:solidFill>
                            <a:srgbClr val="666666"/>
                          </a:solidFill>
                          <a:highlight>
                            <a:schemeClr val="lt2"/>
                          </a:highlight>
                          <a:latin typeface="Maven Pro"/>
                          <a:ea typeface="Maven Pro"/>
                          <a:cs typeface="Maven Pro"/>
                          <a:sym typeface="Maven Pro"/>
                        </a:rPr>
                        <a:t>Model</a:t>
                      </a:r>
                      <a:endParaRPr sz="1100" b="1" dirty="0">
                        <a:solidFill>
                          <a:srgbClr val="666666"/>
                        </a:solidFill>
                        <a:highlight>
                          <a:schemeClr val="lt2"/>
                        </a:highlight>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a:spcBef>
                          <a:spcPts val="0"/>
                        </a:spcBef>
                        <a:spcAft>
                          <a:spcPts val="0"/>
                        </a:spcAft>
                        <a:buNone/>
                      </a:pPr>
                      <a:r>
                        <a:rPr lang="en" sz="1100" b="1" dirty="0">
                          <a:solidFill>
                            <a:srgbClr val="666666"/>
                          </a:solidFill>
                          <a:highlight>
                            <a:schemeClr val="lt2"/>
                          </a:highlight>
                          <a:latin typeface="Maven Pro"/>
                          <a:ea typeface="Maven Pro"/>
                          <a:cs typeface="Maven Pro"/>
                          <a:sym typeface="Maven Pro"/>
                        </a:rPr>
                        <a:t>Accuracy </a:t>
                      </a:r>
                      <a:endParaRPr sz="1100" b="1" dirty="0">
                        <a:solidFill>
                          <a:srgbClr val="666666"/>
                        </a:solidFill>
                        <a:highlight>
                          <a:schemeClr val="lt2"/>
                        </a:highlight>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a:spcBef>
                          <a:spcPts val="0"/>
                        </a:spcBef>
                        <a:spcAft>
                          <a:spcPts val="0"/>
                        </a:spcAft>
                        <a:buNone/>
                      </a:pPr>
                      <a:r>
                        <a:rPr lang="en" sz="1100" b="1" dirty="0">
                          <a:solidFill>
                            <a:srgbClr val="666666"/>
                          </a:solidFill>
                          <a:highlight>
                            <a:schemeClr val="lt2"/>
                          </a:highlight>
                          <a:latin typeface="Maven Pro"/>
                          <a:ea typeface="Maven Pro"/>
                          <a:cs typeface="Maven Pro"/>
                          <a:sym typeface="Maven Pro"/>
                        </a:rPr>
                        <a:t>Validation Accuracy</a:t>
                      </a:r>
                      <a:endParaRPr sz="1100" b="1" dirty="0">
                        <a:solidFill>
                          <a:srgbClr val="666666"/>
                        </a:solidFill>
                        <a:highlight>
                          <a:schemeClr val="lt2"/>
                        </a:highlight>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a:spcBef>
                          <a:spcPts val="0"/>
                        </a:spcBef>
                        <a:spcAft>
                          <a:spcPts val="0"/>
                        </a:spcAft>
                        <a:buNone/>
                      </a:pPr>
                      <a:r>
                        <a:rPr lang="en" sz="1100" b="1" dirty="0">
                          <a:solidFill>
                            <a:srgbClr val="666666"/>
                          </a:solidFill>
                          <a:highlight>
                            <a:schemeClr val="lt2"/>
                          </a:highlight>
                          <a:latin typeface="Maven Pro"/>
                          <a:ea typeface="Maven Pro"/>
                          <a:cs typeface="Maven Pro"/>
                          <a:sym typeface="Maven Pro"/>
                        </a:rPr>
                        <a:t>Loss</a:t>
                      </a:r>
                      <a:endParaRPr sz="1100" b="1" dirty="0">
                        <a:solidFill>
                          <a:srgbClr val="666666"/>
                        </a:solidFill>
                        <a:highlight>
                          <a:schemeClr val="lt2"/>
                        </a:highlight>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a:spcBef>
                          <a:spcPts val="0"/>
                        </a:spcBef>
                        <a:spcAft>
                          <a:spcPts val="0"/>
                        </a:spcAft>
                        <a:buNone/>
                      </a:pPr>
                      <a:r>
                        <a:rPr lang="en" sz="1100" b="1" dirty="0">
                          <a:solidFill>
                            <a:srgbClr val="666666"/>
                          </a:solidFill>
                          <a:highlight>
                            <a:schemeClr val="lt2"/>
                          </a:highlight>
                          <a:latin typeface="Maven Pro"/>
                          <a:ea typeface="Maven Pro"/>
                          <a:cs typeface="Maven Pro"/>
                          <a:sym typeface="Maven Pro"/>
                        </a:rPr>
                        <a:t>Validation</a:t>
                      </a:r>
                      <a:endParaRPr sz="1100" b="1" dirty="0">
                        <a:solidFill>
                          <a:srgbClr val="666666"/>
                        </a:solidFill>
                        <a:highlight>
                          <a:schemeClr val="lt2"/>
                        </a:highlight>
                        <a:latin typeface="Maven Pro"/>
                        <a:ea typeface="Maven Pro"/>
                        <a:cs typeface="Maven Pro"/>
                        <a:sym typeface="Maven Pro"/>
                      </a:endParaRPr>
                    </a:p>
                    <a:p>
                      <a:pPr marL="0" lvl="0" indent="0" algn="ctr">
                        <a:spcBef>
                          <a:spcPts val="0"/>
                        </a:spcBef>
                        <a:spcAft>
                          <a:spcPts val="0"/>
                        </a:spcAft>
                        <a:buNone/>
                      </a:pPr>
                      <a:r>
                        <a:rPr lang="en" sz="1100" b="1" dirty="0">
                          <a:solidFill>
                            <a:srgbClr val="666666"/>
                          </a:solidFill>
                          <a:highlight>
                            <a:schemeClr val="lt2"/>
                          </a:highlight>
                          <a:latin typeface="Maven Pro"/>
                          <a:ea typeface="Maven Pro"/>
                          <a:cs typeface="Maven Pro"/>
                          <a:sym typeface="Maven Pro"/>
                        </a:rPr>
                        <a:t>Loss</a:t>
                      </a:r>
                      <a:endParaRPr sz="1100" b="1" dirty="0">
                        <a:solidFill>
                          <a:srgbClr val="666666"/>
                        </a:solidFill>
                        <a:highlight>
                          <a:schemeClr val="lt2"/>
                        </a:highlight>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extLst>
                  <a:ext uri="{0D108BD9-81ED-4DB2-BD59-A6C34878D82A}">
                    <a16:rowId xmlns:a16="http://schemas.microsoft.com/office/drawing/2014/main" xmlns="" val="10000"/>
                  </a:ext>
                </a:extLst>
              </a:tr>
              <a:tr h="542079">
                <a:tc>
                  <a:txBody>
                    <a:bodyPr/>
                    <a:lstStyle/>
                    <a:p>
                      <a:pPr marL="0" lvl="0" indent="0" algn="ctr">
                        <a:spcBef>
                          <a:spcPts val="0"/>
                        </a:spcBef>
                        <a:spcAft>
                          <a:spcPts val="0"/>
                        </a:spcAft>
                        <a:buNone/>
                      </a:pPr>
                      <a:r>
                        <a:rPr lang="en" sz="1100" b="1" dirty="0">
                          <a:latin typeface="Maven Pro"/>
                          <a:ea typeface="Maven Pro"/>
                          <a:cs typeface="Maven Pro"/>
                          <a:sym typeface="Maven Pro"/>
                        </a:rPr>
                        <a:t>Model 1</a:t>
                      </a:r>
                      <a:endParaRPr sz="1100" b="1" dirty="0">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a:spcBef>
                          <a:spcPts val="0"/>
                        </a:spcBef>
                        <a:spcAft>
                          <a:spcPts val="0"/>
                        </a:spcAft>
                        <a:buNone/>
                      </a:pPr>
                      <a:r>
                        <a:rPr lang="en" sz="1100" b="1" dirty="0">
                          <a:latin typeface="Maven Pro"/>
                          <a:ea typeface="Maven Pro"/>
                          <a:cs typeface="Maven Pro"/>
                          <a:sym typeface="Maven Pro"/>
                        </a:rPr>
                        <a:t>79.72%</a:t>
                      </a:r>
                      <a:endParaRPr sz="1100" b="1" dirty="0">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a:spcBef>
                          <a:spcPts val="0"/>
                        </a:spcBef>
                        <a:spcAft>
                          <a:spcPts val="0"/>
                        </a:spcAft>
                        <a:buNone/>
                      </a:pPr>
                      <a:r>
                        <a:rPr lang="en" sz="1100" b="1" dirty="0">
                          <a:latin typeface="Maven Pro"/>
                          <a:ea typeface="Maven Pro"/>
                          <a:cs typeface="Maven Pro"/>
                          <a:sym typeface="Maven Pro"/>
                        </a:rPr>
                        <a:t>62.14%</a:t>
                      </a:r>
                      <a:endParaRPr sz="1100" b="1" dirty="0">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a:spcBef>
                          <a:spcPts val="0"/>
                        </a:spcBef>
                        <a:spcAft>
                          <a:spcPts val="0"/>
                        </a:spcAft>
                        <a:buNone/>
                      </a:pPr>
                      <a:r>
                        <a:rPr lang="en" sz="1100" b="1" dirty="0">
                          <a:latin typeface="Maven Pro"/>
                          <a:ea typeface="Maven Pro"/>
                          <a:cs typeface="Maven Pro"/>
                          <a:sym typeface="Maven Pro"/>
                        </a:rPr>
                        <a:t>0.57</a:t>
                      </a:r>
                      <a:endParaRPr sz="1100" b="1" dirty="0">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a:spcBef>
                          <a:spcPts val="0"/>
                        </a:spcBef>
                        <a:spcAft>
                          <a:spcPts val="0"/>
                        </a:spcAft>
                        <a:buNone/>
                      </a:pPr>
                      <a:r>
                        <a:rPr lang="en" sz="1100" b="1" dirty="0">
                          <a:latin typeface="Maven Pro"/>
                          <a:ea typeface="Maven Pro"/>
                          <a:cs typeface="Maven Pro"/>
                          <a:sym typeface="Maven Pro"/>
                        </a:rPr>
                        <a:t>0.6214</a:t>
                      </a:r>
                      <a:endParaRPr sz="1100" b="1" dirty="0">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extLst>
                  <a:ext uri="{0D108BD9-81ED-4DB2-BD59-A6C34878D82A}">
                    <a16:rowId xmlns:a16="http://schemas.microsoft.com/office/drawing/2014/main" xmlns="" val="10001"/>
                  </a:ext>
                </a:extLst>
              </a:tr>
              <a:tr h="542079">
                <a:tc>
                  <a:txBody>
                    <a:bodyPr/>
                    <a:lstStyle/>
                    <a:p>
                      <a:pPr marL="0" lvl="0" indent="0" algn="ctr" rtl="0">
                        <a:spcBef>
                          <a:spcPts val="0"/>
                        </a:spcBef>
                        <a:spcAft>
                          <a:spcPts val="0"/>
                        </a:spcAft>
                        <a:buNone/>
                      </a:pPr>
                      <a:r>
                        <a:rPr lang="en" sz="1100" b="1">
                          <a:latin typeface="Maven Pro"/>
                          <a:ea typeface="Maven Pro"/>
                          <a:cs typeface="Maven Pro"/>
                          <a:sym typeface="Maven Pro"/>
                        </a:rPr>
                        <a:t>Model 2</a:t>
                      </a:r>
                      <a:endParaRPr sz="1100" b="1">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sz="1100" b="1" dirty="0">
                          <a:latin typeface="Maven Pro"/>
                          <a:ea typeface="Maven Pro"/>
                          <a:cs typeface="Maven Pro"/>
                          <a:sym typeface="Maven Pro"/>
                        </a:rPr>
                        <a:t>78.36%</a:t>
                      </a:r>
                      <a:endParaRPr sz="1100" b="1" dirty="0">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sz="1100" b="1" dirty="0">
                          <a:latin typeface="Maven Pro"/>
                          <a:ea typeface="Maven Pro"/>
                          <a:cs typeface="Maven Pro"/>
                          <a:sym typeface="Maven Pro"/>
                        </a:rPr>
                        <a:t>62.73%</a:t>
                      </a:r>
                      <a:endParaRPr sz="1100" b="1" dirty="0">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sz="1100" b="1" dirty="0">
                          <a:latin typeface="Maven Pro"/>
                          <a:ea typeface="Maven Pro"/>
                          <a:cs typeface="Maven Pro"/>
                          <a:sym typeface="Maven Pro"/>
                        </a:rPr>
                        <a:t>0.610</a:t>
                      </a:r>
                      <a:endParaRPr sz="1100" b="1" dirty="0">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sz="1100" b="1" dirty="0">
                          <a:latin typeface="Maven Pro"/>
                          <a:ea typeface="Maven Pro"/>
                          <a:cs typeface="Maven Pro"/>
                          <a:sym typeface="Maven Pro"/>
                        </a:rPr>
                        <a:t>1.2982</a:t>
                      </a:r>
                      <a:endParaRPr sz="1100" b="1" dirty="0">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extLst>
                  <a:ext uri="{0D108BD9-81ED-4DB2-BD59-A6C34878D82A}">
                    <a16:rowId xmlns:a16="http://schemas.microsoft.com/office/drawing/2014/main" xmlns="" val="10002"/>
                  </a:ext>
                </a:extLst>
              </a:tr>
              <a:tr h="542079">
                <a:tc>
                  <a:txBody>
                    <a:bodyPr/>
                    <a:lstStyle/>
                    <a:p>
                      <a:pPr marL="0" lvl="0" indent="0" algn="ctr" rtl="0">
                        <a:spcBef>
                          <a:spcPts val="0"/>
                        </a:spcBef>
                        <a:spcAft>
                          <a:spcPts val="0"/>
                        </a:spcAft>
                        <a:buNone/>
                      </a:pPr>
                      <a:r>
                        <a:rPr lang="en" sz="1100" b="1">
                          <a:latin typeface="Maven Pro"/>
                          <a:ea typeface="Maven Pro"/>
                          <a:cs typeface="Maven Pro"/>
                          <a:sym typeface="Maven Pro"/>
                        </a:rPr>
                        <a:t>Model 3</a:t>
                      </a:r>
                      <a:endParaRPr sz="1100" b="1">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sz="1100" b="1" dirty="0">
                          <a:latin typeface="Maven Pro"/>
                          <a:ea typeface="Maven Pro"/>
                          <a:cs typeface="Maven Pro"/>
                          <a:sym typeface="Maven Pro"/>
                        </a:rPr>
                        <a:t>93.01%</a:t>
                      </a:r>
                      <a:endParaRPr sz="1100" b="1" dirty="0">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sz="1100" b="1" dirty="0">
                          <a:latin typeface="Maven Pro"/>
                          <a:ea typeface="Maven Pro"/>
                          <a:cs typeface="Maven Pro"/>
                          <a:sym typeface="Maven Pro"/>
                        </a:rPr>
                        <a:t>72.93%</a:t>
                      </a:r>
                      <a:endParaRPr sz="1100" b="1" dirty="0">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sz="1100" b="1" dirty="0">
                          <a:latin typeface="Maven Pro"/>
                          <a:ea typeface="Maven Pro"/>
                          <a:cs typeface="Maven Pro"/>
                          <a:sym typeface="Maven Pro"/>
                        </a:rPr>
                        <a:t>0.22</a:t>
                      </a:r>
                      <a:endParaRPr sz="1100" b="1" dirty="0">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sz="1100" b="1" dirty="0">
                          <a:latin typeface="Maven Pro"/>
                          <a:ea typeface="Maven Pro"/>
                          <a:cs typeface="Maven Pro"/>
                          <a:sym typeface="Maven Pro"/>
                        </a:rPr>
                        <a:t>1.1419</a:t>
                      </a:r>
                      <a:endParaRPr sz="1100" b="1" dirty="0">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extLst>
                  <a:ext uri="{0D108BD9-81ED-4DB2-BD59-A6C34878D82A}">
                    <a16:rowId xmlns:a16="http://schemas.microsoft.com/office/drawing/2014/main" xmlns="" val="10003"/>
                  </a:ext>
                </a:extLst>
              </a:tr>
              <a:tr h="542079">
                <a:tc>
                  <a:txBody>
                    <a:bodyPr/>
                    <a:lstStyle/>
                    <a:p>
                      <a:pPr marL="0" lvl="0" indent="0" algn="ctr" rtl="0">
                        <a:spcBef>
                          <a:spcPts val="0"/>
                        </a:spcBef>
                        <a:spcAft>
                          <a:spcPts val="0"/>
                        </a:spcAft>
                        <a:buNone/>
                      </a:pPr>
                      <a:r>
                        <a:rPr lang="en" sz="1100" b="1">
                          <a:latin typeface="Maven Pro"/>
                          <a:ea typeface="Maven Pro"/>
                          <a:cs typeface="Maven Pro"/>
                          <a:sym typeface="Maven Pro"/>
                        </a:rPr>
                        <a:t>Model 4</a:t>
                      </a:r>
                      <a:endParaRPr sz="1100" b="1">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sz="1100" b="1">
                          <a:latin typeface="Maven Pro"/>
                          <a:ea typeface="Maven Pro"/>
                          <a:cs typeface="Maven Pro"/>
                          <a:sym typeface="Maven Pro"/>
                        </a:rPr>
                        <a:t>86.33%</a:t>
                      </a:r>
                      <a:endParaRPr sz="1100" b="1">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sz="1100" b="1" dirty="0">
                          <a:latin typeface="Maven Pro"/>
                          <a:ea typeface="Maven Pro"/>
                          <a:cs typeface="Maven Pro"/>
                          <a:sym typeface="Maven Pro"/>
                        </a:rPr>
                        <a:t>80.17%</a:t>
                      </a:r>
                      <a:endParaRPr sz="1100" b="1" dirty="0">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sz="1100" b="1" dirty="0">
                          <a:latin typeface="Maven Pro"/>
                          <a:ea typeface="Maven Pro"/>
                          <a:cs typeface="Maven Pro"/>
                          <a:sym typeface="Maven Pro"/>
                        </a:rPr>
                        <a:t>0.37</a:t>
                      </a:r>
                      <a:endParaRPr sz="1100" b="1" dirty="0">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sz="1100" b="1" dirty="0">
                          <a:latin typeface="Maven Pro"/>
                          <a:ea typeface="Maven Pro"/>
                          <a:cs typeface="Maven Pro"/>
                          <a:sym typeface="Maven Pro"/>
                        </a:rPr>
                        <a:t>0.8017</a:t>
                      </a:r>
                      <a:endParaRPr sz="1100" b="1" dirty="0">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extLst>
                  <a:ext uri="{0D108BD9-81ED-4DB2-BD59-A6C34878D82A}">
                    <a16:rowId xmlns:a16="http://schemas.microsoft.com/office/drawing/2014/main" xmlns="" val="10004"/>
                  </a:ext>
                </a:extLst>
              </a:tr>
              <a:tr h="542079">
                <a:tc>
                  <a:txBody>
                    <a:bodyPr/>
                    <a:lstStyle/>
                    <a:p>
                      <a:pPr marL="0" lvl="0" indent="0" algn="ctr" rtl="0">
                        <a:spcBef>
                          <a:spcPts val="0"/>
                        </a:spcBef>
                        <a:spcAft>
                          <a:spcPts val="0"/>
                        </a:spcAft>
                        <a:buNone/>
                      </a:pPr>
                      <a:r>
                        <a:rPr lang="en" sz="1100" b="1" dirty="0">
                          <a:latin typeface="Maven Pro"/>
                          <a:ea typeface="Maven Pro"/>
                          <a:cs typeface="Maven Pro"/>
                          <a:sym typeface="Maven Pro"/>
                        </a:rPr>
                        <a:t>Model 5</a:t>
                      </a:r>
                      <a:endParaRPr sz="1100" b="1" dirty="0">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sz="1100" b="1">
                          <a:latin typeface="Maven Pro"/>
                          <a:ea typeface="Maven Pro"/>
                          <a:cs typeface="Maven Pro"/>
                          <a:sym typeface="Maven Pro"/>
                        </a:rPr>
                        <a:t>84.43%</a:t>
                      </a:r>
                      <a:endParaRPr sz="1100" b="1">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sz="1100" b="1" dirty="0">
                          <a:latin typeface="Maven Pro"/>
                          <a:ea typeface="Maven Pro"/>
                          <a:cs typeface="Maven Pro"/>
                          <a:sym typeface="Maven Pro"/>
                        </a:rPr>
                        <a:t>82.30%</a:t>
                      </a:r>
                      <a:endParaRPr sz="1100" b="1" dirty="0">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sz="1100" b="1" dirty="0">
                          <a:latin typeface="Maven Pro"/>
                          <a:ea typeface="Maven Pro"/>
                          <a:cs typeface="Maven Pro"/>
                          <a:sym typeface="Maven Pro"/>
                        </a:rPr>
                        <a:t>0.196</a:t>
                      </a:r>
                      <a:endParaRPr sz="1100" b="1" dirty="0">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sz="1100" b="1" dirty="0">
                          <a:latin typeface="Maven Pro"/>
                          <a:ea typeface="Maven Pro"/>
                          <a:cs typeface="Maven Pro"/>
                          <a:sym typeface="Maven Pro"/>
                        </a:rPr>
                        <a:t>0.452</a:t>
                      </a:r>
                      <a:endParaRPr sz="1100" b="1" dirty="0">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extLst>
                  <a:ext uri="{0D108BD9-81ED-4DB2-BD59-A6C34878D82A}">
                    <a16:rowId xmlns:a16="http://schemas.microsoft.com/office/drawing/2014/main" xmlns="" val="10005"/>
                  </a:ext>
                </a:extLst>
              </a:tr>
              <a:tr h="542079">
                <a:tc>
                  <a:txBody>
                    <a:bodyPr/>
                    <a:lstStyle/>
                    <a:p>
                      <a:pPr marL="0" lvl="0" indent="0" algn="ctr" rtl="0">
                        <a:spcBef>
                          <a:spcPts val="0"/>
                        </a:spcBef>
                        <a:spcAft>
                          <a:spcPts val="0"/>
                        </a:spcAft>
                        <a:buNone/>
                      </a:pPr>
                      <a:r>
                        <a:rPr lang="en" sz="1100" b="1" dirty="0">
                          <a:latin typeface="Maven Pro"/>
                          <a:ea typeface="Maven Pro"/>
                          <a:cs typeface="Maven Pro"/>
                          <a:sym typeface="Maven Pro"/>
                        </a:rPr>
                        <a:t>Model 6</a:t>
                      </a:r>
                      <a:endParaRPr sz="1100" b="1" dirty="0">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sz="1100" b="1" dirty="0">
                          <a:latin typeface="Maven Pro"/>
                          <a:ea typeface="Maven Pro"/>
                          <a:cs typeface="Maven Pro"/>
                          <a:sym typeface="Maven Pro"/>
                        </a:rPr>
                        <a:t>93%</a:t>
                      </a:r>
                      <a:endParaRPr sz="1100" b="1" dirty="0">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sz="1100" b="1">
                          <a:latin typeface="Maven Pro"/>
                          <a:ea typeface="Maven Pro"/>
                          <a:cs typeface="Maven Pro"/>
                          <a:sym typeface="Maven Pro"/>
                        </a:rPr>
                        <a:t>88.09%</a:t>
                      </a:r>
                      <a:endParaRPr sz="1100" b="1">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sz="1100" b="1" dirty="0">
                          <a:latin typeface="Maven Pro"/>
                          <a:ea typeface="Maven Pro"/>
                          <a:cs typeface="Maven Pro"/>
                          <a:sym typeface="Maven Pro"/>
                        </a:rPr>
                        <a:t>0.196</a:t>
                      </a:r>
                      <a:endParaRPr sz="1100" b="1" dirty="0">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sz="1100" b="1" dirty="0">
                          <a:latin typeface="Maven Pro"/>
                          <a:ea typeface="Maven Pro"/>
                          <a:cs typeface="Maven Pro"/>
                          <a:sym typeface="Maven Pro"/>
                        </a:rPr>
                        <a:t>0.4028</a:t>
                      </a:r>
                      <a:endParaRPr sz="1100" b="1" dirty="0">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extLst>
                  <a:ext uri="{0D108BD9-81ED-4DB2-BD59-A6C34878D82A}">
                    <a16:rowId xmlns:a16="http://schemas.microsoft.com/office/drawing/2014/main" xmlns="" val="10006"/>
                  </a:ext>
                </a:extLst>
              </a:tr>
            </a:tbl>
          </a:graphicData>
        </a:graphic>
      </p:graphicFrame>
      <p:pic>
        <p:nvPicPr>
          <p:cNvPr id="2" name="Picture 1">
            <a:extLst>
              <a:ext uri="{FF2B5EF4-FFF2-40B4-BE49-F238E27FC236}">
                <a16:creationId xmlns:a16="http://schemas.microsoft.com/office/drawing/2014/main" xmlns="" id="{12FAEA4B-EB58-4C5A-9E35-4E167DF41498}"/>
              </a:ext>
            </a:extLst>
          </p:cNvPr>
          <p:cNvPicPr>
            <a:picLocks noChangeAspect="1"/>
          </p:cNvPicPr>
          <p:nvPr/>
        </p:nvPicPr>
        <p:blipFill>
          <a:blip r:embed="rId3"/>
          <a:stretch>
            <a:fillRect/>
          </a:stretch>
        </p:blipFill>
        <p:spPr>
          <a:xfrm>
            <a:off x="5044441" y="876299"/>
            <a:ext cx="3970020" cy="379455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Shape 376"/>
          <p:cNvSpPr txBox="1">
            <a:spLocks noGrp="1"/>
          </p:cNvSpPr>
          <p:nvPr>
            <p:ph type="title"/>
          </p:nvPr>
        </p:nvSpPr>
        <p:spPr>
          <a:xfrm>
            <a:off x="1388625" y="772725"/>
            <a:ext cx="6366900" cy="18633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en"/>
              <a:t>Thank You!</a:t>
            </a:r>
            <a:endParaRPr/>
          </a:p>
        </p:txBody>
      </p:sp>
      <p:sp>
        <p:nvSpPr>
          <p:cNvPr id="377" name="Shape 377"/>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noAutofit/>
          </a:bodyPr>
          <a:lstStyle/>
          <a:p>
            <a:pPr marL="0" lvl="0" indent="0">
              <a:spcBef>
                <a:spcPts val="0"/>
              </a:spcBef>
              <a:spcAft>
                <a:spcPts val="160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Shape 284"/>
          <p:cNvSpPr txBox="1">
            <a:spLocks noGrp="1"/>
          </p:cNvSpPr>
          <p:nvPr>
            <p:ph type="title"/>
          </p:nvPr>
        </p:nvSpPr>
        <p:spPr>
          <a:xfrm>
            <a:off x="1191650" y="104875"/>
            <a:ext cx="7672800" cy="859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3000">
                <a:solidFill>
                  <a:srgbClr val="000000"/>
                </a:solidFill>
              </a:rPr>
              <a:t>About the Dataset:</a:t>
            </a:r>
            <a:endParaRPr sz="3000">
              <a:solidFill>
                <a:srgbClr val="000000"/>
              </a:solidFill>
            </a:endParaRPr>
          </a:p>
          <a:p>
            <a:pPr marL="0" lvl="0" indent="0">
              <a:spcBef>
                <a:spcPts val="0"/>
              </a:spcBef>
              <a:spcAft>
                <a:spcPts val="0"/>
              </a:spcAft>
              <a:buNone/>
            </a:pPr>
            <a:r>
              <a:rPr lang="en" sz="1800">
                <a:solidFill>
                  <a:srgbClr val="666666"/>
                </a:solidFill>
              </a:rPr>
              <a:t>What is CIFAR-10?</a:t>
            </a:r>
            <a:endParaRPr sz="1800">
              <a:solidFill>
                <a:srgbClr val="666666"/>
              </a:solidFill>
            </a:endParaRPr>
          </a:p>
        </p:txBody>
      </p:sp>
      <p:sp>
        <p:nvSpPr>
          <p:cNvPr id="285" name="Shape 285"/>
          <p:cNvSpPr txBox="1">
            <a:spLocks noGrp="1"/>
          </p:cNvSpPr>
          <p:nvPr>
            <p:ph type="body" idx="1"/>
          </p:nvPr>
        </p:nvSpPr>
        <p:spPr>
          <a:xfrm>
            <a:off x="1191650" y="1012400"/>
            <a:ext cx="7854900" cy="18396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1800">
                <a:solidFill>
                  <a:srgbClr val="000000"/>
                </a:solidFill>
                <a:latin typeface="Maven Pro"/>
                <a:ea typeface="Maven Pro"/>
                <a:cs typeface="Maven Pro"/>
                <a:sym typeface="Maven Pro"/>
              </a:rPr>
              <a:t>The CIFAR-10 dataset consists of 60,000 32X32 images which are divided into 10 categories (airplane, automobile, bird, cat, etc.) and each category has 6000 images. The images are split in train and test.</a:t>
            </a:r>
            <a:endParaRPr sz="1800">
              <a:solidFill>
                <a:srgbClr val="000000"/>
              </a:solidFill>
              <a:latin typeface="Maven Pro"/>
              <a:ea typeface="Maven Pro"/>
              <a:cs typeface="Maven Pro"/>
              <a:sym typeface="Maven Pro"/>
            </a:endParaRPr>
          </a:p>
          <a:p>
            <a:pPr marL="0" lvl="0" indent="0" algn="just">
              <a:spcBef>
                <a:spcPts val="0"/>
              </a:spcBef>
              <a:spcAft>
                <a:spcPts val="0"/>
              </a:spcAft>
              <a:buNone/>
            </a:pPr>
            <a:r>
              <a:rPr lang="en" sz="1800" b="1">
                <a:solidFill>
                  <a:srgbClr val="000000"/>
                </a:solidFill>
                <a:latin typeface="Maven Pro"/>
                <a:ea typeface="Maven Pro"/>
                <a:cs typeface="Maven Pro"/>
                <a:sym typeface="Maven Pro"/>
              </a:rPr>
              <a:t>Train- 50,000 observations</a:t>
            </a:r>
            <a:endParaRPr sz="1800" b="1">
              <a:solidFill>
                <a:srgbClr val="000000"/>
              </a:solidFill>
              <a:latin typeface="Maven Pro"/>
              <a:ea typeface="Maven Pro"/>
              <a:cs typeface="Maven Pro"/>
              <a:sym typeface="Maven Pro"/>
            </a:endParaRPr>
          </a:p>
          <a:p>
            <a:pPr marL="0" lvl="0" indent="0" algn="just" rtl="0">
              <a:spcBef>
                <a:spcPts val="0"/>
              </a:spcBef>
              <a:spcAft>
                <a:spcPts val="0"/>
              </a:spcAft>
              <a:buNone/>
            </a:pPr>
            <a:r>
              <a:rPr lang="en" sz="1800" b="1">
                <a:solidFill>
                  <a:srgbClr val="000000"/>
                </a:solidFill>
                <a:latin typeface="Maven Pro"/>
                <a:ea typeface="Maven Pro"/>
                <a:cs typeface="Maven Pro"/>
                <a:sym typeface="Maven Pro"/>
              </a:rPr>
              <a:t>Test- 10,000 observations</a:t>
            </a:r>
            <a:endParaRPr sz="1800" b="1">
              <a:solidFill>
                <a:srgbClr val="000000"/>
              </a:solidFill>
              <a:latin typeface="Maven Pro"/>
              <a:ea typeface="Maven Pro"/>
              <a:cs typeface="Maven Pro"/>
              <a:sym typeface="Maven Pro"/>
            </a:endParaRPr>
          </a:p>
          <a:p>
            <a:pPr marL="0" lvl="0" indent="0" algn="just">
              <a:spcBef>
                <a:spcPts val="0"/>
              </a:spcBef>
              <a:spcAft>
                <a:spcPts val="0"/>
              </a:spcAft>
              <a:buNone/>
            </a:pPr>
            <a:endParaRPr sz="1800" b="1">
              <a:solidFill>
                <a:srgbClr val="000000"/>
              </a:solidFill>
              <a:latin typeface="Maven Pro"/>
              <a:ea typeface="Maven Pro"/>
              <a:cs typeface="Maven Pro"/>
              <a:sym typeface="Maven Pro"/>
            </a:endParaRPr>
          </a:p>
          <a:p>
            <a:pPr marL="0" lvl="0" indent="0" algn="just">
              <a:spcBef>
                <a:spcPts val="0"/>
              </a:spcBef>
              <a:spcAft>
                <a:spcPts val="0"/>
              </a:spcAft>
              <a:buNone/>
            </a:pPr>
            <a:endParaRPr sz="1800">
              <a:solidFill>
                <a:srgbClr val="000000"/>
              </a:solidFill>
              <a:latin typeface="Maven Pro"/>
              <a:ea typeface="Maven Pro"/>
              <a:cs typeface="Maven Pro"/>
              <a:sym typeface="Maven Pro"/>
            </a:endParaRPr>
          </a:p>
          <a:p>
            <a:pPr marL="0" lvl="0" indent="0">
              <a:spcBef>
                <a:spcPts val="0"/>
              </a:spcBef>
              <a:spcAft>
                <a:spcPts val="0"/>
              </a:spcAft>
              <a:buNone/>
            </a:pPr>
            <a:endParaRPr sz="1800">
              <a:solidFill>
                <a:srgbClr val="000000"/>
              </a:solidFill>
            </a:endParaRPr>
          </a:p>
          <a:p>
            <a:pPr marL="0" lvl="0" indent="0">
              <a:spcBef>
                <a:spcPts val="1600"/>
              </a:spcBef>
              <a:spcAft>
                <a:spcPts val="0"/>
              </a:spcAft>
              <a:buNone/>
            </a:pPr>
            <a:endParaRPr sz="1800">
              <a:solidFill>
                <a:srgbClr val="FFFFFF"/>
              </a:solidFill>
            </a:endParaRPr>
          </a:p>
          <a:p>
            <a:pPr marL="0" lvl="0" indent="0">
              <a:spcBef>
                <a:spcPts val="1600"/>
              </a:spcBef>
              <a:spcAft>
                <a:spcPts val="1600"/>
              </a:spcAft>
              <a:buNone/>
            </a:pPr>
            <a:endParaRPr sz="1800">
              <a:solidFill>
                <a:srgbClr val="FFFFFF"/>
              </a:solidFill>
            </a:endParaRPr>
          </a:p>
        </p:txBody>
      </p:sp>
      <p:sp>
        <p:nvSpPr>
          <p:cNvPr id="286" name="Shape 286"/>
          <p:cNvSpPr txBox="1"/>
          <p:nvPr/>
        </p:nvSpPr>
        <p:spPr>
          <a:xfrm>
            <a:off x="1191650" y="2997350"/>
            <a:ext cx="7776300" cy="18396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0"/>
              </a:spcBef>
              <a:spcAft>
                <a:spcPts val="0"/>
              </a:spcAft>
              <a:buNone/>
            </a:pPr>
            <a:r>
              <a:rPr lang="en" sz="1800" b="1">
                <a:solidFill>
                  <a:srgbClr val="434343"/>
                </a:solidFill>
                <a:latin typeface="Maven Pro"/>
                <a:ea typeface="Maven Pro"/>
                <a:cs typeface="Maven Pro"/>
                <a:sym typeface="Maven Pro"/>
              </a:rPr>
              <a:t>Library used for processing CIFAR-10 dataset:</a:t>
            </a:r>
            <a:endParaRPr sz="1800" b="1">
              <a:solidFill>
                <a:srgbClr val="434343"/>
              </a:solidFill>
              <a:latin typeface="Maven Pro"/>
              <a:ea typeface="Maven Pro"/>
              <a:cs typeface="Maven Pro"/>
              <a:sym typeface="Maven Pro"/>
            </a:endParaRPr>
          </a:p>
          <a:p>
            <a:pPr marL="0" lvl="0" indent="0" algn="just" rtl="0">
              <a:lnSpc>
                <a:spcPct val="115000"/>
              </a:lnSpc>
              <a:spcBef>
                <a:spcPts val="0"/>
              </a:spcBef>
              <a:spcAft>
                <a:spcPts val="0"/>
              </a:spcAft>
              <a:buNone/>
            </a:pPr>
            <a:r>
              <a:rPr lang="en" sz="1800">
                <a:latin typeface="Maven Pro"/>
                <a:ea typeface="Maven Pro"/>
                <a:cs typeface="Maven Pro"/>
                <a:sym typeface="Maven Pro"/>
              </a:rPr>
              <a:t>Keras is a high-level neural networks API, which runs on Python and uses TensorFlow in the background. It allows for fast prototyping.</a:t>
            </a:r>
            <a:endParaRPr sz="1800">
              <a:latin typeface="Maven Pro"/>
              <a:ea typeface="Maven Pro"/>
              <a:cs typeface="Maven Pro"/>
              <a:sym typeface="Maven Pr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Shape 291"/>
          <p:cNvSpPr txBox="1">
            <a:spLocks noGrp="1"/>
          </p:cNvSpPr>
          <p:nvPr>
            <p:ph type="title"/>
          </p:nvPr>
        </p:nvSpPr>
        <p:spPr>
          <a:xfrm>
            <a:off x="1210225" y="108925"/>
            <a:ext cx="7124100" cy="5649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solidFill>
                  <a:srgbClr val="000000"/>
                </a:solidFill>
              </a:rPr>
              <a:t>Convolution Neural Network:</a:t>
            </a:r>
            <a:endParaRPr>
              <a:solidFill>
                <a:srgbClr val="000000"/>
              </a:solidFill>
            </a:endParaRPr>
          </a:p>
        </p:txBody>
      </p:sp>
      <p:sp>
        <p:nvSpPr>
          <p:cNvPr id="292" name="Shape 292"/>
          <p:cNvSpPr txBox="1">
            <a:spLocks noGrp="1"/>
          </p:cNvSpPr>
          <p:nvPr>
            <p:ph type="body" idx="1"/>
          </p:nvPr>
        </p:nvSpPr>
        <p:spPr>
          <a:xfrm>
            <a:off x="1210225" y="673825"/>
            <a:ext cx="7745400" cy="39720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1800">
                <a:solidFill>
                  <a:srgbClr val="000000"/>
                </a:solidFill>
                <a:latin typeface="Maven Pro"/>
                <a:ea typeface="Maven Pro"/>
                <a:cs typeface="Maven Pro"/>
                <a:sym typeface="Maven Pro"/>
              </a:rPr>
              <a:t>CNNs are one of the most commonly used Neural Networks for Image Classification and Recognition. This is the technique that we are going to use on the CIFAR-10 dataset to classify images in one of the 10 categories.</a:t>
            </a:r>
            <a:endParaRPr sz="1800">
              <a:solidFill>
                <a:srgbClr val="000000"/>
              </a:solidFill>
              <a:latin typeface="Maven Pro"/>
              <a:ea typeface="Maven Pro"/>
              <a:cs typeface="Maven Pro"/>
              <a:sym typeface="Maven Pro"/>
            </a:endParaRPr>
          </a:p>
          <a:p>
            <a:pPr marL="0" lvl="0" indent="0">
              <a:spcBef>
                <a:spcPts val="1600"/>
              </a:spcBef>
              <a:spcAft>
                <a:spcPts val="0"/>
              </a:spcAft>
              <a:buNone/>
            </a:pPr>
            <a:r>
              <a:rPr lang="en" sz="1800">
                <a:solidFill>
                  <a:srgbClr val="000000"/>
                </a:solidFill>
                <a:latin typeface="Maven Pro"/>
                <a:ea typeface="Maven Pro"/>
                <a:cs typeface="Maven Pro"/>
                <a:sym typeface="Maven Pro"/>
              </a:rPr>
              <a:t>CNN has 4 steps:</a:t>
            </a:r>
            <a:endParaRPr sz="1800">
              <a:solidFill>
                <a:srgbClr val="000000"/>
              </a:solidFill>
              <a:latin typeface="Maven Pro"/>
              <a:ea typeface="Maven Pro"/>
              <a:cs typeface="Maven Pro"/>
              <a:sym typeface="Maven Pro"/>
            </a:endParaRPr>
          </a:p>
          <a:p>
            <a:pPr marL="457200" lvl="0" indent="-342900" rtl="0">
              <a:spcBef>
                <a:spcPts val="1600"/>
              </a:spcBef>
              <a:spcAft>
                <a:spcPts val="0"/>
              </a:spcAft>
              <a:buClr>
                <a:srgbClr val="000000"/>
              </a:buClr>
              <a:buSzPts val="1800"/>
              <a:buFont typeface="Maven Pro"/>
              <a:buAutoNum type="arabicPeriod"/>
            </a:pPr>
            <a:r>
              <a:rPr lang="en" sz="1800" b="1">
                <a:solidFill>
                  <a:srgbClr val="000000"/>
                </a:solidFill>
                <a:latin typeface="Maven Pro"/>
                <a:ea typeface="Maven Pro"/>
                <a:cs typeface="Maven Pro"/>
                <a:sym typeface="Maven Pro"/>
              </a:rPr>
              <a:t>Convolution</a:t>
            </a:r>
            <a:endParaRPr sz="1800" b="1">
              <a:solidFill>
                <a:srgbClr val="000000"/>
              </a:solidFill>
              <a:latin typeface="Maven Pro"/>
              <a:ea typeface="Maven Pro"/>
              <a:cs typeface="Maven Pro"/>
              <a:sym typeface="Maven Pro"/>
            </a:endParaRPr>
          </a:p>
          <a:p>
            <a:pPr marL="457200" lvl="0" indent="-342900" rtl="0">
              <a:spcBef>
                <a:spcPts val="0"/>
              </a:spcBef>
              <a:spcAft>
                <a:spcPts val="0"/>
              </a:spcAft>
              <a:buClr>
                <a:srgbClr val="000000"/>
              </a:buClr>
              <a:buSzPts val="1800"/>
              <a:buFont typeface="Maven Pro"/>
              <a:buAutoNum type="arabicPeriod"/>
            </a:pPr>
            <a:r>
              <a:rPr lang="en" sz="1800" b="1">
                <a:solidFill>
                  <a:srgbClr val="000000"/>
                </a:solidFill>
                <a:latin typeface="Maven Pro"/>
                <a:ea typeface="Maven Pro"/>
                <a:cs typeface="Maven Pro"/>
                <a:sym typeface="Maven Pro"/>
              </a:rPr>
              <a:t>Activation Function</a:t>
            </a:r>
            <a:endParaRPr sz="1800" b="1">
              <a:solidFill>
                <a:srgbClr val="000000"/>
              </a:solidFill>
              <a:latin typeface="Maven Pro"/>
              <a:ea typeface="Maven Pro"/>
              <a:cs typeface="Maven Pro"/>
              <a:sym typeface="Maven Pro"/>
            </a:endParaRPr>
          </a:p>
          <a:p>
            <a:pPr marL="457200" lvl="0" indent="-342900" rtl="0">
              <a:spcBef>
                <a:spcPts val="0"/>
              </a:spcBef>
              <a:spcAft>
                <a:spcPts val="0"/>
              </a:spcAft>
              <a:buClr>
                <a:srgbClr val="000000"/>
              </a:buClr>
              <a:buSzPts val="1800"/>
              <a:buFont typeface="Maven Pro"/>
              <a:buAutoNum type="arabicPeriod"/>
            </a:pPr>
            <a:r>
              <a:rPr lang="en" sz="1800" b="1">
                <a:solidFill>
                  <a:srgbClr val="000000"/>
                </a:solidFill>
                <a:latin typeface="Maven Pro"/>
                <a:ea typeface="Maven Pro"/>
                <a:cs typeface="Maven Pro"/>
                <a:sym typeface="Maven Pro"/>
              </a:rPr>
              <a:t>Pooling</a:t>
            </a:r>
            <a:endParaRPr sz="1800" b="1">
              <a:solidFill>
                <a:srgbClr val="000000"/>
              </a:solidFill>
              <a:latin typeface="Maven Pro"/>
              <a:ea typeface="Maven Pro"/>
              <a:cs typeface="Maven Pro"/>
              <a:sym typeface="Maven Pro"/>
            </a:endParaRPr>
          </a:p>
          <a:p>
            <a:pPr marL="457200" lvl="0" indent="-342900">
              <a:spcBef>
                <a:spcPts val="0"/>
              </a:spcBef>
              <a:spcAft>
                <a:spcPts val="0"/>
              </a:spcAft>
              <a:buClr>
                <a:srgbClr val="000000"/>
              </a:buClr>
              <a:buSzPts val="1800"/>
              <a:buFont typeface="Maven Pro"/>
              <a:buAutoNum type="arabicPeriod"/>
            </a:pPr>
            <a:r>
              <a:rPr lang="en" sz="1800" b="1">
                <a:solidFill>
                  <a:srgbClr val="000000"/>
                </a:solidFill>
                <a:latin typeface="Maven Pro"/>
                <a:ea typeface="Maven Pro"/>
                <a:cs typeface="Maven Pro"/>
                <a:sym typeface="Maven Pro"/>
              </a:rPr>
              <a:t>Fully Connected Layer - Dense Layer</a:t>
            </a:r>
            <a:endParaRPr sz="1800" b="1">
              <a:solidFill>
                <a:srgbClr val="000000"/>
              </a:solidFill>
              <a:latin typeface="Maven Pro"/>
              <a:ea typeface="Maven Pro"/>
              <a:cs typeface="Maven Pro"/>
              <a:sym typeface="Maven Pro"/>
            </a:endParaRPr>
          </a:p>
          <a:p>
            <a:pPr marL="0" lvl="0" indent="0">
              <a:spcBef>
                <a:spcPts val="1600"/>
              </a:spcBef>
              <a:spcAft>
                <a:spcPts val="160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Shape 297"/>
          <p:cNvSpPr txBox="1">
            <a:spLocks noGrp="1"/>
          </p:cNvSpPr>
          <p:nvPr>
            <p:ph type="title"/>
          </p:nvPr>
        </p:nvSpPr>
        <p:spPr>
          <a:xfrm>
            <a:off x="1198125" y="68575"/>
            <a:ext cx="7612500" cy="5325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solidFill>
                  <a:srgbClr val="000000"/>
                </a:solidFill>
              </a:rPr>
              <a:t>Model 1:</a:t>
            </a:r>
            <a:endParaRPr>
              <a:solidFill>
                <a:srgbClr val="000000"/>
              </a:solidFill>
            </a:endParaRPr>
          </a:p>
          <a:p>
            <a:pPr marL="0" lvl="0" indent="0">
              <a:spcBef>
                <a:spcPts val="0"/>
              </a:spcBef>
              <a:spcAft>
                <a:spcPts val="0"/>
              </a:spcAft>
              <a:buNone/>
            </a:pPr>
            <a:endParaRPr/>
          </a:p>
        </p:txBody>
      </p:sp>
      <p:sp>
        <p:nvSpPr>
          <p:cNvPr id="298" name="Shape 298"/>
          <p:cNvSpPr txBox="1">
            <a:spLocks noGrp="1"/>
          </p:cNvSpPr>
          <p:nvPr>
            <p:ph type="body" idx="1"/>
          </p:nvPr>
        </p:nvSpPr>
        <p:spPr>
          <a:xfrm>
            <a:off x="1198125" y="601075"/>
            <a:ext cx="7878600" cy="43812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1800" b="1">
                <a:latin typeface="Maven Pro"/>
                <a:ea typeface="Maven Pro"/>
                <a:cs typeface="Maven Pro"/>
                <a:sym typeface="Maven Pro"/>
              </a:rPr>
              <a:t>Parameters Used :</a:t>
            </a:r>
            <a:endParaRPr sz="1800" b="1">
              <a:latin typeface="Maven Pro"/>
              <a:ea typeface="Maven Pro"/>
              <a:cs typeface="Maven Pro"/>
              <a:sym typeface="Maven Pro"/>
            </a:endParaRPr>
          </a:p>
          <a:p>
            <a:pPr marL="0" lvl="0" indent="0">
              <a:spcBef>
                <a:spcPts val="0"/>
              </a:spcBef>
              <a:spcAft>
                <a:spcPts val="0"/>
              </a:spcAft>
              <a:buNone/>
            </a:pPr>
            <a:endParaRPr sz="600" b="1">
              <a:latin typeface="Maven Pro"/>
              <a:ea typeface="Maven Pro"/>
              <a:cs typeface="Maven Pro"/>
              <a:sym typeface="Maven Pro"/>
            </a:endParaRPr>
          </a:p>
          <a:p>
            <a:pPr marL="0" lvl="0" indent="0" rtl="0">
              <a:lnSpc>
                <a:spcPct val="100000"/>
              </a:lnSpc>
              <a:spcBef>
                <a:spcPts val="0"/>
              </a:spcBef>
              <a:spcAft>
                <a:spcPts val="0"/>
              </a:spcAft>
              <a:buNone/>
            </a:pPr>
            <a:r>
              <a:rPr lang="en" sz="1800">
                <a:latin typeface="Maven Pro"/>
                <a:ea typeface="Maven Pro"/>
                <a:cs typeface="Maven Pro"/>
                <a:sym typeface="Maven Pro"/>
              </a:rPr>
              <a:t>Number of convolution layers: 5</a:t>
            </a:r>
            <a:endParaRPr sz="1800">
              <a:latin typeface="Maven Pro"/>
              <a:ea typeface="Maven Pro"/>
              <a:cs typeface="Maven Pro"/>
              <a:sym typeface="Maven Pro"/>
            </a:endParaRPr>
          </a:p>
          <a:p>
            <a:pPr marL="0" lvl="0" indent="0" rtl="0">
              <a:lnSpc>
                <a:spcPct val="100000"/>
              </a:lnSpc>
              <a:spcBef>
                <a:spcPts val="0"/>
              </a:spcBef>
              <a:spcAft>
                <a:spcPts val="0"/>
              </a:spcAft>
              <a:buNone/>
            </a:pPr>
            <a:r>
              <a:rPr lang="en" sz="1800">
                <a:latin typeface="Maven Pro"/>
                <a:ea typeface="Maven Pro"/>
                <a:cs typeface="Maven Pro"/>
                <a:sym typeface="Maven Pro"/>
              </a:rPr>
              <a:t>Number of pooling layers: 1</a:t>
            </a:r>
            <a:endParaRPr sz="1800">
              <a:latin typeface="Maven Pro"/>
              <a:ea typeface="Maven Pro"/>
              <a:cs typeface="Maven Pro"/>
              <a:sym typeface="Maven Pro"/>
            </a:endParaRPr>
          </a:p>
          <a:p>
            <a:pPr marL="0" lvl="0" indent="0">
              <a:lnSpc>
                <a:spcPct val="100000"/>
              </a:lnSpc>
              <a:spcBef>
                <a:spcPts val="0"/>
              </a:spcBef>
              <a:spcAft>
                <a:spcPts val="0"/>
              </a:spcAft>
              <a:buNone/>
            </a:pPr>
            <a:r>
              <a:rPr lang="en" sz="1800">
                <a:latin typeface="Maven Pro"/>
                <a:ea typeface="Maven Pro"/>
                <a:cs typeface="Maven Pro"/>
                <a:sym typeface="Maven Pro"/>
              </a:rPr>
              <a:t>Number of dropout layers: 1</a:t>
            </a:r>
            <a:endParaRPr sz="1800">
              <a:latin typeface="Maven Pro"/>
              <a:ea typeface="Maven Pro"/>
              <a:cs typeface="Maven Pro"/>
              <a:sym typeface="Maven Pro"/>
            </a:endParaRPr>
          </a:p>
          <a:p>
            <a:pPr marL="0" lvl="0" indent="0" rtl="0">
              <a:lnSpc>
                <a:spcPct val="100000"/>
              </a:lnSpc>
              <a:spcBef>
                <a:spcPts val="0"/>
              </a:spcBef>
              <a:spcAft>
                <a:spcPts val="0"/>
              </a:spcAft>
              <a:buNone/>
            </a:pPr>
            <a:r>
              <a:rPr lang="en" sz="1800">
                <a:latin typeface="Maven Pro"/>
                <a:ea typeface="Maven Pro"/>
                <a:cs typeface="Maven Pro"/>
                <a:sym typeface="Maven Pro"/>
              </a:rPr>
              <a:t>Activation Function: tanh</a:t>
            </a:r>
            <a:endParaRPr sz="1800">
              <a:latin typeface="Maven Pro"/>
              <a:ea typeface="Maven Pro"/>
              <a:cs typeface="Maven Pro"/>
              <a:sym typeface="Maven Pro"/>
            </a:endParaRPr>
          </a:p>
          <a:p>
            <a:pPr marL="0" lvl="0" indent="0">
              <a:lnSpc>
                <a:spcPct val="100000"/>
              </a:lnSpc>
              <a:spcBef>
                <a:spcPts val="0"/>
              </a:spcBef>
              <a:spcAft>
                <a:spcPts val="0"/>
              </a:spcAft>
              <a:buNone/>
            </a:pPr>
            <a:r>
              <a:rPr lang="en" sz="1800">
                <a:latin typeface="Maven Pro"/>
                <a:ea typeface="Maven Pro"/>
                <a:cs typeface="Maven Pro"/>
                <a:sym typeface="Maven Pro"/>
              </a:rPr>
              <a:t>Optimizer: Adamax</a:t>
            </a:r>
            <a:endParaRPr sz="1800">
              <a:latin typeface="Maven Pro"/>
              <a:ea typeface="Maven Pro"/>
              <a:cs typeface="Maven Pro"/>
              <a:sym typeface="Maven Pro"/>
            </a:endParaRPr>
          </a:p>
          <a:p>
            <a:pPr marL="0" lvl="0" indent="0" rtl="0">
              <a:lnSpc>
                <a:spcPct val="100000"/>
              </a:lnSpc>
              <a:spcBef>
                <a:spcPts val="0"/>
              </a:spcBef>
              <a:spcAft>
                <a:spcPts val="0"/>
              </a:spcAft>
              <a:buNone/>
            </a:pPr>
            <a:r>
              <a:rPr lang="en" sz="1800">
                <a:latin typeface="Maven Pro"/>
                <a:ea typeface="Maven Pro"/>
                <a:cs typeface="Maven Pro"/>
                <a:sym typeface="Maven Pro"/>
              </a:rPr>
              <a:t>Kernel Initialization: </a:t>
            </a:r>
            <a:endParaRPr sz="1800">
              <a:latin typeface="Maven Pro"/>
              <a:ea typeface="Maven Pro"/>
              <a:cs typeface="Maven Pro"/>
              <a:sym typeface="Maven Pro"/>
            </a:endParaRPr>
          </a:p>
          <a:p>
            <a:pPr marL="0" lvl="0" indent="0">
              <a:lnSpc>
                <a:spcPct val="100000"/>
              </a:lnSpc>
              <a:spcBef>
                <a:spcPts val="0"/>
              </a:spcBef>
              <a:spcAft>
                <a:spcPts val="0"/>
              </a:spcAft>
              <a:buNone/>
            </a:pPr>
            <a:r>
              <a:rPr lang="en" sz="1800">
                <a:latin typeface="Maven Pro"/>
                <a:ea typeface="Maven Pro"/>
                <a:cs typeface="Maven Pro"/>
                <a:sym typeface="Maven Pro"/>
              </a:rPr>
              <a:t>random-normal </a:t>
            </a:r>
            <a:endParaRPr sz="1800">
              <a:latin typeface="Maven Pro"/>
              <a:ea typeface="Maven Pro"/>
              <a:cs typeface="Maven Pro"/>
              <a:sym typeface="Maven Pro"/>
            </a:endParaRPr>
          </a:p>
          <a:p>
            <a:pPr marL="0" lvl="0" indent="0" rtl="0">
              <a:lnSpc>
                <a:spcPct val="100000"/>
              </a:lnSpc>
              <a:spcBef>
                <a:spcPts val="0"/>
              </a:spcBef>
              <a:spcAft>
                <a:spcPts val="0"/>
              </a:spcAft>
              <a:buNone/>
            </a:pPr>
            <a:r>
              <a:rPr lang="en" sz="1800">
                <a:latin typeface="Maven Pro"/>
                <a:ea typeface="Maven Pro"/>
                <a:cs typeface="Maven Pro"/>
                <a:sym typeface="Maven Pro"/>
              </a:rPr>
              <a:t>Epochs-50</a:t>
            </a:r>
            <a:endParaRPr sz="1800">
              <a:latin typeface="Maven Pro"/>
              <a:ea typeface="Maven Pro"/>
              <a:cs typeface="Maven Pro"/>
              <a:sym typeface="Maven Pro"/>
            </a:endParaRPr>
          </a:p>
          <a:p>
            <a:pPr marL="0" lvl="0" indent="0" rtl="0">
              <a:lnSpc>
                <a:spcPct val="100000"/>
              </a:lnSpc>
              <a:spcBef>
                <a:spcPts val="0"/>
              </a:spcBef>
              <a:spcAft>
                <a:spcPts val="0"/>
              </a:spcAft>
              <a:buNone/>
            </a:pPr>
            <a:r>
              <a:rPr lang="en" sz="1800">
                <a:latin typeface="Maven Pro"/>
                <a:ea typeface="Maven Pro"/>
                <a:cs typeface="Maven Pro"/>
                <a:sym typeface="Maven Pro"/>
              </a:rPr>
              <a:t>Batch-size : 32</a:t>
            </a:r>
            <a:endParaRPr sz="1800">
              <a:latin typeface="Maven Pro"/>
              <a:ea typeface="Maven Pro"/>
              <a:cs typeface="Maven Pro"/>
              <a:sym typeface="Maven Pro"/>
            </a:endParaRPr>
          </a:p>
          <a:p>
            <a:pPr marL="0" lvl="0" indent="0" rtl="0">
              <a:lnSpc>
                <a:spcPct val="100000"/>
              </a:lnSpc>
              <a:spcBef>
                <a:spcPts val="0"/>
              </a:spcBef>
              <a:spcAft>
                <a:spcPts val="0"/>
              </a:spcAft>
              <a:buNone/>
            </a:pPr>
            <a:endParaRPr sz="1400">
              <a:latin typeface="Maven Pro"/>
              <a:ea typeface="Maven Pro"/>
              <a:cs typeface="Maven Pro"/>
              <a:sym typeface="Maven Pro"/>
            </a:endParaRPr>
          </a:p>
          <a:p>
            <a:pPr marL="0" lvl="0" indent="0" rtl="0">
              <a:lnSpc>
                <a:spcPct val="100000"/>
              </a:lnSpc>
              <a:spcBef>
                <a:spcPts val="0"/>
              </a:spcBef>
              <a:spcAft>
                <a:spcPts val="0"/>
              </a:spcAft>
              <a:buNone/>
            </a:pPr>
            <a:r>
              <a:rPr lang="en" sz="1400" b="1">
                <a:latin typeface="Maven Pro"/>
                <a:ea typeface="Maven Pro"/>
                <a:cs typeface="Maven Pro"/>
                <a:sym typeface="Maven Pro"/>
              </a:rPr>
              <a:t>Accuracy: 79.72%</a:t>
            </a:r>
            <a:endParaRPr sz="1400" b="1">
              <a:latin typeface="Maven Pro"/>
              <a:ea typeface="Maven Pro"/>
              <a:cs typeface="Maven Pro"/>
              <a:sym typeface="Maven Pro"/>
            </a:endParaRPr>
          </a:p>
          <a:p>
            <a:pPr marL="0" lvl="0" indent="0" rtl="0">
              <a:lnSpc>
                <a:spcPct val="100000"/>
              </a:lnSpc>
              <a:spcBef>
                <a:spcPts val="0"/>
              </a:spcBef>
              <a:spcAft>
                <a:spcPts val="0"/>
              </a:spcAft>
              <a:buNone/>
            </a:pPr>
            <a:r>
              <a:rPr lang="en" sz="1400" b="1">
                <a:latin typeface="Maven Pro"/>
                <a:ea typeface="Maven Pro"/>
                <a:cs typeface="Maven Pro"/>
                <a:sym typeface="Maven Pro"/>
              </a:rPr>
              <a:t>Validation Accuracy: 62.14%</a:t>
            </a:r>
            <a:endParaRPr sz="1400" b="1">
              <a:latin typeface="Maven Pro"/>
              <a:ea typeface="Maven Pro"/>
              <a:cs typeface="Maven Pro"/>
              <a:sym typeface="Maven Pro"/>
            </a:endParaRPr>
          </a:p>
          <a:p>
            <a:pPr marL="0" lvl="0" indent="0" rtl="0">
              <a:lnSpc>
                <a:spcPct val="100000"/>
              </a:lnSpc>
              <a:spcBef>
                <a:spcPts val="0"/>
              </a:spcBef>
              <a:spcAft>
                <a:spcPts val="0"/>
              </a:spcAft>
              <a:buNone/>
            </a:pPr>
            <a:endParaRPr sz="1400" b="1">
              <a:latin typeface="Maven Pro"/>
              <a:ea typeface="Maven Pro"/>
              <a:cs typeface="Maven Pro"/>
              <a:sym typeface="Maven Pro"/>
            </a:endParaRPr>
          </a:p>
          <a:p>
            <a:pPr marL="0" lvl="0" indent="0" rtl="0">
              <a:lnSpc>
                <a:spcPct val="100000"/>
              </a:lnSpc>
              <a:spcBef>
                <a:spcPts val="0"/>
              </a:spcBef>
              <a:spcAft>
                <a:spcPts val="0"/>
              </a:spcAft>
              <a:buNone/>
            </a:pPr>
            <a:r>
              <a:rPr lang="en" sz="1400" b="1">
                <a:latin typeface="Maven Pro"/>
                <a:ea typeface="Maven Pro"/>
                <a:cs typeface="Maven Pro"/>
                <a:sym typeface="Maven Pro"/>
              </a:rPr>
              <a:t>Loss:0.579</a:t>
            </a:r>
            <a:endParaRPr sz="1400" b="1">
              <a:latin typeface="Maven Pro"/>
              <a:ea typeface="Maven Pro"/>
              <a:cs typeface="Maven Pro"/>
              <a:sym typeface="Maven Pro"/>
            </a:endParaRPr>
          </a:p>
          <a:p>
            <a:pPr marL="0" lvl="0" indent="0">
              <a:lnSpc>
                <a:spcPct val="100000"/>
              </a:lnSpc>
              <a:spcBef>
                <a:spcPts val="0"/>
              </a:spcBef>
              <a:spcAft>
                <a:spcPts val="0"/>
              </a:spcAft>
              <a:buNone/>
            </a:pPr>
            <a:r>
              <a:rPr lang="en" sz="1400" b="1">
                <a:latin typeface="Maven Pro"/>
                <a:ea typeface="Maven Pro"/>
                <a:cs typeface="Maven Pro"/>
                <a:sym typeface="Maven Pro"/>
              </a:rPr>
              <a:t>Validation Loss:0.6214</a:t>
            </a:r>
            <a:endParaRPr sz="1400" b="1">
              <a:latin typeface="Maven Pro"/>
              <a:ea typeface="Maven Pro"/>
              <a:cs typeface="Maven Pro"/>
              <a:sym typeface="Maven Pro"/>
            </a:endParaRPr>
          </a:p>
          <a:p>
            <a:pPr marL="0" lvl="0" indent="0">
              <a:spcBef>
                <a:spcPts val="0"/>
              </a:spcBef>
              <a:spcAft>
                <a:spcPts val="1600"/>
              </a:spcAft>
              <a:buNone/>
            </a:pPr>
            <a:endParaRPr>
              <a:latin typeface="Maven Pro"/>
              <a:ea typeface="Maven Pro"/>
              <a:cs typeface="Maven Pro"/>
              <a:sym typeface="Maven Pro"/>
            </a:endParaRPr>
          </a:p>
        </p:txBody>
      </p:sp>
      <p:pic>
        <p:nvPicPr>
          <p:cNvPr id="299" name="Shape 299"/>
          <p:cNvPicPr preferRelativeResize="0"/>
          <p:nvPr/>
        </p:nvPicPr>
        <p:blipFill>
          <a:blip r:embed="rId3">
            <a:alphaModFix/>
          </a:blip>
          <a:stretch>
            <a:fillRect/>
          </a:stretch>
        </p:blipFill>
        <p:spPr>
          <a:xfrm>
            <a:off x="4671500" y="601075"/>
            <a:ext cx="4222526" cy="1984800"/>
          </a:xfrm>
          <a:prstGeom prst="rect">
            <a:avLst/>
          </a:prstGeom>
          <a:noFill/>
          <a:ln>
            <a:noFill/>
          </a:ln>
        </p:spPr>
      </p:pic>
      <p:pic>
        <p:nvPicPr>
          <p:cNvPr id="300" name="Shape 300"/>
          <p:cNvPicPr preferRelativeResize="0"/>
          <p:nvPr/>
        </p:nvPicPr>
        <p:blipFill>
          <a:blip r:embed="rId4">
            <a:alphaModFix/>
          </a:blip>
          <a:stretch>
            <a:fillRect/>
          </a:stretch>
        </p:blipFill>
        <p:spPr>
          <a:xfrm>
            <a:off x="4671500" y="2682700"/>
            <a:ext cx="4222524" cy="21058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Shape 305"/>
          <p:cNvSpPr txBox="1">
            <a:spLocks noGrp="1"/>
          </p:cNvSpPr>
          <p:nvPr>
            <p:ph type="title"/>
          </p:nvPr>
        </p:nvSpPr>
        <p:spPr>
          <a:xfrm>
            <a:off x="1186025" y="117000"/>
            <a:ext cx="7148400" cy="5325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solidFill>
                  <a:srgbClr val="000000"/>
                </a:solidFill>
              </a:rPr>
              <a:t>Model 2:</a:t>
            </a:r>
            <a:endParaRPr>
              <a:solidFill>
                <a:srgbClr val="000000"/>
              </a:solidFill>
            </a:endParaRPr>
          </a:p>
          <a:p>
            <a:pPr marL="0" lvl="0" indent="0" rtl="0">
              <a:spcBef>
                <a:spcPts val="0"/>
              </a:spcBef>
              <a:spcAft>
                <a:spcPts val="0"/>
              </a:spcAft>
              <a:buNone/>
            </a:pPr>
            <a:endParaRPr/>
          </a:p>
        </p:txBody>
      </p:sp>
      <p:sp>
        <p:nvSpPr>
          <p:cNvPr id="306" name="Shape 306"/>
          <p:cNvSpPr txBox="1">
            <a:spLocks noGrp="1"/>
          </p:cNvSpPr>
          <p:nvPr>
            <p:ph type="body" idx="1"/>
          </p:nvPr>
        </p:nvSpPr>
        <p:spPr>
          <a:xfrm>
            <a:off x="1186025" y="649500"/>
            <a:ext cx="7794000" cy="44055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1800" b="1">
                <a:latin typeface="Maven Pro"/>
                <a:ea typeface="Maven Pro"/>
                <a:cs typeface="Maven Pro"/>
                <a:sym typeface="Maven Pro"/>
              </a:rPr>
              <a:t>Parameters Used :</a:t>
            </a:r>
            <a:endParaRPr sz="1800" b="1">
              <a:latin typeface="Maven Pro"/>
              <a:ea typeface="Maven Pro"/>
              <a:cs typeface="Maven Pro"/>
              <a:sym typeface="Maven Pro"/>
            </a:endParaRPr>
          </a:p>
          <a:p>
            <a:pPr marL="0" lvl="0" indent="0" rtl="0">
              <a:spcBef>
                <a:spcPts val="0"/>
              </a:spcBef>
              <a:spcAft>
                <a:spcPts val="0"/>
              </a:spcAft>
              <a:buNone/>
            </a:pPr>
            <a:endParaRPr sz="600" b="1">
              <a:latin typeface="Maven Pro"/>
              <a:ea typeface="Maven Pro"/>
              <a:cs typeface="Maven Pro"/>
              <a:sym typeface="Maven Pro"/>
            </a:endParaRPr>
          </a:p>
          <a:p>
            <a:pPr marL="0" lvl="0" indent="0" rtl="0">
              <a:lnSpc>
                <a:spcPct val="100000"/>
              </a:lnSpc>
              <a:spcBef>
                <a:spcPts val="0"/>
              </a:spcBef>
              <a:spcAft>
                <a:spcPts val="0"/>
              </a:spcAft>
              <a:buNone/>
            </a:pPr>
            <a:r>
              <a:rPr lang="en" sz="1800">
                <a:latin typeface="Maven Pro"/>
                <a:ea typeface="Maven Pro"/>
                <a:cs typeface="Maven Pro"/>
                <a:sym typeface="Maven Pro"/>
              </a:rPr>
              <a:t>Number of convolution layers: 5</a:t>
            </a:r>
            <a:endParaRPr sz="1800">
              <a:latin typeface="Maven Pro"/>
              <a:ea typeface="Maven Pro"/>
              <a:cs typeface="Maven Pro"/>
              <a:sym typeface="Maven Pro"/>
            </a:endParaRPr>
          </a:p>
          <a:p>
            <a:pPr marL="0" lvl="0" indent="0" rtl="0">
              <a:lnSpc>
                <a:spcPct val="100000"/>
              </a:lnSpc>
              <a:spcBef>
                <a:spcPts val="0"/>
              </a:spcBef>
              <a:spcAft>
                <a:spcPts val="0"/>
              </a:spcAft>
              <a:buNone/>
            </a:pPr>
            <a:r>
              <a:rPr lang="en" sz="1800">
                <a:latin typeface="Maven Pro"/>
                <a:ea typeface="Maven Pro"/>
                <a:cs typeface="Maven Pro"/>
                <a:sym typeface="Maven Pro"/>
              </a:rPr>
              <a:t>Number of pooling layers: 1</a:t>
            </a:r>
            <a:endParaRPr sz="1800">
              <a:latin typeface="Maven Pro"/>
              <a:ea typeface="Maven Pro"/>
              <a:cs typeface="Maven Pro"/>
              <a:sym typeface="Maven Pro"/>
            </a:endParaRPr>
          </a:p>
          <a:p>
            <a:pPr marL="0" lvl="0" indent="0" rtl="0">
              <a:lnSpc>
                <a:spcPct val="100000"/>
              </a:lnSpc>
              <a:spcBef>
                <a:spcPts val="0"/>
              </a:spcBef>
              <a:spcAft>
                <a:spcPts val="0"/>
              </a:spcAft>
              <a:buNone/>
            </a:pPr>
            <a:r>
              <a:rPr lang="en" sz="1800">
                <a:latin typeface="Maven Pro"/>
                <a:ea typeface="Maven Pro"/>
                <a:cs typeface="Maven Pro"/>
                <a:sym typeface="Maven Pro"/>
              </a:rPr>
              <a:t>Number of dropout layers: 1</a:t>
            </a:r>
            <a:endParaRPr sz="1800">
              <a:latin typeface="Maven Pro"/>
              <a:ea typeface="Maven Pro"/>
              <a:cs typeface="Maven Pro"/>
              <a:sym typeface="Maven Pro"/>
            </a:endParaRPr>
          </a:p>
          <a:p>
            <a:pPr marL="0" lvl="0" indent="0" rtl="0">
              <a:lnSpc>
                <a:spcPct val="100000"/>
              </a:lnSpc>
              <a:spcBef>
                <a:spcPts val="0"/>
              </a:spcBef>
              <a:spcAft>
                <a:spcPts val="0"/>
              </a:spcAft>
              <a:buNone/>
            </a:pPr>
            <a:r>
              <a:rPr lang="en" sz="1800">
                <a:latin typeface="Maven Pro"/>
                <a:ea typeface="Maven Pro"/>
                <a:cs typeface="Maven Pro"/>
                <a:sym typeface="Maven Pro"/>
              </a:rPr>
              <a:t>Activation Function: reLu</a:t>
            </a:r>
            <a:endParaRPr sz="1800">
              <a:latin typeface="Maven Pro"/>
              <a:ea typeface="Maven Pro"/>
              <a:cs typeface="Maven Pro"/>
              <a:sym typeface="Maven Pro"/>
            </a:endParaRPr>
          </a:p>
          <a:p>
            <a:pPr marL="0" lvl="0" indent="0" rtl="0">
              <a:lnSpc>
                <a:spcPct val="100000"/>
              </a:lnSpc>
              <a:spcBef>
                <a:spcPts val="0"/>
              </a:spcBef>
              <a:spcAft>
                <a:spcPts val="0"/>
              </a:spcAft>
              <a:buNone/>
            </a:pPr>
            <a:r>
              <a:rPr lang="en" sz="1800">
                <a:latin typeface="Maven Pro"/>
                <a:ea typeface="Maven Pro"/>
                <a:cs typeface="Maven Pro"/>
                <a:sym typeface="Maven Pro"/>
              </a:rPr>
              <a:t>Optimizer: RMSProp</a:t>
            </a:r>
            <a:endParaRPr sz="1800">
              <a:latin typeface="Maven Pro"/>
              <a:ea typeface="Maven Pro"/>
              <a:cs typeface="Maven Pro"/>
              <a:sym typeface="Maven Pro"/>
            </a:endParaRPr>
          </a:p>
          <a:p>
            <a:pPr marL="0" lvl="0" indent="0" rtl="0">
              <a:lnSpc>
                <a:spcPct val="100000"/>
              </a:lnSpc>
              <a:spcBef>
                <a:spcPts val="0"/>
              </a:spcBef>
              <a:spcAft>
                <a:spcPts val="0"/>
              </a:spcAft>
              <a:buNone/>
            </a:pPr>
            <a:r>
              <a:rPr lang="en" sz="1800">
                <a:latin typeface="Maven Pro"/>
                <a:ea typeface="Maven Pro"/>
                <a:cs typeface="Maven Pro"/>
                <a:sym typeface="Maven Pro"/>
              </a:rPr>
              <a:t>Kernel Initialization: </a:t>
            </a:r>
            <a:endParaRPr sz="1800">
              <a:latin typeface="Maven Pro"/>
              <a:ea typeface="Maven Pro"/>
              <a:cs typeface="Maven Pro"/>
              <a:sym typeface="Maven Pro"/>
            </a:endParaRPr>
          </a:p>
          <a:p>
            <a:pPr marL="0" lvl="0" indent="0" rtl="0">
              <a:lnSpc>
                <a:spcPct val="100000"/>
              </a:lnSpc>
              <a:spcBef>
                <a:spcPts val="0"/>
              </a:spcBef>
              <a:spcAft>
                <a:spcPts val="0"/>
              </a:spcAft>
              <a:buNone/>
            </a:pPr>
            <a:r>
              <a:rPr lang="en" sz="1800">
                <a:latin typeface="Maven Pro"/>
                <a:ea typeface="Maven Pro"/>
                <a:cs typeface="Maven Pro"/>
                <a:sym typeface="Maven Pro"/>
              </a:rPr>
              <a:t>random_normal</a:t>
            </a:r>
            <a:endParaRPr sz="1800">
              <a:latin typeface="Maven Pro"/>
              <a:ea typeface="Maven Pro"/>
              <a:cs typeface="Maven Pro"/>
              <a:sym typeface="Maven Pro"/>
            </a:endParaRPr>
          </a:p>
          <a:p>
            <a:pPr marL="0" lvl="0" indent="0" rtl="0">
              <a:lnSpc>
                <a:spcPct val="100000"/>
              </a:lnSpc>
              <a:spcBef>
                <a:spcPts val="0"/>
              </a:spcBef>
              <a:spcAft>
                <a:spcPts val="0"/>
              </a:spcAft>
              <a:buNone/>
            </a:pPr>
            <a:r>
              <a:rPr lang="en" sz="1800">
                <a:latin typeface="Maven Pro"/>
                <a:ea typeface="Maven Pro"/>
                <a:cs typeface="Maven Pro"/>
                <a:sym typeface="Maven Pro"/>
              </a:rPr>
              <a:t>Epochs-50</a:t>
            </a:r>
            <a:endParaRPr sz="1800">
              <a:latin typeface="Maven Pro"/>
              <a:ea typeface="Maven Pro"/>
              <a:cs typeface="Maven Pro"/>
              <a:sym typeface="Maven Pro"/>
            </a:endParaRPr>
          </a:p>
          <a:p>
            <a:pPr marL="0" lvl="0" indent="0" rtl="0">
              <a:lnSpc>
                <a:spcPct val="100000"/>
              </a:lnSpc>
              <a:spcBef>
                <a:spcPts val="0"/>
              </a:spcBef>
              <a:spcAft>
                <a:spcPts val="0"/>
              </a:spcAft>
              <a:buNone/>
            </a:pPr>
            <a:r>
              <a:rPr lang="en" sz="1800">
                <a:latin typeface="Maven Pro"/>
                <a:ea typeface="Maven Pro"/>
                <a:cs typeface="Maven Pro"/>
                <a:sym typeface="Maven Pro"/>
              </a:rPr>
              <a:t>Batch-size : 500 </a:t>
            </a:r>
            <a:endParaRPr sz="1800">
              <a:latin typeface="Maven Pro"/>
              <a:ea typeface="Maven Pro"/>
              <a:cs typeface="Maven Pro"/>
              <a:sym typeface="Maven Pro"/>
            </a:endParaRPr>
          </a:p>
          <a:p>
            <a:pPr marL="0" lvl="0" indent="0" rtl="0">
              <a:lnSpc>
                <a:spcPct val="100000"/>
              </a:lnSpc>
              <a:spcBef>
                <a:spcPts val="0"/>
              </a:spcBef>
              <a:spcAft>
                <a:spcPts val="0"/>
              </a:spcAft>
              <a:buNone/>
            </a:pPr>
            <a:endParaRPr sz="1800">
              <a:latin typeface="Maven Pro"/>
              <a:ea typeface="Maven Pro"/>
              <a:cs typeface="Maven Pro"/>
              <a:sym typeface="Maven Pro"/>
            </a:endParaRPr>
          </a:p>
          <a:p>
            <a:pPr marL="0" lvl="0" indent="0" rtl="0">
              <a:lnSpc>
                <a:spcPct val="100000"/>
              </a:lnSpc>
              <a:spcBef>
                <a:spcPts val="0"/>
              </a:spcBef>
              <a:spcAft>
                <a:spcPts val="0"/>
              </a:spcAft>
              <a:buNone/>
            </a:pPr>
            <a:r>
              <a:rPr lang="en" sz="1400" b="1">
                <a:latin typeface="Maven Pro"/>
                <a:ea typeface="Maven Pro"/>
                <a:cs typeface="Maven Pro"/>
                <a:sym typeface="Maven Pro"/>
              </a:rPr>
              <a:t>Accuracy: 78.36%</a:t>
            </a:r>
            <a:endParaRPr sz="1400" b="1">
              <a:latin typeface="Maven Pro"/>
              <a:ea typeface="Maven Pro"/>
              <a:cs typeface="Maven Pro"/>
              <a:sym typeface="Maven Pro"/>
            </a:endParaRPr>
          </a:p>
          <a:p>
            <a:pPr marL="0" lvl="0" indent="0" rtl="0">
              <a:lnSpc>
                <a:spcPct val="100000"/>
              </a:lnSpc>
              <a:spcBef>
                <a:spcPts val="0"/>
              </a:spcBef>
              <a:spcAft>
                <a:spcPts val="0"/>
              </a:spcAft>
              <a:buNone/>
            </a:pPr>
            <a:r>
              <a:rPr lang="en" sz="1400" b="1">
                <a:latin typeface="Maven Pro"/>
                <a:ea typeface="Maven Pro"/>
                <a:cs typeface="Maven Pro"/>
                <a:sym typeface="Maven Pro"/>
              </a:rPr>
              <a:t>Validation Accuracy:62.73% </a:t>
            </a:r>
            <a:endParaRPr sz="1400" b="1">
              <a:latin typeface="Maven Pro"/>
              <a:ea typeface="Maven Pro"/>
              <a:cs typeface="Maven Pro"/>
              <a:sym typeface="Maven Pro"/>
            </a:endParaRPr>
          </a:p>
          <a:p>
            <a:pPr marL="0" lvl="0" indent="0" rtl="0">
              <a:lnSpc>
                <a:spcPct val="100000"/>
              </a:lnSpc>
              <a:spcBef>
                <a:spcPts val="0"/>
              </a:spcBef>
              <a:spcAft>
                <a:spcPts val="0"/>
              </a:spcAft>
              <a:buNone/>
            </a:pPr>
            <a:endParaRPr sz="1400" b="1">
              <a:latin typeface="Maven Pro"/>
              <a:ea typeface="Maven Pro"/>
              <a:cs typeface="Maven Pro"/>
              <a:sym typeface="Maven Pro"/>
            </a:endParaRPr>
          </a:p>
          <a:p>
            <a:pPr marL="0" lvl="0" indent="0" rtl="0">
              <a:lnSpc>
                <a:spcPct val="100000"/>
              </a:lnSpc>
              <a:spcBef>
                <a:spcPts val="0"/>
              </a:spcBef>
              <a:spcAft>
                <a:spcPts val="0"/>
              </a:spcAft>
              <a:buNone/>
            </a:pPr>
            <a:r>
              <a:rPr lang="en" sz="1400" b="1">
                <a:latin typeface="Maven Pro"/>
                <a:ea typeface="Maven Pro"/>
                <a:cs typeface="Maven Pro"/>
                <a:sym typeface="Maven Pro"/>
              </a:rPr>
              <a:t>Loss:0.6106</a:t>
            </a:r>
            <a:endParaRPr sz="1400" b="1">
              <a:latin typeface="Maven Pro"/>
              <a:ea typeface="Maven Pro"/>
              <a:cs typeface="Maven Pro"/>
              <a:sym typeface="Maven Pro"/>
            </a:endParaRPr>
          </a:p>
          <a:p>
            <a:pPr marL="0" lvl="0" indent="0" rtl="0">
              <a:lnSpc>
                <a:spcPct val="100000"/>
              </a:lnSpc>
              <a:spcBef>
                <a:spcPts val="0"/>
              </a:spcBef>
              <a:spcAft>
                <a:spcPts val="0"/>
              </a:spcAft>
              <a:buNone/>
            </a:pPr>
            <a:r>
              <a:rPr lang="en" sz="1400" b="1">
                <a:latin typeface="Maven Pro"/>
                <a:ea typeface="Maven Pro"/>
                <a:cs typeface="Maven Pro"/>
                <a:sym typeface="Maven Pro"/>
              </a:rPr>
              <a:t>Validation Loss:1.2982</a:t>
            </a:r>
            <a:endParaRPr/>
          </a:p>
        </p:txBody>
      </p:sp>
      <p:pic>
        <p:nvPicPr>
          <p:cNvPr id="307" name="Shape 307"/>
          <p:cNvPicPr preferRelativeResize="0"/>
          <p:nvPr/>
        </p:nvPicPr>
        <p:blipFill>
          <a:blip r:embed="rId3">
            <a:alphaModFix/>
          </a:blip>
          <a:stretch>
            <a:fillRect/>
          </a:stretch>
        </p:blipFill>
        <p:spPr>
          <a:xfrm>
            <a:off x="4719925" y="806050"/>
            <a:ext cx="4109499" cy="1949075"/>
          </a:xfrm>
          <a:prstGeom prst="rect">
            <a:avLst/>
          </a:prstGeom>
          <a:noFill/>
          <a:ln>
            <a:noFill/>
          </a:ln>
        </p:spPr>
      </p:pic>
      <p:pic>
        <p:nvPicPr>
          <p:cNvPr id="308" name="Shape 308"/>
          <p:cNvPicPr preferRelativeResize="0"/>
          <p:nvPr/>
        </p:nvPicPr>
        <p:blipFill>
          <a:blip r:embed="rId4">
            <a:alphaModFix/>
          </a:blip>
          <a:stretch>
            <a:fillRect/>
          </a:stretch>
        </p:blipFill>
        <p:spPr>
          <a:xfrm>
            <a:off x="4719922" y="2911675"/>
            <a:ext cx="4109499" cy="19490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Shape 313"/>
          <p:cNvSpPr txBox="1">
            <a:spLocks noGrp="1"/>
          </p:cNvSpPr>
          <p:nvPr>
            <p:ph type="title"/>
          </p:nvPr>
        </p:nvSpPr>
        <p:spPr>
          <a:xfrm>
            <a:off x="1186025" y="117000"/>
            <a:ext cx="7148400" cy="5325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solidFill>
                  <a:srgbClr val="000000"/>
                </a:solidFill>
              </a:rPr>
              <a:t>Model 3:</a:t>
            </a:r>
            <a:endParaRPr>
              <a:solidFill>
                <a:srgbClr val="000000"/>
              </a:solidFill>
            </a:endParaRPr>
          </a:p>
          <a:p>
            <a:pPr marL="0" lvl="0" indent="0" rtl="0">
              <a:spcBef>
                <a:spcPts val="0"/>
              </a:spcBef>
              <a:spcAft>
                <a:spcPts val="0"/>
              </a:spcAft>
              <a:buNone/>
            </a:pPr>
            <a:endParaRPr/>
          </a:p>
        </p:txBody>
      </p:sp>
      <p:sp>
        <p:nvSpPr>
          <p:cNvPr id="314" name="Shape 314"/>
          <p:cNvSpPr txBox="1">
            <a:spLocks noGrp="1"/>
          </p:cNvSpPr>
          <p:nvPr>
            <p:ph type="body" idx="1"/>
          </p:nvPr>
        </p:nvSpPr>
        <p:spPr>
          <a:xfrm>
            <a:off x="1186025" y="649500"/>
            <a:ext cx="7794000" cy="44055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1800" b="1">
                <a:latin typeface="Maven Pro"/>
                <a:ea typeface="Maven Pro"/>
                <a:cs typeface="Maven Pro"/>
                <a:sym typeface="Maven Pro"/>
              </a:rPr>
              <a:t>Parameters Used :</a:t>
            </a:r>
            <a:endParaRPr sz="1800" b="1">
              <a:latin typeface="Maven Pro"/>
              <a:ea typeface="Maven Pro"/>
              <a:cs typeface="Maven Pro"/>
              <a:sym typeface="Maven Pro"/>
            </a:endParaRPr>
          </a:p>
          <a:p>
            <a:pPr marL="0" lvl="0" indent="0" rtl="0">
              <a:spcBef>
                <a:spcPts val="0"/>
              </a:spcBef>
              <a:spcAft>
                <a:spcPts val="0"/>
              </a:spcAft>
              <a:buNone/>
            </a:pPr>
            <a:endParaRPr sz="600" b="1">
              <a:latin typeface="Maven Pro"/>
              <a:ea typeface="Maven Pro"/>
              <a:cs typeface="Maven Pro"/>
              <a:sym typeface="Maven Pro"/>
            </a:endParaRPr>
          </a:p>
          <a:p>
            <a:pPr marL="0" lvl="0" indent="0" rtl="0">
              <a:lnSpc>
                <a:spcPct val="100000"/>
              </a:lnSpc>
              <a:spcBef>
                <a:spcPts val="0"/>
              </a:spcBef>
              <a:spcAft>
                <a:spcPts val="0"/>
              </a:spcAft>
              <a:buNone/>
            </a:pPr>
            <a:r>
              <a:rPr lang="en" sz="1800">
                <a:latin typeface="Maven Pro"/>
                <a:ea typeface="Maven Pro"/>
                <a:cs typeface="Maven Pro"/>
                <a:sym typeface="Maven Pro"/>
              </a:rPr>
              <a:t>Number of convolution layers: 8</a:t>
            </a:r>
            <a:endParaRPr sz="1800">
              <a:latin typeface="Maven Pro"/>
              <a:ea typeface="Maven Pro"/>
              <a:cs typeface="Maven Pro"/>
              <a:sym typeface="Maven Pro"/>
            </a:endParaRPr>
          </a:p>
          <a:p>
            <a:pPr marL="0" lvl="0" indent="0" rtl="0">
              <a:lnSpc>
                <a:spcPct val="100000"/>
              </a:lnSpc>
              <a:spcBef>
                <a:spcPts val="0"/>
              </a:spcBef>
              <a:spcAft>
                <a:spcPts val="0"/>
              </a:spcAft>
              <a:buNone/>
            </a:pPr>
            <a:r>
              <a:rPr lang="en" sz="1800">
                <a:latin typeface="Maven Pro"/>
                <a:ea typeface="Maven Pro"/>
                <a:cs typeface="Maven Pro"/>
                <a:sym typeface="Maven Pro"/>
              </a:rPr>
              <a:t>Number of pooling layers: 1</a:t>
            </a:r>
            <a:endParaRPr sz="1800">
              <a:latin typeface="Maven Pro"/>
              <a:ea typeface="Maven Pro"/>
              <a:cs typeface="Maven Pro"/>
              <a:sym typeface="Maven Pro"/>
            </a:endParaRPr>
          </a:p>
          <a:p>
            <a:pPr marL="0" lvl="0" indent="0" rtl="0">
              <a:lnSpc>
                <a:spcPct val="100000"/>
              </a:lnSpc>
              <a:spcBef>
                <a:spcPts val="0"/>
              </a:spcBef>
              <a:spcAft>
                <a:spcPts val="0"/>
              </a:spcAft>
              <a:buNone/>
            </a:pPr>
            <a:r>
              <a:rPr lang="en" sz="1800">
                <a:latin typeface="Maven Pro"/>
                <a:ea typeface="Maven Pro"/>
                <a:cs typeface="Maven Pro"/>
                <a:sym typeface="Maven Pro"/>
              </a:rPr>
              <a:t>Number of dropout layers: 1</a:t>
            </a:r>
            <a:endParaRPr sz="1800">
              <a:latin typeface="Maven Pro"/>
              <a:ea typeface="Maven Pro"/>
              <a:cs typeface="Maven Pro"/>
              <a:sym typeface="Maven Pro"/>
            </a:endParaRPr>
          </a:p>
          <a:p>
            <a:pPr marL="0" lvl="0" indent="0" rtl="0">
              <a:lnSpc>
                <a:spcPct val="100000"/>
              </a:lnSpc>
              <a:spcBef>
                <a:spcPts val="0"/>
              </a:spcBef>
              <a:spcAft>
                <a:spcPts val="0"/>
              </a:spcAft>
              <a:buNone/>
            </a:pPr>
            <a:r>
              <a:rPr lang="en" sz="1800">
                <a:latin typeface="Maven Pro"/>
                <a:ea typeface="Maven Pro"/>
                <a:cs typeface="Maven Pro"/>
                <a:sym typeface="Maven Pro"/>
              </a:rPr>
              <a:t>Activation Function: reLU</a:t>
            </a:r>
            <a:endParaRPr sz="1800">
              <a:latin typeface="Maven Pro"/>
              <a:ea typeface="Maven Pro"/>
              <a:cs typeface="Maven Pro"/>
              <a:sym typeface="Maven Pro"/>
            </a:endParaRPr>
          </a:p>
          <a:p>
            <a:pPr marL="0" lvl="0" indent="0" rtl="0">
              <a:lnSpc>
                <a:spcPct val="100000"/>
              </a:lnSpc>
              <a:spcBef>
                <a:spcPts val="0"/>
              </a:spcBef>
              <a:spcAft>
                <a:spcPts val="0"/>
              </a:spcAft>
              <a:buNone/>
            </a:pPr>
            <a:r>
              <a:rPr lang="en" sz="1800">
                <a:latin typeface="Maven Pro"/>
                <a:ea typeface="Maven Pro"/>
                <a:cs typeface="Maven Pro"/>
                <a:sym typeface="Maven Pro"/>
              </a:rPr>
              <a:t>Optimizer: Adamax</a:t>
            </a:r>
            <a:endParaRPr sz="1800">
              <a:latin typeface="Maven Pro"/>
              <a:ea typeface="Maven Pro"/>
              <a:cs typeface="Maven Pro"/>
              <a:sym typeface="Maven Pro"/>
            </a:endParaRPr>
          </a:p>
          <a:p>
            <a:pPr marL="0" lvl="0" indent="0" rtl="0">
              <a:lnSpc>
                <a:spcPct val="100000"/>
              </a:lnSpc>
              <a:spcBef>
                <a:spcPts val="0"/>
              </a:spcBef>
              <a:spcAft>
                <a:spcPts val="0"/>
              </a:spcAft>
              <a:buNone/>
            </a:pPr>
            <a:r>
              <a:rPr lang="en" sz="1800">
                <a:latin typeface="Maven Pro"/>
                <a:ea typeface="Maven Pro"/>
                <a:cs typeface="Maven Pro"/>
                <a:sym typeface="Maven Pro"/>
              </a:rPr>
              <a:t>Kernel Initialization: </a:t>
            </a:r>
            <a:endParaRPr sz="1800">
              <a:latin typeface="Maven Pro"/>
              <a:ea typeface="Maven Pro"/>
              <a:cs typeface="Maven Pro"/>
              <a:sym typeface="Maven Pro"/>
            </a:endParaRPr>
          </a:p>
          <a:p>
            <a:pPr marL="0" lvl="0" indent="0" rtl="0">
              <a:lnSpc>
                <a:spcPct val="100000"/>
              </a:lnSpc>
              <a:spcBef>
                <a:spcPts val="0"/>
              </a:spcBef>
              <a:spcAft>
                <a:spcPts val="0"/>
              </a:spcAft>
              <a:buNone/>
            </a:pPr>
            <a:r>
              <a:rPr lang="en" sz="1800">
                <a:latin typeface="Maven Pro"/>
                <a:ea typeface="Maven Pro"/>
                <a:cs typeface="Maven Pro"/>
                <a:sym typeface="Maven Pro"/>
              </a:rPr>
              <a:t>glorot_uniform</a:t>
            </a:r>
            <a:endParaRPr sz="1800">
              <a:latin typeface="Maven Pro"/>
              <a:ea typeface="Maven Pro"/>
              <a:cs typeface="Maven Pro"/>
              <a:sym typeface="Maven Pro"/>
            </a:endParaRPr>
          </a:p>
          <a:p>
            <a:pPr marL="0" lvl="0" indent="0" rtl="0">
              <a:lnSpc>
                <a:spcPct val="100000"/>
              </a:lnSpc>
              <a:spcBef>
                <a:spcPts val="0"/>
              </a:spcBef>
              <a:spcAft>
                <a:spcPts val="0"/>
              </a:spcAft>
              <a:buNone/>
            </a:pPr>
            <a:r>
              <a:rPr lang="en" sz="1800">
                <a:latin typeface="Maven Pro"/>
                <a:ea typeface="Maven Pro"/>
                <a:cs typeface="Maven Pro"/>
                <a:sym typeface="Maven Pro"/>
              </a:rPr>
              <a:t>Epochs-100</a:t>
            </a:r>
            <a:endParaRPr sz="1800">
              <a:latin typeface="Maven Pro"/>
              <a:ea typeface="Maven Pro"/>
              <a:cs typeface="Maven Pro"/>
              <a:sym typeface="Maven Pro"/>
            </a:endParaRPr>
          </a:p>
          <a:p>
            <a:pPr marL="0" lvl="0" indent="0" rtl="0">
              <a:lnSpc>
                <a:spcPct val="100000"/>
              </a:lnSpc>
              <a:spcBef>
                <a:spcPts val="0"/>
              </a:spcBef>
              <a:spcAft>
                <a:spcPts val="0"/>
              </a:spcAft>
              <a:buNone/>
            </a:pPr>
            <a:r>
              <a:rPr lang="en" sz="1800">
                <a:latin typeface="Maven Pro"/>
                <a:ea typeface="Maven Pro"/>
                <a:cs typeface="Maven Pro"/>
                <a:sym typeface="Maven Pro"/>
              </a:rPr>
              <a:t>Batch-size : 500 </a:t>
            </a:r>
            <a:endParaRPr sz="1800">
              <a:latin typeface="Maven Pro"/>
              <a:ea typeface="Maven Pro"/>
              <a:cs typeface="Maven Pro"/>
              <a:sym typeface="Maven Pro"/>
            </a:endParaRPr>
          </a:p>
          <a:p>
            <a:pPr marL="0" lvl="0" indent="0" rtl="0">
              <a:lnSpc>
                <a:spcPct val="100000"/>
              </a:lnSpc>
              <a:spcBef>
                <a:spcPts val="0"/>
              </a:spcBef>
              <a:spcAft>
                <a:spcPts val="0"/>
              </a:spcAft>
              <a:buNone/>
            </a:pPr>
            <a:endParaRPr sz="1800">
              <a:latin typeface="Maven Pro"/>
              <a:ea typeface="Maven Pro"/>
              <a:cs typeface="Maven Pro"/>
              <a:sym typeface="Maven Pro"/>
            </a:endParaRPr>
          </a:p>
          <a:p>
            <a:pPr marL="0" lvl="0" indent="0" rtl="0">
              <a:lnSpc>
                <a:spcPct val="100000"/>
              </a:lnSpc>
              <a:spcBef>
                <a:spcPts val="0"/>
              </a:spcBef>
              <a:spcAft>
                <a:spcPts val="0"/>
              </a:spcAft>
              <a:buNone/>
            </a:pPr>
            <a:r>
              <a:rPr lang="en" sz="1400" b="1">
                <a:latin typeface="Maven Pro"/>
                <a:ea typeface="Maven Pro"/>
                <a:cs typeface="Maven Pro"/>
                <a:sym typeface="Maven Pro"/>
              </a:rPr>
              <a:t>Accuracy: 93.01%</a:t>
            </a:r>
            <a:endParaRPr sz="1400" b="1">
              <a:latin typeface="Maven Pro"/>
              <a:ea typeface="Maven Pro"/>
              <a:cs typeface="Maven Pro"/>
              <a:sym typeface="Maven Pro"/>
            </a:endParaRPr>
          </a:p>
          <a:p>
            <a:pPr marL="0" lvl="0" indent="0" rtl="0">
              <a:lnSpc>
                <a:spcPct val="100000"/>
              </a:lnSpc>
              <a:spcBef>
                <a:spcPts val="0"/>
              </a:spcBef>
              <a:spcAft>
                <a:spcPts val="0"/>
              </a:spcAft>
              <a:buNone/>
            </a:pPr>
            <a:r>
              <a:rPr lang="en" sz="1400" b="1">
                <a:latin typeface="Maven Pro"/>
                <a:ea typeface="Maven Pro"/>
                <a:cs typeface="Maven Pro"/>
                <a:sym typeface="Maven Pro"/>
              </a:rPr>
              <a:t>Validation Accuracy: 72.93%</a:t>
            </a:r>
            <a:endParaRPr sz="1400" b="1">
              <a:latin typeface="Maven Pro"/>
              <a:ea typeface="Maven Pro"/>
              <a:cs typeface="Maven Pro"/>
              <a:sym typeface="Maven Pro"/>
            </a:endParaRPr>
          </a:p>
          <a:p>
            <a:pPr marL="0" lvl="0" indent="0" rtl="0">
              <a:lnSpc>
                <a:spcPct val="100000"/>
              </a:lnSpc>
              <a:spcBef>
                <a:spcPts val="0"/>
              </a:spcBef>
              <a:spcAft>
                <a:spcPts val="0"/>
              </a:spcAft>
              <a:buNone/>
            </a:pPr>
            <a:endParaRPr sz="1400" b="1">
              <a:latin typeface="Maven Pro"/>
              <a:ea typeface="Maven Pro"/>
              <a:cs typeface="Maven Pro"/>
              <a:sym typeface="Maven Pro"/>
            </a:endParaRPr>
          </a:p>
          <a:p>
            <a:pPr marL="0" lvl="0" indent="0" rtl="0">
              <a:lnSpc>
                <a:spcPct val="100000"/>
              </a:lnSpc>
              <a:spcBef>
                <a:spcPts val="0"/>
              </a:spcBef>
              <a:spcAft>
                <a:spcPts val="0"/>
              </a:spcAft>
              <a:buNone/>
            </a:pPr>
            <a:r>
              <a:rPr lang="en" sz="1400" b="1">
                <a:latin typeface="Maven Pro"/>
                <a:ea typeface="Maven Pro"/>
                <a:cs typeface="Maven Pro"/>
                <a:sym typeface="Maven Pro"/>
              </a:rPr>
              <a:t>Loss:0.2222</a:t>
            </a:r>
            <a:endParaRPr sz="1400" b="1">
              <a:latin typeface="Maven Pro"/>
              <a:ea typeface="Maven Pro"/>
              <a:cs typeface="Maven Pro"/>
              <a:sym typeface="Maven Pro"/>
            </a:endParaRPr>
          </a:p>
          <a:p>
            <a:pPr marL="0" lvl="0" indent="0" rtl="0">
              <a:lnSpc>
                <a:spcPct val="100000"/>
              </a:lnSpc>
              <a:spcBef>
                <a:spcPts val="0"/>
              </a:spcBef>
              <a:spcAft>
                <a:spcPts val="0"/>
              </a:spcAft>
              <a:buNone/>
            </a:pPr>
            <a:r>
              <a:rPr lang="en" sz="1400" b="1">
                <a:latin typeface="Maven Pro"/>
                <a:ea typeface="Maven Pro"/>
                <a:cs typeface="Maven Pro"/>
                <a:sym typeface="Maven Pro"/>
              </a:rPr>
              <a:t>Validation Loss:1.1419</a:t>
            </a:r>
            <a:endParaRPr/>
          </a:p>
        </p:txBody>
      </p:sp>
      <p:pic>
        <p:nvPicPr>
          <p:cNvPr id="315" name="Shape 315"/>
          <p:cNvPicPr preferRelativeResize="0"/>
          <p:nvPr/>
        </p:nvPicPr>
        <p:blipFill>
          <a:blip r:embed="rId3">
            <a:alphaModFix/>
          </a:blip>
          <a:stretch>
            <a:fillRect/>
          </a:stretch>
        </p:blipFill>
        <p:spPr>
          <a:xfrm>
            <a:off x="4719925" y="737175"/>
            <a:ext cx="4141875" cy="1948400"/>
          </a:xfrm>
          <a:prstGeom prst="rect">
            <a:avLst/>
          </a:prstGeom>
          <a:noFill/>
          <a:ln>
            <a:noFill/>
          </a:ln>
        </p:spPr>
      </p:pic>
      <p:pic>
        <p:nvPicPr>
          <p:cNvPr id="316" name="Shape 316"/>
          <p:cNvPicPr preferRelativeResize="0"/>
          <p:nvPr/>
        </p:nvPicPr>
        <p:blipFill>
          <a:blip r:embed="rId4">
            <a:alphaModFix/>
          </a:blip>
          <a:stretch>
            <a:fillRect/>
          </a:stretch>
        </p:blipFill>
        <p:spPr>
          <a:xfrm>
            <a:off x="4719925" y="2773250"/>
            <a:ext cx="4094849" cy="21357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Shape 321"/>
          <p:cNvSpPr txBox="1">
            <a:spLocks noGrp="1"/>
          </p:cNvSpPr>
          <p:nvPr>
            <p:ph type="title"/>
          </p:nvPr>
        </p:nvSpPr>
        <p:spPr>
          <a:xfrm>
            <a:off x="1186025" y="117000"/>
            <a:ext cx="7148400" cy="5325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solidFill>
                  <a:srgbClr val="000000"/>
                </a:solidFill>
              </a:rPr>
              <a:t>Model 4:</a:t>
            </a:r>
            <a:endParaRPr>
              <a:solidFill>
                <a:srgbClr val="000000"/>
              </a:solidFill>
            </a:endParaRPr>
          </a:p>
          <a:p>
            <a:pPr marL="0" lvl="0" indent="0">
              <a:spcBef>
                <a:spcPts val="0"/>
              </a:spcBef>
              <a:spcAft>
                <a:spcPts val="0"/>
              </a:spcAft>
              <a:buNone/>
            </a:pPr>
            <a:endParaRPr/>
          </a:p>
        </p:txBody>
      </p:sp>
      <p:sp>
        <p:nvSpPr>
          <p:cNvPr id="322" name="Shape 322"/>
          <p:cNvSpPr txBox="1">
            <a:spLocks noGrp="1"/>
          </p:cNvSpPr>
          <p:nvPr>
            <p:ph type="body" idx="1"/>
          </p:nvPr>
        </p:nvSpPr>
        <p:spPr>
          <a:xfrm>
            <a:off x="1186025" y="649500"/>
            <a:ext cx="7794000" cy="44055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1800" b="1">
                <a:latin typeface="Maven Pro"/>
                <a:ea typeface="Maven Pro"/>
                <a:cs typeface="Maven Pro"/>
                <a:sym typeface="Maven Pro"/>
              </a:rPr>
              <a:t>Parameters Used :</a:t>
            </a:r>
            <a:endParaRPr sz="1800" b="1">
              <a:latin typeface="Maven Pro"/>
              <a:ea typeface="Maven Pro"/>
              <a:cs typeface="Maven Pro"/>
              <a:sym typeface="Maven Pro"/>
            </a:endParaRPr>
          </a:p>
          <a:p>
            <a:pPr marL="0" lvl="0" indent="0" rtl="0">
              <a:spcBef>
                <a:spcPts val="0"/>
              </a:spcBef>
              <a:spcAft>
                <a:spcPts val="0"/>
              </a:spcAft>
              <a:buNone/>
            </a:pPr>
            <a:endParaRPr sz="600" b="1">
              <a:latin typeface="Maven Pro"/>
              <a:ea typeface="Maven Pro"/>
              <a:cs typeface="Maven Pro"/>
              <a:sym typeface="Maven Pro"/>
            </a:endParaRPr>
          </a:p>
          <a:p>
            <a:pPr marL="0" lvl="0" indent="0" rtl="0">
              <a:lnSpc>
                <a:spcPct val="100000"/>
              </a:lnSpc>
              <a:spcBef>
                <a:spcPts val="0"/>
              </a:spcBef>
              <a:spcAft>
                <a:spcPts val="0"/>
              </a:spcAft>
              <a:buNone/>
            </a:pPr>
            <a:r>
              <a:rPr lang="en" sz="1800">
                <a:latin typeface="Maven Pro"/>
                <a:ea typeface="Maven Pro"/>
                <a:cs typeface="Maven Pro"/>
                <a:sym typeface="Maven Pro"/>
              </a:rPr>
              <a:t>Number of convolution layers: 7</a:t>
            </a:r>
            <a:endParaRPr sz="1800">
              <a:latin typeface="Maven Pro"/>
              <a:ea typeface="Maven Pro"/>
              <a:cs typeface="Maven Pro"/>
              <a:sym typeface="Maven Pro"/>
            </a:endParaRPr>
          </a:p>
          <a:p>
            <a:pPr marL="0" lvl="0" indent="0" rtl="0">
              <a:lnSpc>
                <a:spcPct val="100000"/>
              </a:lnSpc>
              <a:spcBef>
                <a:spcPts val="0"/>
              </a:spcBef>
              <a:spcAft>
                <a:spcPts val="0"/>
              </a:spcAft>
              <a:buNone/>
            </a:pPr>
            <a:r>
              <a:rPr lang="en" sz="1800">
                <a:latin typeface="Maven Pro"/>
                <a:ea typeface="Maven Pro"/>
                <a:cs typeface="Maven Pro"/>
                <a:sym typeface="Maven Pro"/>
              </a:rPr>
              <a:t>Number of pooling layers: 3</a:t>
            </a:r>
            <a:endParaRPr sz="1800">
              <a:latin typeface="Maven Pro"/>
              <a:ea typeface="Maven Pro"/>
              <a:cs typeface="Maven Pro"/>
              <a:sym typeface="Maven Pro"/>
            </a:endParaRPr>
          </a:p>
          <a:p>
            <a:pPr marL="0" lvl="0" indent="0" rtl="0">
              <a:lnSpc>
                <a:spcPct val="100000"/>
              </a:lnSpc>
              <a:spcBef>
                <a:spcPts val="0"/>
              </a:spcBef>
              <a:spcAft>
                <a:spcPts val="0"/>
              </a:spcAft>
              <a:buNone/>
            </a:pPr>
            <a:r>
              <a:rPr lang="en" sz="1800">
                <a:latin typeface="Maven Pro"/>
                <a:ea typeface="Maven Pro"/>
                <a:cs typeface="Maven Pro"/>
                <a:sym typeface="Maven Pro"/>
              </a:rPr>
              <a:t>Number of dropout layers: 3</a:t>
            </a:r>
            <a:endParaRPr sz="1800">
              <a:latin typeface="Maven Pro"/>
              <a:ea typeface="Maven Pro"/>
              <a:cs typeface="Maven Pro"/>
              <a:sym typeface="Maven Pro"/>
            </a:endParaRPr>
          </a:p>
          <a:p>
            <a:pPr marL="0" lvl="0" indent="0" rtl="0">
              <a:lnSpc>
                <a:spcPct val="100000"/>
              </a:lnSpc>
              <a:spcBef>
                <a:spcPts val="0"/>
              </a:spcBef>
              <a:spcAft>
                <a:spcPts val="0"/>
              </a:spcAft>
              <a:buNone/>
            </a:pPr>
            <a:r>
              <a:rPr lang="en" sz="1800">
                <a:latin typeface="Maven Pro"/>
                <a:ea typeface="Maven Pro"/>
                <a:cs typeface="Maven Pro"/>
                <a:sym typeface="Maven Pro"/>
              </a:rPr>
              <a:t>Activation Function: reLu</a:t>
            </a:r>
            <a:endParaRPr sz="1800">
              <a:latin typeface="Maven Pro"/>
              <a:ea typeface="Maven Pro"/>
              <a:cs typeface="Maven Pro"/>
              <a:sym typeface="Maven Pro"/>
            </a:endParaRPr>
          </a:p>
          <a:p>
            <a:pPr marL="0" lvl="0" indent="0" rtl="0">
              <a:lnSpc>
                <a:spcPct val="100000"/>
              </a:lnSpc>
              <a:spcBef>
                <a:spcPts val="0"/>
              </a:spcBef>
              <a:spcAft>
                <a:spcPts val="0"/>
              </a:spcAft>
              <a:buNone/>
            </a:pPr>
            <a:r>
              <a:rPr lang="en" sz="1800">
                <a:latin typeface="Maven Pro"/>
                <a:ea typeface="Maven Pro"/>
                <a:cs typeface="Maven Pro"/>
                <a:sym typeface="Maven Pro"/>
              </a:rPr>
              <a:t>Optimizer: Adamax</a:t>
            </a:r>
            <a:endParaRPr sz="1800">
              <a:latin typeface="Maven Pro"/>
              <a:ea typeface="Maven Pro"/>
              <a:cs typeface="Maven Pro"/>
              <a:sym typeface="Maven Pro"/>
            </a:endParaRPr>
          </a:p>
          <a:p>
            <a:pPr marL="0" lvl="0" indent="0" rtl="0">
              <a:lnSpc>
                <a:spcPct val="100000"/>
              </a:lnSpc>
              <a:spcBef>
                <a:spcPts val="0"/>
              </a:spcBef>
              <a:spcAft>
                <a:spcPts val="0"/>
              </a:spcAft>
              <a:buNone/>
            </a:pPr>
            <a:r>
              <a:rPr lang="en" sz="1800">
                <a:latin typeface="Maven Pro"/>
                <a:ea typeface="Maven Pro"/>
                <a:cs typeface="Maven Pro"/>
                <a:sym typeface="Maven Pro"/>
              </a:rPr>
              <a:t>Kernel Initialization: </a:t>
            </a:r>
            <a:endParaRPr sz="1800">
              <a:latin typeface="Maven Pro"/>
              <a:ea typeface="Maven Pro"/>
              <a:cs typeface="Maven Pro"/>
              <a:sym typeface="Maven Pro"/>
            </a:endParaRPr>
          </a:p>
          <a:p>
            <a:pPr marL="0" lvl="0" indent="0" rtl="0">
              <a:lnSpc>
                <a:spcPct val="100000"/>
              </a:lnSpc>
              <a:spcBef>
                <a:spcPts val="0"/>
              </a:spcBef>
              <a:spcAft>
                <a:spcPts val="0"/>
              </a:spcAft>
              <a:buNone/>
            </a:pPr>
            <a:r>
              <a:rPr lang="en" sz="1800">
                <a:latin typeface="Maven Pro"/>
                <a:ea typeface="Maven Pro"/>
                <a:cs typeface="Maven Pro"/>
                <a:sym typeface="Maven Pro"/>
              </a:rPr>
              <a:t>uniform</a:t>
            </a:r>
            <a:endParaRPr sz="1800">
              <a:latin typeface="Maven Pro"/>
              <a:ea typeface="Maven Pro"/>
              <a:cs typeface="Maven Pro"/>
              <a:sym typeface="Maven Pro"/>
            </a:endParaRPr>
          </a:p>
          <a:p>
            <a:pPr marL="0" lvl="0" indent="0" rtl="0">
              <a:lnSpc>
                <a:spcPct val="100000"/>
              </a:lnSpc>
              <a:spcBef>
                <a:spcPts val="0"/>
              </a:spcBef>
              <a:spcAft>
                <a:spcPts val="0"/>
              </a:spcAft>
              <a:buNone/>
            </a:pPr>
            <a:r>
              <a:rPr lang="en" sz="1800">
                <a:latin typeface="Maven Pro"/>
                <a:ea typeface="Maven Pro"/>
                <a:cs typeface="Maven Pro"/>
                <a:sym typeface="Maven Pro"/>
              </a:rPr>
              <a:t>Epochs-100</a:t>
            </a:r>
            <a:endParaRPr sz="1800">
              <a:latin typeface="Maven Pro"/>
              <a:ea typeface="Maven Pro"/>
              <a:cs typeface="Maven Pro"/>
              <a:sym typeface="Maven Pro"/>
            </a:endParaRPr>
          </a:p>
          <a:p>
            <a:pPr marL="0" lvl="0" indent="0" rtl="0">
              <a:lnSpc>
                <a:spcPct val="100000"/>
              </a:lnSpc>
              <a:spcBef>
                <a:spcPts val="0"/>
              </a:spcBef>
              <a:spcAft>
                <a:spcPts val="0"/>
              </a:spcAft>
              <a:buNone/>
            </a:pPr>
            <a:r>
              <a:rPr lang="en" sz="1800">
                <a:latin typeface="Maven Pro"/>
                <a:ea typeface="Maven Pro"/>
                <a:cs typeface="Maven Pro"/>
                <a:sym typeface="Maven Pro"/>
              </a:rPr>
              <a:t>Batch-size : 500 </a:t>
            </a:r>
            <a:endParaRPr sz="1800">
              <a:latin typeface="Maven Pro"/>
              <a:ea typeface="Maven Pro"/>
              <a:cs typeface="Maven Pro"/>
              <a:sym typeface="Maven Pro"/>
            </a:endParaRPr>
          </a:p>
          <a:p>
            <a:pPr marL="0" lvl="0" indent="0" rtl="0">
              <a:lnSpc>
                <a:spcPct val="100000"/>
              </a:lnSpc>
              <a:spcBef>
                <a:spcPts val="0"/>
              </a:spcBef>
              <a:spcAft>
                <a:spcPts val="0"/>
              </a:spcAft>
              <a:buNone/>
            </a:pPr>
            <a:endParaRPr sz="1800">
              <a:latin typeface="Maven Pro"/>
              <a:ea typeface="Maven Pro"/>
              <a:cs typeface="Maven Pro"/>
              <a:sym typeface="Maven Pro"/>
            </a:endParaRPr>
          </a:p>
          <a:p>
            <a:pPr marL="0" lvl="0" indent="0" rtl="0">
              <a:lnSpc>
                <a:spcPct val="100000"/>
              </a:lnSpc>
              <a:spcBef>
                <a:spcPts val="0"/>
              </a:spcBef>
              <a:spcAft>
                <a:spcPts val="0"/>
              </a:spcAft>
              <a:buNone/>
            </a:pPr>
            <a:r>
              <a:rPr lang="en" sz="1400" b="1">
                <a:latin typeface="Maven Pro"/>
                <a:ea typeface="Maven Pro"/>
                <a:cs typeface="Maven Pro"/>
                <a:sym typeface="Maven Pro"/>
              </a:rPr>
              <a:t>Accuracy: 86.33%</a:t>
            </a:r>
            <a:endParaRPr sz="1400" b="1">
              <a:latin typeface="Maven Pro"/>
              <a:ea typeface="Maven Pro"/>
              <a:cs typeface="Maven Pro"/>
              <a:sym typeface="Maven Pro"/>
            </a:endParaRPr>
          </a:p>
          <a:p>
            <a:pPr marL="0" lvl="0" indent="0" rtl="0">
              <a:lnSpc>
                <a:spcPct val="100000"/>
              </a:lnSpc>
              <a:spcBef>
                <a:spcPts val="0"/>
              </a:spcBef>
              <a:spcAft>
                <a:spcPts val="0"/>
              </a:spcAft>
              <a:buNone/>
            </a:pPr>
            <a:r>
              <a:rPr lang="en" sz="1400" b="1">
                <a:latin typeface="Maven Pro"/>
                <a:ea typeface="Maven Pro"/>
                <a:cs typeface="Maven Pro"/>
                <a:sym typeface="Maven Pro"/>
              </a:rPr>
              <a:t>Validation Accuracy: 80.17%</a:t>
            </a:r>
            <a:endParaRPr sz="1400" b="1">
              <a:latin typeface="Maven Pro"/>
              <a:ea typeface="Maven Pro"/>
              <a:cs typeface="Maven Pro"/>
              <a:sym typeface="Maven Pro"/>
            </a:endParaRPr>
          </a:p>
          <a:p>
            <a:pPr marL="0" lvl="0" indent="0" rtl="0">
              <a:lnSpc>
                <a:spcPct val="100000"/>
              </a:lnSpc>
              <a:spcBef>
                <a:spcPts val="0"/>
              </a:spcBef>
              <a:spcAft>
                <a:spcPts val="0"/>
              </a:spcAft>
              <a:buNone/>
            </a:pPr>
            <a:endParaRPr sz="1400" b="1">
              <a:latin typeface="Maven Pro"/>
              <a:ea typeface="Maven Pro"/>
              <a:cs typeface="Maven Pro"/>
              <a:sym typeface="Maven Pro"/>
            </a:endParaRPr>
          </a:p>
          <a:p>
            <a:pPr marL="0" lvl="0" indent="0" rtl="0">
              <a:lnSpc>
                <a:spcPct val="100000"/>
              </a:lnSpc>
              <a:spcBef>
                <a:spcPts val="0"/>
              </a:spcBef>
              <a:spcAft>
                <a:spcPts val="0"/>
              </a:spcAft>
              <a:buNone/>
            </a:pPr>
            <a:r>
              <a:rPr lang="en" sz="1400" b="1">
                <a:latin typeface="Maven Pro"/>
                <a:ea typeface="Maven Pro"/>
                <a:cs typeface="Maven Pro"/>
                <a:sym typeface="Maven Pro"/>
              </a:rPr>
              <a:t>Loss:0.376</a:t>
            </a:r>
            <a:endParaRPr sz="1400" b="1">
              <a:latin typeface="Maven Pro"/>
              <a:ea typeface="Maven Pro"/>
              <a:cs typeface="Maven Pro"/>
              <a:sym typeface="Maven Pro"/>
            </a:endParaRPr>
          </a:p>
          <a:p>
            <a:pPr marL="0" lvl="0" indent="0" rtl="0">
              <a:lnSpc>
                <a:spcPct val="100000"/>
              </a:lnSpc>
              <a:spcBef>
                <a:spcPts val="0"/>
              </a:spcBef>
              <a:spcAft>
                <a:spcPts val="0"/>
              </a:spcAft>
              <a:buNone/>
            </a:pPr>
            <a:r>
              <a:rPr lang="en" sz="1400" b="1">
                <a:latin typeface="Maven Pro"/>
                <a:ea typeface="Maven Pro"/>
                <a:cs typeface="Maven Pro"/>
                <a:sym typeface="Maven Pro"/>
              </a:rPr>
              <a:t>Validation Loss:0.8017</a:t>
            </a:r>
            <a:endParaRPr/>
          </a:p>
        </p:txBody>
      </p:sp>
      <p:pic>
        <p:nvPicPr>
          <p:cNvPr id="323" name="Shape 323"/>
          <p:cNvPicPr preferRelativeResize="0"/>
          <p:nvPr/>
        </p:nvPicPr>
        <p:blipFill>
          <a:blip r:embed="rId3">
            <a:alphaModFix/>
          </a:blip>
          <a:stretch>
            <a:fillRect/>
          </a:stretch>
        </p:blipFill>
        <p:spPr>
          <a:xfrm>
            <a:off x="4719925" y="710000"/>
            <a:ext cx="4183574" cy="2117925"/>
          </a:xfrm>
          <a:prstGeom prst="rect">
            <a:avLst/>
          </a:prstGeom>
          <a:noFill/>
          <a:ln>
            <a:noFill/>
          </a:ln>
        </p:spPr>
      </p:pic>
      <p:pic>
        <p:nvPicPr>
          <p:cNvPr id="324" name="Shape 324"/>
          <p:cNvPicPr preferRelativeResize="0"/>
          <p:nvPr/>
        </p:nvPicPr>
        <p:blipFill>
          <a:blip r:embed="rId4">
            <a:alphaModFix/>
          </a:blip>
          <a:stretch>
            <a:fillRect/>
          </a:stretch>
        </p:blipFill>
        <p:spPr>
          <a:xfrm>
            <a:off x="4719925" y="2888425"/>
            <a:ext cx="4183575" cy="205815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Shape 329"/>
          <p:cNvSpPr txBox="1">
            <a:spLocks noGrp="1"/>
          </p:cNvSpPr>
          <p:nvPr>
            <p:ph type="title"/>
          </p:nvPr>
        </p:nvSpPr>
        <p:spPr>
          <a:xfrm>
            <a:off x="1198125" y="68575"/>
            <a:ext cx="7136100" cy="5325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Model 5 :</a:t>
            </a:r>
            <a:endParaRPr/>
          </a:p>
        </p:txBody>
      </p:sp>
      <p:sp>
        <p:nvSpPr>
          <p:cNvPr id="330" name="Shape 330"/>
          <p:cNvSpPr txBox="1">
            <a:spLocks noGrp="1"/>
          </p:cNvSpPr>
          <p:nvPr>
            <p:ph type="body" idx="1"/>
          </p:nvPr>
        </p:nvSpPr>
        <p:spPr>
          <a:xfrm>
            <a:off x="1198125" y="601075"/>
            <a:ext cx="7479300" cy="4465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1800" b="1">
                <a:latin typeface="Maven Pro"/>
                <a:ea typeface="Maven Pro"/>
                <a:cs typeface="Maven Pro"/>
                <a:sym typeface="Maven Pro"/>
              </a:rPr>
              <a:t>Parameters Used :</a:t>
            </a:r>
            <a:endParaRPr sz="1800" b="1">
              <a:latin typeface="Maven Pro"/>
              <a:ea typeface="Maven Pro"/>
              <a:cs typeface="Maven Pro"/>
              <a:sym typeface="Maven Pro"/>
            </a:endParaRPr>
          </a:p>
          <a:p>
            <a:pPr marL="0" lvl="0" indent="0" rtl="0">
              <a:spcBef>
                <a:spcPts val="0"/>
              </a:spcBef>
              <a:spcAft>
                <a:spcPts val="0"/>
              </a:spcAft>
              <a:buNone/>
            </a:pPr>
            <a:endParaRPr sz="600" b="1">
              <a:latin typeface="Maven Pro"/>
              <a:ea typeface="Maven Pro"/>
              <a:cs typeface="Maven Pro"/>
              <a:sym typeface="Maven Pro"/>
            </a:endParaRPr>
          </a:p>
          <a:p>
            <a:pPr marL="0" lvl="0" indent="0" rtl="0">
              <a:lnSpc>
                <a:spcPct val="100000"/>
              </a:lnSpc>
              <a:spcBef>
                <a:spcPts val="0"/>
              </a:spcBef>
              <a:spcAft>
                <a:spcPts val="0"/>
              </a:spcAft>
              <a:buNone/>
            </a:pPr>
            <a:r>
              <a:rPr lang="en" sz="1800">
                <a:latin typeface="Maven Pro"/>
                <a:ea typeface="Maven Pro"/>
                <a:cs typeface="Maven Pro"/>
                <a:sym typeface="Maven Pro"/>
              </a:rPr>
              <a:t>Number of convolution layers: 15</a:t>
            </a:r>
            <a:endParaRPr sz="1800">
              <a:latin typeface="Maven Pro"/>
              <a:ea typeface="Maven Pro"/>
              <a:cs typeface="Maven Pro"/>
              <a:sym typeface="Maven Pro"/>
            </a:endParaRPr>
          </a:p>
          <a:p>
            <a:pPr marL="0" lvl="0" indent="0" rtl="0">
              <a:lnSpc>
                <a:spcPct val="100000"/>
              </a:lnSpc>
              <a:spcBef>
                <a:spcPts val="0"/>
              </a:spcBef>
              <a:spcAft>
                <a:spcPts val="0"/>
              </a:spcAft>
              <a:buNone/>
            </a:pPr>
            <a:r>
              <a:rPr lang="en" sz="1800">
                <a:latin typeface="Maven Pro"/>
                <a:ea typeface="Maven Pro"/>
                <a:cs typeface="Maven Pro"/>
                <a:sym typeface="Maven Pro"/>
              </a:rPr>
              <a:t>Number of pooling layers: 3</a:t>
            </a:r>
            <a:endParaRPr sz="1800">
              <a:latin typeface="Maven Pro"/>
              <a:ea typeface="Maven Pro"/>
              <a:cs typeface="Maven Pro"/>
              <a:sym typeface="Maven Pro"/>
            </a:endParaRPr>
          </a:p>
          <a:p>
            <a:pPr marL="0" lvl="0" indent="0" rtl="0">
              <a:lnSpc>
                <a:spcPct val="100000"/>
              </a:lnSpc>
              <a:spcBef>
                <a:spcPts val="0"/>
              </a:spcBef>
              <a:spcAft>
                <a:spcPts val="0"/>
              </a:spcAft>
              <a:buNone/>
            </a:pPr>
            <a:r>
              <a:rPr lang="en" sz="1800">
                <a:latin typeface="Maven Pro"/>
                <a:ea typeface="Maven Pro"/>
                <a:cs typeface="Maven Pro"/>
                <a:sym typeface="Maven Pro"/>
              </a:rPr>
              <a:t>Number of dropout layers: 4</a:t>
            </a:r>
            <a:endParaRPr sz="1800">
              <a:latin typeface="Maven Pro"/>
              <a:ea typeface="Maven Pro"/>
              <a:cs typeface="Maven Pro"/>
              <a:sym typeface="Maven Pro"/>
            </a:endParaRPr>
          </a:p>
          <a:p>
            <a:pPr marL="0" lvl="0" indent="0" rtl="0">
              <a:lnSpc>
                <a:spcPct val="100000"/>
              </a:lnSpc>
              <a:spcBef>
                <a:spcPts val="0"/>
              </a:spcBef>
              <a:spcAft>
                <a:spcPts val="0"/>
              </a:spcAft>
              <a:buNone/>
            </a:pPr>
            <a:r>
              <a:rPr lang="en" sz="1800">
                <a:latin typeface="Maven Pro"/>
                <a:ea typeface="Maven Pro"/>
                <a:cs typeface="Maven Pro"/>
                <a:sym typeface="Maven Pro"/>
              </a:rPr>
              <a:t>Activation Function: relu</a:t>
            </a:r>
            <a:endParaRPr sz="1800">
              <a:latin typeface="Maven Pro"/>
              <a:ea typeface="Maven Pro"/>
              <a:cs typeface="Maven Pro"/>
              <a:sym typeface="Maven Pro"/>
            </a:endParaRPr>
          </a:p>
          <a:p>
            <a:pPr marL="0" lvl="0" indent="0" rtl="0">
              <a:lnSpc>
                <a:spcPct val="100000"/>
              </a:lnSpc>
              <a:spcBef>
                <a:spcPts val="0"/>
              </a:spcBef>
              <a:spcAft>
                <a:spcPts val="0"/>
              </a:spcAft>
              <a:buNone/>
            </a:pPr>
            <a:r>
              <a:rPr lang="en" sz="1800">
                <a:latin typeface="Maven Pro"/>
                <a:ea typeface="Maven Pro"/>
                <a:cs typeface="Maven Pro"/>
                <a:sym typeface="Maven Pro"/>
              </a:rPr>
              <a:t>Optimizer: Adam</a:t>
            </a:r>
            <a:endParaRPr sz="1800">
              <a:latin typeface="Maven Pro"/>
              <a:ea typeface="Maven Pro"/>
              <a:cs typeface="Maven Pro"/>
              <a:sym typeface="Maven Pro"/>
            </a:endParaRPr>
          </a:p>
          <a:p>
            <a:pPr marL="0" lvl="0" indent="0" rtl="0">
              <a:lnSpc>
                <a:spcPct val="100000"/>
              </a:lnSpc>
              <a:spcBef>
                <a:spcPts val="0"/>
              </a:spcBef>
              <a:spcAft>
                <a:spcPts val="0"/>
              </a:spcAft>
              <a:buNone/>
            </a:pPr>
            <a:r>
              <a:rPr lang="en" sz="1800">
                <a:latin typeface="Maven Pro"/>
                <a:ea typeface="Maven Pro"/>
                <a:cs typeface="Maven Pro"/>
                <a:sym typeface="Maven Pro"/>
              </a:rPr>
              <a:t>Kernel Initialization: </a:t>
            </a:r>
            <a:endParaRPr sz="1800">
              <a:latin typeface="Maven Pro"/>
              <a:ea typeface="Maven Pro"/>
              <a:cs typeface="Maven Pro"/>
              <a:sym typeface="Maven Pro"/>
            </a:endParaRPr>
          </a:p>
          <a:p>
            <a:pPr marL="0" lvl="0" indent="0" rtl="0">
              <a:lnSpc>
                <a:spcPct val="100000"/>
              </a:lnSpc>
              <a:spcBef>
                <a:spcPts val="0"/>
              </a:spcBef>
              <a:spcAft>
                <a:spcPts val="0"/>
              </a:spcAft>
              <a:buNone/>
            </a:pPr>
            <a:r>
              <a:rPr lang="en" sz="1800">
                <a:latin typeface="Maven Pro"/>
                <a:ea typeface="Maven Pro"/>
                <a:cs typeface="Maven Pro"/>
                <a:sym typeface="Maven Pro"/>
              </a:rPr>
              <a:t>glorot_uniform</a:t>
            </a:r>
            <a:endParaRPr sz="1800">
              <a:latin typeface="Maven Pro"/>
              <a:ea typeface="Maven Pro"/>
              <a:cs typeface="Maven Pro"/>
              <a:sym typeface="Maven Pro"/>
            </a:endParaRPr>
          </a:p>
          <a:p>
            <a:pPr marL="0" lvl="0" indent="0" rtl="0">
              <a:lnSpc>
                <a:spcPct val="100000"/>
              </a:lnSpc>
              <a:spcBef>
                <a:spcPts val="0"/>
              </a:spcBef>
              <a:spcAft>
                <a:spcPts val="0"/>
              </a:spcAft>
              <a:buNone/>
            </a:pPr>
            <a:r>
              <a:rPr lang="en" sz="1800">
                <a:latin typeface="Maven Pro"/>
                <a:ea typeface="Maven Pro"/>
                <a:cs typeface="Maven Pro"/>
                <a:sym typeface="Maven Pro"/>
              </a:rPr>
              <a:t>Epochs-200</a:t>
            </a:r>
            <a:endParaRPr sz="1800">
              <a:latin typeface="Maven Pro"/>
              <a:ea typeface="Maven Pro"/>
              <a:cs typeface="Maven Pro"/>
              <a:sym typeface="Maven Pro"/>
            </a:endParaRPr>
          </a:p>
          <a:p>
            <a:pPr marL="0" lvl="0" indent="0" rtl="0">
              <a:lnSpc>
                <a:spcPct val="100000"/>
              </a:lnSpc>
              <a:spcBef>
                <a:spcPts val="0"/>
              </a:spcBef>
              <a:spcAft>
                <a:spcPts val="0"/>
              </a:spcAft>
              <a:buNone/>
            </a:pPr>
            <a:r>
              <a:rPr lang="en" sz="1800">
                <a:latin typeface="Maven Pro"/>
                <a:ea typeface="Maven Pro"/>
                <a:cs typeface="Maven Pro"/>
                <a:sym typeface="Maven Pro"/>
              </a:rPr>
              <a:t>Batch-size : 100</a:t>
            </a:r>
            <a:endParaRPr sz="1800">
              <a:latin typeface="Maven Pro"/>
              <a:ea typeface="Maven Pro"/>
              <a:cs typeface="Maven Pro"/>
              <a:sym typeface="Maven Pro"/>
            </a:endParaRPr>
          </a:p>
          <a:p>
            <a:pPr marL="0" lvl="0" indent="0" rtl="0">
              <a:lnSpc>
                <a:spcPct val="100000"/>
              </a:lnSpc>
              <a:spcBef>
                <a:spcPts val="0"/>
              </a:spcBef>
              <a:spcAft>
                <a:spcPts val="0"/>
              </a:spcAft>
              <a:buNone/>
            </a:pPr>
            <a:endParaRPr sz="1800">
              <a:latin typeface="Maven Pro"/>
              <a:ea typeface="Maven Pro"/>
              <a:cs typeface="Maven Pro"/>
              <a:sym typeface="Maven Pro"/>
            </a:endParaRPr>
          </a:p>
          <a:p>
            <a:pPr marL="0" lvl="0" indent="0" rtl="0">
              <a:lnSpc>
                <a:spcPct val="100000"/>
              </a:lnSpc>
              <a:spcBef>
                <a:spcPts val="0"/>
              </a:spcBef>
              <a:spcAft>
                <a:spcPts val="0"/>
              </a:spcAft>
              <a:buNone/>
            </a:pPr>
            <a:r>
              <a:rPr lang="en" sz="1400" b="1">
                <a:latin typeface="Maven Pro"/>
                <a:ea typeface="Maven Pro"/>
                <a:cs typeface="Maven Pro"/>
                <a:sym typeface="Maven Pro"/>
              </a:rPr>
              <a:t>Accuracy: 84.43%</a:t>
            </a:r>
            <a:endParaRPr sz="1400" b="1">
              <a:latin typeface="Maven Pro"/>
              <a:ea typeface="Maven Pro"/>
              <a:cs typeface="Maven Pro"/>
              <a:sym typeface="Maven Pro"/>
            </a:endParaRPr>
          </a:p>
          <a:p>
            <a:pPr marL="0" lvl="0" indent="0" rtl="0">
              <a:lnSpc>
                <a:spcPct val="100000"/>
              </a:lnSpc>
              <a:spcBef>
                <a:spcPts val="0"/>
              </a:spcBef>
              <a:spcAft>
                <a:spcPts val="0"/>
              </a:spcAft>
              <a:buNone/>
            </a:pPr>
            <a:r>
              <a:rPr lang="en" sz="1400" b="1">
                <a:latin typeface="Maven Pro"/>
                <a:ea typeface="Maven Pro"/>
                <a:cs typeface="Maven Pro"/>
                <a:sym typeface="Maven Pro"/>
              </a:rPr>
              <a:t>Val_Acc : 82.30%</a:t>
            </a:r>
            <a:endParaRPr sz="1400" b="1">
              <a:latin typeface="Maven Pro"/>
              <a:ea typeface="Maven Pro"/>
              <a:cs typeface="Maven Pro"/>
              <a:sym typeface="Maven Pro"/>
            </a:endParaRPr>
          </a:p>
          <a:p>
            <a:pPr marL="0" lvl="0" indent="0" rtl="0">
              <a:lnSpc>
                <a:spcPct val="100000"/>
              </a:lnSpc>
              <a:spcBef>
                <a:spcPts val="0"/>
              </a:spcBef>
              <a:spcAft>
                <a:spcPts val="0"/>
              </a:spcAft>
              <a:buNone/>
            </a:pPr>
            <a:endParaRPr sz="1400" b="1">
              <a:latin typeface="Maven Pro"/>
              <a:ea typeface="Maven Pro"/>
              <a:cs typeface="Maven Pro"/>
              <a:sym typeface="Maven Pro"/>
            </a:endParaRPr>
          </a:p>
          <a:p>
            <a:pPr marL="0" lvl="0" indent="0" rtl="0">
              <a:lnSpc>
                <a:spcPct val="100000"/>
              </a:lnSpc>
              <a:spcBef>
                <a:spcPts val="0"/>
              </a:spcBef>
              <a:spcAft>
                <a:spcPts val="0"/>
              </a:spcAft>
              <a:buNone/>
            </a:pPr>
            <a:r>
              <a:rPr lang="en" sz="1400" b="1">
                <a:latin typeface="Maven Pro"/>
                <a:ea typeface="Maven Pro"/>
                <a:cs typeface="Maven Pro"/>
                <a:sym typeface="Maven Pro"/>
              </a:rPr>
              <a:t>Loss: 0.1960</a:t>
            </a:r>
            <a:endParaRPr sz="1400" b="1">
              <a:latin typeface="Maven Pro"/>
              <a:ea typeface="Maven Pro"/>
              <a:cs typeface="Maven Pro"/>
              <a:sym typeface="Maven Pro"/>
            </a:endParaRPr>
          </a:p>
          <a:p>
            <a:pPr marL="0" lvl="0" indent="0" rtl="0">
              <a:lnSpc>
                <a:spcPct val="100000"/>
              </a:lnSpc>
              <a:spcBef>
                <a:spcPts val="0"/>
              </a:spcBef>
              <a:spcAft>
                <a:spcPts val="0"/>
              </a:spcAft>
              <a:buNone/>
            </a:pPr>
            <a:r>
              <a:rPr lang="en" sz="1400" b="1">
                <a:latin typeface="Maven Pro"/>
                <a:ea typeface="Maven Pro"/>
                <a:cs typeface="Maven Pro"/>
                <a:sym typeface="Maven Pro"/>
              </a:rPr>
              <a:t>Validation-Loss:0.452</a:t>
            </a:r>
            <a:endParaRPr sz="1400" b="1">
              <a:latin typeface="Maven Pro"/>
              <a:ea typeface="Maven Pro"/>
              <a:cs typeface="Maven Pro"/>
              <a:sym typeface="Maven Pro"/>
            </a:endParaRPr>
          </a:p>
        </p:txBody>
      </p:sp>
      <p:pic>
        <p:nvPicPr>
          <p:cNvPr id="331" name="Shape 331"/>
          <p:cNvPicPr preferRelativeResize="0"/>
          <p:nvPr/>
        </p:nvPicPr>
        <p:blipFill rotWithShape="1">
          <a:blip r:embed="rId3">
            <a:alphaModFix/>
          </a:blip>
          <a:srcRect r="49693"/>
          <a:stretch/>
        </p:blipFill>
        <p:spPr>
          <a:xfrm>
            <a:off x="5155600" y="504250"/>
            <a:ext cx="3521826" cy="2099225"/>
          </a:xfrm>
          <a:prstGeom prst="rect">
            <a:avLst/>
          </a:prstGeom>
          <a:noFill/>
          <a:ln>
            <a:noFill/>
          </a:ln>
        </p:spPr>
      </p:pic>
      <p:pic>
        <p:nvPicPr>
          <p:cNvPr id="332" name="Shape 332"/>
          <p:cNvPicPr preferRelativeResize="0"/>
          <p:nvPr/>
        </p:nvPicPr>
        <p:blipFill rotWithShape="1">
          <a:blip r:embed="rId3">
            <a:alphaModFix/>
          </a:blip>
          <a:srcRect l="50821"/>
          <a:stretch/>
        </p:blipFill>
        <p:spPr>
          <a:xfrm>
            <a:off x="5155600" y="2700300"/>
            <a:ext cx="3473375" cy="21489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Shape 337"/>
          <p:cNvSpPr txBox="1">
            <a:spLocks noGrp="1"/>
          </p:cNvSpPr>
          <p:nvPr>
            <p:ph type="title"/>
          </p:nvPr>
        </p:nvSpPr>
        <p:spPr>
          <a:xfrm>
            <a:off x="1149725" y="117000"/>
            <a:ext cx="7184700" cy="508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Model 6:</a:t>
            </a:r>
            <a:endParaRPr/>
          </a:p>
        </p:txBody>
      </p:sp>
      <p:sp>
        <p:nvSpPr>
          <p:cNvPr id="338" name="Shape 338"/>
          <p:cNvSpPr txBox="1">
            <a:spLocks noGrp="1"/>
          </p:cNvSpPr>
          <p:nvPr>
            <p:ph type="body" idx="1"/>
          </p:nvPr>
        </p:nvSpPr>
        <p:spPr>
          <a:xfrm>
            <a:off x="1149725" y="625200"/>
            <a:ext cx="7717500" cy="42723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1800" b="1">
                <a:latin typeface="Maven Pro"/>
                <a:ea typeface="Maven Pro"/>
                <a:cs typeface="Maven Pro"/>
                <a:sym typeface="Maven Pro"/>
              </a:rPr>
              <a:t>Parameters Used :</a:t>
            </a:r>
            <a:endParaRPr sz="1800" b="1">
              <a:latin typeface="Maven Pro"/>
              <a:ea typeface="Maven Pro"/>
              <a:cs typeface="Maven Pro"/>
              <a:sym typeface="Maven Pro"/>
            </a:endParaRPr>
          </a:p>
          <a:p>
            <a:pPr marL="0" lvl="0" indent="0" rtl="0">
              <a:lnSpc>
                <a:spcPct val="100000"/>
              </a:lnSpc>
              <a:spcBef>
                <a:spcPts val="0"/>
              </a:spcBef>
              <a:spcAft>
                <a:spcPts val="0"/>
              </a:spcAft>
              <a:buNone/>
            </a:pPr>
            <a:r>
              <a:rPr lang="en" sz="1800">
                <a:latin typeface="Maven Pro"/>
                <a:ea typeface="Maven Pro"/>
                <a:cs typeface="Maven Pro"/>
                <a:sym typeface="Maven Pro"/>
              </a:rPr>
              <a:t>Number of convolution layers: 10             </a:t>
            </a:r>
            <a:endParaRPr sz="1800">
              <a:latin typeface="Maven Pro"/>
              <a:ea typeface="Maven Pro"/>
              <a:cs typeface="Maven Pro"/>
              <a:sym typeface="Maven Pro"/>
            </a:endParaRPr>
          </a:p>
          <a:p>
            <a:pPr marL="0" lvl="0" indent="0" rtl="0">
              <a:lnSpc>
                <a:spcPct val="100000"/>
              </a:lnSpc>
              <a:spcBef>
                <a:spcPts val="0"/>
              </a:spcBef>
              <a:spcAft>
                <a:spcPts val="0"/>
              </a:spcAft>
              <a:buNone/>
            </a:pPr>
            <a:r>
              <a:rPr lang="en" sz="1800">
                <a:latin typeface="Maven Pro"/>
                <a:ea typeface="Maven Pro"/>
                <a:cs typeface="Maven Pro"/>
                <a:sym typeface="Maven Pro"/>
              </a:rPr>
              <a:t>Number of pooling layers: 2</a:t>
            </a:r>
            <a:endParaRPr sz="1800">
              <a:latin typeface="Maven Pro"/>
              <a:ea typeface="Maven Pro"/>
              <a:cs typeface="Maven Pro"/>
              <a:sym typeface="Maven Pro"/>
            </a:endParaRPr>
          </a:p>
          <a:p>
            <a:pPr marL="0" lvl="0" indent="0" rtl="0">
              <a:lnSpc>
                <a:spcPct val="100000"/>
              </a:lnSpc>
              <a:spcBef>
                <a:spcPts val="0"/>
              </a:spcBef>
              <a:spcAft>
                <a:spcPts val="0"/>
              </a:spcAft>
              <a:buNone/>
            </a:pPr>
            <a:r>
              <a:rPr lang="en" sz="1800">
                <a:latin typeface="Maven Pro"/>
                <a:ea typeface="Maven Pro"/>
                <a:cs typeface="Maven Pro"/>
                <a:sym typeface="Maven Pro"/>
              </a:rPr>
              <a:t>Number of dropout layers:3</a:t>
            </a:r>
            <a:endParaRPr sz="1800">
              <a:latin typeface="Maven Pro"/>
              <a:ea typeface="Maven Pro"/>
              <a:cs typeface="Maven Pro"/>
              <a:sym typeface="Maven Pro"/>
            </a:endParaRPr>
          </a:p>
          <a:p>
            <a:pPr marL="0" lvl="0" indent="0" rtl="0">
              <a:lnSpc>
                <a:spcPct val="100000"/>
              </a:lnSpc>
              <a:spcBef>
                <a:spcPts val="0"/>
              </a:spcBef>
              <a:spcAft>
                <a:spcPts val="0"/>
              </a:spcAft>
              <a:buNone/>
            </a:pPr>
            <a:r>
              <a:rPr lang="en" sz="1800">
                <a:latin typeface="Maven Pro"/>
                <a:ea typeface="Maven Pro"/>
                <a:cs typeface="Maven Pro"/>
                <a:sym typeface="Maven Pro"/>
              </a:rPr>
              <a:t>Activation Function: relu</a:t>
            </a:r>
            <a:endParaRPr sz="1800">
              <a:latin typeface="Maven Pro"/>
              <a:ea typeface="Maven Pro"/>
              <a:cs typeface="Maven Pro"/>
              <a:sym typeface="Maven Pro"/>
            </a:endParaRPr>
          </a:p>
          <a:p>
            <a:pPr marL="0" lvl="0" indent="0" rtl="0">
              <a:lnSpc>
                <a:spcPct val="100000"/>
              </a:lnSpc>
              <a:spcBef>
                <a:spcPts val="0"/>
              </a:spcBef>
              <a:spcAft>
                <a:spcPts val="0"/>
              </a:spcAft>
              <a:buNone/>
            </a:pPr>
            <a:r>
              <a:rPr lang="en" sz="1800">
                <a:latin typeface="Maven Pro"/>
                <a:ea typeface="Maven Pro"/>
                <a:cs typeface="Maven Pro"/>
                <a:sym typeface="Maven Pro"/>
              </a:rPr>
              <a:t>Optimizer: Adam</a:t>
            </a:r>
            <a:endParaRPr sz="1800">
              <a:latin typeface="Maven Pro"/>
              <a:ea typeface="Maven Pro"/>
              <a:cs typeface="Maven Pro"/>
              <a:sym typeface="Maven Pro"/>
            </a:endParaRPr>
          </a:p>
          <a:p>
            <a:pPr marL="0" lvl="0" indent="0" rtl="0">
              <a:lnSpc>
                <a:spcPct val="100000"/>
              </a:lnSpc>
              <a:spcBef>
                <a:spcPts val="0"/>
              </a:spcBef>
              <a:spcAft>
                <a:spcPts val="0"/>
              </a:spcAft>
              <a:buNone/>
            </a:pPr>
            <a:r>
              <a:rPr lang="en" sz="1800">
                <a:latin typeface="Maven Pro"/>
                <a:ea typeface="Maven Pro"/>
                <a:cs typeface="Maven Pro"/>
                <a:sym typeface="Maven Pro"/>
              </a:rPr>
              <a:t>Kernel Initialization: </a:t>
            </a:r>
            <a:endParaRPr sz="1800">
              <a:latin typeface="Maven Pro"/>
              <a:ea typeface="Maven Pro"/>
              <a:cs typeface="Maven Pro"/>
              <a:sym typeface="Maven Pro"/>
            </a:endParaRPr>
          </a:p>
          <a:p>
            <a:pPr marL="0" lvl="0" indent="0" rtl="0">
              <a:lnSpc>
                <a:spcPct val="100000"/>
              </a:lnSpc>
              <a:spcBef>
                <a:spcPts val="0"/>
              </a:spcBef>
              <a:spcAft>
                <a:spcPts val="0"/>
              </a:spcAft>
              <a:buNone/>
            </a:pPr>
            <a:r>
              <a:rPr lang="en" sz="1800">
                <a:latin typeface="Maven Pro"/>
                <a:ea typeface="Maven Pro"/>
                <a:cs typeface="Maven Pro"/>
                <a:sym typeface="Maven Pro"/>
              </a:rPr>
              <a:t>glorot_uniform</a:t>
            </a:r>
            <a:endParaRPr sz="1800">
              <a:latin typeface="Maven Pro"/>
              <a:ea typeface="Maven Pro"/>
              <a:cs typeface="Maven Pro"/>
              <a:sym typeface="Maven Pro"/>
            </a:endParaRPr>
          </a:p>
          <a:p>
            <a:pPr marL="0" lvl="0" indent="0" rtl="0">
              <a:lnSpc>
                <a:spcPct val="100000"/>
              </a:lnSpc>
              <a:spcBef>
                <a:spcPts val="0"/>
              </a:spcBef>
              <a:spcAft>
                <a:spcPts val="0"/>
              </a:spcAft>
              <a:buNone/>
            </a:pPr>
            <a:r>
              <a:rPr lang="en" sz="1800">
                <a:latin typeface="Maven Pro"/>
                <a:ea typeface="Maven Pro"/>
                <a:cs typeface="Maven Pro"/>
                <a:sym typeface="Maven Pro"/>
              </a:rPr>
              <a:t>Epochs-200</a:t>
            </a:r>
            <a:endParaRPr sz="1800">
              <a:latin typeface="Maven Pro"/>
              <a:ea typeface="Maven Pro"/>
              <a:cs typeface="Maven Pro"/>
              <a:sym typeface="Maven Pro"/>
            </a:endParaRPr>
          </a:p>
          <a:p>
            <a:pPr marL="0" lvl="0" indent="0" rtl="0">
              <a:lnSpc>
                <a:spcPct val="100000"/>
              </a:lnSpc>
              <a:spcBef>
                <a:spcPts val="0"/>
              </a:spcBef>
              <a:spcAft>
                <a:spcPts val="0"/>
              </a:spcAft>
              <a:buNone/>
            </a:pPr>
            <a:r>
              <a:rPr lang="en" sz="1800">
                <a:latin typeface="Maven Pro"/>
                <a:ea typeface="Maven Pro"/>
                <a:cs typeface="Maven Pro"/>
                <a:sym typeface="Maven Pro"/>
              </a:rPr>
              <a:t>Batch-size : 32 </a:t>
            </a:r>
            <a:endParaRPr sz="1800">
              <a:latin typeface="Maven Pro"/>
              <a:ea typeface="Maven Pro"/>
              <a:cs typeface="Maven Pro"/>
              <a:sym typeface="Maven Pro"/>
            </a:endParaRPr>
          </a:p>
          <a:p>
            <a:pPr marL="0" lvl="0" indent="0" rtl="0">
              <a:lnSpc>
                <a:spcPct val="100000"/>
              </a:lnSpc>
              <a:spcBef>
                <a:spcPts val="0"/>
              </a:spcBef>
              <a:spcAft>
                <a:spcPts val="0"/>
              </a:spcAft>
              <a:buNone/>
            </a:pPr>
            <a:endParaRPr sz="1800">
              <a:latin typeface="Maven Pro"/>
              <a:ea typeface="Maven Pro"/>
              <a:cs typeface="Maven Pro"/>
              <a:sym typeface="Maven Pro"/>
            </a:endParaRPr>
          </a:p>
          <a:p>
            <a:pPr marL="0" lvl="0" indent="0" rtl="0">
              <a:lnSpc>
                <a:spcPct val="100000"/>
              </a:lnSpc>
              <a:spcBef>
                <a:spcPts val="0"/>
              </a:spcBef>
              <a:spcAft>
                <a:spcPts val="0"/>
              </a:spcAft>
              <a:buNone/>
            </a:pPr>
            <a:r>
              <a:rPr lang="en" sz="1400" b="1">
                <a:latin typeface="Maven Pro"/>
                <a:ea typeface="Maven Pro"/>
                <a:cs typeface="Maven Pro"/>
                <a:sym typeface="Maven Pro"/>
              </a:rPr>
              <a:t>Accuracy: 93%</a:t>
            </a:r>
            <a:endParaRPr sz="1400" b="1">
              <a:latin typeface="Maven Pro"/>
              <a:ea typeface="Maven Pro"/>
              <a:cs typeface="Maven Pro"/>
              <a:sym typeface="Maven Pro"/>
            </a:endParaRPr>
          </a:p>
          <a:p>
            <a:pPr marL="0" lvl="0" indent="0" rtl="0">
              <a:lnSpc>
                <a:spcPct val="100000"/>
              </a:lnSpc>
              <a:spcBef>
                <a:spcPts val="0"/>
              </a:spcBef>
              <a:spcAft>
                <a:spcPts val="0"/>
              </a:spcAft>
              <a:buNone/>
            </a:pPr>
            <a:r>
              <a:rPr lang="en" sz="1400" b="1">
                <a:latin typeface="Maven Pro"/>
                <a:ea typeface="Maven Pro"/>
                <a:cs typeface="Maven Pro"/>
                <a:sym typeface="Maven Pro"/>
              </a:rPr>
              <a:t>Validation Accuracy : 88.09%</a:t>
            </a:r>
            <a:endParaRPr sz="1400" b="1">
              <a:latin typeface="Maven Pro"/>
              <a:ea typeface="Maven Pro"/>
              <a:cs typeface="Maven Pro"/>
              <a:sym typeface="Maven Pro"/>
            </a:endParaRPr>
          </a:p>
          <a:p>
            <a:pPr marL="0" lvl="0" indent="0" rtl="0">
              <a:lnSpc>
                <a:spcPct val="100000"/>
              </a:lnSpc>
              <a:spcBef>
                <a:spcPts val="0"/>
              </a:spcBef>
              <a:spcAft>
                <a:spcPts val="0"/>
              </a:spcAft>
              <a:buNone/>
            </a:pPr>
            <a:endParaRPr sz="1400" b="1">
              <a:latin typeface="Maven Pro"/>
              <a:ea typeface="Maven Pro"/>
              <a:cs typeface="Maven Pro"/>
              <a:sym typeface="Maven Pro"/>
            </a:endParaRPr>
          </a:p>
          <a:p>
            <a:pPr marL="0" lvl="0" indent="0" rtl="0">
              <a:lnSpc>
                <a:spcPct val="100000"/>
              </a:lnSpc>
              <a:spcBef>
                <a:spcPts val="0"/>
              </a:spcBef>
              <a:spcAft>
                <a:spcPts val="0"/>
              </a:spcAft>
              <a:buNone/>
            </a:pPr>
            <a:r>
              <a:rPr lang="en" sz="1400" b="1">
                <a:latin typeface="Maven Pro"/>
                <a:ea typeface="Maven Pro"/>
                <a:cs typeface="Maven Pro"/>
                <a:sym typeface="Maven Pro"/>
              </a:rPr>
              <a:t>Loss: 0.1960</a:t>
            </a:r>
            <a:endParaRPr sz="1400" b="1">
              <a:latin typeface="Maven Pro"/>
              <a:ea typeface="Maven Pro"/>
              <a:cs typeface="Maven Pro"/>
              <a:sym typeface="Maven Pro"/>
            </a:endParaRPr>
          </a:p>
          <a:p>
            <a:pPr marL="0" lvl="0" indent="0" rtl="0">
              <a:lnSpc>
                <a:spcPct val="100000"/>
              </a:lnSpc>
              <a:spcBef>
                <a:spcPts val="0"/>
              </a:spcBef>
              <a:spcAft>
                <a:spcPts val="0"/>
              </a:spcAft>
              <a:buNone/>
            </a:pPr>
            <a:r>
              <a:rPr lang="en" sz="1400" b="1">
                <a:latin typeface="Maven Pro"/>
                <a:ea typeface="Maven Pro"/>
                <a:cs typeface="Maven Pro"/>
                <a:sym typeface="Maven Pro"/>
              </a:rPr>
              <a:t>Validation Loss: 0.4028</a:t>
            </a:r>
            <a:endParaRPr sz="1400" b="1">
              <a:latin typeface="Maven Pro"/>
              <a:ea typeface="Maven Pro"/>
              <a:cs typeface="Maven Pro"/>
              <a:sym typeface="Maven Pro"/>
            </a:endParaRPr>
          </a:p>
          <a:p>
            <a:pPr marL="0" lvl="0" indent="0" rtl="0">
              <a:lnSpc>
                <a:spcPct val="100000"/>
              </a:lnSpc>
              <a:spcBef>
                <a:spcPts val="0"/>
              </a:spcBef>
              <a:spcAft>
                <a:spcPts val="0"/>
              </a:spcAft>
              <a:buNone/>
            </a:pPr>
            <a:endParaRPr sz="1800">
              <a:latin typeface="Maven Pro"/>
              <a:ea typeface="Maven Pro"/>
              <a:cs typeface="Maven Pro"/>
              <a:sym typeface="Maven Pro"/>
            </a:endParaRPr>
          </a:p>
        </p:txBody>
      </p:sp>
      <p:pic>
        <p:nvPicPr>
          <p:cNvPr id="339" name="Shape 339"/>
          <p:cNvPicPr preferRelativeResize="0"/>
          <p:nvPr/>
        </p:nvPicPr>
        <p:blipFill>
          <a:blip r:embed="rId3">
            <a:alphaModFix/>
          </a:blip>
          <a:stretch>
            <a:fillRect/>
          </a:stretch>
        </p:blipFill>
        <p:spPr>
          <a:xfrm>
            <a:off x="4163200" y="2428550"/>
            <a:ext cx="4704000" cy="2271075"/>
          </a:xfrm>
          <a:prstGeom prst="rect">
            <a:avLst/>
          </a:prstGeom>
          <a:noFill/>
          <a:ln>
            <a:noFill/>
          </a:ln>
        </p:spPr>
      </p:pic>
    </p:spTree>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TotalTime>
  <Words>823</Words>
  <Application>Microsoft Office PowerPoint</Application>
  <PresentationFormat>On-screen Show (16:9)</PresentationFormat>
  <Paragraphs>192</Paragraphs>
  <Slides>15</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Maven Pro</vt:lpstr>
      <vt:lpstr>Nunito</vt:lpstr>
      <vt:lpstr>Georgia</vt:lpstr>
      <vt:lpstr>Momentum</vt:lpstr>
      <vt:lpstr>Image Recognition using CIFAR-10 data</vt:lpstr>
      <vt:lpstr>About the Dataset: What is CIFAR-10?</vt:lpstr>
      <vt:lpstr>Convolution Neural Network:</vt:lpstr>
      <vt:lpstr>Model 1: </vt:lpstr>
      <vt:lpstr>Model 2: </vt:lpstr>
      <vt:lpstr>Model 3: </vt:lpstr>
      <vt:lpstr>Model 4: </vt:lpstr>
      <vt:lpstr>Model 5 :</vt:lpstr>
      <vt:lpstr>Model 6:</vt:lpstr>
      <vt:lpstr>Parameters/Hyperparameters Tuning: </vt:lpstr>
      <vt:lpstr>Optimizers:</vt:lpstr>
      <vt:lpstr>Batch Normalization :</vt:lpstr>
      <vt:lpstr>Data augmentation:</vt:lpstr>
      <vt:lpstr>Results: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Recognition using CIFAR-10 data</dc:title>
  <cp:lastModifiedBy>PC</cp:lastModifiedBy>
  <cp:revision>4</cp:revision>
  <dcterms:modified xsi:type="dcterms:W3CDTF">2024-04-06T03:49:21Z</dcterms:modified>
</cp:coreProperties>
</file>