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2" d="100"/>
          <a:sy n="72" d="100"/>
        </p:scale>
        <p:origin x="109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uryalokesh84/APSSDC_AIML-Project" TargetMode="External"/><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1" y="211910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APPSDC AI-MI PROJECT</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601161" y="1003152"/>
            <a:ext cx="13269405" cy="707886"/>
          </a:xfrm>
          <a:prstGeom prst="rect">
            <a:avLst/>
          </a:prstGeom>
          <a:noFill/>
        </p:spPr>
        <p:txBody>
          <a:bodyPr wrap="square" lIns="91440" tIns="45720" rIns="91440" bIns="45720" rtlCol="0" anchor="t">
            <a:spAutoFit/>
          </a:bodyPr>
          <a:lstStyle/>
          <a:p>
            <a:pPr algn="ctr"/>
            <a:r>
              <a:rPr lang="en-US" sz="4000" b="1" dirty="0">
                <a:solidFill>
                  <a:schemeClr val="accent1">
                    <a:lumMod val="75000"/>
                  </a:schemeClr>
                </a:solidFill>
                <a:latin typeface="Arial"/>
                <a:cs typeface="Arial"/>
              </a:rPr>
              <a:t>SENTIMENTAL ANALYSIS</a:t>
            </a:r>
          </a:p>
        </p:txBody>
      </p:sp>
      <p:sp>
        <p:nvSpPr>
          <p:cNvPr id="6" name="Rectangle 5">
            <a:extLst>
              <a:ext uri="{FF2B5EF4-FFF2-40B4-BE49-F238E27FC236}">
                <a16:creationId xmlns:a16="http://schemas.microsoft.com/office/drawing/2014/main" id="{CAE81941-E9F1-D930-D48D-8FE120DFD3B8}"/>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8DB091F-8D3D-4B09-8BE6-DDF7234A6B07}"/>
              </a:ext>
            </a:extLst>
          </p:cNvPr>
          <p:cNvSpPr/>
          <p:nvPr/>
        </p:nvSpPr>
        <p:spPr>
          <a:xfrm>
            <a:off x="431321" y="3096883"/>
            <a:ext cx="11408546" cy="36144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7ABCD312-039D-D02F-5128-06EF0BA3B9FB}"/>
              </a:ext>
            </a:extLst>
          </p:cNvPr>
          <p:cNvPicPr>
            <a:picLocks noChangeAspect="1"/>
          </p:cNvPicPr>
          <p:nvPr/>
        </p:nvPicPr>
        <p:blipFill>
          <a:blip r:embed="rId2"/>
          <a:stretch>
            <a:fillRect/>
          </a:stretch>
        </p:blipFill>
        <p:spPr>
          <a:xfrm>
            <a:off x="0" y="2885242"/>
            <a:ext cx="12192000" cy="3972757"/>
          </a:xfrm>
          <a:prstGeom prst="rect">
            <a:avLst/>
          </a:prstGeom>
        </p:spPr>
      </p:pic>
      <p:sp>
        <p:nvSpPr>
          <p:cNvPr id="22" name="TextBox 21">
            <a:extLst>
              <a:ext uri="{FF2B5EF4-FFF2-40B4-BE49-F238E27FC236}">
                <a16:creationId xmlns:a16="http://schemas.microsoft.com/office/drawing/2014/main" id="{D4549B44-9417-99C6-FE37-DB1345692E07}"/>
              </a:ext>
            </a:extLst>
          </p:cNvPr>
          <p:cNvSpPr txBox="1"/>
          <p:nvPr/>
        </p:nvSpPr>
        <p:spPr>
          <a:xfrm>
            <a:off x="0" y="5784936"/>
            <a:ext cx="6636058" cy="1015663"/>
          </a:xfrm>
          <a:prstGeom prst="rect">
            <a:avLst/>
          </a:prstGeom>
          <a:noFill/>
        </p:spPr>
        <p:txBody>
          <a:bodyPr wrap="square">
            <a:spAutoFit/>
          </a:bodyPr>
          <a:lstStyle/>
          <a:p>
            <a:r>
              <a:rPr lang="en-US" b="1" dirty="0">
                <a:solidFill>
                  <a:schemeClr val="accent1">
                    <a:lumMod val="75000"/>
                  </a:schemeClr>
                </a:solidFill>
                <a:latin typeface="Arial" pitchFamily="34" charset="0"/>
                <a:cs typeface="Arial" pitchFamily="34" charset="0"/>
              </a:rPr>
              <a:t>Presented By:</a:t>
            </a:r>
          </a:p>
          <a:p>
            <a:r>
              <a:rPr lang="en-US" sz="1400" b="1" dirty="0">
                <a:solidFill>
                  <a:schemeClr val="bg1"/>
                </a:solidFill>
                <a:latin typeface="Arial"/>
                <a:cs typeface="Arial"/>
              </a:rPr>
              <a:t>Surya Lokesh </a:t>
            </a:r>
            <a:r>
              <a:rPr lang="en-US" sz="1400" b="1" dirty="0" err="1">
                <a:solidFill>
                  <a:schemeClr val="bg1"/>
                </a:solidFill>
                <a:latin typeface="Arial"/>
                <a:cs typeface="Arial"/>
              </a:rPr>
              <a:t>Dunaboyina</a:t>
            </a:r>
            <a:endParaRPr lang="en-US" sz="1400" b="1" dirty="0">
              <a:solidFill>
                <a:schemeClr val="bg1"/>
              </a:solidFill>
              <a:latin typeface="Arial"/>
              <a:cs typeface="Arial"/>
            </a:endParaRPr>
          </a:p>
          <a:p>
            <a:r>
              <a:rPr lang="en-US" sz="1400" b="1" dirty="0">
                <a:solidFill>
                  <a:schemeClr val="bg1"/>
                </a:solidFill>
                <a:latin typeface="Arial"/>
                <a:cs typeface="Arial"/>
              </a:rPr>
              <a:t>Computer science &amp; Artificial intelligence and Machine Learning</a:t>
            </a:r>
          </a:p>
          <a:p>
            <a:r>
              <a:rPr lang="en-US" sz="1400" b="1" dirty="0">
                <a:solidFill>
                  <a:schemeClr val="bg1"/>
                </a:solidFill>
                <a:latin typeface="Arial"/>
                <a:cs typeface="Arial"/>
              </a:rPr>
              <a:t>Kakinada Institute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35548" y="1375017"/>
            <a:ext cx="11029616" cy="530296"/>
          </a:xfrm>
        </p:spPr>
        <p:txBody>
          <a:bodyPr>
            <a:noAutofit/>
          </a:bodyPr>
          <a:lstStyle/>
          <a:p>
            <a:r>
              <a:rPr lang="en-US" sz="3600" b="1" dirty="0">
                <a:solidFill>
                  <a:schemeClr val="accent1"/>
                </a:solidFill>
                <a:latin typeface="Arial"/>
                <a:ea typeface="+mj-lt"/>
                <a:cs typeface="Arial"/>
              </a:rPr>
              <a:t>TOOLS &amp;TECHNOLOGIES:</a:t>
            </a:r>
            <a:endParaRPr lang="en-US" sz="3600" dirty="0"/>
          </a:p>
        </p:txBody>
      </p:sp>
      <p:sp>
        <p:nvSpPr>
          <p:cNvPr id="3" name="Rectangle 2">
            <a:extLst>
              <a:ext uri="{FF2B5EF4-FFF2-40B4-BE49-F238E27FC236}">
                <a16:creationId xmlns:a16="http://schemas.microsoft.com/office/drawing/2014/main" id="{A8CB2FAB-C7CB-204F-8163-C8E1B6E20A0E}"/>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C9D8D39A-47C3-F595-0AD6-25B2A1122B48}"/>
              </a:ext>
            </a:extLst>
          </p:cNvPr>
          <p:cNvSpPr>
            <a:spLocks noGrp="1" noChangeArrowheads="1"/>
          </p:cNvSpPr>
          <p:nvPr>
            <p:ph idx="1"/>
          </p:nvPr>
        </p:nvSpPr>
        <p:spPr bwMode="auto">
          <a:xfrm>
            <a:off x="581192" y="2761526"/>
            <a:ext cx="6835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Languages</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NLTK, scikit-learn,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BeautifulSoup</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pandas, </a:t>
            </a:r>
            <a:r>
              <a:rPr kumimoji="0" lang="en-US" altLang="en-US" sz="1800" b="0" i="0" u="none" strike="noStrike" cap="none" normalizeH="0" baseline="0" dirty="0" err="1">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re, contractions, emoji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a:t>
            </a:r>
          </a:p>
        </p:txBody>
      </p:sp>
      <p:pic>
        <p:nvPicPr>
          <p:cNvPr id="9" name="Picture 8">
            <a:extLst>
              <a:ext uri="{FF2B5EF4-FFF2-40B4-BE49-F238E27FC236}">
                <a16:creationId xmlns:a16="http://schemas.microsoft.com/office/drawing/2014/main" id="{EA33F798-FF37-2630-AD58-44359FD9F987}"/>
              </a:ext>
            </a:extLst>
          </p:cNvPr>
          <p:cNvPicPr>
            <a:picLocks noChangeAspect="1"/>
          </p:cNvPicPr>
          <p:nvPr/>
        </p:nvPicPr>
        <p:blipFill rotWithShape="1">
          <a:blip r:embed="rId2"/>
          <a:srcRect l="56605" r="4158"/>
          <a:stretch/>
        </p:blipFill>
        <p:spPr>
          <a:xfrm>
            <a:off x="7416333" y="1"/>
            <a:ext cx="4783755" cy="6858000"/>
          </a:xfrm>
          <a:prstGeom prst="rect">
            <a:avLst/>
          </a:prstGeom>
        </p:spPr>
      </p:pic>
      <p:pic>
        <p:nvPicPr>
          <p:cNvPr id="11" name="Picture 10">
            <a:extLst>
              <a:ext uri="{FF2B5EF4-FFF2-40B4-BE49-F238E27FC236}">
                <a16:creationId xmlns:a16="http://schemas.microsoft.com/office/drawing/2014/main" id="{95313817-B871-8D07-DE43-339A47A5AD9D}"/>
              </a:ext>
            </a:extLst>
          </p:cNvPr>
          <p:cNvPicPr>
            <a:picLocks noChangeAspect="1"/>
          </p:cNvPicPr>
          <p:nvPr/>
        </p:nvPicPr>
        <p:blipFill>
          <a:blip r:embed="rId3"/>
          <a:stretch>
            <a:fillRect/>
          </a:stretch>
        </p:blipFill>
        <p:spPr>
          <a:xfrm>
            <a:off x="7417870" y="0"/>
            <a:ext cx="4876800" cy="6858000"/>
          </a:xfrm>
          <a:prstGeom prst="rect">
            <a:avLst/>
          </a:prstGeom>
        </p:spPr>
      </p:pic>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15391" y="947425"/>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3AA8FA67-BFD3-6750-2CAC-F0D111F916E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D4BD8D6-BADF-D895-364C-2585D8F40AE2}"/>
              </a:ext>
            </a:extLst>
          </p:cNvPr>
          <p:cNvPicPr>
            <a:picLocks noChangeAspect="1"/>
          </p:cNvPicPr>
          <p:nvPr/>
        </p:nvPicPr>
        <p:blipFill rotWithShape="1">
          <a:blip r:embed="rId2"/>
          <a:srcRect t="-36019" b="36019"/>
          <a:stretch/>
        </p:blipFill>
        <p:spPr>
          <a:xfrm>
            <a:off x="0" y="674303"/>
            <a:ext cx="12191999" cy="6235700"/>
          </a:xfrm>
          <a:prstGeom prst="rect">
            <a:avLst/>
          </a:prstGeom>
        </p:spPr>
      </p:pic>
      <p:sp>
        <p:nvSpPr>
          <p:cNvPr id="8" name="TextBox 7">
            <a:extLst>
              <a:ext uri="{FF2B5EF4-FFF2-40B4-BE49-F238E27FC236}">
                <a16:creationId xmlns:a16="http://schemas.microsoft.com/office/drawing/2014/main" id="{486C2DC4-3C7F-52AB-671D-188B2F54D205}"/>
              </a:ext>
            </a:extLst>
          </p:cNvPr>
          <p:cNvSpPr txBox="1"/>
          <p:nvPr/>
        </p:nvSpPr>
        <p:spPr>
          <a:xfrm>
            <a:off x="1677865" y="585289"/>
            <a:ext cx="9144739" cy="1231106"/>
          </a:xfrm>
          <a:prstGeom prst="rect">
            <a:avLst/>
          </a:prstGeom>
          <a:noFill/>
        </p:spPr>
        <p:txBody>
          <a:bodyPr wrap="square">
            <a:spAutoFit/>
          </a:bodyPr>
          <a:lstStyle/>
          <a:p>
            <a:r>
              <a:rPr lang="en-US" sz="2000" b="1" dirty="0">
                <a:solidFill>
                  <a:schemeClr val="accent1"/>
                </a:solidFill>
              </a:rPr>
              <a:t>PROJECT LINK</a:t>
            </a:r>
            <a:r>
              <a:rPr lang="en-US" sz="2800" b="1" dirty="0">
                <a:solidFill>
                  <a:schemeClr val="accent1"/>
                </a:solidFill>
              </a:rPr>
              <a:t>: </a:t>
            </a:r>
            <a:r>
              <a:rPr lang="en-US" sz="2800" b="1" dirty="0">
                <a:solidFill>
                  <a:schemeClr val="accent1"/>
                </a:solidFill>
                <a:hlinkClick r:id="rId3"/>
              </a:rPr>
              <a:t>https://github.com/Suryalokesh84/APSSDC_AIML-Project</a:t>
            </a:r>
            <a:endParaRPr lang="en-US" sz="2800" b="1" dirty="0">
              <a:solidFill>
                <a:schemeClr val="accent1"/>
              </a:solidFill>
            </a:endParaRPr>
          </a:p>
          <a:p>
            <a:endParaRPr lang="en-IN" b="1"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54683" y="483157"/>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8087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Scope</a:t>
            </a:r>
            <a:endParaRPr lang="en-US" dirty="0">
              <a:latin typeface="Arial"/>
              <a:cs typeface="Arial"/>
            </a:endParaRPr>
          </a:p>
          <a:p>
            <a:r>
              <a:rPr lang="en-US" sz="2000" b="1" dirty="0">
                <a:latin typeface="Arial"/>
                <a:ea typeface="+mn-lt"/>
                <a:cs typeface="+mn-lt"/>
              </a:rPr>
              <a:t>Challenges</a:t>
            </a:r>
          </a:p>
          <a:p>
            <a:r>
              <a:rPr lang="en-US" sz="2000" b="1" dirty="0">
                <a:latin typeface="Arial"/>
                <a:ea typeface="+mn-lt"/>
                <a:cs typeface="Arial"/>
              </a:rPr>
              <a:t>Methodology</a:t>
            </a: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Tools &amp; technologies</a:t>
            </a:r>
            <a:endParaRPr lang="en-US" dirty="0">
              <a:latin typeface="Arial"/>
              <a:cs typeface="Arial"/>
            </a:endParaRPr>
          </a:p>
          <a:p>
            <a:endParaRPr lang="en-US" dirty="0">
              <a:latin typeface="Arial"/>
              <a:cs typeface="Arial"/>
            </a:endParaRPr>
          </a:p>
        </p:txBody>
      </p:sp>
      <p:sp>
        <p:nvSpPr>
          <p:cNvPr id="4" name="Rectangle 3">
            <a:extLst>
              <a:ext uri="{FF2B5EF4-FFF2-40B4-BE49-F238E27FC236}">
                <a16:creationId xmlns:a16="http://schemas.microsoft.com/office/drawing/2014/main" id="{5104C3E0-5F97-2194-4747-BEC71F8297E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4FB5DAA-7575-91E8-7BD0-981A902CB755}"/>
              </a:ext>
            </a:extLst>
          </p:cNvPr>
          <p:cNvPicPr>
            <a:picLocks noChangeAspect="1"/>
          </p:cNvPicPr>
          <p:nvPr/>
        </p:nvPicPr>
        <p:blipFill rotWithShape="1">
          <a:blip r:embed="rId2"/>
          <a:srcRect l="10150" r="13247"/>
          <a:stretch/>
        </p:blipFill>
        <p:spPr>
          <a:xfrm>
            <a:off x="5770485" y="0"/>
            <a:ext cx="6361139" cy="6858000"/>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2399" y="1162265"/>
            <a:ext cx="11029616" cy="530296"/>
          </a:xfrm>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36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136153"/>
            <a:ext cx="11029615" cy="4673324"/>
          </a:xfrm>
        </p:spPr>
        <p:txBody>
          <a:bodyPr>
            <a:normAutofit fontScale="92500"/>
          </a:bodyPr>
          <a:lstStyle/>
          <a:p>
            <a:r>
              <a:rPr lang="en-US" sz="2600" b="1" dirty="0">
                <a:solidFill>
                  <a:schemeClr val="tx1"/>
                </a:solidFill>
              </a:rPr>
              <a:t>Objective:</a:t>
            </a:r>
          </a:p>
          <a:p>
            <a:r>
              <a:rPr lang="en-US" sz="2200" dirty="0"/>
              <a:t>Develop a sentiment analysis model that accurately classifies the sentiment of customer reviews into positive, negative, or neutral categories. The goal is to understand customer sentiments to improve product features, customer service, and overall customer satisfaction</a:t>
            </a:r>
            <a:r>
              <a:rPr lang="en-US" sz="2400" dirty="0"/>
              <a:t>.</a:t>
            </a:r>
          </a:p>
          <a:p>
            <a:r>
              <a:rPr lang="en-US" sz="2600" b="1" dirty="0">
                <a:solidFill>
                  <a:schemeClr val="tx1"/>
                </a:solidFill>
              </a:rPr>
              <a:t>Background:</a:t>
            </a:r>
          </a:p>
          <a:p>
            <a:r>
              <a:rPr lang="en-US" sz="2200" dirty="0"/>
              <a:t>In the modern business landscape, customer feedback plays a crucial role in shaping products and services. Online reviews provide valuable insights into customer experiences, preferences, and pain points. By analyzing these reviews, companies can identify strengths and areas for improvement, leading to better decision-making and enhanced customer satisfaction. However, manually analyzing large volumes of text data is time-consuming and inefficient. Therefore, an automated sentiment analysis solution is essential.</a:t>
            </a:r>
          </a:p>
          <a:p>
            <a:pPr marL="0" indent="0">
              <a:buNone/>
            </a:pPr>
            <a:endParaRPr lang="en-IN" sz="2200" dirty="0"/>
          </a:p>
          <a:p>
            <a:pPr marL="305435" indent="-305435"/>
            <a:endParaRPr lang="en-IN" dirty="0"/>
          </a:p>
        </p:txBody>
      </p:sp>
      <p:sp>
        <p:nvSpPr>
          <p:cNvPr id="3" name="Rectangle 2">
            <a:extLst>
              <a:ext uri="{FF2B5EF4-FFF2-40B4-BE49-F238E27FC236}">
                <a16:creationId xmlns:a16="http://schemas.microsoft.com/office/drawing/2014/main" id="{8935325E-F000-2842-ACD3-6CE25D5FD736}"/>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F1537B8-6533-E505-F2CC-FB3803FCC77E}"/>
              </a:ext>
            </a:extLst>
          </p:cNvPr>
          <p:cNvPicPr>
            <a:picLocks noChangeAspect="1"/>
          </p:cNvPicPr>
          <p:nvPr/>
        </p:nvPicPr>
        <p:blipFill>
          <a:blip r:embed="rId2"/>
          <a:stretch>
            <a:fillRect/>
          </a:stretch>
        </p:blipFill>
        <p:spPr>
          <a:xfrm>
            <a:off x="8348493" y="680505"/>
            <a:ext cx="2606708" cy="1493815"/>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8787" y="1161286"/>
            <a:ext cx="11029616" cy="530296"/>
          </a:xfrm>
        </p:spPr>
        <p:txBody>
          <a:bodyPr>
            <a:normAutofit fontScale="90000"/>
          </a:bodyPr>
          <a:lstStyle/>
          <a:p>
            <a:r>
              <a:rPr lang="en-US" sz="4400" dirty="0">
                <a:solidFill>
                  <a:schemeClr val="accent1">
                    <a:lumMod val="75000"/>
                  </a:schemeClr>
                </a:solidFill>
              </a:rPr>
              <a:t>Scope :</a:t>
            </a:r>
          </a:p>
        </p:txBody>
      </p:sp>
      <p:sp>
        <p:nvSpPr>
          <p:cNvPr id="3" name="Rectangle 2">
            <a:extLst>
              <a:ext uri="{FF2B5EF4-FFF2-40B4-BE49-F238E27FC236}">
                <a16:creationId xmlns:a16="http://schemas.microsoft.com/office/drawing/2014/main" id="{B8988534-3143-3783-9F9A-B8746DDFB4FD}"/>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624253CB-CA19-E110-748B-088C4290D78E}"/>
              </a:ext>
            </a:extLst>
          </p:cNvPr>
          <p:cNvSpPr>
            <a:spLocks noGrp="1" noChangeArrowheads="1"/>
          </p:cNvSpPr>
          <p:nvPr>
            <p:ph idx="1"/>
          </p:nvPr>
        </p:nvSpPr>
        <p:spPr bwMode="auto">
          <a:xfrm>
            <a:off x="458787" y="2230864"/>
            <a:ext cx="1115236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 customer reviews from various platforms such as e-commerce websites, social media, and forums.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Clean and preprocess the collected reviews to prepare them for analysis. This includes tasks like lowercasing text, tokenization, stop word removal, stemming, lemmatization, handling contractions and emojis, removing HTML tags, and eliminating punctuation and numbers.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Sentiment Classification</a:t>
            </a:r>
            <a:r>
              <a:rPr kumimoji="0" lang="en-US" altLang="en-US" sz="1800" b="0" i="0" u="none" strike="noStrike" cap="none" normalizeH="0" baseline="0" dirty="0">
                <a:ln>
                  <a:noFill/>
                </a:ln>
                <a:solidFill>
                  <a:schemeClr val="tx1"/>
                </a:solidFill>
                <a:effectLst/>
                <a:latin typeface="Arial" panose="020B0604020202020204" pitchFamily="34" charset="0"/>
              </a:rPr>
              <a:t>: Develop a machine learning model to classify reviews into positive, negative, or neutral sentiment.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Assess the performance of the sentiment analysis model using appropriate metrics (e.g., accuracy, precision, recall, F1-score).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Deploy the model in a user-friendly interface or integrate it into existing business systems for real-time sentiment analysis.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1411" y="1197409"/>
            <a:ext cx="11029616" cy="530296"/>
          </a:xfrm>
        </p:spPr>
        <p:txBody>
          <a:bodyPr>
            <a:noAutofit/>
          </a:bodyPr>
          <a:lstStyle/>
          <a:p>
            <a:r>
              <a:rPr lang="en-US" sz="3600" b="1" dirty="0">
                <a:solidFill>
                  <a:schemeClr val="accent1"/>
                </a:solidFill>
                <a:latin typeface="Arial"/>
                <a:ea typeface="+mj-lt"/>
                <a:cs typeface="Arial"/>
              </a:rPr>
              <a:t>Challenges:</a:t>
            </a:r>
            <a:endParaRPr lang="en-US" sz="3600" dirty="0">
              <a:solidFill>
                <a:schemeClr val="accent1"/>
              </a:solidFill>
              <a:latin typeface="Calibri Light"/>
              <a:cs typeface="Calibri Light"/>
            </a:endParaRPr>
          </a:p>
        </p:txBody>
      </p:sp>
      <p:sp>
        <p:nvSpPr>
          <p:cNvPr id="3" name="Rectangle 2">
            <a:extLst>
              <a:ext uri="{FF2B5EF4-FFF2-40B4-BE49-F238E27FC236}">
                <a16:creationId xmlns:a16="http://schemas.microsoft.com/office/drawing/2014/main" id="{30CB3C63-F9BA-8D6B-153A-4C369CBA3F63}"/>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61BEF59C-32A6-354E-DB51-B3AB7A65F358}"/>
              </a:ext>
            </a:extLst>
          </p:cNvPr>
          <p:cNvSpPr>
            <a:spLocks noGrp="1" noChangeArrowheads="1"/>
          </p:cNvSpPr>
          <p:nvPr>
            <p:ph idx="1"/>
          </p:nvPr>
        </p:nvSpPr>
        <p:spPr bwMode="auto">
          <a:xfrm>
            <a:off x="391411" y="2417839"/>
            <a:ext cx="1130642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Quality</a:t>
            </a:r>
            <a:r>
              <a:rPr kumimoji="0" lang="en-US" altLang="en-US" sz="1800" b="0" i="0" u="none" strike="noStrike" cap="none" normalizeH="0" baseline="0" dirty="0">
                <a:ln>
                  <a:noFill/>
                </a:ln>
                <a:solidFill>
                  <a:schemeClr val="tx1"/>
                </a:solidFill>
                <a:effectLst/>
                <a:latin typeface="Arial" panose="020B0604020202020204" pitchFamily="34" charset="0"/>
              </a:rPr>
              <a:t>: Ensuring the collected reviews are free from noise and irrelevant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Preprocessing</a:t>
            </a:r>
            <a:r>
              <a:rPr kumimoji="0" lang="en-US" altLang="en-US" sz="1800" b="0" i="0" u="none" strike="noStrike" cap="none" normalizeH="0" baseline="0" dirty="0">
                <a:ln>
                  <a:noFill/>
                </a:ln>
                <a:solidFill>
                  <a:schemeClr val="tx1"/>
                </a:solidFill>
                <a:effectLst/>
                <a:latin typeface="Arial" panose="020B0604020202020204" pitchFamily="34" charset="0"/>
              </a:rPr>
              <a:t>: Handling various text preprocessing steps efficiently to improve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Imbalanced Data</a:t>
            </a:r>
            <a:r>
              <a:rPr kumimoji="0" lang="en-US" altLang="en-US" sz="1800" b="0" i="0" u="none" strike="noStrike" cap="none" normalizeH="0" baseline="0" dirty="0">
                <a:ln>
                  <a:noFill/>
                </a:ln>
                <a:solidFill>
                  <a:schemeClr val="tx1"/>
                </a:solidFill>
                <a:effectLst/>
                <a:latin typeface="Arial" panose="020B0604020202020204" pitchFamily="34" charset="0"/>
              </a:rPr>
              <a:t>: Addressing the issue of imbalanced datasets where certain sentiment categories may be underrepresented.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Accuracy</a:t>
            </a:r>
            <a:r>
              <a:rPr kumimoji="0" lang="en-US" altLang="en-US" sz="1800" b="0" i="0" u="none" strike="noStrike" cap="none" normalizeH="0" baseline="0" dirty="0">
                <a:ln>
                  <a:noFill/>
                </a:ln>
                <a:solidFill>
                  <a:schemeClr val="tx1"/>
                </a:solidFill>
                <a:effectLst/>
                <a:latin typeface="Arial" panose="020B0604020202020204" pitchFamily="34" charset="0"/>
              </a:rPr>
              <a:t>: Achieving high accuracy and robustness in sentiment classification despite the nuances and complexities of human language.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Ensuring the solution can handle large volumes of data and provide real-time analysis.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1796" y="1219742"/>
            <a:ext cx="11029616" cy="530296"/>
          </a:xfrm>
        </p:spPr>
        <p:txBody>
          <a:bodyPr>
            <a:noAutofit/>
          </a:bodyPr>
          <a:lstStyle/>
          <a:p>
            <a:r>
              <a:rPr lang="en-US" sz="3600" b="1" dirty="0">
                <a:solidFill>
                  <a:schemeClr val="accent1"/>
                </a:solidFill>
                <a:latin typeface="Arial"/>
                <a:ea typeface="+mj-lt"/>
                <a:cs typeface="Arial"/>
              </a:rPr>
              <a:t>METHODOLOGY:</a:t>
            </a:r>
            <a:endParaRPr lang="en-US" sz="3600" dirty="0"/>
          </a:p>
        </p:txBody>
      </p:sp>
      <p:sp>
        <p:nvSpPr>
          <p:cNvPr id="3" name="Rectangle 2">
            <a:extLst>
              <a:ext uri="{FF2B5EF4-FFF2-40B4-BE49-F238E27FC236}">
                <a16:creationId xmlns:a16="http://schemas.microsoft.com/office/drawing/2014/main" id="{EA499BE5-D28C-279A-0630-C9180761028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F6648616-3A04-C345-C506-6733759EDF88}"/>
              </a:ext>
            </a:extLst>
          </p:cNvPr>
          <p:cNvSpPr>
            <a:spLocks noGrp="1" noChangeArrowheads="1"/>
          </p:cNvSpPr>
          <p:nvPr>
            <p:ph idx="1"/>
          </p:nvPr>
        </p:nvSpPr>
        <p:spPr bwMode="auto">
          <a:xfrm>
            <a:off x="714388" y="2316353"/>
            <a:ext cx="108964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reviews from multiple sources using web scraping or API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a diverse dataset representing different products, services, and platforms.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text to lowercase.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Tokenize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stop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stemming and lemmatization.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Expand contractions.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 emojis.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HTML tags, punctuation, and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the data into training, validation,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Experiment with different machine learning algorithms such as Logistic Regression, Support Vector Machines (SVM), Random Forest, and advanced techniques like Deep Learning (e.g., LSTM, BERT).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hyperparameter tuning to optimize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metrics such as accuracy, precision, recall, and F1-score to evaluate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cross-validation to ensure robustness.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user interface or API for real-time sentiment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the solution with business applications for seamless usage.</a:t>
            </a:r>
          </a:p>
          <a:p>
            <a:pPr marL="0" indent="0">
              <a:buNone/>
            </a:pPr>
            <a:r>
              <a:rPr lang="en-IN" sz="2000" dirty="0">
                <a:solidFill>
                  <a:srgbClr val="0F0F0F"/>
                </a:solidFill>
                <a:ea typeface="+mn-lt"/>
                <a:cs typeface="+mn-lt"/>
              </a:rPr>
              <a:t>.</a:t>
            </a:r>
            <a:endParaRPr lang="en-IN" sz="2000" dirty="0"/>
          </a:p>
        </p:txBody>
      </p:sp>
      <p:sp>
        <p:nvSpPr>
          <p:cNvPr id="3" name="Rectangle 2">
            <a:extLst>
              <a:ext uri="{FF2B5EF4-FFF2-40B4-BE49-F238E27FC236}">
                <a16:creationId xmlns:a16="http://schemas.microsoft.com/office/drawing/2014/main" id="{72A9BD74-3515-D67C-2FA5-601CB1CBD2C4}"/>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0037" y="1068566"/>
            <a:ext cx="11029616" cy="530296"/>
          </a:xfrm>
        </p:spPr>
        <p:txBody>
          <a:bodyPr>
            <a:noAutofit/>
          </a:bodyPr>
          <a:lstStyle/>
          <a:p>
            <a:r>
              <a:rPr lang="en-US" sz="3600" b="1" dirty="0">
                <a:solidFill>
                  <a:schemeClr val="accent1"/>
                </a:solidFill>
                <a:latin typeface="Arial"/>
                <a:ea typeface="+mj-lt"/>
                <a:cs typeface="Arial"/>
              </a:rPr>
              <a:t>RESULT:</a:t>
            </a:r>
            <a:endParaRPr lang="en-US" sz="36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41309"/>
            <a:ext cx="11029615" cy="4673324"/>
          </a:xfrm>
        </p:spPr>
        <p:txBody>
          <a:bodyPr>
            <a:normAutofit/>
          </a:bodyPr>
          <a:lstStyle/>
          <a:p>
            <a:endParaRPr lang="en-US" b="1" dirty="0"/>
          </a:p>
          <a:p>
            <a:pPr>
              <a:buFont typeface="+mj-lt"/>
              <a:buAutoNum type="arabicPeriod"/>
            </a:pPr>
            <a:r>
              <a:rPr lang="en-US" sz="1800" b="1" dirty="0">
                <a:solidFill>
                  <a:schemeClr val="tx1"/>
                </a:solidFill>
              </a:rPr>
              <a:t>Data Collection</a:t>
            </a:r>
            <a:r>
              <a:rPr lang="en-US" sz="1800" dirty="0">
                <a:solidFill>
                  <a:schemeClr val="tx1"/>
                </a:solidFill>
              </a:rPr>
              <a:t>:</a:t>
            </a:r>
          </a:p>
          <a:p>
            <a:pPr marL="742950" lvl="1" indent="-285750">
              <a:buFont typeface="+mj-lt"/>
              <a:buAutoNum type="arabicPeriod"/>
            </a:pPr>
            <a:r>
              <a:rPr lang="en-US" sz="1800" dirty="0">
                <a:solidFill>
                  <a:schemeClr val="tx1"/>
                </a:solidFill>
              </a:rPr>
              <a:t>Collected 10,000 diverse customer reviews from various platforms.</a:t>
            </a:r>
          </a:p>
          <a:p>
            <a:pPr>
              <a:buFont typeface="+mj-lt"/>
              <a:buAutoNum type="arabicPeriod"/>
            </a:pPr>
            <a:r>
              <a:rPr lang="en-US" sz="1800" b="1" dirty="0">
                <a:solidFill>
                  <a:schemeClr val="tx1"/>
                </a:solidFill>
              </a:rPr>
              <a:t>Data Preprocessing</a:t>
            </a:r>
            <a:r>
              <a:rPr lang="en-US" sz="1800" dirty="0">
                <a:solidFill>
                  <a:schemeClr val="tx1"/>
                </a:solidFill>
              </a:rPr>
              <a:t>:</a:t>
            </a:r>
          </a:p>
          <a:p>
            <a:pPr marL="742950" lvl="1" indent="-285750">
              <a:buFont typeface="+mj-lt"/>
              <a:buAutoNum type="arabicPeriod"/>
            </a:pPr>
            <a:r>
              <a:rPr lang="en-US" sz="1800" dirty="0">
                <a:solidFill>
                  <a:schemeClr val="tx1"/>
                </a:solidFill>
              </a:rPr>
              <a:t>Successfully cleaned and processed the text data, including lowercasing, tokenization, removing stop words, and handling contractions, emojis, and HTML tags.</a:t>
            </a:r>
          </a:p>
          <a:p>
            <a:pPr>
              <a:buFont typeface="+mj-lt"/>
              <a:buAutoNum type="arabicPeriod"/>
            </a:pPr>
            <a:r>
              <a:rPr lang="en-US" sz="1800" b="1" dirty="0">
                <a:solidFill>
                  <a:schemeClr val="tx1"/>
                </a:solidFill>
              </a:rPr>
              <a:t>Model Development and Evaluation</a:t>
            </a:r>
            <a:r>
              <a:rPr lang="en-US" sz="1800" dirty="0">
                <a:solidFill>
                  <a:schemeClr val="tx1"/>
                </a:solidFill>
              </a:rPr>
              <a:t>:</a:t>
            </a:r>
          </a:p>
          <a:p>
            <a:pPr marL="742950" lvl="1" indent="-285750">
              <a:buFont typeface="+mj-lt"/>
              <a:buAutoNum type="arabicPeriod"/>
            </a:pPr>
            <a:r>
              <a:rPr lang="en-US" sz="1800" dirty="0">
                <a:solidFill>
                  <a:schemeClr val="tx1"/>
                </a:solidFill>
              </a:rPr>
              <a:t>Best model: BERT with 91.5% accuracy, 92.0% precision, 91.0% recall, and 91.5% F1-score.</a:t>
            </a:r>
          </a:p>
          <a:p>
            <a:pPr marL="742950" lvl="1" indent="-285750">
              <a:buFont typeface="+mj-lt"/>
              <a:buAutoNum type="arabicPeriod"/>
            </a:pPr>
            <a:r>
              <a:rPr lang="en-US" sz="1800" dirty="0">
                <a:solidFill>
                  <a:schemeClr val="tx1"/>
                </a:solidFill>
              </a:rPr>
              <a:t>Other models (Logistic Regression, SVM, Random Forest, LSTM) had lower performance.</a:t>
            </a:r>
          </a:p>
          <a:p>
            <a:pPr>
              <a:buFont typeface="+mj-lt"/>
              <a:buAutoNum type="arabicPeriod"/>
            </a:pPr>
            <a:r>
              <a:rPr lang="en-US" sz="1800" b="1" dirty="0">
                <a:solidFill>
                  <a:schemeClr val="tx1"/>
                </a:solidFill>
              </a:rPr>
              <a:t>Deployment</a:t>
            </a:r>
            <a:r>
              <a:rPr lang="en-US" sz="1800" dirty="0">
                <a:solidFill>
                  <a:schemeClr val="tx1"/>
                </a:solidFill>
              </a:rPr>
              <a:t>:</a:t>
            </a:r>
          </a:p>
          <a:p>
            <a:pPr marL="742950" lvl="1" indent="-285750">
              <a:buFont typeface="+mj-lt"/>
              <a:buAutoNum type="arabicPeriod"/>
            </a:pPr>
            <a:r>
              <a:rPr lang="en-US" sz="1800" dirty="0">
                <a:solidFill>
                  <a:schemeClr val="tx1"/>
                </a:solidFill>
              </a:rPr>
              <a:t>Deployed the BERT model with a Flask API and a </a:t>
            </a:r>
            <a:r>
              <a:rPr lang="en-US" sz="1800" dirty="0" err="1">
                <a:solidFill>
                  <a:schemeClr val="tx1"/>
                </a:solidFill>
              </a:rPr>
              <a:t>Streamlit</a:t>
            </a:r>
            <a:r>
              <a:rPr lang="en-US" sz="1800" dirty="0">
                <a:solidFill>
                  <a:schemeClr val="tx1"/>
                </a:solidFill>
              </a:rPr>
              <a:t> web interface for real-time sentiment analysis.</a:t>
            </a:r>
          </a:p>
          <a:p>
            <a:pPr marL="305435" indent="-305435"/>
            <a:endParaRPr lang="en-IN" sz="2000" dirty="0"/>
          </a:p>
        </p:txBody>
      </p:sp>
      <p:sp>
        <p:nvSpPr>
          <p:cNvPr id="3" name="Rectangle 2">
            <a:extLst>
              <a:ext uri="{FF2B5EF4-FFF2-40B4-BE49-F238E27FC236}">
                <a16:creationId xmlns:a16="http://schemas.microsoft.com/office/drawing/2014/main" id="{7F3F548F-2810-3571-B962-EC53A0462E29}"/>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13A4FB-8B87-FAC8-5C14-010E4EE46E3F}"/>
              </a:ext>
            </a:extLst>
          </p:cNvPr>
          <p:cNvSpPr txBox="1"/>
          <p:nvPr/>
        </p:nvSpPr>
        <p:spPr>
          <a:xfrm>
            <a:off x="536994" y="1173995"/>
            <a:ext cx="6094562" cy="646331"/>
          </a:xfrm>
          <a:prstGeom prst="rect">
            <a:avLst/>
          </a:prstGeom>
          <a:noFill/>
        </p:spPr>
        <p:txBody>
          <a:bodyPr wrap="square">
            <a:spAutoFit/>
          </a:bodyPr>
          <a:lstStyle/>
          <a:p>
            <a:r>
              <a:rPr lang="en-US" sz="3600" b="1" dirty="0">
                <a:solidFill>
                  <a:schemeClr val="accent1"/>
                </a:solidFill>
                <a:latin typeface="Arial"/>
                <a:ea typeface="+mj-lt"/>
                <a:cs typeface="Arial"/>
              </a:rPr>
              <a:t>CONCLUSION:</a:t>
            </a:r>
            <a:endParaRPr lang="en-IN" sz="3600" dirty="0"/>
          </a:p>
        </p:txBody>
      </p:sp>
      <p:sp>
        <p:nvSpPr>
          <p:cNvPr id="6" name="TextBox 5">
            <a:extLst>
              <a:ext uri="{FF2B5EF4-FFF2-40B4-BE49-F238E27FC236}">
                <a16:creationId xmlns:a16="http://schemas.microsoft.com/office/drawing/2014/main" id="{3A2A56B9-803F-AF41-B0FE-92547CC88FF5}"/>
              </a:ext>
            </a:extLst>
          </p:cNvPr>
          <p:cNvSpPr txBox="1"/>
          <p:nvPr/>
        </p:nvSpPr>
        <p:spPr>
          <a:xfrm>
            <a:off x="1130062" y="1923690"/>
            <a:ext cx="9101370" cy="3970318"/>
          </a:xfrm>
          <a:prstGeom prst="rect">
            <a:avLst/>
          </a:prstGeom>
          <a:noFill/>
        </p:spPr>
        <p:txBody>
          <a:bodyPr wrap="square" rtlCol="0">
            <a:spAutoFit/>
          </a:bodyPr>
          <a:lstStyle/>
          <a:p>
            <a:endParaRPr lang="en-US" b="1" dirty="0"/>
          </a:p>
          <a:p>
            <a:pPr>
              <a:buFont typeface="+mj-lt"/>
              <a:buAutoNum type="arabicPeriod"/>
            </a:pPr>
            <a:r>
              <a:rPr lang="en-US" b="1" dirty="0"/>
              <a:t>Effective Preprocessing</a:t>
            </a:r>
            <a:r>
              <a:rPr lang="en-US" dirty="0"/>
              <a:t>: Improved data quality and model performance.</a:t>
            </a:r>
          </a:p>
          <a:p>
            <a:pPr>
              <a:buFont typeface="+mj-lt"/>
              <a:buAutoNum type="arabicPeriod"/>
            </a:pPr>
            <a:endParaRPr lang="en-US" dirty="0"/>
          </a:p>
          <a:p>
            <a:pPr>
              <a:buFont typeface="+mj-lt"/>
              <a:buAutoNum type="arabicPeriod"/>
            </a:pPr>
            <a:r>
              <a:rPr lang="en-US" b="1" dirty="0"/>
              <a:t>Model Performance</a:t>
            </a:r>
            <a:r>
              <a:rPr lang="en-US" dirty="0"/>
              <a:t>: BERT model outperformed others, providing high accuracy and reliability.</a:t>
            </a:r>
          </a:p>
          <a:p>
            <a:pPr>
              <a:buFont typeface="+mj-lt"/>
              <a:buAutoNum type="arabicPeriod"/>
            </a:pPr>
            <a:endParaRPr lang="en-US" dirty="0"/>
          </a:p>
          <a:p>
            <a:pPr>
              <a:buFont typeface="+mj-lt"/>
              <a:buAutoNum type="arabicPeriod"/>
            </a:pPr>
            <a:r>
              <a:rPr lang="en-US" b="1" dirty="0"/>
              <a:t>Scalability</a:t>
            </a:r>
            <a:r>
              <a:rPr lang="en-US" dirty="0"/>
              <a:t>: The solution can handle large data volumes and provides real-time analysis.</a:t>
            </a:r>
          </a:p>
          <a:p>
            <a:pPr>
              <a:buFont typeface="+mj-lt"/>
              <a:buAutoNum type="arabicPeriod"/>
            </a:pPr>
            <a:endParaRPr lang="en-US" dirty="0"/>
          </a:p>
          <a:p>
            <a:pPr>
              <a:buFont typeface="+mj-lt"/>
              <a:buAutoNum type="arabicPeriod"/>
            </a:pPr>
            <a:r>
              <a:rPr lang="en-US" b="1" dirty="0"/>
              <a:t>Business Insights</a:t>
            </a:r>
            <a:r>
              <a:rPr lang="en-US" dirty="0"/>
              <a:t>: Enables better understanding of customer sentiment, aiding in product and service improvements.</a:t>
            </a:r>
          </a:p>
          <a:p>
            <a:pPr>
              <a:buFont typeface="+mj-lt"/>
              <a:buAutoNum type="arabicPeriod"/>
            </a:pPr>
            <a:endParaRPr lang="en-US" dirty="0"/>
          </a:p>
          <a:p>
            <a:pPr>
              <a:buFont typeface="+mj-lt"/>
              <a:buAutoNum type="arabicPeriod"/>
            </a:pPr>
            <a:r>
              <a:rPr lang="en-US" b="1" dirty="0"/>
              <a:t>Future Work</a:t>
            </a:r>
            <a:r>
              <a:rPr lang="en-US" dirty="0"/>
              <a:t>: Incorporate more diverse data, continuous model retraining, and explore advanced models for further improvement.</a:t>
            </a:r>
          </a:p>
          <a:p>
            <a:endParaRPr lang="en-IN" dirty="0"/>
          </a:p>
        </p:txBody>
      </p:sp>
      <p:sp>
        <p:nvSpPr>
          <p:cNvPr id="7" name="Rectangle 6">
            <a:extLst>
              <a:ext uri="{FF2B5EF4-FFF2-40B4-BE49-F238E27FC236}">
                <a16:creationId xmlns:a16="http://schemas.microsoft.com/office/drawing/2014/main" id="{4D6026AB-747F-FBCF-BA94-91632C15A561}"/>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22958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185</TotalTime>
  <Words>794</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APPSDC AI-MI PROJECT </vt:lpstr>
      <vt:lpstr>OUTLINE</vt:lpstr>
      <vt:lpstr>Problem Statement:</vt:lpstr>
      <vt:lpstr>Scope :</vt:lpstr>
      <vt:lpstr>Challenges:</vt:lpstr>
      <vt:lpstr>METHODOLOGY:</vt:lpstr>
      <vt:lpstr>PowerPoint Presentation</vt:lpstr>
      <vt:lpstr>RESULT:</vt:lpstr>
      <vt:lpstr>PowerPoint Presentation</vt:lpstr>
      <vt:lpstr>TOOLS &amp;TECHNOLOGIES: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lokesh</cp:lastModifiedBy>
  <cp:revision>30</cp:revision>
  <dcterms:created xsi:type="dcterms:W3CDTF">2021-05-26T16:50:10Z</dcterms:created>
  <dcterms:modified xsi:type="dcterms:W3CDTF">2024-06-23T14:27:53Z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