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911007-DB07-46EE-9A55-6A2DE1F9EE46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EDC94B-D684-4183-AFFD-F094EA7BDA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2976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Credit EDA CASE STUDY</a:t>
            </a:r>
            <a:endParaRPr lang="en-IN" sz="5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 Rounded MT Bold" pitchFamily="34" charset="0"/>
              </a:rPr>
              <a:t>Risk Analytics in Banking and Financial Services</a:t>
            </a:r>
          </a:p>
          <a:p>
            <a:r>
              <a:rPr lang="en-US" dirty="0" smtClean="0"/>
              <a:t>-</a:t>
            </a:r>
            <a:r>
              <a:rPr lang="en-US" dirty="0" smtClean="0">
                <a:latin typeface="Arial Rounded MT Bold" pitchFamily="34" charset="0"/>
              </a:rPr>
              <a:t>Suryansh Bhardwaj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</a:rPr>
              <a:t>Insights</a:t>
            </a:r>
            <a:r>
              <a:rPr lang="en-US" sz="2400" dirty="0">
                <a:solidFill>
                  <a:schemeClr val="tx2"/>
                </a:solidFill>
                <a:latin typeface="Arial Rounded MT Bold" pitchFamily="34" charset="0"/>
              </a:rPr>
              <a:t>:</a:t>
            </a:r>
            <a:endParaRPr lang="en-US" sz="24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Applicants on Maternity leave or if they are unemployed have the highest chances of defaulting.</a:t>
            </a: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Applicants who are working, or Pensioner or </a:t>
            </a:r>
            <a:r>
              <a:rPr lang="en-US" sz="1300" dirty="0" err="1">
                <a:solidFill>
                  <a:schemeClr val="tx2"/>
                </a:solidFill>
                <a:latin typeface="Arial Rounded MT Bold" pitchFamily="34" charset="0"/>
              </a:rPr>
              <a:t>Commerical</a:t>
            </a:r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 associate are good since the defaulting percentage is not much.</a:t>
            </a: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Applicants in ('</a:t>
            </a:r>
            <a:r>
              <a:rPr lang="en-US" sz="1300" dirty="0" err="1">
                <a:solidFill>
                  <a:schemeClr val="tx2"/>
                </a:solidFill>
                <a:latin typeface="Arial Rounded MT Bold" pitchFamily="34" charset="0"/>
              </a:rPr>
              <a:t>Unemployed','Student','Businessman','Maternity</a:t>
            </a:r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 leave') don't contribute much to the analysis as there is not much data available for these types.</a:t>
            </a: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Applicants with 'Academic degree' even with defaulter percentage only 1.83 won't contribute to the analysis because there is not much data.</a:t>
            </a: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There is a clear observation that applicants of education type 'Lower Secondary' have high defaulting chance.</a:t>
            </a: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Most of the applicants data have Occupation type as "Unknown/Missing" and defaulter percentage is 6.5%.</a:t>
            </a:r>
          </a:p>
          <a:p>
            <a:r>
              <a:rPr lang="en-US" sz="1300" dirty="0">
                <a:solidFill>
                  <a:schemeClr val="tx2"/>
                </a:solidFill>
                <a:latin typeface="Arial Rounded MT Bold" pitchFamily="34" charset="0"/>
              </a:rPr>
              <a:t>Low-skill laborers are the applicants with highest defaulter percentage.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Continue.. (Professional Life)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4869160"/>
            <a:ext cx="8136904" cy="1282147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2100" dirty="0" smtClean="0">
                <a:solidFill>
                  <a:schemeClr val="tx2"/>
                </a:solidFill>
                <a:latin typeface="Arial Rounded MT Bold" pitchFamily="34" charset="0"/>
              </a:rPr>
              <a:t>Insights:</a:t>
            </a:r>
            <a:endParaRPr lang="en-US" sz="21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2100" dirty="0">
                <a:solidFill>
                  <a:schemeClr val="tx2"/>
                </a:solidFill>
                <a:latin typeface="Arial Rounded MT Bold" pitchFamily="34" charset="0"/>
              </a:rPr>
              <a:t>Applicants in average income group have more defaulter percentage than other groups.</a:t>
            </a:r>
          </a:p>
          <a:p>
            <a:r>
              <a:rPr lang="en-US" sz="2100" dirty="0">
                <a:solidFill>
                  <a:schemeClr val="tx2"/>
                </a:solidFill>
                <a:latin typeface="Arial Rounded MT Bold" pitchFamily="34" charset="0"/>
              </a:rPr>
              <a:t>Applicants with very high income tend to default less often compared to other groups.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Proportion of defaulters varied in income groups.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7170" name="Picture 2" descr="C:\Users\Asus\Desktop\assignment_plots\in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1" y="1377964"/>
            <a:ext cx="5760640" cy="33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67507"/>
            <a:ext cx="17811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38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Correlation between 'AMT_CREDIT','AMT_ANNUITY','AMT_GOODS_PRICE'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8195" name="Picture 3" descr="C:\Users\Asus\Desktop\assignment_plots\pair_am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8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9912" y="4581128"/>
            <a:ext cx="4546848" cy="965110"/>
          </a:xfrm>
        </p:spPr>
        <p:txBody>
          <a:bodyPr/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Arial Rounded MT Bold" pitchFamily="34" charset="0"/>
              </a:rPr>
              <a:t>Insight from both pair plot and heat map:</a:t>
            </a:r>
            <a:endParaRPr lang="en-US" sz="16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AMT_CREDIT and AMT_GOODS_PRICE are very strongly correlated.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Continue…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2" descr="C:\Users\Asus\Desktop\assignment_plots\corr_am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2" y="1628800"/>
            <a:ext cx="453906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4869160"/>
            <a:ext cx="8075240" cy="1138131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sz="6200" dirty="0">
                <a:solidFill>
                  <a:schemeClr val="tx2"/>
                </a:solidFill>
                <a:latin typeface="Arial Rounded MT Bold" pitchFamily="34" charset="0"/>
              </a:rPr>
              <a:t>Insights:</a:t>
            </a:r>
          </a:p>
          <a:p>
            <a:r>
              <a:rPr lang="en-US" sz="5600" dirty="0">
                <a:solidFill>
                  <a:schemeClr val="tx2"/>
                </a:solidFill>
                <a:latin typeface="Arial Rounded MT Bold" pitchFamily="34" charset="0"/>
              </a:rPr>
              <a:t>Applicants of age group (30,40] are much more likely to be defaulters compared to other age groups.</a:t>
            </a:r>
          </a:p>
          <a:p>
            <a:r>
              <a:rPr lang="en-US" sz="5600" dirty="0">
                <a:solidFill>
                  <a:schemeClr val="tx2"/>
                </a:solidFill>
                <a:latin typeface="Arial Rounded MT Bold" pitchFamily="34" charset="0"/>
              </a:rPr>
              <a:t>As the age group is increasing, applicants tend to default less often (starting from age:30). This could be because people get married and earn more, so they are able to pay their loan.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 Group Distribution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9218" name="Picture 2" descr="C:\Users\Asus\Desktop\assignment_plots\age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600327" cy="34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88841"/>
            <a:ext cx="8229600" cy="432048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FLAG_EMP_PHONE and DAYS_EMPLOYED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DAYS_BIRTH and APPLICANT_AGE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AMT_GOODS_PRICE and AMT_CREDIT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REGION_RATING_CLIENT_W_CITY and REGION_RATING_CLIENT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CNT_CHILDREN and CNT_FAM_MEMBERS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LIVE_REGION_NOT_WORK_REGION and REG_REGION_NOT_WORK_REGION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LIVE_CITY_NOT_WORK_CITY and REG_CITY_NOT_WORK_CITY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AMT_GOODS_PRICE and AMT_ANNUITY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AMT_CREDIT and AMT_ANNUITY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FLAG_DOCUMENT_6 and FLAG_EMP_PHONE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lgerian" pitchFamily="82" charset="0"/>
              </a:rPr>
              <a:t>Top 10 correlations for the clients with payment difficulties (Defaulters)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1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88841"/>
            <a:ext cx="8229600" cy="432048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FLAG_EMP_PHONE and DAYS_EMPLOYED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DAYS_BIRTH and APPLICANT_AGE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AMT_GOODS_PRICE and AMT_CREDIT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REGION_RATING_CLIENT_W_CITY and REGION_RATING_CLIENT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CNT_CHILDREN and CNT_FAM_MEMBERS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LIVE_REGION_NOT_WORK_REGION and REG_REGION_NOT_WORK_REGION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LIVE_CITY_NOT_WORK_CITY and REG_CITY_NOT_WORK_CITY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AMT_GOODS_PRICE and AMT_ANNUITY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AMT_CREDIT and AMT_ANNUITY</a:t>
            </a:r>
          </a:p>
          <a:p>
            <a:r>
              <a:rPr lang="en-US" sz="1600" dirty="0">
                <a:solidFill>
                  <a:schemeClr val="tx2"/>
                </a:solidFill>
                <a:latin typeface="Arial Rounded MT Bold" pitchFamily="34" charset="0"/>
              </a:rPr>
              <a:t>FLAG_DOCUMENT_6 and FLAG_EMP_PHONE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lgerian" pitchFamily="82" charset="0"/>
              </a:rPr>
              <a:t>Top 10 correlations for </a:t>
            </a:r>
            <a:r>
              <a:rPr lang="en-US" dirty="0" smtClean="0">
                <a:effectLst/>
                <a:latin typeface="Algerian" pitchFamily="82" charset="0"/>
              </a:rPr>
              <a:t>Non-Defaulters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4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Gender Biased: Female applicants are more than male applicants and still 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Defauter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 percentage is higher for male applicants.</a:t>
            </a:r>
          </a:p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Percentage of Females in data = 66%, Defaulter Percentage = 7%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Percentage of Males in data = 34%, Defaulter Percentage = 10%</a:t>
            </a:r>
          </a:p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Family Info: (Important driving features : 'CNT_FAM_MEMBERS', 'CNT_CHILDREN')</a:t>
            </a:r>
          </a:p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Applicants with very large number of children/family member count and defaulter percentage also high or even 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low,cannot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 be used for providing insights since the frequency of such applicants is very low.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Applicants with 0 children have a defaulter percentage of 7.71%, so they are likely to be non-defaulters/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repayers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Applicants with 2 family members have a defaulter percentage of 7.58%, so they are likely to be non-defaulters/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repayers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 and should be approved for there loan.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endParaRPr lang="en-US" sz="40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Education and Occupation Info: (Important driving features :'NAME_INCOME_TYPE', 'OCCUPATION_TYPE')</a:t>
            </a:r>
          </a:p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Applicants on Maternity leave or if they are unemployed have the highest chances of defaulting.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Applicants who are working, or Pensioner or 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Commerical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 associate are good since the defaulting percentage is not much.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Applicants in ('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Unemployed','Student','Businessman','Maternity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 leave') don't contribute much to the analysis as there is not much data available for these types.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Occupation: Low-skill laborers are the applicants with highest defaulter percentage.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endParaRPr lang="en-US" sz="40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 derived column 'APPLICANT_AGE' from 'DAYS_BIRTH' gave useful </a:t>
            </a:r>
            <a:r>
              <a:rPr lang="en-US" sz="4000" dirty="0" err="1">
                <a:solidFill>
                  <a:schemeClr val="tx2"/>
                </a:solidFill>
                <a:latin typeface="Arial Rounded MT Bold" pitchFamily="34" charset="0"/>
              </a:rPr>
              <a:t>information.Applicants</a:t>
            </a: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 of age group (30,40] are much more likely to be defaulters compared to other age groups.</a:t>
            </a:r>
            <a:b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 Rounded MT Bold" pitchFamily="34" charset="0"/>
              </a:rPr>
              <a:t>As the age group is increasing, applicants tend to default less often (starting from age:30). This could be because people get married and earn more, so they are able to pay their loan.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Algerian" pitchFamily="82" charset="0"/>
              </a:rPr>
              <a:t>Important driving features/columns</a:t>
            </a:r>
          </a:p>
        </p:txBody>
      </p:sp>
    </p:spTree>
    <p:extLst>
      <p:ext uri="{BB962C8B-B14F-4D97-AF65-F5344CB8AC3E}">
        <p14:creationId xmlns:p14="http://schemas.microsoft.com/office/powerpoint/2010/main" val="68511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This data is highly imbalanced as number of defaulter is very less in total population.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Percentage of non-defaulters = 91.93%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Percentage of defaulters = 8.07%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Data Imbalance Ratio =&gt; approx. 8:92 = 2:23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endParaRPr lang="en-US" sz="33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Asset details of an applicant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Number of applicants who own a car are much less than the applicants who don't own a car.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Number of applicants who own a realty are much more than the number of applicants who don't own a realty.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According to defaulter percentage, applicants who don't own a car and realty are much more likely to be defaulters than the ones who have their own cars and realty.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endParaRPr lang="en-US" sz="33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'CNT_FAM_MEMBERS', 'CNT_CHILDREN','NAME_INCOME_TYPE', 'OCCUPATION_TYPE',CODE_GENDER, are some of the important driving factors.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Documents : Considered features 'FLAG_DOCUMENT_2','FLAG_DOCUMENT_3',...,'FLAG_DOCUMENT_21' for this segment. Majority of the applicants did not submit any documents apart from DOCUMENT_3. FLAG_DOCUMENT_3 has similar impact on defaulters and non-defaulters. Hence these columns can be </a:t>
            </a:r>
            <a:r>
              <a:rPr lang="en-US" sz="3300" dirty="0" err="1">
                <a:solidFill>
                  <a:schemeClr val="tx2"/>
                </a:solidFill>
                <a:latin typeface="Arial Rounded MT Bold" pitchFamily="34" charset="0"/>
              </a:rPr>
              <a:t>dropped.None</a:t>
            </a: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 of the FLAG_DOCUMENTS are linearly correlated with TARGET Variable.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Housing: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All of the features which have very high (47-70%) missing data percentage can be dropped.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Plot of 'NAME_HOUSING_TYPE' </a:t>
            </a:r>
            <a:r>
              <a:rPr lang="en-US" sz="3300" dirty="0" err="1">
                <a:solidFill>
                  <a:schemeClr val="tx2"/>
                </a:solidFill>
                <a:latin typeface="Arial Rounded MT Bold" pitchFamily="34" charset="0"/>
              </a:rPr>
              <a:t>vs</a:t>
            </a: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 'TARGET' shows that a lot of applicants live in House/Apartment.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Applicants with Family Status as "with parents" or "Rented apartment" have much higher rate of default.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endParaRPr lang="en-US" sz="3300" dirty="0">
              <a:solidFill>
                <a:schemeClr val="tx2"/>
              </a:solidFill>
              <a:latin typeface="Arial Rounded MT Bold" pitchFamily="34" charset="0"/>
            </a:endParaRP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Social Circle Info: The features show similar trend for defaulters and </a:t>
            </a:r>
            <a:r>
              <a:rPr lang="en-US" sz="3300" dirty="0" err="1">
                <a:solidFill>
                  <a:schemeClr val="tx2"/>
                </a:solidFill>
                <a:latin typeface="Arial Rounded MT Bold" pitchFamily="34" charset="0"/>
              </a:rPr>
              <a:t>nondefalters</a:t>
            </a: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, can be dropped.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Income Group, derived from AMT_INCOME_TOTAL after BINNING</a:t>
            </a:r>
          </a:p>
          <a:p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Applicants in average income group have more defaulter percentage than other groups.</a:t>
            </a:r>
            <a:b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Arial Rounded MT Bold" pitchFamily="34" charset="0"/>
              </a:rPr>
              <a:t>Applicants with very high income tend to default less often compared to other groups.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Conclusion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Arial Rounded MT Bold" pitchFamily="34" charset="0"/>
              </a:rPr>
              <a:t>There are 2 types of risks associated with the bank’s decision:</a:t>
            </a:r>
          </a:p>
          <a:p>
            <a:pPr marL="109728" indent="0">
              <a:buNone/>
            </a:pPr>
            <a:endParaRPr lang="en-US" dirty="0" smtClean="0">
              <a:latin typeface="Arial Rounded MT Bold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If the applicant is likely to repay the loan, then not approving the loan results in a loss of business to the company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If the applicant is not likely to repay the loan, i.e. he/she is likely to default, then approving the loan may lead to a financial loss for the company.</a:t>
            </a:r>
          </a:p>
          <a:p>
            <a:pPr marL="624078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Problem Statement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8918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rial Rounded MT Bold" pitchFamily="34" charset="0"/>
              </a:rPr>
              <a:t>Steps: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 Rounded MT Bold" pitchFamily="34" charset="0"/>
              </a:rPr>
              <a:t>Finding missing values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 and making a decision of which values to handle and how to handle those missing values.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 Rounded MT Bold" pitchFamily="34" charset="0"/>
              </a:rPr>
              <a:t>Checking Outliers 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in the data provided.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 Rounded MT Bold" pitchFamily="34" charset="0"/>
              </a:rPr>
              <a:t>Checking Data Imbalance 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and the ratio of imbalance.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 Rounded MT Bold" pitchFamily="34" charset="0"/>
              </a:rPr>
              <a:t>Finding Top 10 correlations 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for the Clients with payment difficulties for both application data and previous application data.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 Rounded MT Bold" pitchFamily="34" charset="0"/>
              </a:rPr>
              <a:t>Finding interesting Insights 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and correlations between features.</a:t>
            </a:r>
            <a:endParaRPr lang="en-IN" sz="20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Analysis Basic Approach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sus\Desktop\assignment_plots\defaulters_in_datas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1268760"/>
            <a:ext cx="4824536" cy="328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Proportion of Defaulters in the dataset.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4" name="AutoShape 2" descr="data:image/png;base64,iVBORw0KGgoAAAANSUhEUgAAAZgAAAEWCAYAAABbgYH9AAAAOXRFWHRTb2Z0d2FyZQBNYXRwbG90bGliIHZlcnNpb24zLjQuMywgaHR0cHM6Ly9tYXRwbG90bGliLm9yZy/MnkTPAAAACXBIWXMAAAsTAAALEwEAmpwYAAAoiklEQVR4nO3deZwcVb3//9ebACEsAcJ2IQQSQhQBASWyunCFC6gooIBBhKD8jAuKyKKiKAiigiKKCt7wAwOIQFhkk8XIpihbAggERHJJgEBYQgKERSDh8/3jnE4qnZ6emsnUTLrzfj4e9ZjqU1WnPt09M58+51SfUkRgZmbW05bp6wDMzKw9OcGYmVklnGDMzKwSTjBmZlYJJxgzM6uEE4yZmVXCCcbMzCrhBGPWxyQNkHS1pJckXbKYde0kaXpPxWYdk7SOpL9KmiPp1MWs62BJt/VUbEsKJ5g+IOmVwvK2pNcLjw/I++wkKSR9s+7Yobm8tv80Sd9ucI5Rku6U9Kqk5/L6VyQpbx8n6c26WP4p6QOFx6/WnesVSRt08Jw+I2li3meGpOskvb+wfVNJV+V/onMk3SxphwbPa9m6ehv+w5R0i6T/L68fn489rG6fw3P58XWv6W/q9rtN0sGN363mcp1vF16f6ZLGS3pfF6rZB1gHWCMi9u1OHE3imyZpl56ss8Q5l5c0U9LKXTim9h7uWyhbNpcNrSDGgyXNK7xvUyX9TtI7ulDNGGAmMDAijuzh+ELSxj1ZZ19wgukDEbFybQGeAD5eKLsg7zYamJV/NrJaPn4f4HuS/qe2QdKRwC+BnwL/Rfrn9SVgR2D5Qh2nFGOJiC0j4m+F2DYrnisvT9QHIukI4BfAj/K5NgDOAPbM24cDfwceAIYB6wF/BP4safvSL1xz/2bR1+qgXF70KnBQD//Tejq/XqsA2wH/Av4maeeSx28I/Dsi5vZgTItNSXf+R3wQuC8iXunicbOAEyT168Y5u+P2/L6tCuwCvA5MkrR5yeM3BB6KJWw6lPoPaX3JCWYJJGlFUuI4FBghaWRH+0bERGAysFU+dlXgBOArEXFpRMyJ5N6IOCAi3ujhWGvnOzQiLo+IVyPirYi4OiKOzrsdT/pj/m5EzMoxnQ6cD5zcQ6HcDawoabMc12bAgFxe9CIwDjiuh847X36dp0fE94H/n8Jzk7SJpAmSZkl6RNJ+ufwHwPeBT+dP0odIGi7pJkkv5JbABZJWK9S10Kfb3Br9YX08ks4nJfurc93fzOXbSfqHpBdzq3WnwjG3SDpJ0t+B14CN6ur8tqRL68p+Ken0QtFHgWvztoMlPZZbrVOVW+gduB54E/hso42SVpV0nqTnJT0u6dhaAsznuU3SzyTNzuf6SJNzzRcR8yLi/yLiK8CtpN/X2jkbvlaSxpE+0Hwzv7a7SNpG0u153xmSfi1p+bz/Ii10FVrhdc/zr3n1n7nuT+fyPSTdl+v/h6QtCsdMk/QtSfcDry4pScYJZsn0KeAV4BLgBtIn8YYkbQdsDkzJRdsD/YErK46xZntgBVKLpCP/Q3ou9cYDO+aE2hPOZ8FrNRo4r4P9TgI+JemdPXTeRi4H3itpJUkrAROAPwBrA/sDZ0jaLCKOI7X8Ls4txLMBAT8mtfTeBQyh8E+vrIg4kIVbyKdIGgz8CfghMAg4CrhM0lqFQw8kdf+sAjxeV+2FwEclDQTIrY398nOr+Sjwp/y8Twc+EhGrADsA9zULGfgecJyk5Rps/xWptbER8CHSe/25wvZtgUeANYFTgLOl1CXcBZcDH8jPrcPXKiIOBi5gQS/AX4B5wDfy+bcHdga+0sXzExEfzKtb5rovlvRe4Bzgi8AawP8CV0nqXzh0f+BjpB6HJaI17ASzZBpN+oczj/SHu3+DP7iZkl4Hbid1R12Ry9cEZhZ/wQqfwF6X9MFCHUfl8tpybjdiXaP+fA2sCcxoUD6D9Du4ejfO28jvWfBajcqPFxERzwC/JbW8qvI0KVGsBuwBTIuI30XE3Ii4B7iM1EptFN+UiJgQEW9ExPPAz0n/UHvCZ4FrI+LaiHg7IiYAE0lJoWZcREzOsb5VF9vjwD3AXrnow8BrEXEHgKSNgOUi4pG8/W1gc0kDImJGRExuFlxEXAU8Dyz0yT4nsk8Dx+QW8DTgVFIyrHk8Is7KfzfnAuuSumy74mlSMoFyr1Ux9kkRcUd+3aaRkkBPvW9fAP43Iu7MLa5zgTdIXbI1p0fEkxHxeg+dc7E5wSxhJA0B/pv06QhSS2QF0ieTojWBlUmfqnYCagnoBWDNYhM5InaIiNXytuJ7/rOIWK2wdDTe08wi52tgJumPvd66pH9As5scO5cFz61oOaD+n98TpJbcj4BHI+LJJvWeDOwmacsm+9RfkNHwAocODCZ9In+R1Fe/bTGZAweQxscanXNtSRdJekrSy6REuWYXzt3MhsC+dbG8n4Xfn2avG+QPPXn9MyzcevkYuXssIl4lJYUvATMk/UnSJiViPBb4Lun3vmZN0vhhsUX1OOl1rnmmthIRr+XVlbXwhStNE1yub1ZeL/NazSfpHZKukfRMft9+RM++b0fWxTKE1Mqt6ex963VOMEueA0nvy9WSngEeI/2hLdJNlj/JnAr8hwVN8dtJn2z27J1wuT2ff68m+/wFaHR11H6ksZnXGmyreYKUwOZfkZS7PTZk0e4bSN1iR9Jx9xgAEfEC6cKEEzvZr3gRxCIXODSxN3BP/if7JHBrXTJfOSK+3MGxPyYlpy0iYiDpk3Sxq+c1oNit2DBR1Z5C3eMngfPrYlkpIn7S5Jh6lwA7SVo/P89FusfmVxRxQ0T8D+mf8r+Aszqpm9xSmMLC3UszSR8oNiyUbQA8VaK+vxXew8062X1v4G95vcxrVXQm6TmOyO/bd1jwvr2af5Z93+o9CZxUF8uKEXFhYZ8l6mIDcIJZEh0E/IA0aF9bPgV8TNIaHRzzE9Jg4woR8WI+/gxJ+0haWdIykrYCVurpYCPiJdIg9W8k7SVpRUnLSfqIpFPybj8AdlAaPB4kaRVJX8vP9Vt1VfaXtEJtAaYDdwIn5+fSHzia1LK5o0FIFwO7ksZ3OvNz0rjAu7r4tBtSMljScaQunu/kTdcA75B0YH5tlpP0PkkdnXcV0hjci3kc4Oi67fcBn5HUT9LuNO+GeZaFB+p/D3xc0m75+BWULrVev+zzzN12twC/A6ZGxMP5+Q8Atsnbat8T+UQei3kjP6d5JU/zXWD+Jfq522s8cFL+/dkQOIIOukG7Ir8OwyT9itQb8IO8qauv1SrAy8AruaU2/wNEfs2eAj6b6/o8MLxJWPXv21nAlyRtm3/PVpL0MUmrdOc59xYnmCWI0oD9UOA3EfFMYbmK9Ilu/w4O/ROpm+kLABFxCumP75vAc6Rf1v8l/TP/R+G42hUwtWVmd+KOiJ/n8x1L6j9/EvgqeVwoIh4ldS1sCUwjjb18CtgtIv5eV90rpMtFa8uHSd0sa+fX4CnS4OlHI+I/DWJ5PSL+UqYfOiJeJg0GD+ps306sJ+mVHPvdwLuBnSLiz/k8c0hJbxSpj/8ZUhdd/8bV8QPgvcBLpPf28rrtXwc+Tup+O4AF42+N/Bg4NnerHJW7DfckJb/ae3U0Xf9f8AfSpb3F1svOpBZp7X1ZhtSafJrU7fQhSg5659+Lu+qKv0ZqCTwG3JbPfU4X4y7aPr9vL5OS4kDgfRHxQI6hq6/VUaQuwzmkhHBx3fYv5ONfIH0F4B907Hjg3Py+7RfpatEvAL8m/a1PAQ4u/1T7hmLJuoTbzFqUpDOAByPijL6OxZYMS8S10mbWFu4Dru7rIGzJ4RaMmZlVwmMwZmZWCXeRZWuuuWYMHTq0r8MwM2spkyZNmhkRazXa5gSTDR06lIkTJ/Z1GGZmLUVSo++jAe4iMzOzijjBmJlZJZxgzMysEk4wZmZWCScYMzOrhBOMmZlVwgnGzMwq4QRjZmaVcIIxM7NK+Jv8PWjro5veRNGWUpN+usjNSM2WCm7BmJlZJZxgzMysEk4wZmZWCScYMzOrhBOMmZlVwgnGzMwq4QRjZmaVaJpgJPWT9NPeCsbMzNpH0wQTEfOArSWpl+IxM7M2Ueab/PcCV0q6BHi1VhgRl1cWlZmZtbwyCWYQ8ALw4UJZAE4wZmbWoU4TTER8rjcCMTOz9tLpVWSS3iHpRkkP5sdbSDq2+tDMzKyVlblM+SzgGOAtgIi4HxhVZVBmZtb6yiSYFSPirrqyuVUEY2Zm7aNMgpkpaThpYB9J+wAzKo3KzMxaXpmryA4FxgKbSHoKmAocUGlUZmbW8sokmIiIXSStBCwTEXMkDas6MDMza21lusguA4iIVyNiTi67tLqQzMysHXSYYCRtIulTwKqSPllYDgZW6KxiSUMk3SzpYUmTJX09lx8v6SlJ9+Xlo4VjjpE0RdIjknYrlG8t6YG87fTa1DWS+ku6OJffKWlo4ZjRkh7Ny+juvDhmZtZ9zbrI3gnsAawGfLxQPgf4Qom65wJHRsQ9klYBJkmakLedFhE/K+4saVPS5c+bAesBf5H0jjwf2pnAGOAO4Fpgd+A64BBgdkRsLGkUcDLwaUmDgOOAkaSLEyZJuioiZpeI28zMekCHCSYiriTNQbZ9RNze1YojYgb5arM8bvMwMLjJIXsCF0XEG8BUSVOAbSRNAwbWYpB0HrAXKcHsCRyfj78U+HVu3ewGTIiIWfmYCaSkdGFXn4eZmXVPhwlG0q9YcGny/vXbI+KwsifJXVfvAe4EdgS+KukgYCKplTOblHzuKBw2PZe9ldfry8k/n8zxzJX0ErBGsbzBMWZm1guadZFN7IkTSFqZdKHA4RHxsqQzgRNJyetE4FTg80CjWwJEk3K6eUwxtjGkrjc22GCD5k/EzMy6pFkX2bmLW7mk5UjJ5YLa9P4R8Wxh+1nANfnhdGBI4fD1gadz+foNyovHTJe0LLAqMCuX71R3zC318UXEWNJ3fBg5cuQiCcjMzLqvzGSXN0u6qX4pcZyAs4GHI+LnhfJ1C7vtDTyY168CRuUrw4YBI4C78ljOHEnb5ToPAq4sHFO7Qmwf4KaICOAGYFdJq0taHdg1l5mZWS8p80XLowrrKwCfotxcZDsCBwIPSLovl30H2F/SVqQuq2nAFwEiYrKk8cBDuf5D8xVkAF8GxgEDSIP71+Xys4Hz8wUBs8iTcEbELEknAnfn/U6oDfibmVnvKHM/mEl1RX+XdGuJ426j8VjItU2OOQk4qUH5RGDzBuX/AfbtoK5zgHM6i9PMzKrRaYLJ3ympWQbYGvivyiIyM7O2UKaLbBILrsyaS5rs8pAqgzIzs9ZXpovME1uamVmXlWnBIGlzYFMKc5BFxHlVBWVmZq2vzBjMcaTvlGxKGqD/CHAb4ARjZmYdKjNd/z7AzsAzEfE5YEugf6VRmZlZyyuTYF6PiLeBuZIGAs8BG1UblpmZtboyYzATJa0GnEW6ouwV4K4qgzIzs9bXbDblHSPi78A38hT6v5V0PWnq/Pt7LUIzM2tJzbrITs8/598LJiKmObmYmVkZzbrI3pL0O2CwpNPrN3blfjBmZrb0aZZg9gB2AT5MGnsxMzMrrdn9YGYCF0l6OCL+2YsxmZlZGyh1mbKkGyU9CCBpC0nHVhyXmZm1uDIJ5izgGOAtgDzIP6rKoMzMrPWVSTArRkT9917K3HDMzMyWYmUSzExJw0lT9iNpH2BGpVGZmVnLK/NN/kOBscAmkp4i3Q/mgEqjMjOzllfmfjCPAbtIWglYJiLmVB+WmZm1uqYJRtI7gTHAJrnoYUljI+LflUdmZmYtrcMxGEnbA7cAc0hdZGcBrwK3SNquV6IzM7OW1awF831g/4i4pVB2haSbgONINx4zMzNrqNlVZMPrkgsAEXErvh+MmZl1olmCaTaY/2pPB2JmZu2lWRfZkEazKAMCBlcUj5mZtYlmCeboJtsm9nQgZmbWXprNpnxufZmk/4qIZ6oNyczM2kGZqWKKrq0kCjMzaztdTTAqvaM0RNLNkh6WNFnS13P5IEkTJD2af65eOOYYSVMkPSJpt0L51pIeyNtOl6Rc3l/Sxbn8TklDC8eMzud4VNLoLj5PMzNbTF1NMGd1Yd+5wJER8S5gO+BQSZsC3wZujIgRwI35MXnbKGAzYHfgDEn9cl1nkmYUGJGX3XP5IcDsiNgYOA04Odc1iPRdnW2BbYDjionMzMyqVyrBSOonaT3gGkkbSNqgs2MiYkZE3JPX5wAPk64+2xOoje+cC+yV1/cELoqINyJiKjAF2EbSusDAiLg9IgI4r+6YWl2XAjvn1s1uwISImBURs4EJLEhKZmbWCzqd7FLS10itgWeBeaRusgC2KHuS3HX1HuBOYJ2ImAEpCUlaO+82GLijcNj0XPZWXq8vrx3zZK5rrqSXgDWK5Q2OKcY1htQyYoMNOs2ZZmbWBWWm6/868M6IeKE7J5C0MnAZcHhEvJyHTxru2qAsmpR395gFBRFjSfOsMXLkyEW2m5lZ95XpInsSeKk7lUtajpRcLoiIy3Pxs7nbi/zzuVw+HRhSOHx94Olcvn6D8oWOkbQssCowq0ldZmbWS8okmMdIMygfI+mI2tLZQXks5Gzg4Yj4eWHTVUDtqq7RwJWF8lH5yrBhpMH8u3J32hxJ2+U6D6o7plbXPsBNeZzmBmBXSavnwf1dc5mZmfWSMl1kT+Rl+byUtSNwIPCApPty2XeAnwDjJR2S690XICImSxoPPES6Au3QiJiXj/syMA4YAFyXF0gJ7HxJU0gtl1G5rlmSTgTuzvudEBGzuhC7mZktpjJ3tPwBgKRV0sN4pUzFEXEbHX9vZucOjjkJOKlB+URg8wbl/yEnqAbbzgHOKROrmZn1vE67yCRtLule4EFgsqRJkjarPjQzM2tlZcZgxgJHRMSGEbEhcCRd+8KlmZkthcokmJUi4ubag3wTspUqi8jMzNpCmUH+xyR9Dzg/P/4sMLW6kMzMrB2UacF8HlgLuBz4Y17/XJVBmZlZ6ytzFdls4LBeiMXMzNpIhwlG0u9oML1KFhFxSDUhmZlZO2jWgrmmQdkGwOFAvwbbzMzM5mt2y+TLauuSNiJ9C/+DpG/in119aGZm1sqaDvJLepek3wNXA7cBm0bEmRHxZq9EZ2ZmLavZGMwlwEjgZ8A3SPeCGVibbt9ze5mZWTPNxmDeRxrkP4r07X1YMLdYABtVGJeZmbW4ZmMwQ3sxDjMzazNlvmhpZmbWZU4wZmZWCScYMzOrRJn7wQyX1D+v7yTpMEmrVR6ZmZm1tDItmMuAeZI2Jn3Bchjwh0qjMjOzllcmwbwdEXOBvYFfRMQ3gHWrDcvMzFpdmQTzlqT9gdEsmJ9suepCMjOzdlAmwXwO2B44KSKmShoG/L7asMzMrNU1mypmLHAd8JeImH8/mIiYSprw0szMrEPNWjDnAFsC10q6UdK3JG3ZS3GZmVmLazZVzB3AHcDxktYAdgWOlPRu4F7g+ogY3zthmplZq+n0lsmS+kXEC8CFeUHS1sDuFcdmZmYtrNMEA0yVdD1wMXBTJJOASdWGZmZmrazMVWTvBP4CHEpKNr+W9P5qwzIzs1bXaYKJiNcjYnxEfBJ4DzAQuLXyyMzMrKWVmuxS0ocknQHcA6wA7FfimHMkPSfpwULZ8ZKeknRfXj5a2HaMpCmSHpG0W6F8a0kP5G2nK99SU1J/SRfn8jslDS0cM1rSo3kZXeY5mplZzyoz2eVU4HDgb8DmEbFfRFxWou5xNL4Q4LSI2Cov1+ZzbAqMAjbLx5whqV/e/0xgDDAiL7U6DwFmR8TGwGnAybmuQcBxwLbANsBxklYvEa+ZmfWgMi2YLSNi74i4MCJeLVtxRPwVmFVy9z2BiyLijfxFzinANpLWBQZGxO0REcB5wF6FY87N65cCO+fWzW7AhIiYFRGzgQn4ijczs15XZgzm5R4+51cl3Z+70Goti8HAk4V9pueywXm9vnyhY/JknC8BazSpaxGSxkiaKGni888/v3jPyszMFtLbNxw7ExgObAXMAE7N5WqwbzQp7+4xCxdGjI2IkRExcq211moStpmZdVXTBCNpGUmdDuiXFRHPRsS8iHgbOIs0RgKplTGksOv6wNO5fP0G5QsdI2lZYFVSl1xHdZmZWS9qmmByIvhqT50sj6nU7A3UrjC7ChiVrwwbRhrMvysiZgBzJG2Xx1cOAq4sHFO7Qmwf8pdAgRuAXSWtnrvgds1lZmbWi8p8k3+CpKNI3+SfP8gfEU0H8CVdCOwErClpOunKrp0kbUXqspoGfDHXNVnSeOAhYC5waETMy1V9mXRF2gDS7M7X5fKzgfMlTSG1XEbV4pJ0InB33u+EzmI1M7Oep/Shv8kO6TLlehERG1UTUt8YOXJkTJw4cbHq2Pro83ooGmsnk356UF+HYFYZSZMiYmSjbZ22YCJiWM+HZGZm7a7MFy1XlHRsvgEZkkZI2qP60MzMrJWVuUz5d8CbwA758XTgh5VFZGZmbaFMghkeEacAb0Ga/JLG3zUxMzObr0yCeVPSAPKXFSUNB96oNCozM2t5ZS5TPh64Hhgi6QJgR+BzVQZlZmatr8xVZH+WNAnYjtQ19vWImFl5ZGZm1tLKXEV2Y0S8EBF/iohrImKmpBt7IzgzM2tdHbZgJK0ArEj6Jv7qLBjYHwis1wuxmZlZC2vWRfZF0o3G1iPdybLmZeA3FcZkZmZtoMMEExG/BH4p6WsR8atejMnMzNpAsy6yT+bVpwrr80XE5ZVFZWZmLa9ZF9nHm2wLwAnGzMw61KyLzN91MTOzbuv0ezCSvt+oPCJO6PlwzMysXZT5Jv+rhfUVgD2Ah6sJx8zM2kWZb/KfWnws6Wek2xWbmZl1qMxkl/VWBNrqbpZmZtbzyozBPECeSRnoB6wFePzFzMyaKjMGU7x75Vzg2YiYW1E8ZmbWJsqMwTwOIGlt0iD/epKIiCeqDs7MzFpXmdmUPyHpUWAqcCswDbiu4rjMzKzFlRnkP5F0L5h/R8QwYGfg75VGZWZmLa9MgnkrIl4AlpG0TETcDGxVbVhmZtbqygzyvyhpZeCvwAWSniMN9puZmXWowxaMpP55dU/gdeAbwPXA/9F8IkwzM7OmLZjbgfcCv42IA3PZudWHZGZm7aDZGMzykkYDO0j6ZP3SWcWSzpH0nKQHC2WDJE2Q9Gj+uXph2zGSpkh6RNJuhfKtJT2Qt50uSbm8v6SLc/mdkoYWjhmdz/Fofg5mZtbLmiWYL5GuHluN1CVWXPbo+LD5xgG715V9G7gxIkYAN+bHSNoUGAVslo85Q1K/fMyZwBhgRF5qdR4CzI6IjYHTgJNzXYOA44BtgW2A44qJzMzMekez+8HcBtwmaWJEnN3ViiPir8VWRbYnsFNePxe4BfhWLr8oIt4ApkqaAmwjaRowMCJuB5B0HrAX6Xs4ewLH57ouBX6dWze7ARMiYlY+ZgIpKV3Y1edgZmbdV+Yy5YskHStpLICkEZLKtGAaWSciZgDkn2vn8sHAk4X9pueywXm9vnyhY/LUNS8BazSpy8zMelGZBHMO8CawQ348HfhhD8ehBmXRpLy7xyx8UmmMpImSJj7//POlAjUzs3LKJJjhEXEK8BZARLxO43/iZTwraV2A/PO5XD4dGFLYb33g6Vy+foPyhY6RtCywKjCrSV2LiIixETEyIkautdZa3XxKZmbWSJkE86akAeRWgKThwBvdPN9VQO2qrtHAlYXyUfnKsGGkwfy7cjfaHEnb5fGVg+qOqdW1D3BTRARwA7CrpNXz4P6uuczMzHpRmW/yH0f6guUQSRcAOwIHd3aQpAtJA/prSpqe6/kJMF7SIcATwL4AETFZ0njgIdIsAYdGxLxc1ZdJV6QNIA3u1ybaPBs4P18QMIt0FRoRMUvSicDdeb8TagP+ZmbWe5Q+9Heyk7QG6ZJlAXdExMyqA+ttI0eOjIkTJy5WHVsffV4PRWPtZNJPD+rrEMwqI2lSRIxstK1pCyaPbXwE2CQXPQy82KPRmZlZW2o2F9l6wGTgSGA90qW+RwOT8zYzM7MONWvB/Ag4MyJ+USyUdBjwYxYMsJuZmS2iWYLZLiIOri+MiNMlPVJdSGZm1g6aXab8epNtr/V0IGZm1l6atWBW7WDWZAEDK4rHzMzaRLMEcysd31jsrxXEYmZmbaTZbMqf681AzMysvZSZKsbMzKzLnGDMzKwSzb5ouW/+Oaz3wjEzs3bRrAVzTP55WW8EYmZm7aXZVWQvSLoZGCbpqvqNEfGJ6sIyM7NW1yzBfAx4L3A+cGrvhGNmZu2i2WXKbwJ3SNohIp6XtEoqjld6LzwzM2tVZa4iW0fSvcCDwEOSJknavOK4zMysxZVJMGOBIyJiw4jYgDR9/9hqwzIzs1ZXJsGsFBE31x5ExC3ASpVFZGZmbaHpHS2zxyR9jzTYD/BZYGp1IZmZWTso04L5PLAWcHle1gQ8T5mZmTXVaQsmImYDh/VCLGZm1kY8F5mZmVXCCcbMzCrRaYKRtGOZMjMzs6IyLZhflSwzMzObr8NBfknbAzsAa0k6orBpINCv6sDMzKy1NbuKbHlg5bzPKoXyl4F9qgzKzMxaX7PJLm8FbpU0LiIe78WYzMysDZQZg+kvaaykP0u6qbYszkklTZP0gKT7JE3MZYMkTZD0aP65emH/YyRNkfSIpN0K5VvneqZIOl2Scnl/SRfn8jslDV2ceM3MrOvKJJhLgHuBY4GjC8vi+u+I2CoiRubH3wZujIgRwI35MZI2BUYBmwG7A2dIqo0BnQmMAUbkZfdcfggwOyI2Bk4DTu6BeM3MrAvKJJi5EXFmRNwVEZNqSwWx7Amcm9fPBfYqlF8UEW9ExFRgCrCNpHWBgRFxe0QEcF7dMbW6LgV2rrVuzMysd5RJMFdL+oqkdXM31iBJgxbzvAH8Od9bZkwuWyciZgDkn2vn8sHAk4Vjp+eywXm9vnyhYyJiLvASsEZ9EJLGSJooaeLzzz+/mE/JzMyKysymPDr/LHaLBbDRYpx3x4h4WtLawARJ/2qyb6OWRzQpb3bMwgURY8n3thk5cuQi283MrPvKTHY5rKdPGhFP55/PSfojsA3wrKR1I2JG7v56Lu8+HRhSOHx94Olcvn6D8uIx0yUtC6wKzOrp52FmZh0rM1XMQY2W7p5Q0kqSVqmtA7uSbsd8FQtaS6OBK/P6VcCofGXYMNJg/l25G22OpO3y+MpBdcfU6toHuCmP05iZWS8p00X2vsL6CsDOwD2kQfXuWAf4Yx5zXxb4Q0RcL+luYLykQ4AngH0BImKypPHAQ8Bc4NCImJfr+jIwDhgAXJcXgLOB8yVNIbVcRnUzVjMz66YyXWRfKz6WtCoL7m7ZZRHxGLBlg/IXSMmr0TEnASc1KJ8IbN6g/D/kBGVmZn2jO9P1v0bqpjIzM+tQpy0YSVez4AqsfsC7gPFVBmVmZq2vzBjMzwrrc4HHI2J6RzubmZlBiS6yPOnlv0gzKq8OvFl1UGZm1vrKXKa8H3AXadB8P+BOSZ6u38zMmirTRfZd4H0R8RyApLWAv5Dm+DIzM2uozFVky9SSS/ZCyePMzGwpVqYFc72kG4AL8+NPs+ALjWZmZg2V+aLl0ZI+CbyfNInk2Ij4Y+WRmZlZS+swwUjamDSF/t8j4nLg8lz+QUnDI+L/eitIMzNrPc3GUn4BzGlQ/lreZmZm1qFmCWZoRNxfX5jn/xpaWURmZtYWmiWYFZpsG9DTgZiZWXtpNsh/t6QvRMRZxcI8nf6kasMys572xAnv7usQbAm0wfcfqKzuZgnmcNJ9Ww5gQUIZCSwP7F1ZRGZm1hY6TDAR8Sywg6T/ZsE9V/4UETf1SmRmZtbSynwP5mbg5l6IxczM2oinfDEzs0o4wZiZWSWcYMzMrBJOMGZmVgknGDMzq4QTjJmZVcIJxszMKuEEY2ZmlXCCMTOzSjjBmJlZJZxgzMysEm2dYCTtLukRSVMkfbuv4zEzW5q0bYKR1A/4DfARYFNgf0mb9m1UZmZLj7ZNMMA2wJSIeCwi3gQuAvbs45jMzJYanU7X38IGA08WHk8Hti3uIGkMMCY/fEXSI70U29JgTWBmXwexJNDPRvd1CLYo/37WHKfFrWHDjja0c4Jp9KrFQg8ixgJjeyecpYukiRExsq/jMGvEv5+9o527yKYDQwqP1wee7qNYzMyWOu2cYO4GRkgaJml5YBRwVR/HZGa21GjbLrKImCvpq8ANQD/gnIiY3MdhLU3c9WhLMv9+9gJFROd7mZmZdVE7d5GZmVkfcoIxM7NKOMFYj/MUPbYkknSOpOckPdjXsSwtnGCsR3mKHluCjQN27+sgliZOMNbTPEWPLZEi4q/ArL6OY2niBGM9rdEUPYP7KBYz60NOMNbTOp2ix8yWDk4w1tM8RY+ZAU4w1vM8RY+ZAU4w1sMiYi5Qm6LnYWC8p+ixJYGkC4HbgXdKmi7pkL6Oqd15qhgzM6uEWzBmZlYJJxgzM6uEE4yZmVXCCcbMzCrhBGNmZpVwgrGWJumVXjzXPEn3SXpQ0tWSVuutc1dB0lBJn+lg2zKSTs/P9QFJd0salrd9p2T9pfaz9uUEY1be6xGxVURsTpo08dC+DmgxDQUaJhjg08B6wBYR8W5gb+DFvK1s4nCCWco5wVjbkbSVpDsk3S/pj5JWz+VfyJ/E/ynpMkkr5vJx+dP6PyQ9JmmfEqe5nTyJp6Thkq6XNEnS3yRtUqj3t7ns35L2yOVDc9k9edkhl58vaf7M05IukPQJSQdLuiK3mqZK+qqkIyTdm5/noBJxNHp+PwE+kFtl36h7fusCMyLibYCImB4RsyX9BBiQj7kg139FPudkSWNy2UL75ec8/z4sko6SdHxeP0zSQ/n9uqjUm2ytISK8eGnZBXilQdn9wIfy+gnAL/L6GoV9fgh8La+PAy4hfeDalHS7gQ7PBfTL+++eH98IjMjr2wI3Feq9Ptc7gjRP2wrAisAKeZ8RwMS8/iHgiry+KjAVWBY4GJgCrAKsBbwEfCnvdxpweIk4Fnl+wE7ANR081/WBacB9wKnAezp6zYFB+ecA4MHa61zcj9RaerDw+Cjg+Lz+NNA/r6/W179TXnpuWbZh1jFrUZJWJf2TujUXnUv65wqwuaQfAqsBK5Oms6m5ItKn9YckrdNB9QMk3Uf6ZzkJmCBpZWAH4BJp/kTS/QvHjM/1PirpMWATUuL4taStgHnAOwAi4lZJv5G0NvBJ4LKImJvrvTki5gBzJL0EXJ3rfwDYokQcZZ7ffBExXdI7gQ/n5UZJ+0bEjQ12P0zS3nl9CClpvtDZOQruBy6QdAVwRReOsyWcE4wtTcYBe0XEPyUdTPoEX/NGYb3RLQcgj8HkJHYNaQxmHPBiRGzVwTH1czEF8A3gWWBLUqviP4Xt5wMHkCYJ/XwH8b1dePw26e94mU7iKPP8Fg404g3gOuA6Sc8Ce5FaSQsqknYCdgG2j4jXJN1CaqXVm8vCXfLFfT4GfBD4BPA9SZtFmtPOWpzHYKytRMRLwGxJH8hFBwK11swqwAxJy5H+iS/OOQ4jdfO8DkyVtC+Aki0Lu++br8gaDmwEPELq/qqNbxxI6nKrGQccns9TepLQiHi5kzgamUN6TRYh6b2S1svrywBbAI/nzW/l15D8XGbn5LIJsF2hmuJ+zwJrS1pDUn9gj0LdQyLiZuCbLGhdWhtwgrFWt6LSzLi15QhgNPBTSfcDW5HGYQC+B9wJTAD+tTgnjYh7gX+SWhoHAIdI+icwmYVvEf0IKcFdRxo3+Q9wBjBa0h2k7rFXC/U+S5qF+nfdCKtZHI3cD8zNFz3UD/KvDVydB+bvJ7VAfp23jQXuz4P81wPL5tf6ROCOQh3z94uIt0jvw52k1l/t9e8H/F7SA8C9wGkR8WIXn7ctoTybsllFJI0jDaJf2oVjViSNq7w3t5TMWpZbMGZLCEm7kD7Z/8rJxdqBWzBmZlYJt2DMzKwSTjBmZlYJJxgzM6uEE4yZmVXCCcbMzCrx/wATZyvZSVGaS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16016" y="4725145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  <a:t>Percentage of non-defaulters = 91.93%</a:t>
            </a:r>
            <a:b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  <a:t>Percentage of defaulters = 8.07%</a:t>
            </a:r>
            <a:b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  <a:t>Data Imbalance Ratio =&gt; approx. 8:92 = 2:23</a:t>
            </a:r>
            <a:endParaRPr lang="en-IN" sz="14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375" y="2059983"/>
            <a:ext cx="2527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T</a:t>
            </a: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here 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is huge data imbalance between number of defaulters v/s number of non-defaulters.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53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16" y="4949619"/>
            <a:ext cx="3024336" cy="648072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  <a:t>Percentage of Females in data = 66%</a:t>
            </a:r>
            <a: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  <a:t/>
            </a:r>
            <a:b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US" sz="1400" dirty="0">
                <a:solidFill>
                  <a:schemeClr val="tx2"/>
                </a:solidFill>
                <a:latin typeface="Arial Rounded MT Bold" pitchFamily="34" charset="0"/>
              </a:rPr>
              <a:t>Percentage of Males in data = 34%</a:t>
            </a:r>
            <a:endParaRPr lang="en-IN" sz="14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Gender Imbalance in Application Data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4" name="AutoShape 2" descr="data:image/png;base64,iVBORw0KGgoAAAANSUhEUgAAA1AAAAGoCAYAAABIRQRsAAAAOXRFWHRTb2Z0d2FyZQBNYXRwbG90bGliIHZlcnNpb24zLjQuMywgaHR0cHM6Ly9tYXRwbG90bGliLm9yZy/MnkTPAAAACXBIWXMAAAsTAAALEwEAmpwYAABvWUlEQVR4nO3dd3yV9fn/8dcVwt57T1E0OFBwVhtHbay1ztbRWm21dbR2/NpvWzsxtSO2tbVuse5W0GpdOKKixAkIBhGCkS1hH/YKZFy/P+47cAIJOYGT3Ock7+fjcT9yzue+P/e5zsy5zmeZuyMiIiIiIiJ1y4g6ABERERERkXShBEpERERERCRBSqBEREREREQSpARKREREREQkQUqgREREREREEqQESkREREREJEFKoCTpzOxbZvZOI9/mr8zsX0k83xYzGxZeftjM/pDEc99rZr9N1vnizpvUx0BEmid9htd57ob6DL/JzP6d7PPWM4ZGf+5F0pESqGbCzC41s6lmttXMVoeXv2dmFnVsdTGzyWZWamabzWyTmc0wsxvNrHXVMe7+J3f/ToLnqvM4d+/g7guTEPte/4zc/Tp3v/lAz72nRB+DmoRfMHaGj/FmM5ttZn82s871OMdiM/vC/ty+iOybPsOrnatJfoY3J6mQqMW9LreYWczM/mdmfaOMqTEl8sOCmZ1nZjPD923MzCaZ2ZBwX70SfjM71cxKDjDslKEEqhkws58C/wT+CvQBegPXAZ8DWkUY2l7MrEUtu25w945AX+CnwKXAS8n+8mBmmck8X5r5S/gY9wS+DZwAvGtm7aMNS6R502d4vW6/OX+GS/3d4O4dgOFAB+BvEceTMsxsOPAowfu1MzAUuBuojDKulOHu2prwRvCi3wpcVMdxrQk+OD4DVgH3Am3DfacCJQRvotXACuDbcXW7A88Dm4BpwM3AO3H7DwVeA9YBxcDFcfseBu4BXgrj/EINsU0GvrNH2SBgG3BOeP0m4N/h5TbAv4G1wAbgA4IvHH8EKoBSYAtwZ3i8A98H5gGL4sqGx8V4b3gfNgMFwOBw35Dw2Mw94wUOC2+rIry9DXHn+0Pc8d8F5oePz/NAv7h9TvBFaR6wHrgLsFqew/jHoCquK8PnNAb8eh/Pf7WYwrKO4XN9Q3j9IOCN8HGNAf8BuoT7HiP4UN0e3tefh+X/BVYCG4G3gJFRvye0aUunDX2Gb6B5fYY/BTwRxvkhcFTc/huBBeG+IuCCuH3Dw/u1keDz+YkEn799Pvc1xHguMCd8XiYDh8XtWwz8HzArjOMJoE0t5/lWbbcDnBQ+5xvDvyfF7fs2MDd8DBYC18btO5V9vM7rel0C3wPm1ON1X+NrKtz/T2Bp+LjOAE4Jy/sQvO67xx07GlgDtAwfl3eBf4SP8cLw8fhWeL7VwJUH+r4HrgHKgJ0Er+0Xanh8vgrMrOWxOyusWxbW/2hfzw/QnuD7QWV4/BagH3u/l04FSuKu/wJYFp6vGDgjWZ+tB7qpBarpO5HgDfZcHcfdAhwCjCL4IO4P/C5ufx+Cf+T9gauBu8ysa7jvLoJ/Mn2Bq8INgLD14jXgcaAXcBlwt5mNjDv31wn+MXYEEmrSd/fPgOnAKTXsvjKMdSDBP4frgO3u/mvgbcJfnNz9hrg65wPHA1m13OQ3CP6x9ABmEiQPdcU4N7zt98Pb67LnMWZ2OvBn4GKCx28JMGGPw84BjgWOCo/Lqeu245wMjADOAH5nZoclWtHdNxM8d1WPsYWx9iP4YjGQ4B8+7v5Ngg/wr4T39S9hnZeBgwme+w9J4HETkWr0Gd68PsPPI/jhqRvBY/6smbUM9y0geLw6A7nAv+O6nN0MvAp0BQYAd4Tx1fX81frc13BfDwHGAz8m6KnwEvCCmcW3gl5M8OV6KHAkwRf/hJlZN+BF4HaC5/7vwItm1j08ZDXB49mJ4Mv6P8zsmLhT7Ot1vq/b7Q5cSJAIJ/q639dr6gOC92LV8/hfM2vj7isJEreL4469HJjg7mXh9eMJktDuYd0JBK+f4eGxd5pZh/DY/Xrfu/u4MN6/hK/tr9TwsHwIHGpm/zCz0+JuE3d/BfgTQaLewd2PCnfV+Py4+1bgS8Dy8PgO7r68htvcxcxGADcAx3rQep1DkKSnBCVQTV8PIObu5VUFZvaemW0ws+1m9vmwC8V3gf/n7uvCL85/IuhiUaUM+L27l7n7SwS/HowIu2tcBPzO3be6+2zgkbh65wCL3f0hdy939w+Bpwl+2ajynLu/6+6V7l5aj/u2nODDaU9lBB88w929wt1nuPumOs715/C+b69l/4vu/pa77wB+DZxoZgPrEWttvgE86O4fhuf+ZXjuIXHH5Ln7hvALx5sEH5SJynX37e7+EfARwT/w+tj1GLv7fHd/zd13uPsagn9s2fuq7O4Puvvm8L7dBBxVn3FVIqLP8Gb2GT7D3Z8Kv0z/naA17gQAd/+vuy8PH+cnCFq1jgvrlQGDCVq/St29KpGt9flL4Lnf0yUEj+NrYXx/A9oStJBUuT2McR3wQh33tSZfBua5+2NhvOOBT4CvhI/Bi+6+wAMFBEljfBJe4+t8H7d3u5lVtdr1AH4Qlifyuq/1NeXu/3b3tWHdWwl+BKmK4xGCRKiqy+tlBL04qiwKb7eCoBVvYHifdrj7qwQtP8MP5H2/j8djFw/GEJ5KkHw9CcTCcVMd9lGnruenPioIHrcsM2vp7ovdfcF+nivplEA1fWuBHvH9wt39JA9+SVtL8BroCbQDZoT/lDcAr4Tlu84T/w+coAm6Q3hMJkHTcpUlcZcHA8dXnTc89zcIfhWpEl+3PvoTNK3v6TEgH5hgZsvN7C9xv+DVpq4Ydu139y3h7farT7C16Efc4xWeey3BfauyMu5y1eOeqAOpC3GPsZn1MrMJZrbMzDYRdLHpUVtFM2thZnlmtiA8fnG4q9Y6IrIXfYY3r8/w+DgrCbpg9QMwsyvCAf1Vz8Ph7P48/TlBL4FpZjbHzKpakvb1/NX13Nd1XyvDusn6f7XXbcTF1B/AzL5kZlPMbF14X86m+v+U2l7ntfmhu3cmaC2rar2Der7u93xNmdlPzWyumW0M63aOi/M5gqRgGHAmsNHdp8Wdd1Xc5e3h+fcsq3rv7u/7PiHuPsXdL3b3ngSJ0OcJksUaJfD8JMzd5xO0dt4ErA6/fyTjPZsUSqCavveBHQTdAmoTI3hDjnT3LuHW2YOBlXVZA5QT/EJSZVDc5aVAQdx5u3jQdHt93DGe2F3ZLfyVZzRBd45qwl9act09i+CXsXOAK+q4rbpi2HX/wl9fuhH8ero1LG4Xd2z8B2xd511O8EFdde72BL+8LqujXoML7+cX2P0Y/5ng/hzp7p0IfkGLHwC+5339OsHr7gsE/zyGVJ26gUIWaYr0Gd68PsPj48wg+EK/3MwGA/cTdGnqHibQswk/T919pbt/1937AdcSdDcbzr6fv7qe+7ruq4V1k/n/qtptxMW0zIJZG58maPnqHT4GL5GE/ynu/jHwB4IubkZir/saX1NmdgrB2J2Lga5hnBvZ/VyVErTofAP4JtVbn+rjQN73UM/3rbt/APyPIHHfq34Cz09Nt7eV2t97uPvj7n4ywWvCCbospgQlUE2cu28g6Ct9t5l91cw6mFmGmY0iGNRX9SvS/QR9VXsBmFl/M6tzrE3YxPw/4CYza2dmWQT916tMBA4xs2+aWctwO9bqMRYnXngb2QS/4EwjeHPuecxpZnZE2DS+iaAJuyLcvQoYth83fbaZnWxBX++bganuvtSDrmzLgMvDFperCCZbqLIKGGDV+4jHexz4tpmNCj98/hSee/F+xJgUZtbazEYDzxIMen4o3NWRcCC1mfUHfrZH1T0f244EX/zWEnxA/qkBwxZpkvQZ3uw+w0eb2YVhi+OPCT5DpxA8106Q9GBm32b3F1nM7GtmVtV6sj48toJ9PH8JPPd7ehL4spmdEbYI/jSM7739vK9mZm3iN4LXwyFm9nUzyzSzSwjGtU0kmHGydfgYlJvZl4Av7udt1+QRgvFO55LY677G1xTB/77yMM5MM/sdwZigeI8SjA87l6A3R70dyPs+tM/3Unjfvht37kPDeKfE1R8SJvpQ9/OzCuhu1bvxzyR4HLuZWR+C13zV7Y8ws9PD91UpQbJYQYpQAtUMeDCg/ycETfyrCV7E9xH8QlL1wfcLgsGTUyzobvU6CfaTJfhFrANB0/3D7P7CXTURwRcJ+uQuD4+5heBNVh93mtnmMPbbCH7lOCv8ANlTH4KZjDYRzAZTwO4PqH8S9P1eb2a31+P2HwfGEjTRjyb45ajKdwmSibXASKr/M3mDYMailWYW2/Ok7j4J+G14f1YQ/OO+dM/jGsnPw8d4HcGH+wyC2Y+qfqHNBY4h+CXtRYJ/vPH+DPzGgq4E/xeeYwnBl5Midn/oikg96DO8WX2GP0cw1mg9QevEhWGLXBFwK0GL5CrgCILZ2qocC0w1sy0Es+r9yN0XJfD81frc13Bfiwl6HtxB0PrxFYKJg3bu5309ieBLcfy2kaDF8acEz8fPCWZqjIX35YcEidx6gl4Oz+/nbe8lvB+3A79N8HVf22sqn2ACpU8J/geWskcXU3d/l2BGug8P8AfTA3nfP0DQlXCDmT1bw/4NBAnTx+Hr6hXgGaBqkqj/hn/XmtmHdT0/7v4JwSQkC8Pb7EfQ+vYRQRf/VwnGfFVpDeQRvNZWEiS3v0rwvjU4c693y7uIiIiISLNkZg8TTLf9mwM4xxvA4+7+r6QFJo1GC86JiIiIiDQSMzuWoEfHvsY2SgpTFz4RERERkUZgZo8QdLX7cdjtTdKQuvCJiIiIiIgkSC1QIiIiIiIiCdIYKBERkXrq0aOHDxkyJOowRESkgcyYMSMWLiK8FyVQIiIi9TRkyBCmT58edRgiItJAzGxJbfvUhU9ERERERCRBSqBEREREREQSpARKREREREQkQRoDJSIiIiIiB6SsrIySkhJKS0ujDqVe2rRpw4ABA2jZsmXCdZRAiYiIiIjIASkpKaFjx44MGTIEM4s6nIS4O2vXrqWkpIShQ4cmXE9d+ERERERE5ICUlpbSvXv3tEmeAMyM7t2717vVTAmUiIiIiIgcsHRKnqrsT8xKoERERERERBKkBEpERERERJJq7dq1jBo1ilGjRtGnTx/69++/6/qqVato2bIl9913X7U6Q4YM4YgjjuDII48kOzubJUt2r2W7atUqvv71rzNs2DBGjx7NiSeeyDPPPAPA5MmT6dy5867zjxo1iieeeKLW29+5c+cB3TdNIiEiIiIiIknVvXt3Zs6cCcBNN91Ehw4d+L//+z8A7r77bk444QTGjx/PtddeW63em2++SY8ePRg7dix/+MMfuP/++3F3zj//fK688koef/xxAJYsWcLzzz+/q94pp5zCxIkTq53rkksuqfH2D5RaoEREREREpNGMHz+eW2+9lZKSEpYtW1bjMSeeeOKufW+88QatWrXiuuuu27V/8ODB/OAHP2iUePekBEpERERERBrF0qVLWblyJccddxwXX3wxTzzxRI3HvfLKK5x//vkAzJkzh2OOOWaf53377berdeFbsGBBskPfRQmUiIiIiIg0igkTJnDxxRcDcOmllzJ+/Phq+0877TR69erF66+/zte//vUaz/H973+fo446imOPPXZX2SmnnMLMmTN3bQcddFCD3QclUCIiIiIi0ijGjx/Pww8/zJAhQzj33HP56KOPmDdv3q79b775JkuWLGHkyJH87ne/A2DkyJF8+OGHu4656667mDRpEmvWrGn0+EEJlIiIiIiINILi4mK2bt3KsmXLWLx4MYsXL+aXv/wlEyZMqHZc27Ztue2223j00UdZt24dp59+OqWlpdxzzz27jtm2bVtjh7+LEigREREREWlw48eP54ILLqhWdtFFF+3VjQ+gb9++XHbZZdx1112YGc8++ywFBQUMHTqU4447jiuvvJJbbrll1/F7joF66qmnGux+mLs32MlFRESaojFjxvj06dOjDkMkLT0zY37UIaSVC0YPjzqEhMydO5fDDjss6jD2S02xm9kMdx9T0/FqgRIREREREUmQEigREREREZEEKYESERERERFJkBIoERERERGRBCmBEhERERERSZASKBERERERkQRlRh2AiIiIiIg0Xcmeuj6Rqd1feeUVfvSjH1FRUcF3vvMdbrzxxqTdvlqgRERERESkyaioqOD73/8+L7/8MkVFRYwfP56ioqKknV8JlIiIiIiINBnTpk1j+PDhDBs2jFatWnHppZfy3HPPJe38SqBERERERKTJWLZsGQMHDtx1fcCAASxbtixp59cYKJEGZLl2CsH7rCJu2wasB9b7WN8SYXgiIiIiTY6771VmZkk7vxIokYb1X6B3bTst18oIk6lwWxf39zNgAbAQWKBkS0RERKRuAwYMYOnSpbuul5SU0K9fv6SdXwmUSLRaAr3CbZ8s11YTJlNxf4uBj3ysb2/IIEVERETSxbHHHsu8efNYtGgR/fv3Z8KECTz++ONJO78SKJEkshHWE/gB0Aqo5Gt0oGXSTl+VaJ2wR3mF5docYHq4fQDM8rG+M2m3LCIiIrKfEpl2PJkyMzO58847ycnJoaKigquuuoqRI0cm7/xJO5OIAHQDBgKrCd5fyetwW7sWwJHhdlVYttNy7WN2J1STfawvaIRYRERERCJ39tlnc/bZZzfIuZVAiSRfBVDVpW7vUYyNoxUwOtyuBbBcWwjkA68Cb/hY3xRRbCIiIiJpSwmUSPMxDLg+3Mot16awO6Ga7mO9MsrgRERERNKBEigRIK8w1gboGm5dgM4ErTgt4rb3bzy6x5KoYkyyTODkcLsZWGe59hIwHnjVx3p5lMGJiIiIpColUNKk5RXGugFDCVpfhobbQIKxSl3YnTS1TuB03wCaSgK1p27A5eG21nLtKeBx4G0fW8NiCiIiIiLNlBIoSXt5hbGWwEjgGCCL6slS5whDS1fdCcZNXQuUWK49AYz3sT4j2rBEREREoqcEStJKXmGsNcFsc8eE22jgcBJrQZL6GwD8FPip5dqnwGPA/T7WV0UbljQ1ZvYgcA6w2t0PD8ueAEaEh3QBNrj7KDMbAswlWAcNYIq7XxfWGQ08DLQFXgJ+5O5uZq2BRwk+M9YCl7j74rDOlcBvwnP9wd0fabh7KiIi6U4JlKS0vMJYd+B04AyC9Y+yIIkrK0l9HEIwXuq3lmv/Be7wsT414pik6XgYuJMgyQHA3S+pumxmtwIb445f4O6jajjPPcA1wBSCBOos4GXgamC9uw83s0uBW4BLzKwbMBYYQzBr5gwze97d1yfvromING+jf/Zo3QfVw4y/XlHnMVdddRUTJ06kV69ezJ49O6m3rwRKUkpeYawtcArwBYKkaRSQEWVMspdWBOPBvmG59gFwB/CEFu6VA+Hub4UtS3sxMwMuJvgxpVZm1hfo5O7vh9cfBc4nSKDOA24KD30KuDM8bw7wmruvC+u8RpB0jT+weyQiIlH61re+xQ033MAVV9SdbNWXEiiJXF5h7BjgSwRJ04moO146OZagxeBvlmvjgHt9rC+LOCZpek4BVrn7vLiyoWZWCGwCfuPubwP9gZK4Y0rCMsK/SwHcvdzMNhKM99tVXkOdaszsGoLWLQYNGnSg90lERBrQ5z//eRYvXtwg51YCJZEIk6avhdtBEYcjB64XwRiSG8NJJ272sV5cRx2RRF1G9RahFcAgd18bjnl61sxGAlZD3apZJGvbt6861QvdxwHjAMaMGaPZKUVEmiklUNJo8gpjR7M7aRoecTjSMDIJuvddarn2OPB7H+vzI45J0piZZQIXEkz+AIC77wB2hJdnmNkCgjF6JQQTn1QZACwPL5cQLGFQEp6zM7AuLD91jzqTG+CuiIhIE6EEShpUXmFsBHAFQdJ0cMThSONpAXwTuMxy7d8EidSiiGOS9PQF4BN339U1z8x6AuvcvcLMhhF8tix093VmttnMTgCmEnz23BFWex64Engf+CrwRjg7Xz7wJzPrGh73ReCXjXLPREQkLSmBkqQL12W6ELiO6r/sSvOTCXyLYMKJR4A/+FhvqosRywEws/EEnxc9zKwEGOvuDwCXsveEDp8Hfm9m5UAFcF3VJBDA9eyexvzlcAN4AHjMzOYTtDxdChAmXTcDH4TH/T7uXCIiIntRAiVJk1cYG0yw+OpVQO+Iw5HU0hL4DnCF5dqDBC1SKyKOSVKIu19WS/m3aih7Gni6luOnE6wNt2d5KUFLeE11HgQerEe4IiJSD4lMO55sl112GZMnTyYWizFgwAByc3O5+uqrk3JuJVByQPIKYxnA2cD17n6WmWnKcdmXVgQtk5dbrv0R+IeP9R0RxyQiIiJNzPjxDbcahb7syn7JK4y1ySuM/QBYCLwAnK3kSeqhA/BnYI7l2nlRByMiIiKSKLVASb3kFcbaE7Q2/dTM+kQdj6S9g4BnLddeAW7wsb4g6oBERERE9kUJlCQkrzDWGfiBu//YzLqb1bR0ish+OwuYbbl2C/BndesTERFJP+5Oun1HdK//sn7qciX7lFcY655XGLvZ3ZcAN5tZ96hjkiarDTCWIJH6QtTBiIiISOLatGnD2rVr9yshiYq7s3btWtq0aVOvemqBkhrlFcY6Ar9w9x+ZWYd0+zVB0tpw4FXLtXuAn/lY3xZ1QCIiIrJvAwYMoKSkhDVr1kQdSr20adOGAQMG1H1gHCVQUk1eYawFcI17Za5ZRk8lThIRA74HfMFy7Qof61OjDkhERERq17JlS4YOHRp1GI1CXfhkl7zC2NmVFRVFwN1mGT2jjkcEOAR413LtZsu1llEHIyIiIqIESsgrjB3yp+mr8oEXM1q0OCTqeET20AL4DfC+5dphUQcjIiIizZu68DVjeYWxjpUVFTdZRsYPM1q00GtBUt1o4EPLtV8Bt/nYNBqlKiIiIk2GWqCaqT/PWP3lyoryeRktWvzEzJQ8SbpoA/wdyLdczQgpIiIijU8JVDOTVxjrdvP7S/9rGRkTM1pk9o46HpH9dCYw3XJtVNSBiIiISPOiBKoZ+f37n11cUbZzQcs2bb8adSwiSTAEeM9y7fKoAxEREZHmQ123moG8wljPHdu2Pty6Xfuzo45FJMnaAo9Zrh0L/NTHennUAYmIiEjTphaoJu737392RUVZ2QIlT9LE/RB43XKtV9SBiIiISNOmFqgmKq8w1mnH1i3jW7fvoMRJmotsYIbl2kU+1qdFHYyIiIg0TWqBaoJ+lf/x8Tu3bytW8iTN0ADgLcu1S6IORERERJomJVBNzM9fmP67Dt17vtOqbbs+UcciEpHWwHjLtR9EHYiIiIg0PerC10T833NTO7Zq0+6FbgOGZEcdi0gKMOB2y7XePtZ/E3UwIiIi0nSoBaoJ+MnT757YoVvP+Z169VXyJFLdry3X7rdcaxF1ICIiItI0KIFKc//33LQbuw866K02HTpp9jGRmn0HeMpyrU3UgYiIiEj6UwKVpk67+sctfvb8B0/3GDTszy0yM9UVU2TfzgfyLdc6Rx2IiIiIpDclUGno3J//qfdxF17xYfeBQy+MOhaRNPJ5ghn6NMGKiIiI7DclUGnmwt/cOvqIM8+b2bXfoCOjjkUkDR0JTLJc6xF1ICIiIpKelEClka/fcv95R37x/Dc79uitX9BF9l8W8JrlWpeoAxEREZH0owQqDWRl59iV//zPTw/L/tKTbTp27hh1PCJNwCjgFcs1vZ9ERESkXpRApbis7JzMz3392rtGfO4Lf2nZuk2rqOMRaUKOB160XGsXdSAiIiKSPpRApbCs7Jy2J19+/YSDjvv89RktWui5Ekm+U4DnLNdaRx2IiIiIpAd9KU9RWdk53U667Jpnho05+aKoYxFp4r5AsE5Uy6gDERERkdSnBCoFZWXn9Dvx0u8+N/z47JyoYxFpJs4BHrdc02eiiIiI7JO+LKSYrOyc/id9/dqnDz7h1JOjjkWkmfkq8LeogxAREZHUpgQqhWRl5ww8+fLrnxl+3OdPiDoWkWbq/1mufTfqIERERCR1KYFKEVnZOYNPueL7zw4bc/KxUcci0szdZbl2WtRBiIiISGpSApUCsrJzhp7yze//b+gxJx0TdSwiQkvgacu1g6MORERERFKPEqiIZWXnDBtz/uX/HjpayZNICukKTLRc6xp1ICIiIpJalEBFKCs7Z/jI079832HZZ50UdSwispdDgP9armVGHYiIiIikDiVQEcnKzhk0bMzJfz/6y5ecZmZRhyMiNTsDuDPqIERERCR1KIGKQFZ2Tq9+I4748wmXXJ2T0aJFi6jjEZF9utZy7Zqog2jqzOxBM1ttZrPjym4ys2VmNjPczo7b90szm29mxWaWE1c+2sw+DvfdbuEvVGbW2syeCMunmtmQuDpXmtm8cLuyke6yiIikKSVQjSwrO6dT94FDbzrlyh+cl9myVauo4xGRhNxmuXZ41EE0cQ8DZ9VQ/g93HxVuLwGYWRZwKTAyrHO3mVX9GHUPcA1wcLhVnfNqYL27Dwf+AdwSnqsbMBY4HjgOGGumsW8iIlI7JVCNKCs7p02H7r1+cdp3fnpZ63bt20cdj4gkrC0wwXKtbdSBNFXu/hawLsHDzwMmuPsOd18EzAeOM7O+QCd3f9/dHXgUOD+uziPh5aeAM8LWqRzgNXdf5+7rgdeoOZETEREBlEA1mqzsnMzM1m2uP+Oa//tOu85du0Qdj4jU20jgtqiDaIZuMLNZYRe/qpah/sDSuGNKwrL+4eU9y6vVcfdyYCPQfR/n2ouZXWNm081s+po1aw7sXomISNpSAtUIsrJzMoBvnHz59dd27t2/V9TxiMh+u8Zy7WtRB9GM3AMcBIwCVgC3huU1zbzj+yjf3zrVC93HufsYdx/Ts2fPfYQtIiJNmRKoBpaVnWPAuYd/4dzvDjpizIio4xGRA3a/5e6egEAajruvcvcKd68E7icYowRBK9HAuEMHAMvD8gE1lFerY2aZQGeCLoO1nUtERKRGSqAa3rF9Dzn86lFfuuj4qAMRkaToDIzX+lANLxzTVOUCoGqGvueBS8OZ9YYSTBYxzd1XAJvN7IRwfNMVwHNxdapm2Psq8EY4Tiof+KKZdQ27CH4xLBMREamRvgA0oKzsnIHtOnf7wSlX3nBKRotMPdYiTccJwM3AL6MOpKkws/HAqUAPMyshmBnvVDMbRdClbjFwLYC7zzGzJ4EioBz4vrtXhKe6nmBGv7bAy+EG8ADwmJnNJ2h5ujQ81zozuxn4IDzu9+6e6GQWIiLSDOlLfQPJys7pYBkZPzj9mv/7fJv2HTtHHY+IJN3PLdee97H+ftSBNAXuflkNxQ/s4/g/An+soXw6sNeU8+5eCtQ4fs3dHwQeTDhYERFp1tSFrwFkZee0AK4+6bJrzuzWf/CgqOMRkQaRAYyzXGuZzJOamZvZY3HXM81sjZlNTObtiIiIyP5RAtUwzj7kpDPOHTbm5FFRByIiDepw4OdJPudW4HCzXWtOnQksS/JtiIiIyH5SApVkWdk5R3To3uvy0ed9/YRgDLOINHG/sVw7OMnnfBn4cnj5MmB8ks8vIiIi+0kJVBJlZef0Br6X/a0fjm7Zuk27qOMRkUbRBhiX5HNOIJhlrg1wJDA1yecXERGR/aQEKkmysnNaAd8bdfZXR3QfOPSgqOMRkUZ1quXaVck6mbvPAoYQtD69lKzzioiIyIFTApU853TpNzBr5GnnfC7qQEQkEn+1XOuVxPM9D/wNdd8TERFJKUqgkiArO2c42HnZ3/rRsS1atmwVdTwiEoluwG1JPN+DBGsSfZzEc4qIiMgBUgJ1gLKyc9oC1x530ZVDOvfqOzjqeEQkUpdZrp2RjBO5e4m7/zMZ5xIREZHkUQJ14C7qNfSQYYecdPpJUQciIinhVsu1/f5sdfcONZRNdvdzDiwsERERSQYlUAcgKztnpFnGF0/+5vdPyGjRIjPqeEQkJRwFXBl1ECIiItIwlEDtp6zsnI7ANWPO/8aADt169Is6HhFJKX+wXGsfdRAiIiKSfEqg9kNWdo4Bl3bs0bvnweq6JyJ76wf8NOogREREJPmUQO2fI4BTTr78e4dntmzVOupgRCQl/Z/lWo+ogxAREZHkUgJVT+Gse98+6LhT2vQcMvyIqOMRkZTVEfhV1EGIiIhIcimBqr8vWUaLLkd/+ZLsqAMRkZT3Pcu1gVEHISIiIsmjBKoesrJz+gHnHHvB5X3ade7aK+p4RCTltQbGRh2EiIiIJI8SqASFE0d8o13nrj78+Gy1PolIoq5UK5SIiEjToQQqcUcBR5x42TUjM1u1bht1MCKSNjKB/xd1ECIiIpIcSqASkJWd0xr4Zrf+g3f0PWTkmKjjEZG0813LtS5RByEiIiIHTglUYk4Duo254PJjMjJatIg6GBFJOx2A66IOQkRERA6cEqg6ZGXndAEu7DF4+LZeww4dFXE4IpK+fmi5pnXjRERE0pwSqLqdCbQYc97XT8rIyNDjJSL7qy9wedRBiIiIyIFRQrAPWdk53YCc3gcdWtpzyMFHRR2PiKS9/7Ncs6iDEBERkf2nBGrfvghwzFcuPcUyMvSlR0QO1KHAV6IOQkRERPafEqhaZGXn9ADO7HvI4WU9Bg8/POp4RKTJ+FnUAYiIiMj+UwJVuy8BlUefc8kpZupyIyJJc7Ll2mFRByEiIiL7RwlUDbKyc3oBp/UadsiO7gOHZkUdj4g0Od+OOgARERHZP0qganY2UHHEmeePVuuTiDSAb1quZUYdhIiIiNSfEqg9ZGXn9Aay23TotLbP8Kyjo45HRJqkPgTdhEVERCTNKIHa26lAxVFfuujIFi1batFLEWko6sYnIiKShpRAxcnKzmkPnIHZqsFHHXdc1PGISJN2juVaz6iDEBERkfpRAlXdsUDLwz5/1uA2HTp1jzoYEWnSWgKXRx2EiIiI1I8SqFBWdk4L4BwgdvCJp50QdTwi0iyoG5+IiEiaUQK122FA9z6HjGzTuXe/g6IORkSahSMs10ZHHYSIiIgkTgnUbmcDWw8//ZzjNHO5iDSir0YdgIiIiCROCRSQlZ3THzisRctW63sNG3FE1PGINDllwDjgHuAu4M099r8L3ARsDa9/Btwd1lkblm0HHgO8gWNtfOdGHYCIiIgkTglU4FSg/NCTzzwos1XrtlEHI9LkZAJXAtcD1wHzgaXhvo3AQqBz3PHvAZcAZwDTw7K3gFOAptdAnGW5NjzqIKJmZg+a2Wozmx1X9lcz+8TMZpnZM2bWJSwfYmbbzWxmuN0bV2e0mX1sZvPN7PaqxdDNrLWZPRGWTzWzIXF1rjSzeeF2ZePdaxERSUfNPoHKys5pB2QDqwaPOl6tTyINwYCqVdUqwq0qEXoFOHOP41sQtFqVEXxKrQM2AUMaOtDIqBUKHgbO2qPsNeBwdz8S+BT4Zdy+Be4+Ktyuiyu/B7gGODjcqs55NbDe3YcD/wBuATCzbsBY4HjgOGCsmXVN5h0TEZGmpdknUMBIILNtx84Z3QYMPjTqYESarEqCr7Z/BQ4CBgCfAJ2APnscezLwAjCF4CvtJOD0Ros0Cs0+gXL3twhS5fiyV929PLw6heBVUysz6wt0cvf33d2BR4Hzw93nAY+El58Czghbp3KA19x9nbuvJ0ja9kzkREREdlECFbQ+bT3s1C8dltEiMzPqYESarAyCLnw/AZYBK4G3gdNqOLYv8F3gW8B6oCPB2Kf/Ak8DWxo+3Eb2Ocu1blEHkeKuAl6Ouz7UzArNrMDMTgnL+gMlcceUhGVV+5YChEnZRqB7fHkNdURERPbSrBOorOycrkAWsG7AyGPUfU+kMbQl6IpXTJAc3UPQoWoTcB+wOe5YJxj7lA0UEIxWPBKY2mjRNpZMgplApQZm9mugHPhPWLQCGOTuRxOk5I+bWSdqHiFXNe1Ibfv2VWfPOK4xs+lmNn3NmjX1uQsiItKENOsECjgKoHPv/u069+o7LOpgRJqsrQSz6EEwrmkhQbe9nwP/L9w6AdcStDZVmQkcQpB0lRF81bXwctPT7Lvx1SSc1OEc4BthtzzcfYe7rw0vzwAWELxSSqjezW8AsDy8XAIMDM+ZSTBtybr48hrqVOPu49x9jLuP6dmzZ3LuoIiIpJ1mm0BlZecYQeehjVmnfukIy8hoenN7iaSKzQSjT6qmJh8GjKijzk7gI+DY8PqJwJME46HGNEyYEcuxXGsVdRCpxMzOAn4BnOvu2+LKe5pZi/DyMILJIha6+wpgs5mdEI5vugJ4Lqz2PMFckBCsvfVGmJDlA180s67h5BFfDMtERERq1JzH/PQBBgFL+h5y+MiogxFp0voQTF++L/9vj+utCMZAVRkMfC+JMaWeTgRpYkHUgUTBzMYTdNLsYWYlBDPj/ZJg/sbXwtnIp4Qz7n0e+L2ZlRPM6Xidu1dNQHE9wYx+bQnGTFWNm3oAeMzM5hO0PF0K4O7rzOxm4IPwuN/HnUtERGQvzTmBGg1UduzRu137bj00YFhEUsHnaKYJlLtfVkPxA7Uc+zTBdCI17ZsOHF5DeSnwtVrqPAg8mHCwIiLSrDXLLnxZ2TkZBN331g4/PvugqoUWRUQidnLUAYiIiMi+NcsEimCQcFdgW5+Dsw6OOhgRkdCJlmvN9XNZREQkLTTXf9QjALeMDOvSd+BBUQcjIhLqQrC4t4iIiKSo5ppAHQ9sGjzq+H4tW7dpF3UwIiJx1I1PREQkhTW7BCorO6cDwSTKmwYdMWZ41PGIiOxBCZSIiEgKa3YJFFCVNHmPwQdp/JOIpBolUCIiIimsOSZQRwM7O/bo3a591x79og5GRGQPgyzXBkQdhIiIiNRsvxMoM+tiZr9OZjANLZy+/Bhg3bAxnxuq6ctFJEWdFHUAIiIiUrM6EygzG2hm48xsopl9x8zamdmtwKdAr4YPMakGAO2BnT0GD9cvvCKSqvZaCFZERERSQ2YCxzwKFBCs+n4WMAWYAxzp7isbMLaGcAjgAJ179VMCJSKpKivqAERERKRmiSRQ3dz9pvByvpmtAo519x0NF1aDGQ1szmzVukW7Lt36Rh2MiEgtlECJiIikqITGQJlZVzPrZmbdgJVAu7jraSErOyeTYAa+zQMOP6ZPRosWLaKOSUSkFsMt11pGHYSIiIjsLZEWqM7ADCB+woUPw79OsKZSOuhNkDBW9Bl+WP+ogxER2YeWwMFAUdSBiIiISHV1JlDuPqQR4mgMAwiTwK79Bmv8k4ikuiyUQImIiKScRGbhuzzu8uf22HdDQwTVQEYAOwE69uytBEpEUp3GQYmIiKSgRMZA/STu8h177LsqibE0tCxgU8cevdu1ad+xa9TBiIjUQQmUiIhICkokgbJaLtd0PSVlZee0J1izatuAkUf3izoeEZEEHBZ1ACIiIrK3RBIor+VyTddTVX/CWLv0Hdgj4lhERBJxUNQBiIiIyN4SmYXvUDObRdDadFB4mfB6uszAN4iwtaxj955KoEQkHbS3XOvoY31z1IGIiIjIbokkUE2hG8kIYCtAu87dukcci4hIovoASqBERERSSCLTmC8BMLMuBOuSAHzq7hsbMK5kGwRsA2jTsbMSKBFJF32BeVEHISIiIrvVmUCZWStgHHA+sIigK9xgM3sGuM7ddzZohAcoKzsnE+gJLG3ToVOrVm3bdYw6JhGRBPWJOgARERGpLpFJJH4DtAQGuvvR7j6KoEUnE/htA8aWLF0JJpDwXgeNUOuTiKSTvlEHICIiItUlkkBdCHzXffdA5vDy94ALGiqwJOpBOANft36DlUCJSDpRC5SIiEiKSSSBqnT3bXsWuvsW0mMa8+6E97NTzz5KoEQknagFSkREJMUkMgufm1lXal40tzLJ8TSEAUAZQPtuPZRAiUg6UQuUiIhIikkkgeoMzKDmBCodWqAGAdsBWrfvqAkkRCSdKIESERFJMYlMYz6kEeJoSAOALQAtW7dpH3EsIiL10SHqAERERKS6RKYxH7Sv/e7+WfLCSa6s7Jw2QEdgHUCmEigRSS+tow5AREREqkukC9+LBF314rvwOcHaSr2AFg0QV7J0ACoALCPDMlu1bhtxPCIi9dEm6gBERESkukS68B0Rf93MhgC/AL4A/KlhwkqaXS1OHXv0aWdmNY3jEhFJVWqBEhERSTGJTGMOgJkdbGYPAy8TTCqR5e53NFRgSbI7geres12UgYiI7AclUCIiIimmzgTKzA43s/HA08DrwOHu/i93L2vw6A5ce8L72L5rd41/EpF008py06vl3MwmJVImIiKSrhIZA/URsJRgLNRxwHHxPeHc/YcNE1pStCccu9W2c1clUCKSjloBO6IOoi5m1gZoB/TYY+3ATkC/yAITERFJskQSqKtJj/WeatINKAdo06GTEigRSUdtSIMECrgW+DFBshS/duAm4K6IYhIREUm6RCaReLi2fWaWSAIWpa7AToBWbdppNitpfBWU0hIl73Ig0mIclLv/E/inmf0gDcbHioiI7LdExkC9E3f5sT12T0t6RMnVFSgDyMhsmerJnjRFr/IAMWZFHYaktVZRB1Af7n6HmZ1kZl83syuqtqjjEhERSZZEZuGL//V85B77Un1wcxfCBKpFZqYSKGl8W9jOqzzDhzzOTjZFHY6kpZ1RB1Af4Q9tfwNOBo4NtzEJ1HvQzFab2ey4sm5m9pqZzQv/do3b90szm29mxWaWE1c+2sw+DvfdXrV8hZm1NrMnwvKp4ZIcVXWuDG9jnpldmYzHQUREmq5EEqh9jX9K9bFR7QjHQGUogZLGUQ60JHjt7fYJ85jIXaxkesq/ayTVpMP4p3hjgM+5+/fc/QfhlshkQw8DZ+1RdiMwyd0PBiaF1zGzLOBSgh/1zgLuNrOqRd3vAa4BDg63qnNeDax39+HAP4BbwnN1A8YCxxNMlDQ2PlETERHZUyIJVBczu8DMLgovXxhuFwGdGzi+A9USqATIaJHZoo5jRZJhIXA30AHoT3wrbSk7eYMXmcbDlLI2ovgk/aRbAjUb6FPfSu7+FrBuj+LzgEfCy48A58eVT3D3He6+CJhPMENsX6CTu7/v7g48ukedqnM9BZwRtk7lAK+5+zp3Xw+8xt6JnIiIyC6JtMoUAOfGXf5K3L63kh5Rcu1OoDIylEBJg/Nid2CqjbBigl/ITwJWA1t2HbSAJXzGvZzIqfTnJCzlu8JKtNItgeoBFJnZNOJid/dza69Sq97uviKsv8LMeoXl/YEpcceVhGVl4eU9y6vqLA3PVW5mG4Hu8eU11BEREdlLIrPwfbsxAmkguxIoLL0Wo5T05sW+wUbYfQRf8q4CBgLLqHo9llHOW7zOQOYwmvNoR+/oopUUttPHerp1+rypEW6jps9z30f5/tapfqNm1xB0D2TQoEF1RykiIk1SnQmUmQ0Ahrj7O+H1nxB0TwJ43N3nN2B8+y0rOyeDoIuiA5gSKDlw9eqWFLZGzbQR9ivgq8BpBF2UNu46aCkrWMY4TuBzDCKbDNRSKvE2Rx1Afbl7QRJPt8rM+oatT30JWnMhaCUaGHfcAGB5WD6ghvL4OiXhEhydCd6PJcCpe9SZXFMw7j4OGAcwZsyYdEtsRUQkSRIZA/VXgtnsqlwLbCVITHIbIKZkqX7flEDJgbs1rzB2f15hrF5j/7zYt3ixPwzkEbRADYK4RKmSSt7jbSZzL1uqdSUSSbsEysw2m9mmcCs1swoz298ZKJ8HqmbFuxJ4Lq780nBmvaEEk0VMC7v7bTazE8Ifza7Yo07Vub4KvBGOk8oHvmhmXcPJI74YlomIiNQokQRqhLtPjLu+zd1vdfebCb4IpiolTNIQvgMU5RXG6j2ew4t9LvAbgi9ng4Bu1Q5YSYwXeIj5vEJFMP2+NHtpl0C5e0d37xRubYCLgDvrqmdm44H3gRFmVmJmVxP86HCmmc0Dzgyv4+5zgCeBIuAV4PvuXhGe6nrgXwQTSywAXg7LHwC6m9l84CeEM/q5+zrgZuCDcPt9WCYiIlKjRCaRaLPH9TPiLndPYizJVi2Bqiwv1xdSSZZ+wHN5hbEngR/ceHSP1XVVqOLFvh14wkbYdIJkbAjB2Kjg9ek405jKQoo5nnPozEFJj17SSdolUHty92fN7MYEjrusll1n1FTo7n8E/lhD+XTg8BrKS4Gv1XKuB4EH64pRREQEEmuB2mxmh1RdqfplzswOJX5msdRTLYEqL9uZVotRSlq4mKA16vL6VvRiX0Cw9szTBAlZz2oHxNjAi/ybuTxHOaXJCFbS0oaoA6ivuKUuLjSzr5pZHqm/ZqCIiEjCEmmBGgtMNLM/Ah+GZaOBXwE/aqjAkq1i5061QElD6A48llcYuwy47sajeyQ8hsmLfSfwgo2wmcC3gWEEA953J/uFzGQh8zmRs+nGYUmNXNLBsqgD2A/xS12UA4sJ1mASERFpEhKZxvwVM7sQ+DlQtZr8bOBCd5/dkMEdoDLiWqHKd+5QC5Q0pLOBOXmFsRuBe248ukfCv7h7sS+1EfYn4HSCVq1yYOWuAzayhVd4ksM5jMM4m5a7ZsGUpi/tEqg0X/pCRESkTol04cPdZ7v7Fe4+Otyu3DN5MrM7GibE/VNUkF9J8Et+BkB5mRIoaXAdgbuAyXmFsUPqOjieF3u5F/urBJNMLAKGsuf4w9nM5SXuYjUzkxOupIGSug9JLWY2wMyeMbPVZrbKzJ4Ol8MQERFpEhJKoBL0uSSeK1l2EE4XXb5DCZQ0ms8DH+UVxn6RVxir17pOXuwrCZYO+BfQFehL/Hi+rZTyOs8xnX+zI/3Gx0i9pV0LFPAQwZTh/YD+wAthmYiISJOQyBiodFZKkECVle8o1RgoaUxtCKZc/lpeYezqG4/u8VGiFb3YK4G3bYQVAZcTjDlcRbD+WuBTFrCEuzmJL9CHYzFN299EpWMC1dPd4xOmh83sx1EFkw6emZGS69GnpAtGD486BBGRpLZApaKqBIqy0u1qgZIojAam5xXG/phXGGtdn4pe7GuB24E7gHYEv+bvTpR2UMabvMwUHqKUWBJjltSRdl34gJiZXW5mLcLtcmBt1EGJiIgkSzITqFT8BXxXArVTCZREJ5Ng1sqZeYWxk+pT0Yvdvdg/COtPJ1g3qmO1gxaxlOe5l6W8jVOZnJAlBWz3sb4+6iD2w1UEk6GsBFYAXyWYZVJERKRJOKAEysziuwD+8wBjaQjbCROobRvWbq3jWJGGdijwdl5h7Pa8wlj7+lT0Yt8IjANuJUjIBhL//i2ngrd5g7cYxzZWJDFmiU46dt8DuBm40t17unsvgoTqpmhDEhERSZ46Eygzeyfu8mN77J5WdcHdH05eWEmzK4Fav3zppohjEYHgPfcDginPv1ifimFr1CyC1qjJwGCgS7WDlrGK57mfRbxOJeVJiViiko7d9wCOdN/dchYuvn50hPGIiIgkVSItUPG/lI/cY18qdtuLt42qFqiN63ZUlJWpG5+kisFAfl5h7OG8wljX+lT0Yt/qxf4Y8CeCqfoHEz8hTCXO+7zLm9zLZpYkM2hpVOk6s0CGme16TZtZN5r+hEUiItKMJJJA7WtB0IQXC43IOqBV1ZWdpdvUCiWp5kqgKK8wdlF9K3qxFwO/A14EBgDdqx2wirW8wMN8yotUoB8P0s/HUQewn24F3jOzm83s98B7wF8ijklERCRpEvlVsIuZXUCQbHUxswvDcgM6N1hkybGWuFayndu2bGrbsXOPCOMRqUkf4Km8wtj/gO/feHSPlYlW9GIvBZ6yETYD+A7BJBPLgN3T9k9nOgv5lBP4Cl3QHMDpIy0TKHd/1MymA6cTfP5e6O5FEYclIiKSNIm0QBUA5wLnhJe/Em7nAG81XGhJsYm4VrLSLZs3RhiLSF0uJGiN+lZ9K3qxLyIYqP9fgsV3e1Y7YB2beIn/MIdnKGf7gYcqjSAtEygAdy9y9zvd/Q4lTyIi0tTU2QLl7uk8/Wy1BGr75o3qwieprivwUF5h7DLg2huP7rE40Ype7GXAizbCZhLMfDYcWA7s2HXQR8xiIfM5ibPpvteYRkkdK32sa20vERGRFJTQNOZmNsLMbjWzF8Ptb2Z2SEMHlwQbievCt33jeiVQki6+CMzOK4z9MK8wVq/lBrzYlxFMMPEo0IOgi+Bum9lGPk8xkwnsZHOyApakStvWJxERkaYukWnMTySYMnkLwTo09wNbgclmdkKDRnfgthAkUAawZd0aJVCSTtoTrK/2dl5h7ND6VPRir/BinwT8GlgADAXaVjuoiGJe5C5W8WGS4pXkUQIlIiKSohL5Zft3wGXuPtbdn3P3Z919LHAZMLZhwzswRQX5FQStUK0A1i//bP2+a4ikpJOAmXmFsd/kFcbqNR20F/tqglnRxgGdgH7ELz+wnR1M4gWm8Sg70PsjdSiBEhERSVGJJFAHufvkPQvdvQAYlvSIki8GtAZYvbB4XWVFhRYXlXTUGrgZmJ5XGDumPhW92Cu92N8laI2aRdAa1b7aQfNZxAvcw3Km4Cm/PEFzoARKREQkRSWSQO1rjMTWZAXSgFYTJlCVFRW+ffOGNRHHI3IgjgKm5RXGbskrjLWpT0Uv9nXAXcBtBN35BhD/GbCTMiaTz3s8wHb0PolOOaCZ60RERFJUIt2BBprZ7TWUG9A/yfE0hGXArrFaW9fFVrfv0r1vhPGIHKgWwM+BC/IKY9+58egeCS8n4MXuwIc2wuYDFwOnEKyXtnt84BKWsYz7OIFTGMApZCQ22YwkzQwf65pqXkREJEUlkkD9bB/7picrkAa0PP7KpjUrV/UaNiKqWESS6WBgcl5h7F7gFzce3SPhGfW82DfZCHsAeJ9gAd5BBD82VABQTgXvMJl+FHEs59GefskPX2pREHUAIiIiUrs6f1l290eqNuBp4Kk9ylLdqvgra0sWr6rtQJE0ZMD1wJy8wtjZ9anoxe5e7HMIxka9DgwkWIdqt+Ws5gX+xQJepZKyJMUs+5bqC5SLiIg0a4muA3W9mX0GLAE+M7MlZva9hg0taarGchjAqnlFqyOMRaShDARezCuM/TuvMNa9PhW92Ld5sT8O/BEoBQYT3zpdiTOV95nEPWxicRJjlr1VAu9EHYSIiIjULpF1oH4DfAU41d27u3t34DTgS+G+lFZUkF8OrADaAWxYWbKlbEfptmijEmkw3wDm5hXGLqlvRS/2eQTLFjxPML6xR7UD1rCeiTzCJ7xABTuSEazsZaaP9Y1RByEiIiK1S6QF6pvAhe6+sKogvHwxcEVDBZZkC4EOVVe2b1yvVihpynoCE/IKY8/mFcbqNXbJi32HF/szwE3AOmAI4Tpqu3zIh+RzF+spTk64Ekfjn0RERFJcQl343L20hrLtBN1N0sFCYNeUz5tjq1ZGGItIYzkPKMorjH23vhW92JcQrDv1BNAb6FXtgA1s5mUmMJunKUMtusmjBEpERCTFJZJAlZjZGXsWhmUrkh9Sg1hJXLK3etGnSyKMRaQxdQbG5RXGJuUVxg6qT0Uv9jIv9peB3wIlBAvwVl97ahazeZk7iWnh1yRw4O2ogxAREZF9SySB+iFwn5k9bGY/MLMbzOwR4D7ghoYNL2mqddlbXDjlM3ePKhaRKJwOzMorjP00rzDWoj4VvdiXA7cADwHdgOrrqG1hO6/yPz7kcXbGrScl9TXbx/q6qIMQERGRfUskgdoBfItgat0hwLDw8lUEM3alg/UE96MlwObYqm2lmzeu2XcVkSanHfA34L28wtjI+lT0Yq/wYp9MMOV5McHnQLtqB33CPCZyFyuZjn6f2B8vRx2AiIiI1C2RBOo2YJO7P+juP3X3n7j7A8C2cF/KKyrId2AOQXcmADasLFE3PmmujgM+zCuM3ZRXGGtV59FxvNjXELzv7yaYmKUf4RIBAJSykzd4kWk8TClqTamfZ6IOQEREROqWSAI1xN1n7Vno7tMJWqTSxUfE/WK+ZtE8JVDSnLUCxgIz8gpjx9Wnohd7pRf7FOBXQCHB50CHagctYAkvcA8lvIurPSoBy4GpUQchIiIidUskgWqzj31tkxVII6iWMC2eOXVxRHGIpJLDgffzCmO35hXG2tV5dBwv9g3AvcA/CBKygcR/ppRRzlu8zjvczzZWJS/kJuk5H6uBmSIiIukgkQTqAzPbaxpkM7samJH8kBrMcmAnkAmwYcXSLaVbNquLkUjwOfATgkkmTqtPRS9292KfSdAa9TZBa1TnagctZQUvMI7FvEklFUmJuOn5X9QBiIiISGISSaB+DHzbzCab2a3hVgB8B/hRg0aXREUF+RXAXOK+3G1c1XTHQW3fvJH//Ozb/P3CE/n7hSex5KMPAHhvwv3cesEJ/OOrJ/PybbkALJ45lX9enM2dl59J7LOFu+o/+L2vodkKm5WDgDfyCmP35xXGOtd5dBwv9i1e7A8DeQRLBgwCds/2V0El7/EWk7mXLZQkMeamYD0wOeogREREJDGZdR3g7quAk8zsNILuPgAvuvsbDRpZw5gFHAWsBVi98NNFvQ867OhoQ2oYL/z1Vxxy0ul8468PUV62k7LS7Sz44B2KJr/Cj54oILNVa7asCyYifOexe/jG3x5k/fKlTH3qYb78k9/zxv23curVP8bM6rglaYK+A5ydVxi7/sajezxfn4pe7EU2wn5DsIjvWcAmiJtMYiUxXuBBjuU4hnIGLYKZMZu5iT7Wy6MOQkRERBKTSAsUAO7+prvfEW7pmDwBLILdA9rnvf/mfK+srNzH8WmpdMtmFn84hTHnXw5AZstWtO3YmalPPcSp3/4hma1aA9ChW08AMjIzKSstpax0Oy0yM1m7dBGbVq9g2OjPRXYfJHL9gOfyCmMT8gpjPetT0Yt9uxf7BOBmYCtBt77diZLjTGMqk7ibjSxMYszpSt33RERE0kjCCVQTsYyge1ELgC3r1mzfHFv1WbQhJd+6ZYtp37U7T930A26/7DSe/v2P2bl9K7ElC1j04RTuuiKHcd85l6VzCgE49aof8cwffsq7j9/HiZd8h1fv+hNnfu/GiO+FpIhLgLl5hbHL61vRi30BwUx/zxAsvls9EYuxgRd5jLk8R3narCmXbNuA/KiDSGVmNsLMZsZtm8zsx2Z2k5ktiys/O67OL81svpkVm1lOXPloM/s43He7hU3sZtbazJ4Iy6ea2ZAI7qqIiKSJZpVAFRXklwGfAF2qylbOn/tJZAE1kMqKCpZ/Movjv/ptfjj+TVq1bcfkh26nsqKC7Zs38L1HXuFLP76J8b/4Du5OvxFH8L1HX+G7455lXcliOvbsgzs8/ovv8MSvr2fz2tVR3yWJVnfgsbzC2It5hbGB9anoxb7Ti/054CZgDUFrVPW1pwqZST53sY65yQk3rbzgY3171EGkMncvdvdR7j4KGE2QdFatmfWPqn3u/hKAmWUBlwIjCbqR3m1mVePx7gGuAQ4Ot7PC8quB9e4+nGBWyVsa/p6JiEi6alYJVOh9oH3VlXlT3mxyCVTnXn3p1Ksfg44YDcDhZ3yF5Z/MolOvvhx++jmYGQMPPwbLyGDrhrW76rk7bzzwD8747k+ZNO6vfOG6XzDq7K/y3vj7o7orklrOBubkFca+l1cYq9fgOC/2z4A/AI8DvYDe1Q7YyBZe4Ulm8V/K2JqsgNPAv6IOIM2cASxw931NAHQeMMHdd7j7ImA+cJyZ9QU6ufv7HsyO8yhwflydR8LLTwFnmAaAiohILZpjAvUJYOHG2s8Wbty6Ye2KaENKro49etOldz/WLJ4PwIJpb9Nr6AhGnnY2Cz54G4A1SxZQUbaT9l2676r34QsTOPTkL9C2UxfKSrdjGRlYRgZlpfqBXHbpCNwFTM4rjB1cn4pe7OVe7K8CvyFYl20oe64zN5siXuJO1vBRkuJNZQuBSVEHkWYuBcbHXb/BzGaZ2YNm1jUs6w8sjTumJCzrH17es7xaHXcvBzYStLxWY2bXmNl0M5u+Zs2aZNwfERFJQ80ugSoqyF9H8OWtY1XZ6oWfNrlWqK/84s888evr+OfF2az4dDanXf1jRp/3ddaVLOG2r53ChF9+l6/l3rlrlr2d27fx4cQnOOFrVwFw8jeu4z8/+zb5d/yB47/27SjviqSmzxOsG/WLvMJYizqPjuPFvhL4C/Ag0JVgfNTuX/u3UsprPMt0/s1ONiYx5lTzoBbPTZyZtQLOBf4bFt1DMPX+KGAFcGvVoTVU932U76tO9QL3ce4+xt3H9OxZr7lVRESkCalzGvMm6h3g6wRTLLNoxrufDD3mxHotIJrq+o04ghv+8/pe5Zf88Z4aj2/Vth3fHffsrutDjzmRHz/5VkOFJ01DG4J1n76WVxi7+sajeyTcauTFXgkU2AibDVxOMLZlJcH4lsCnLOAz7uZEzqAPx2I1fslNT04FxkNRh5FmvgR8GC6tUbXEBgBmdj8wMbxaAsSP1RtAsJB6SXh5z/L4OiVmlkmwXqAWWhcRkRo1uxao0BzifnEsmVO4unTr5vURxiOSzkYD0/MKY3/IK4y1rk9FL/a1wO3AnQRjE/sT3xpQyk7e5GWm8BClxJIYc7SMl3ysL6/7QIlzGXHd98IxTVUuAGaHl58HLg1n1htKMFnENHdfAWw2sxPC8U1XAM/F1bkyvPxV4A3XKuIiIlKL5ppArSSYEaxdVcGaRfOKogtHJO1lAr8GCvMKYyfVp6IXu3uxTwN+BUwnGBvVsdpBi1jK89zLUt7GaQprt2lmlnows3bAmVRfM+sv4ZTks4DTgP8H4O5zgCeBIuAV4PvuXhHWuZ5g4o75wALg5bD8AaC7mc0HfgJoHQcREalVs0ygigrynaAbX7eqsk/eyp8ZWUAiTcdhwNt5hbHb8wpj7es8Oo4X+0ZgHPA3goRsIPGfUeVU8DZv8Db3s410nvhlOfBS1EGkE3ff5u7d3X1jXNk33f0Idz/S3c8NW5iq9v3R3Q9y9xHu/nJc+XR3Pzzcd0NVK5O7l7r719x9uLsf5+5a4FlERGrVLBOo0MfEdRVa8ens2Oa1q0v2cbyIJCYD+AEwO68w9sX6VAxbo2YRtEZNBgYTt24bACWs5Hn+xSImUUl5UiJuXA/52F0tIiIiIpJmmnMC9RmwBWhbVbD04xkfRheOSJMzBMjPK4w9nFcY61rXwfG82Ld6sT8G/BkoAwYRP+lNJZW8zzu8yb1s5rMkxtywnHKCVjYRERFJU802gSoqyK8AXgd6VJXNfv35ORXlZTuji0qkSboSKMorjF1Y34pe7J8AvyXo8jaAPdfmWcVaXuAhPuUlKkj9967xuI/19En4REREZC/NNoEKTSN4DAygdMumnbElCzSZhEjy9QGeziuMPZ1XGOtTn4pe7KVe7E8BuQRLDwwBWlY7aDof8Bp3s4H5SYo3+RwHbok6DBERETkwzTqBKirIXwUUEyzmCcD8KZPVjU+k4VxI0Br1rfpW9GJfRJBEPUWw+G71lUzXsZGX+A9zeIZytich1uQynvOxrh9oRERE0lyzTqBCrxM3ZfKCD95eWrp509oI4xFp6roCD+UVxvLzCmOD61PRi32nF/tE4HcEyxEMBaqvPfURs3iFu1jLnGQFnCR5UQcgIiIiB04JVLD44g7iugQtm/tRYXThiDQbXySYqe+HeYWxen0WebGXAH8CHiUYx9i72gGb2Eo+TzGTCZSxJVkBH4A3faxPjToIEREROXDNPoEqKsgvBd4irjvQx689V1hZUZ6O0yOLpJsOwD8J1o46tD4VvdgrvNgnAb8BFgLDiJtVE4AiinmRu1hN1D+K/Dni2xcREZEkafYJVOg94lqgNq1ZsW3VguKZ0YUj0uycBMzMK4z9Oq8wllnn0XG82FcBtwL3AZ2BfsSt8cY2Snmd55nGo+xgfRJjTjBAZvhYf63Rb1dEREQahBKowBJgOdCpquCjV55+zysrPbqQRJqd1sAfgOl5hbFj6lPRi73Si/1dggV4ZxHM1Ne+2kHzWcQL3MNypoQz4jUOU+uTiIhIU6IECigqyHeCdWZ2zca3emHx+nUli+dGF5VIs3UUMC2vMHZLXmGsTX0qerGvA+4CbifozjeA+M+5nZQxmXze4wG2syaJMdcSEIXAMw1+OyIiItJolEDtNh3YBuz6wjb7jYnvRheOSLPWAvg58FFeYezz9anoxe5e7DMIWqOmELRGdap20BKW8QL38RkFVFKZnJBrYPzUx3rDnV9EREQanRKoUFFB/g7gBaBXVdmSmVOXb1q9YnFkQYnIIcDkvMLY3XmFsY51Hh3Hi30T8ADwF4IxUQMJErNAORW8w2Te4j62sjyJMYcBMNHH+ptJP6+IiIhESglUde8C5cRNKFH87utqhRKJlgHXA3PyCmNfqk/FsDVqNvBrYBJBEtW12kHLWc0L/IsFvEolyZl906nA+FlSziUiIiIpRQlUnKKC/M3Aa0CfqrK5Ba/M37Zx3aroohKR0EDgpbzC2L/zCmPd61PRi32bF/vjBGtHlQKDgd2z/VXiTOV9JnE3m1ichFjH+Vj/JAnnERERkRSjBGpvbxL84r3rsZk/9S21Qomkjm8Ac/MKY5fUt6IX+6fA7wi66w4gWIR3tzWsZyKPUMxEKtixX9E5WzDG7lddERERSXlKoPZQVJAfI+jKt6sV6qNXnp69fdOGhp+xS0QS1ROYkFcYezavMNavPhW92Hd4sf8PuAlYTzDJRKtqB81gBq9yF+v5dD9i+4OPdX1eiIiINFFKoGr2KsE4KAPwykqfW/DKpGhDEpEanAcU5RXGvlvfil7si4HfA08CvYmbQAaA9WzmZcYzm6cpY1tCJ62kBOOf9Y1FRERE0ocSqBoUFeQvBT4m7gvV7EkvFG9eu7okuqhEpBadgXF5hbFJeYWxYfWp6MVe5sX+EvBbYBkwlGBB391mMZtXuIsYH9d5wgx+5mO9tD4xiIiISHpRAlW7ZwgW4rSqgtmvPf96dOGISB1OBz7OK4z9JK8wVq/PNi/25UAe8DDQHehb7YDNbONV/seHPM5ONtV4kgom+VifsD+Bi4iISPpQAlWLooL8RcA04sZCzZvy5pL1y5fOiy4qEalDO+BW4L28wtjI+lT0Yq/wYn+TYMrzYmBYeL7dPmEeL3I3K5mOx5VXsoMW1LsboYiIiKQfJVD79izB4PJdi29Of+4/r3plZWVkEYlIIo4HPswrjN2UVxhrWefRcbzY1wC3AXcDHYF+xLVEs50dvMGLTONhStkAQCW5PtYXJSd0ERERSWVKoPahqCB/OTCZuO48K4o/jq2cP/fDyIISkUS1AsYSJFLH1aeiF3ulF/sU4FfATIKxUR2qHbSAz3iel1jPX8nkr8kJWURERFJds0mgzKzCzGbGbUMSrDoRcIJZ+QCY+tTDkyvKynY2RJwiknSHA+/nFcZuzSuMtavz6Dhe7OuBe4B/ECRkA9n9udmXct7mZX7hY708qRGLiIhIymo2CRSw3d1HxW2LE6lUVJC/FnieuFaoTauXb104/Z03GyhOEUm+DOAnwKy8wthp9anoxe5e7IUEY6PeAQYTzNBZATzhxe77qi8iIiJNS3NKoA7EJGAbcQPKp/z3walb18eWRxeSiOyHg4BJeYWx+/MKY53rU9GLfbMX+0PALcBm4LGwhUpERESakeaUQLWN6773TH0qFhXkbwMmELculFdW+gfP/PsFr6zUr88i6cWA7xAswHtufSt7sRd5sf/Ci/295IcmIiIiqa45JVDxXfgu2I/6U4DFQI+qgs9mfbBy2dyPpiQrQBFpVP2A5/IKYxPyCmM9ow5GRERE0kNzSqAOSFFBfjnwENAeyKwqf/c/9765Y9uWDVHFJSIH7BJgbl5h7PKoAxEREZHUpwSqHooK8pcALxH8cg3Ajm1bymblP/tidFGJSBJ0Bx7LK4z9O+pAREREJLUpgaq/icB6oFNVwdyCl+fHliyYHV1IIpIkr0UdgIiIiKS2ZpNAuXuHuo+qW1FB/naCrnzdCQajA/Du4/e9Ur5zR2kybkNEIjHxxqN7PBJ1ECIiIpLamk0ClWRzgPeJ68q3cdWyrXPemDgxupBEZH9VVlRsBq6NOg4RERFJfUqg9kNRQb4DTwDlQNuq8o9e+d+cVQs+KYwsMBHZL2Wl239y49E9tK6biIiI1EkJ1H4qKshfD/wH6BtfPvnB214u3bxpbTRRiUh9bd+04fmxJw/5V9RxiIiISHpQAnVg3gMKiZ+Vb+vmsveffOCpyoqKiujCEpFE7Ni2ZbllZHw96jhEREQkfSiBOgBFBfmVBBNK7AA6VpUv/Xj6ygXT3no9ssBEpE4V5eXl2zasu+CmU4ZtjToWERERSR9KoA5QUUH+BuBeoAfQoqr8/ScfmLJ+xdJ5UcUlIvu2cdXym2758jHToo5D6mZmi83sYzObaWbTw7JuZvaamc0L/3aNO/6XZjbfzIrNLCeufHR4nvlmdruZWVje2syeCMunmtmQRr+TIiKSNpRAJUFRQf4cgvWhBu4qdKfgwX8+W1a6fUtkgYlIjTbHVhX85Zxj/hh1HFIvp7n7KHcfE16/EZjk7gcDk8LrmFkWcCkwEjgLuNvMqn7cuge4Bjg43M4Ky68G1rv7cOAfwC2NcH9ERCRNKYFKnueAxUCvqoJNa1Zsm/HChP95ZaVHFpWIVLNj65Y15Tt3nBd1HHLAzgOq1u16BDg/rnyCu+9w90XAfOA4M+sLdHL3993dgUf3qFN1rqeAM6pap0RERPakBCpJigrydxJ05WtJ3NTmn777+qJ5UyfnRxaYiOxSWVFRsXnt6gtv+fIxG6OORerFgVfNbIaZXROW9Xb3FQDh36ofr/oDS+PqloRl/cPLe5ZXq+Pu5cBGgsXSqzGza8xsuplNX7NmTVLumIiIpB8lUElUVJC/kmBSib7Arl8vpzzxwNSV8+d+GFlgIgLAumWLf/W38457J+o4pN4+5+7HAF8Cvm9mn9/HsTW1HPk+yvdVp3qB+zh3H+PuY3r27FlXzCIi0kQpgUq+94G3iR8PBUy67y8vblqzckk0IYnImsXzn/jbecf/Jeo4pP7cfXn4dzXwDHAcsCrslkf4d3V4eAnVP38HAMvD8gE1lFerY2aZQGdgXUPcFxERSX9KoJKsqCDfgceAJUCfqvKKsp2Vk+77y5M7tm3ZEFVsIs3V2pLFH304ccI3oo5D6s/M2ptZx6rLwBeB2cDzwJXhYVcSjEMlLL80nFlvKMFkEdPCbn6bzeyEcHzTFXvUqTrXV4E3wnFSIiIie1EC1QCKCvJLgTuBnUCXqvLNsVXb3vn3PeMrysp2RhWbSHOzObZqxZxJL+S8+cBtWtw6PfUG3jGzj4BpwIvu/gqQB5xpZvOAM8PruPsc4EmgCHgF+L67Vz331wP/IphYYgHwclj+ANDdzOYDPyGc0U9ERKQmmVEH0FQVFeSvzcrOuQ34NVAabiwrmrl65stPPX3MVy69VLM8iTSs0i2bNn/63htfeum23FVRxyL7x90XAkfVUL4WOKOWOn8E9pqm3t2nA4fXUF4KfO2AgxURkWZBLVANqKggfyFwP9CPuEV257wx8dOFH7wzKbLARJqB8p07yuZPmXz5f8f+4KOoYxEREZGmQwlUw5tK0M9+EHEzPb37+L3vlswpfD+yqESasMrKCl/4wTu//vfPrno+6lhERESkaVEC1cDCSSWeBaZTfQYo3rj/b6+unF+k6c1FksjdWTT93Xun/PfBv0Udi4iIiDQ9SqAaQVFBfgXBIOXlxM3MB/Da3X+eGFuyYHYkgYk0QfOmvPnEu4/f98PwxwsRERGRpFIC1UiKCvK3Af8AtgC7VmD0ykp/5Y6bn1m//LNPIwtOpIkofvf1/ClPPHBVUUF+edSxiIiISNOkBKoRFRXkrwP+ApQB3avKK8vLKl+5/eb/bly9YlFkwYmkuU/fe+Otqf996BvhjxUiIiIiDUIJVCMrKshfDfyV4LHvUlVeVrqtPP/230/Ysm7NsqhiE0lXC6a99f6UJx+4uKggf23UsYiIiEjTpgQqAkUF+csIkqh2QKeq8tItm3bm3/GHf2/dsHZFZMGJpJlFM96b/u7j911UVJCvtZ5ERESkwSmBikhRQf5igiSqM9C+qnzr+ljpS38f+8imNSuXRBWbSLpY8tG0mW8/dtcFRQX5+tFBREREGoUSqAgVFeTPI5hYogfQtqp8+6b1O176++/+vX750nmRBSeS4uZPe2t6wUP/PL+oIL8k6lhERESk+VACFbGigvzZwJ1Ab4IufQDs3L61/KV//G7CmiXzNcW5SBz3Sv/49efffu/x+y4uKshXS62IiIg0KiVQKaCoIH8G8HeCmfk6VpVXlO2sfOWfuf9b8ens6ZEFJ5JCKisqKqY/+59JhROfuKqoIF+zVoqIiEijUwKVIooK8mcRTHHekbjZ+byy0l+7+88vfjbrg7ejik0kFZTv3LHz3cfvnTi34JXriwry50cdj4iIiDRPSqBSSFFBfjHwZ6AlwbioXSY/eNsb86cWvObukcQmEqWd27dum/zgbU8umvHeDUqeREREJEpKoFJM2C3pjwSL7faK3/fe+HHvffTyU09WlJeXRRKcSAS2b9qw8fV7bnlk+Sez/p8mjBAREZGoKYFKQUUF+cuBPwGbgb7x+2a9+uzctx6+/YEd27ZujCQ4kUa0fvlnK1654+a7Y58tuLGoID8WdTwiIiIiSqBSVFFB/hqC7nyrgAHx+5bOnrHq5X+MHae1oqQpW1w4pejFW3/7181rVt5cVJC/Kep4REREREAJVEorKsjfANwCzAaGAi2q9m1as2LbC3/55aMrPp2jGfqkSamsKC+f8fz4d9565I5bKyvK7ywqyN8edUwiIiIiVZRApbiigvytwB3AC8BgoE3VvoqynZWv3f2nFz95+9UXKysrK6OKUSRZSrdu3vj6vX95ec4bE/8BPFxUkK/xfiIiIpJSMqMOQOpWVJBfkZWd8zRQAnyXYGzUhqr9055+ZPr6ZZ+tGXPB5Re3bN2mXS2nEUlp65d/tnTSfX+dvG3jutuKCvI/jDoeERERkZqoBSpNFBXke1FB/hTgD2FRn/j986a8ueTlf4y9Z8PKZQsaPzqRA7Pow/dmvXjrbyZs27jul0qeREREJJUpgUoz4TTnuQStUYMBq9q3YWXJludv+cW/502ZnF9ZWVERVYwiiSor3b7lvQn3T3r70bv+VVlRkVtUkL8s6phERERE9kUJVBoqKshfD/wVeIdgcold46Jw5/0J908peOj2f23fvFHTPkvKin22YN7zt/zixflTJv8TuDsc7yciIiKS0jQGKk0VFeTvyMrOeRCYB1wB7ADWVO1f+vH0lavmz70v+9s/yul7yMgxUcUpsqeKsrIdsyc9/+5Hr/xvPnBXUUH+rKhjEhEREUmUEqg0VlSQ78BbWdk584FrCbr0lQAVADu3by1/7e4/vXj4GV+Zf2TOBedltmrdNsJwRdi0ZuVnkx+87YMNK5bOAsYVFeSvjDomERERkfpQF74moKggfznwR+AlYBDQKX7/7EkvFL982033rCtZ/EkU8YlUVlRUfPrepHee+9PP3tywYukjwJ+VPImIiEg6UgtUE1FUkL8T+G9Wds4c4DqgP7AccID1yz/bPPFvv37iiDPPP2zkGeec3apN2w4RhivNyOa1q0veH3//9JXzi+YB9xYV5C+MOiYRERGR/aUEqokpKsgvysrO+S3BuKhjCZKo0qr9H7/27NwF095aePLl153Ze3jWaDOr7VQiB6RsR+m2T95+9Z3CiU+uBH8NeLqoIH971HGJiIiIHAglUE1QUUH+xqzsnLuAU4BvELRCrQz/sm3juh2v3vWniUNHf27mMV+59Mvtu3Trs4/TidSLu/vKeUUz3vnPPUXbN67fSDDWaXbUcYmIiIgkgxKoJqqoIL8SKMjKzplNkESNAVYBu6aKXjTj3ZIlM6eMO+6iK48dduwpp2e2bNU6onClidiyLrZs2v8eeatk9odlwPvA40UF+ZuijktEREQkWZRANXFFBflrs7Jz7gCOBr4FdCPo1lcBUFlR4VOefHDa3IL8OcdddOWpfYYfdoxlZGhyEamX8p07tn/63huTZzz3+Gr3ylXAI8DccKZIERERkSZDCVQzEH6J/TArO+dT4FzgTIKWqF0L7W5ctWzra3f/6cXeww97f/S5Xz+9+8ChIzU+SupSWVFRsbz44w+mPvngp1s3rC0DngYmhZOaiIiIiDQ5SqCakaKC/C3A41nZOe8RTDJxEMHYqF0D+1fNn7vupb//9qnBRx337qizv/aFzr37DYsoXElhXlnpaxbP+2ja04/MWLdsSSvgA+CJooL8NXXVFREREUlnSqCaoaKC/MVZ2Tl/BE4CLgF6ASuAXa0GSz6atmLJR9MeG3HymcMOP+MrX2jftXvfiMKVFOLurCtZXPThxAnvriie3RJYT9Bdb46664mIiEhzoASqmSoqyK8A3s7KzpkOnE7QtS+TIJEqrzqu+J3XFha/+/q4o3IuGHnISWdkt+3UpWc0EUuU3J11y5bM/eilp94pKSpsQTCj438JuuvtiDg8ERERkUajBKqZC9fleTErO+cdICfcKgkSqUoA3Pnolf/N+Sj/mTlZp37p4ENOOuNznXr2GRxZ0NJovLLS15Usnjvr1WffWTp7RgbQAngFeLWoIH9jxOGJiIiINDolUAIEa0cBT2Zl57xJ0Bp1CsECvKsI14/CnaI3X5pX9OZL8waPOr7fyNO/fFL3AUOzLCNDs000MeVlO0tXfjrnw49e+d8Ha5cubAe0At4CXigqyI/VUV1ERESkyVICJdWEkwA8kJWdkw9cBIwiGBu1iqoWKWDJzKnLl8yc+lSPIcO7HHXWRSf0GZ51TIvMzJaRBC1JU7pl09olM6dNnfnyU7N2bN3cDegMvAO8WFSQvzLi8KQZMrOBwKNAH4LPoHHu/k8zuwn4LlA1ccmv3P2lsM4vgasJlmv4obvnh+WjgYeBtsBLwI/c3c2sdXgbo4G1wCXuvrhR7qCIiKQdJVBSo6KC/JKs7JzbgUEE3fpOIPjysgooqzoutnj+hkn33vJK+649Jh999tfG9Ms66pg27Tt2jSZq2V8bVy1fOG/Km1OKJr+8BPfeQG+ChXAnFhXkr4g4PGneyoGfuvuHZtYRmGFmr4X7/uHuf4s/2MyygEuBkUA/4HUzO8TdK4B7gGuAKQQJ1FnAywTJ1np3H25mlwK3EEywIyIishclUFKrcFa1JcC4rOycZ4BTgS8SjINZQ9z051vXx0rf+c8972D2zvDjswcPP+7zo7oPOmikWqVSV1np9i2rFhZ/XPz2q4XL5n60HehOsNDyS8BbmpJcUoG7ryAYk4m7bzazuUD/fVQ5D5jg7juARWY2HzjOzBYDndz9fQAzexQ4nyCBOg+4Kaz/FHCnmZm7a2ZJERHZixIoSUj4Zfq/Wdk5LwMnEoyT6g2sAzbtOtCd+VMmL5k/ZfKSNh06vTzyjHOyBh0x5uiOPXoPiiRwqaaivLxsXcmiTxZ9+P5Hn777+qLKiopuQAdgG/AQML2oIH9btFGK1MzMhgBHA1OBzwE3mNkVwHSCVqr1BMnVlLhqJWFZWXh5z3LCv0sB3L3czDYS/KBQbbyfmV1D0ILFoEH6SBMRaa6UQEm9hIvxvpaVnVNA8EXmPGAwwZeTNcR17yvdsmnnjOcenznjucdn9j7o0G6Hfv6sUX0Ozjqydbv2nSMJvplyd9+0esWipbNnzCp686W5pVs2VRKs/TUImAu8CMwNp7YXSUlm1gF4Gvixu28ys3uAmwkmubkZuBW4CqhpUhvfRzl17Ntd4D4OGAcwZswYtU6JiDRTSqBkvxQV5O8EpmZl50wDhhIsynsy0BrYQtAytesLxqoFn6xbteCTN4A3Bh15bJ8hx5x4aM8hB49o36VbnwjCb/K8srJy89rVS1cvLP507lv5H69ftmQrQfe8PgRJ7jvAm0UF+UsjDVQkAWbWkiB5+o+7/w/A3VfF7b8fmBheLQEGxlUfACwPywfUUB5fp8TMMgkmT1mX/HsiIiJNgRIoOSDhOKmFwMKs7JynCAZunwEcRpBAxQi6h+3y2awPVn4264OVwOTuA4d2Gn78qSP6HHzYoR179h2SkZGR0ch3ocko21G6bf3yz+atKP543vwpBQu2blhbCnQCugJdgNlAAVBUVJBfGmGoIgkzMwMeAOa6+9/jyvuG46MALiB4fQM8DzxuZn8nmETiYGCau1eY2WYzO4GgC+AVwB1xda4kmDjlq8AbGv8kIiK1UQIlSRN+KZ8BzMjKzukJjAG+QNBVrJLgF91qydTapYs2rV266APgg7adurY+5HOnD+97yOEHd+7db3Drdh26NO49SC/uzrYN61asWTL/089mfTBvycypy72y0gmmaO5J0C2pBHgO+KioIH9DhOGK7K/PAd8EPjazmWHZr4DLzGwUwQ81i4FrAdx9jpk9CRQRzOD3/XAGPoDr2T2N+cvhBkGC9lg44cQ6gln8REREamT6kU0aUlZ2TgYwDDiSoJtft3DXRoLJJ2p9AXYbMKTToCPGDOo55OBBnfv0H9y2U5dewY/RzVNlRXn51vVrl29YuWzpmsXzSj6bNX3pptXLtxIkSp0JWpuc4LGdTDCwfkXYSigiSTRmzBifPn16Us71zIz5STlPc3DB6OFRhyBJoNd8/eh1Hw0zm+HuY2rapxYoaVBFBfmVwHxgfjgVel+C7n2fA4YQfPnfCqwnWPRyl3UlizetK1k8m7BrTvsu3dsMPvr4gb2HHTq4S98BA9t27tors2WrNo13bxrXjm1bNmxas7Jk/bIlS1d8OqekZE7hyoqynVWLGbciSEa7h9fnEXRDKgaWK2kSERERaRhKoKTRhF/ql4fbpKzsnC7ACIJFeo8gSKaqEqqNBN1vdtm6YW1p0ZsvzSt686V5VWVd+w/u2HvYiF5d+w/u1alnn17tu/bo2bZT554tMlu2apx7deB2bt+2efumDbGtG9bGNsdWxTasKImtmj939YaVJVviDsskGMfUPrxeSjCOoxCYH86OKCIiIiINTAmURCYckzOVYDa/VgSzYg0BjiJIrFoSJFSlBAnVjj3PsX7Zks3rly3ZDCzYVWhGz8HDu/QcenDPDt16dm7bqWunth07dWzVrkPH1u3ad2rZtl3Hxmq58spKL9+5Y2vZju1bd27fvmXn9q1btm/asHHT6hWxdSWLY6sWfLK2dMumnTVUbUcwY14rgm55ZQStTLMJWpmWatpxERERkcanBEpSQjgt+sJweyMrO6cFQXe/QcDh4dabIJnIALYTtFRtJ5igYjd31iyet2HN4nkbaru91u06tOzSd0DHjj37dGzbsUu7lm3atmrZpk3rlq3btMps1aZ1i8zMzIwWmS0yMltkZrTIzLSMjAyvrKyorCivqKyoqKisqCivLK+6XF5eUVFeUVleXrFj6+Zt2zau37p1fWzLptUrt2xeu2p7OLFDbTIIWpXaEQxsr1qvZjXwLkGyVAKsUsIkIiIiEj0lUJKSwmShJNzey8rOMYLxPr0IEqlhBK1V/eOqGUFCVUrQWlVGLZNU7Ni2pSxcm6qx1nppSZAktSNoVaogiNeBlQTjxBYBnwEl6pInIiIikpqUQElaCMdPxcKtCHgTICs7J5PdiVUfgsSqd1jWkSBBqUqiqtaYqkquKuK2coKWrEpqTrqqxmdlhFv85UyCpKhVeNnZ3SpWVW87QTK4hCBJqrov69WyJCIiIpI+lEBJWisqyC8HVoXbx/H7wm6AHQim9+4Ybl0Jkq0uBF3mqrrOdSJoJWrJ7kSrqjudESREZQSJVtVWRtDatYVg7Zh1wNrw+tbw7xZga9hFUURERETSnBIoabLClp2N4ZawcO2qFuFWAVSE07GLiIiISDOnBEpkD2GyVNXiJCIiIiKyS0bdh4iIiIiIiAgogRIREREREUmYEigREREREZEEKYESERERERFJkBIoERERERGRBGkWPhERERGRFDX6Z49GHUJamfHXKxr8NtQCJSIiIiIikiAlUCIiIiIiIglSAiUiIiIiIpIgJVAiIiIiIiIJUgIlIiIiIiKSIM3CJyIiImlBs5HVT2PMRibSHKkFSkREREREJEFKoERERERERBKkBEpERERERCRBSqBEREREREQSpARKREREREQkQUqgREREREREEqQESkREREREJEFKoERERERERBKkBEpERERERCRBSqBEREREREQSpARKREREREQkQUqgREREREREEqQESkREREREJEFKoERERERERBKkBEpERERERCRBSqBEREREREQSpARKRESaPTM7y8yKzWy+md0YdTwiIpK6lECJiEizZmYtgLuALwFZwGVmlhVtVCIikqqUQImISHN3HDDf3Re6+05gAnBexDGJiEiKyow6ABERkYj1B5bGXS8Bjt/zIDO7BrgmvLrFzIobITaprgcQizqIdGF/uzLqECQ59LqvhyS+7gfXtkMJlIiINHdWQ5nvVeA+DhjX8OFIbcxsuruPiToOkcak133qURc+ERFp7kqAgXHXBwDLI4pFRERSnBIoERFp7j4ADjazoWbWCrgUeD7imEREJEWpC5+IiDRr7l5uZjcA+UAL4EF3nxNxWFIzdaGU5kiv+xRj7nt18xYREREREZEaqAufiIiIiIhIgpRAiYiIiIiIJEgJlIiIiKQsM3MzeyzueqaZrTGziVHGJdLQzKzCzGbGbUOijkkCmkRCREREUtlW4HAza+vu24EzgWURxyTSGLa7+6iog5C9qQVKREREUt3LwJfDy5cB4yOMRUSaOSVQIiIikuomAJeaWRvgSGBqxPGINIa2cd33nok6GNlNXfhEREQkpbn7rHD8x2XASxGHI9JY1IUvRSmBEhERkXTwPPA34FSge7ShiEhzpgRKRERE0sGDwEZ3/9jMTo04FhFpxpRAiYiISMpz9xLgn1HHISJi7h51DCIiIiIiImlBs/CJiIiIiIgkSAmUiIiIiIhIgpRAiYiIiIiIJEgJlIiIiIiISIKUQImIiIiIiCRICZSIiIiIiEiClECJiIiIpBgz62NmE8xsgZkVmdlLZnaImY00szfM7FMzm2dmvzUzC+t8y8zWmFlhuC/fzE6KO+fDZrbIzGaG23t1xHCWmU0zs0/C458ws0H7OlcYQ6WZHRl3ntlmNiS8vNjMPg63IjP7g5m1DvcNMbPtceecaWZX7FFvlpkVmNngJD/kIglTAiUiIiKSQsKE6Blgsrsf5O5ZwK+A3sDzQJ67HwIcBZwEfC+u+hPufrS7HwzkAf8zs8Pi9v/M3UeF20nUwswOB+4ArnT3Q919FPAfYEgC5yoBfr2Pu3iaux8BHAcMA8bF7VsQd85R7v7oHvWOBCYDv9nH+UUalBIoERERkdRyGlDm7vdWFbj7TOAQ4F13fzUs2wbcANxY00nc/U2C5OSa/YjhF8Cf3H1u3Pmed/e3Eqg7ERhpZiP2dZC7bwGuA843s271iO19oH89jhdJKiVQIiIiIqnlcGBGDeUj9yx39wVABzPrVMu5PgQOjbv+17jucf/ZRwwjw7r7Utu5KoG/ELSa7ZO7bwIWAQeHRQft0YXvlBqqnQU8W9e5RRpKZtQBiIiIiEhCDPBa9tVWbntc/5m7P1WvGzXrDkwC2gHj3P1vCZzrceDXZjY0kZuIu7wg7C5YkzfNrDewGnXhkwipBUpEREQktcwBRtdSPia+wMyGAVvcfXMt5zoamFvLvrpiOAbA3deGSc04oEMild29HLiVoCtgrcysI8G4qk8TOO1pwOAwtt8nEodIQ1ACJSIiIpJa3gBam9l3qwrM7FhgHnCymX0hLGsL3E7QXW4vZpZNMP7p/v2I4S8ELUjxE1C0q+c5Hga+APSsJb4OwN3As+6+PpETuvt24MfAFfUcNyWSNEqgRERERFKIuztwAXBmOI35HOAmYDlwHvAbMysGPgY+AO6Mq35JOHboU4IxSBfFTwRB9XFLM82sVS0xfAz8CHg0nMb8XeAwgq55CZ3L3XcSJHi99jj9m2Y2G5gGfAZcG7dvzzFQP6whthXAeOD7NcUu0tAseI+KiIiIiIhIXdQCJSIiIiIikiDNwiciIiLSTJnZtwm66sV7193VPU6kFurCJyIiIiIikiB14RMREREREUmQEigREREREZEEKYESERERERFJkBIoERERERGRBP1/mWnlQzL3uf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 descr="C:\Users\Asus\Desktop\assignment_plots\gender_imbal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4722"/>
            <a:ext cx="6264696" cy="31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69367"/>
            <a:ext cx="2304256" cy="83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2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4005064"/>
            <a:ext cx="5410944" cy="149817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3000" dirty="0" smtClean="0">
                <a:solidFill>
                  <a:schemeClr val="tx2"/>
                </a:solidFill>
                <a:latin typeface="Arial Rounded MT Bold" pitchFamily="34" charset="0"/>
              </a:rPr>
              <a:t>Insights</a:t>
            </a:r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:</a:t>
            </a:r>
          </a:p>
          <a:p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Number of applicants who own a car are much less than the applicants who don't own a car.</a:t>
            </a:r>
          </a:p>
          <a:p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Number of applicants who own a realty are much more than the number of applicants who don't own a realty.</a:t>
            </a:r>
          </a:p>
          <a:p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According to defaulter percentage, applicants who don't own a car and realty are much more likely to be defaulters than the ones who have their own cars and realty.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Asset Details of Applicants (House and Car)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3075" name="Picture 3" descr="C:\Users\Asus\Desktop\assignment_plots\house_c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22876"/>
            <a:ext cx="5472608" cy="226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2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3966" y="4509120"/>
            <a:ext cx="6336704" cy="1800200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3000" dirty="0" smtClean="0">
                <a:solidFill>
                  <a:schemeClr val="tx2"/>
                </a:solidFill>
                <a:latin typeface="Arial Rounded MT Bold" pitchFamily="34" charset="0"/>
              </a:rPr>
              <a:t>Insights</a:t>
            </a:r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:</a:t>
            </a:r>
          </a:p>
          <a:p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Applicants with very large number of children/family member count and defaulter percentage also high or even </a:t>
            </a:r>
            <a:r>
              <a:rPr lang="en-US" sz="3000" dirty="0" err="1">
                <a:solidFill>
                  <a:schemeClr val="tx2"/>
                </a:solidFill>
                <a:latin typeface="Arial Rounded MT Bold" pitchFamily="34" charset="0"/>
              </a:rPr>
              <a:t>low,cannot</a:t>
            </a:r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 be used for providing insights since the frequency of such applicants is very low.</a:t>
            </a:r>
          </a:p>
          <a:p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Applicants with 0 children have a defaulter percentage of 7.71%, so they are likely to be non-defaulters/</a:t>
            </a:r>
            <a:r>
              <a:rPr lang="en-US" sz="3000" dirty="0" err="1">
                <a:solidFill>
                  <a:schemeClr val="tx2"/>
                </a:solidFill>
                <a:latin typeface="Arial Rounded MT Bold" pitchFamily="34" charset="0"/>
              </a:rPr>
              <a:t>repayers</a:t>
            </a:r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Applicants with 2 family members have a defaulter percentage of 7.58%, so they are likely to be non-defaulters/</a:t>
            </a:r>
            <a:r>
              <a:rPr lang="en-US" sz="3000" dirty="0" err="1">
                <a:solidFill>
                  <a:schemeClr val="tx2"/>
                </a:solidFill>
                <a:latin typeface="Arial Rounded MT Bold" pitchFamily="34" charset="0"/>
              </a:rPr>
              <a:t>repayers</a:t>
            </a:r>
            <a:r>
              <a:rPr lang="en-US" sz="3000" dirty="0">
                <a:solidFill>
                  <a:schemeClr val="tx2"/>
                </a:solidFill>
                <a:latin typeface="Arial Rounded MT Bold" pitchFamily="34" charset="0"/>
              </a:rPr>
              <a:t> and should be approved for there loan.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Proportion of Defaulters by number of kids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098" name="Picture 2" descr="C:\Users\Asus\Desktop\assignment_plots\k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9211"/>
            <a:ext cx="5675821" cy="28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2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4581128"/>
            <a:ext cx="8496944" cy="18722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200" dirty="0">
                <a:solidFill>
                  <a:schemeClr val="tx2"/>
                </a:solidFill>
                <a:latin typeface="Arial Rounded MT Bold" pitchFamily="34" charset="0"/>
              </a:rPr>
              <a:t>Insights from above 2 </a:t>
            </a:r>
            <a:r>
              <a:rPr 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count plots</a:t>
            </a:r>
            <a:r>
              <a:rPr lang="en-US" sz="1200" dirty="0">
                <a:solidFill>
                  <a:schemeClr val="tx2"/>
                </a:solidFill>
                <a:latin typeface="Arial Rounded MT Bold" pitchFamily="34" charset="0"/>
              </a:rPr>
              <a:t>:</a:t>
            </a:r>
          </a:p>
          <a:p>
            <a:r>
              <a:rPr lang="en-US" sz="1200" dirty="0">
                <a:solidFill>
                  <a:schemeClr val="tx2"/>
                </a:solidFill>
                <a:latin typeface="Arial Rounded MT Bold" pitchFamily="34" charset="0"/>
              </a:rPr>
              <a:t>A lot of applicants live in House/Apartment</a:t>
            </a:r>
          </a:p>
          <a:p>
            <a:r>
              <a:rPr lang="en-US" sz="1200" dirty="0">
                <a:solidFill>
                  <a:schemeClr val="tx2"/>
                </a:solidFill>
                <a:latin typeface="Arial Rounded MT Bold" pitchFamily="34" charset="0"/>
              </a:rPr>
              <a:t>Applicants with Family Status as "with parents" or "Rented apartment" have much higher rate of default.</a:t>
            </a:r>
          </a:p>
          <a:p>
            <a:r>
              <a:rPr lang="en-US" sz="1200" dirty="0">
                <a:solidFill>
                  <a:schemeClr val="tx2"/>
                </a:solidFill>
                <a:latin typeface="Arial Rounded MT Bold" pitchFamily="34" charset="0"/>
              </a:rPr>
              <a:t>Most of the applicants are married and still with 7.55% defaulter percentage, which is really good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Proportion of Defaulters by Housing Type and Family Status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5123" name="Picture 3" descr="C:\Users\Asus\Desktop\assignment_plots\hou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19" y="1556792"/>
            <a:ext cx="613838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Insights for professional life of applicant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6146" name="Picture 2" descr="C:\Users\Asus\Desktop\assignment_plots\profess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92888" cy="4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5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836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Credit EDA CASE STUDY</vt:lpstr>
      <vt:lpstr>Problem Statement</vt:lpstr>
      <vt:lpstr>Analysis Basic Approach</vt:lpstr>
      <vt:lpstr>Proportion of Defaulters in the dataset.</vt:lpstr>
      <vt:lpstr>Gender Imbalance in Application Data</vt:lpstr>
      <vt:lpstr>Asset Details of Applicants (House and Car)</vt:lpstr>
      <vt:lpstr>Proportion of Defaulters by number of kids</vt:lpstr>
      <vt:lpstr>Proportion of Defaulters by Housing Type and Family Status</vt:lpstr>
      <vt:lpstr>Insights for professional life of applicant</vt:lpstr>
      <vt:lpstr>Continue.. (Professional Life)</vt:lpstr>
      <vt:lpstr>Proportion of defaulters varied in income groups.</vt:lpstr>
      <vt:lpstr>Correlation between 'AMT_CREDIT','AMT_ANNUITY','AMT_GOODS_PRICE'</vt:lpstr>
      <vt:lpstr>Continue…</vt:lpstr>
      <vt:lpstr>Age Group Distribution</vt:lpstr>
      <vt:lpstr>Top 10 correlations for the clients with payment difficulties (Defaulters) </vt:lpstr>
      <vt:lpstr>Top 10 correlations for Non-Defaulters</vt:lpstr>
      <vt:lpstr>Important driving features/columns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Asus</dc:creator>
  <cp:lastModifiedBy>Asus</cp:lastModifiedBy>
  <cp:revision>6</cp:revision>
  <dcterms:created xsi:type="dcterms:W3CDTF">2022-05-25T17:20:09Z</dcterms:created>
  <dcterms:modified xsi:type="dcterms:W3CDTF">2022-05-25T18:16:27Z</dcterms:modified>
</cp:coreProperties>
</file>