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440" r:id="rId3"/>
    <p:sldId id="418" r:id="rId4"/>
    <p:sldId id="394" r:id="rId5"/>
    <p:sldId id="419" r:id="rId6"/>
    <p:sldId id="422" r:id="rId7"/>
    <p:sldId id="352" r:id="rId8"/>
    <p:sldId id="353" r:id="rId9"/>
    <p:sldId id="354" r:id="rId10"/>
    <p:sldId id="355" r:id="rId11"/>
    <p:sldId id="356" r:id="rId12"/>
    <p:sldId id="357" r:id="rId13"/>
    <p:sldId id="358" r:id="rId14"/>
    <p:sldId id="376" r:id="rId15"/>
    <p:sldId id="377" r:id="rId16"/>
    <p:sldId id="378" r:id="rId17"/>
    <p:sldId id="379" r:id="rId18"/>
    <p:sldId id="380" r:id="rId19"/>
    <p:sldId id="381" r:id="rId20"/>
    <p:sldId id="382" r:id="rId21"/>
    <p:sldId id="383" r:id="rId22"/>
    <p:sldId id="384" r:id="rId23"/>
    <p:sldId id="385" r:id="rId24"/>
    <p:sldId id="386" r:id="rId25"/>
    <p:sldId id="435" r:id="rId26"/>
    <p:sldId id="439" r:id="rId27"/>
    <p:sldId id="441" r:id="rId28"/>
    <p:sldId id="442" r:id="rId29"/>
    <p:sldId id="39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62" autoAdjust="0"/>
  </p:normalViewPr>
  <p:slideViewPr>
    <p:cSldViewPr>
      <p:cViewPr varScale="1">
        <p:scale>
          <a:sx n="57" d="100"/>
          <a:sy n="57" d="100"/>
        </p:scale>
        <p:origin x="169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5D780-9A2E-4B0A-9BC0-EB98530F16B7}" type="datetimeFigureOut">
              <a:rPr lang="en-US" smtClean="0"/>
              <a:t>12/15/2021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6D650-78DF-4806-9D67-9002F9D556AA}" type="slidenum">
              <a:rPr lang="en-US" smtClean="0"/>
              <a:t>‹#›</a:t>
            </a:fld>
            <a:endParaRPr lang="en-US"/>
          </a:p>
        </p:txBody>
      </p:sp>
    </p:spTree>
    <p:extLst>
      <p:ext uri="{BB962C8B-B14F-4D97-AF65-F5344CB8AC3E}">
        <p14:creationId xmlns:p14="http://schemas.microsoft.com/office/powerpoint/2010/main" val="154466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99378"/>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356859" y="2567941"/>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CC439E90-FE6F-4799-86C8-AC7DEA6F4B2F}"/>
              </a:ext>
            </a:extLst>
          </p:cNvPr>
          <p:cNvSpPr>
            <a:spLocks noGrp="1" noChangeArrowheads="1"/>
          </p:cNvSpPr>
          <p:nvPr>
            <p:ph type="sldNum" sz="quarter" idx="10"/>
          </p:nvPr>
        </p:nvSpPr>
        <p:spPr>
          <a:ln/>
        </p:spPr>
        <p:txBody>
          <a:bodyPr/>
          <a:lstStyle>
            <a:lvl1pPr>
              <a:defRPr/>
            </a:lvl1pPr>
          </a:lstStyle>
          <a:p>
            <a:pPr>
              <a:defRPr/>
            </a:pPr>
            <a:fld id="{D0277D05-5339-4A86-A36C-13A77F6541CB}" type="slidenum">
              <a:rPr lang="en-US" altLang="en-US"/>
              <a:pPr>
                <a:defRPr/>
              </a:pPr>
              <a:t>‹#›</a:t>
            </a:fld>
            <a:endParaRPr lang="en-US" altLang="en-US"/>
          </a:p>
        </p:txBody>
      </p:sp>
    </p:spTree>
    <p:extLst>
      <p:ext uri="{BB962C8B-B14F-4D97-AF65-F5344CB8AC3E}">
        <p14:creationId xmlns:p14="http://schemas.microsoft.com/office/powerpoint/2010/main" val="2424803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91897-44E5-4084-9F33-BD80717FAF05}"/>
              </a:ext>
            </a:extLst>
          </p:cNvPr>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EC95E29-969F-40FE-98B4-1EF5AC587FDE}"/>
              </a:ext>
            </a:extLst>
          </p:cNvPr>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5F6CF533-40E0-4FE7-8CEF-4F3FA1BD44DA}"/>
              </a:ext>
            </a:extLst>
          </p:cNvPr>
          <p:cNvSpPr>
            <a:spLocks noGrp="1"/>
          </p:cNvSpPr>
          <p:nvPr>
            <p:ph type="sldNum" sz="quarter" idx="12"/>
          </p:nvPr>
        </p:nvSpPr>
        <p:spPr>
          <a:xfrm>
            <a:off x="6553200" y="6245225"/>
            <a:ext cx="2133600" cy="476250"/>
          </a:xfrm>
        </p:spPr>
        <p:txBody>
          <a:bodyPr/>
          <a:lstStyle>
            <a:lvl1pPr>
              <a:defRPr/>
            </a:lvl1pPr>
          </a:lstStyle>
          <a:p>
            <a:fld id="{C341DF3E-A5BF-4C3B-8924-1F083F346492}" type="slidenum">
              <a:rPr lang="en-US" altLang="en-US"/>
              <a:pPr/>
              <a:t>‹#›</a:t>
            </a:fld>
            <a:endParaRPr lang="en-US" altLang="en-US"/>
          </a:p>
        </p:txBody>
      </p:sp>
    </p:spTree>
    <p:extLst>
      <p:ext uri="{BB962C8B-B14F-4D97-AF65-F5344CB8AC3E}">
        <p14:creationId xmlns:p14="http://schemas.microsoft.com/office/powerpoint/2010/main" val="659386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4A6A3DE9-EB4B-4E5C-A12D-DF032A650977}"/>
              </a:ext>
            </a:extLst>
          </p:cNvPr>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5DC963B-758B-4898-A35E-D37283F99E66}"/>
              </a:ext>
            </a:extLst>
          </p:cNvPr>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9F6860-D68C-4C06-94AC-9412CCAD40DF}"/>
              </a:ext>
            </a:extLst>
          </p:cNvPr>
          <p:cNvSpPr>
            <a:spLocks noGrp="1"/>
          </p:cNvSpPr>
          <p:nvPr>
            <p:ph type="sldNum" sz="quarter" idx="12"/>
          </p:nvPr>
        </p:nvSpPr>
        <p:spPr>
          <a:xfrm>
            <a:off x="6553200" y="6245225"/>
            <a:ext cx="2133600" cy="476250"/>
          </a:xfrm>
        </p:spPr>
        <p:txBody>
          <a:bodyPr/>
          <a:lstStyle>
            <a:lvl1pPr>
              <a:defRPr/>
            </a:lvl1pPr>
          </a:lstStyle>
          <a:p>
            <a:fld id="{E40F4A2E-9451-4B59-89F0-656BAB964B64}" type="slidenum">
              <a:rPr lang="en-US" altLang="en-US"/>
              <a:pPr/>
              <a:t>‹#›</a:t>
            </a:fld>
            <a:endParaRPr lang="en-US" altLang="en-US"/>
          </a:p>
        </p:txBody>
      </p:sp>
    </p:spTree>
    <p:extLst>
      <p:ext uri="{BB962C8B-B14F-4D97-AF65-F5344CB8AC3E}">
        <p14:creationId xmlns:p14="http://schemas.microsoft.com/office/powerpoint/2010/main" val="34288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1928" y="789337"/>
            <a:ext cx="8779672" cy="570788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Arial" pitchFamily="34" charset="0"/>
                <a:cs typeface="Arial" pitchFamily="34" charset="0"/>
              </a:defRPr>
            </a:lvl2pPr>
            <a:lvl3pPr>
              <a:defRPr sz="1800"/>
            </a:lvl3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00427"/>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169555"/>
            <a:ext cx="6324600" cy="363845"/>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304800" y="845097"/>
            <a:ext cx="4038600" cy="555570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10100" y="851887"/>
            <a:ext cx="4381500" cy="554891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3588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0405" y="832066"/>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50405" y="1668596"/>
            <a:ext cx="4040188" cy="46255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5800" y="885966"/>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11" y="1838927"/>
            <a:ext cx="4041775" cy="44551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8299" y="73588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7848"/>
            <a:ext cx="6324600" cy="70054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737092"/>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753658"/>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11317" y="73588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exceptions-in-java/" TargetMode="External"/><Relationship Id="rId2" Type="http://schemas.openxmlformats.org/officeDocument/2006/relationships/hyperlink" Target="https://www.javatpoint.com/observer-pattern"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810000"/>
            <a:ext cx="6248400" cy="1524000"/>
          </a:xfrm>
        </p:spPr>
        <p:txBody>
          <a:bodyPr/>
          <a:lstStyle/>
          <a:p>
            <a:pPr algn="ctr"/>
            <a:r>
              <a:rPr lang="en-US" dirty="0"/>
              <a:t>Object Oriented Programming</a:t>
            </a:r>
            <a:br>
              <a:rPr lang="en-US" dirty="0"/>
            </a:br>
            <a:br>
              <a:rPr lang="en-US" dirty="0"/>
            </a:br>
            <a:r>
              <a:rPr lang="en-US" dirty="0"/>
              <a:t>CS F213</a:t>
            </a:r>
          </a:p>
        </p:txBody>
      </p:sp>
      <p:sp>
        <p:nvSpPr>
          <p:cNvPr id="6" name="Content Placeholder 5"/>
          <p:cNvSpPr>
            <a:spLocks noGrp="1"/>
          </p:cNvSpPr>
          <p:nvPr>
            <p:ph sz="quarter" idx="13"/>
          </p:nvPr>
        </p:nvSpPr>
        <p:spPr/>
        <p:txBody>
          <a:bodyPr/>
          <a:lstStyle/>
          <a:p>
            <a:r>
              <a:rPr lang="en-US" dirty="0"/>
              <a:t>Dr. Pranav M Pawar</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98A4C2C7-04E8-45E7-B436-68F378014300}"/>
              </a:ext>
            </a:extLst>
          </p:cNvPr>
          <p:cNvSpPr>
            <a:spLocks noGrp="1" noChangeArrowheads="1"/>
          </p:cNvSpPr>
          <p:nvPr>
            <p:ph idx="1"/>
          </p:nvPr>
        </p:nvSpPr>
        <p:spPr/>
        <p:txBody>
          <a:bodyPr/>
          <a:lstStyle/>
          <a:p>
            <a:pPr marL="457200" indent="-457200" eaLnBrk="1" hangingPunct="1"/>
            <a:r>
              <a:rPr lang="en-US" altLang="en-US" dirty="0"/>
              <a:t>The </a:t>
            </a:r>
            <a:r>
              <a:rPr lang="en-US" altLang="en-US" dirty="0">
                <a:solidFill>
                  <a:srgbClr val="0000FF"/>
                </a:solidFill>
              </a:rPr>
              <a:t>O</a:t>
            </a:r>
            <a:r>
              <a:rPr lang="en-US" altLang="ko-KR" dirty="0">
                <a:solidFill>
                  <a:srgbClr val="0000FF"/>
                </a:solidFill>
                <a:ea typeface="굴림" panose="020B0600000101010101" pitchFamily="34" charset="-127"/>
              </a:rPr>
              <a:t>BSERVER</a:t>
            </a:r>
            <a:r>
              <a:rPr lang="en-US" altLang="en-US" dirty="0">
                <a:solidFill>
                  <a:srgbClr val="0000FF"/>
                </a:solidFill>
              </a:rPr>
              <a:t> pattern</a:t>
            </a:r>
            <a:r>
              <a:rPr lang="en-US" altLang="en-US" dirty="0"/>
              <a:t> teaches how an object can tell other objects about events.</a:t>
            </a:r>
            <a:endParaRPr lang="en-US" altLang="ko-KR" dirty="0">
              <a:ea typeface="굴림" panose="020B0600000101010101" pitchFamily="34" charset="-127"/>
            </a:endParaRPr>
          </a:p>
          <a:p>
            <a:pPr marL="457200" indent="-457200" eaLnBrk="1" hangingPunct="1"/>
            <a:endParaRPr lang="en-US" altLang="en-US" dirty="0"/>
          </a:p>
          <a:p>
            <a:pPr marL="457200" indent="-457200" eaLnBrk="1" hangingPunct="1"/>
            <a:r>
              <a:rPr lang="en-US" altLang="en-US" b="1" dirty="0"/>
              <a:t>Context</a:t>
            </a:r>
          </a:p>
          <a:p>
            <a:pPr marL="838200" lvl="1" indent="-381000" eaLnBrk="1" hangingPunct="1">
              <a:buFont typeface="Wingdings" panose="05000000000000000000" pitchFamily="2" charset="2"/>
              <a:buAutoNum type="arabicPeriod"/>
            </a:pPr>
            <a:r>
              <a:rPr lang="en-US" altLang="en-US" sz="2600" dirty="0"/>
              <a:t>An object</a:t>
            </a:r>
            <a:r>
              <a:rPr lang="en-US" altLang="ko-KR" sz="2600" dirty="0">
                <a:ea typeface="굴림" panose="020B0600000101010101" pitchFamily="34" charset="-127"/>
              </a:rPr>
              <a:t> (which we</a:t>
            </a:r>
            <a:r>
              <a:rPr lang="en-US" altLang="ko-KR" sz="2600" dirty="0">
                <a:latin typeface="Arial" panose="020B0604020202020204" pitchFamily="34" charset="0"/>
                <a:ea typeface="굴림" panose="020B0600000101010101" pitchFamily="34" charset="-127"/>
              </a:rPr>
              <a:t>’</a:t>
            </a:r>
            <a:r>
              <a:rPr lang="en-US" altLang="ko-KR" sz="2600" dirty="0">
                <a:ea typeface="굴림" panose="020B0600000101010101" pitchFamily="34" charset="-127"/>
              </a:rPr>
              <a:t>ll </a:t>
            </a:r>
            <a:r>
              <a:rPr lang="en-US" altLang="en-US" sz="2600" dirty="0"/>
              <a:t>call the </a:t>
            </a:r>
            <a:r>
              <a:rPr lang="en-US" altLang="en-US" sz="2600" i="1" dirty="0">
                <a:solidFill>
                  <a:srgbClr val="0000FF"/>
                </a:solidFill>
              </a:rPr>
              <a:t>subject</a:t>
            </a:r>
            <a:r>
              <a:rPr lang="en-US" altLang="ko-KR" sz="2600" i="1" dirty="0">
                <a:ea typeface="굴림" panose="020B0600000101010101" pitchFamily="34" charset="-127"/>
              </a:rPr>
              <a:t>)</a:t>
            </a:r>
            <a:r>
              <a:rPr lang="en-US" altLang="en-US" sz="2600" dirty="0"/>
              <a:t> is source of events </a:t>
            </a:r>
            <a:r>
              <a:rPr lang="en-US" altLang="ko-KR" sz="2600" dirty="0">
                <a:ea typeface="굴림" panose="020B0600000101010101" pitchFamily="34" charset="-127"/>
              </a:rPr>
              <a:t>(such as </a:t>
            </a:r>
            <a:r>
              <a:rPr lang="en-US" altLang="ko-KR" sz="2600" dirty="0">
                <a:latin typeface="Arial" panose="020B0604020202020204" pitchFamily="34" charset="0"/>
                <a:ea typeface="굴림" panose="020B0600000101010101" pitchFamily="34" charset="-127"/>
              </a:rPr>
              <a:t>“</a:t>
            </a:r>
            <a:r>
              <a:rPr lang="en-US" altLang="ko-KR" sz="2600" dirty="0">
                <a:ea typeface="굴림" panose="020B0600000101010101" pitchFamily="34" charset="-127"/>
              </a:rPr>
              <a:t>my data has changed</a:t>
            </a:r>
            <a:r>
              <a:rPr lang="en-US" altLang="ko-KR" sz="2600" dirty="0">
                <a:latin typeface="Arial" panose="020B0604020202020204" pitchFamily="34" charset="0"/>
                <a:ea typeface="굴림" panose="020B0600000101010101" pitchFamily="34" charset="-127"/>
              </a:rPr>
              <a:t>”</a:t>
            </a:r>
            <a:r>
              <a:rPr lang="en-US" altLang="ko-KR" sz="2600" dirty="0">
                <a:ea typeface="굴림" panose="020B0600000101010101" pitchFamily="34" charset="-127"/>
              </a:rPr>
              <a:t>).</a:t>
            </a:r>
            <a:endParaRPr lang="en-US" altLang="en-US" sz="2600" dirty="0"/>
          </a:p>
          <a:p>
            <a:pPr marL="838200" lvl="1" indent="-381000" eaLnBrk="1" hangingPunct="1">
              <a:buFont typeface="Wingdings" panose="05000000000000000000" pitchFamily="2" charset="2"/>
              <a:buAutoNum type="arabicPeriod"/>
            </a:pPr>
            <a:r>
              <a:rPr lang="en-US" altLang="en-US" sz="2600" dirty="0"/>
              <a:t>One or more </a:t>
            </a:r>
            <a:r>
              <a:rPr lang="en-US" altLang="ko-KR" sz="2600" dirty="0">
                <a:ea typeface="굴림" panose="020B0600000101010101" pitchFamily="34" charset="-127"/>
              </a:rPr>
              <a:t>objects (called the </a:t>
            </a:r>
            <a:r>
              <a:rPr lang="en-US" altLang="en-US" sz="2600" i="1" dirty="0">
                <a:solidFill>
                  <a:srgbClr val="0000FF"/>
                </a:solidFill>
              </a:rPr>
              <a:t>observer</a:t>
            </a:r>
            <a:r>
              <a:rPr lang="en-US" altLang="en-US" sz="2600" dirty="0"/>
              <a:t> </a:t>
            </a:r>
            <a:r>
              <a:rPr lang="en-US" altLang="ko-KR" sz="2600" dirty="0">
                <a:ea typeface="굴림" panose="020B0600000101010101" pitchFamily="34" charset="-127"/>
              </a:rPr>
              <a:t>)</a:t>
            </a:r>
            <a:r>
              <a:rPr lang="en-US" altLang="en-US" sz="2600" dirty="0"/>
              <a:t> want to </a:t>
            </a:r>
            <a:r>
              <a:rPr lang="en-US" altLang="ko-KR" sz="2600" dirty="0">
                <a:ea typeface="굴림" panose="020B0600000101010101" pitchFamily="34" charset="-127"/>
              </a:rPr>
              <a:t>know when an event occurs.</a:t>
            </a:r>
            <a:r>
              <a:rPr lang="en-US" altLang="en-US" sz="2600" dirty="0"/>
              <a:t> </a:t>
            </a:r>
          </a:p>
        </p:txBody>
      </p:sp>
      <p:sp>
        <p:nvSpPr>
          <p:cNvPr id="2" name="Content Placeholder 1">
            <a:extLst>
              <a:ext uri="{FF2B5EF4-FFF2-40B4-BE49-F238E27FC236}">
                <a16:creationId xmlns:a16="http://schemas.microsoft.com/office/drawing/2014/main" id="{AFFA1CD9-5893-49DB-BDDD-DE8E8626EFF3}"/>
              </a:ext>
            </a:extLst>
          </p:cNvPr>
          <p:cNvSpPr>
            <a:spLocks noGrp="1"/>
          </p:cNvSpPr>
          <p:nvPr>
            <p:ph sz="quarter" idx="10"/>
          </p:nvPr>
        </p:nvSpPr>
        <p:spPr/>
        <p:txBody>
          <a:bodyPr>
            <a:noAutofit/>
          </a:bodyPr>
          <a:lstStyle/>
          <a:p>
            <a:r>
              <a:rPr lang="en-US" dirty="0"/>
              <a:t>O</a:t>
            </a:r>
            <a:r>
              <a:rPr lang="en-US" altLang="ko-KR" dirty="0">
                <a:ea typeface="굴림" charset="-127"/>
              </a:rPr>
              <a:t>BSERVER</a:t>
            </a:r>
            <a:r>
              <a:rPr lang="en-US" dirty="0"/>
              <a:t> Pattern</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2927092-4238-4DFE-ADD1-55A0AA5A6D6E}"/>
              </a:ext>
            </a:extLst>
          </p:cNvPr>
          <p:cNvSpPr>
            <a:spLocks noGrp="1" noChangeArrowheads="1"/>
          </p:cNvSpPr>
          <p:nvPr>
            <p:ph idx="1"/>
          </p:nvPr>
        </p:nvSpPr>
        <p:spPr/>
        <p:txBody>
          <a:bodyPr/>
          <a:lstStyle/>
          <a:p>
            <a:pPr eaLnBrk="1" hangingPunct="1"/>
            <a:r>
              <a:rPr lang="en-US" altLang="en-US" b="1" dirty="0"/>
              <a:t>Solution </a:t>
            </a:r>
          </a:p>
          <a:p>
            <a:pPr lvl="1" eaLnBrk="1" hangingPunct="1">
              <a:buFont typeface="Wingdings" panose="05000000000000000000" pitchFamily="2" charset="2"/>
              <a:buAutoNum type="arabicPeriod"/>
            </a:pPr>
            <a:r>
              <a:rPr lang="en-US" altLang="en-US" sz="2600" dirty="0"/>
              <a:t>Define an observer interface type. </a:t>
            </a:r>
            <a:r>
              <a:rPr lang="en-US" altLang="ko-KR" sz="2600" dirty="0">
                <a:ea typeface="굴림" panose="020B0600000101010101" pitchFamily="34" charset="-127"/>
              </a:rPr>
              <a:t>Observer classes must implement this interface type. </a:t>
            </a:r>
          </a:p>
          <a:p>
            <a:pPr lvl="1" eaLnBrk="1" hangingPunct="1">
              <a:buFont typeface="Wingdings" panose="05000000000000000000" pitchFamily="2" charset="2"/>
              <a:buAutoNum type="arabicPeriod"/>
            </a:pPr>
            <a:r>
              <a:rPr lang="en-US" altLang="en-US" sz="2600" dirty="0"/>
              <a:t>The subject maintains a collection of observer</a:t>
            </a:r>
            <a:r>
              <a:rPr lang="en-US" altLang="ko-KR" sz="2600" dirty="0">
                <a:ea typeface="굴림" panose="020B0600000101010101" pitchFamily="34" charset="-127"/>
              </a:rPr>
              <a:t> objects</a:t>
            </a:r>
            <a:r>
              <a:rPr lang="en-US" altLang="en-US" sz="2600" dirty="0"/>
              <a:t>.  </a:t>
            </a:r>
          </a:p>
          <a:p>
            <a:pPr lvl="1" eaLnBrk="1" hangingPunct="1">
              <a:buFont typeface="Wingdings" panose="05000000000000000000" pitchFamily="2" charset="2"/>
              <a:buAutoNum type="arabicPeriod"/>
            </a:pPr>
            <a:r>
              <a:rPr lang="en-US" altLang="en-US" sz="2600" dirty="0"/>
              <a:t>The subject </a:t>
            </a:r>
            <a:r>
              <a:rPr lang="en-US" altLang="ko-KR" sz="2600" dirty="0">
                <a:ea typeface="굴림" panose="020B0600000101010101" pitchFamily="34" charset="-127"/>
              </a:rPr>
              <a:t>class </a:t>
            </a:r>
            <a:r>
              <a:rPr lang="en-US" altLang="en-US" sz="2600" dirty="0"/>
              <a:t>supplies methods for attaching</a:t>
            </a:r>
            <a:r>
              <a:rPr lang="en-US" altLang="ko-KR" sz="2600" dirty="0">
                <a:ea typeface="굴림" panose="020B0600000101010101" pitchFamily="34" charset="-127"/>
              </a:rPr>
              <a:t> </a:t>
            </a:r>
            <a:r>
              <a:rPr lang="en-US" altLang="en-US" sz="2600" dirty="0"/>
              <a:t>observers. </a:t>
            </a:r>
          </a:p>
          <a:p>
            <a:pPr lvl="1" eaLnBrk="1" hangingPunct="1">
              <a:buFont typeface="Wingdings" panose="05000000000000000000" pitchFamily="2" charset="2"/>
              <a:buAutoNum type="arabicPeriod"/>
            </a:pPr>
            <a:r>
              <a:rPr lang="en-US" altLang="en-US" sz="2600" dirty="0"/>
              <a:t>Whenever an event occurs, the subject notifies all observers. </a:t>
            </a:r>
          </a:p>
        </p:txBody>
      </p:sp>
      <p:sp>
        <p:nvSpPr>
          <p:cNvPr id="2" name="Content Placeholder 1">
            <a:extLst>
              <a:ext uri="{FF2B5EF4-FFF2-40B4-BE49-F238E27FC236}">
                <a16:creationId xmlns:a16="http://schemas.microsoft.com/office/drawing/2014/main" id="{1DF1020F-4CF8-4FF1-8DE8-352DB00FD5C0}"/>
              </a:ext>
            </a:extLst>
          </p:cNvPr>
          <p:cNvSpPr>
            <a:spLocks noGrp="1"/>
          </p:cNvSpPr>
          <p:nvPr>
            <p:ph sz="quarter" idx="10"/>
          </p:nvPr>
        </p:nvSpPr>
        <p:spPr/>
        <p:txBody>
          <a:bodyPr>
            <a:noAutofit/>
          </a:bodyPr>
          <a:lstStyle/>
          <a:p>
            <a:r>
              <a:rPr lang="en-GB" dirty="0"/>
              <a:t>OBSERVER Pattern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descr="Ch5_un04">
            <a:extLst>
              <a:ext uri="{FF2B5EF4-FFF2-40B4-BE49-F238E27FC236}">
                <a16:creationId xmlns:a16="http://schemas.microsoft.com/office/drawing/2014/main" id="{42B8905F-2555-4DBD-B29E-13D8B6B1D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43931" y="2066925"/>
            <a:ext cx="4714875" cy="3152775"/>
          </a:xfrm>
          <a:noFill/>
        </p:spPr>
      </p:pic>
      <p:sp>
        <p:nvSpPr>
          <p:cNvPr id="2" name="Content Placeholder 1">
            <a:extLst>
              <a:ext uri="{FF2B5EF4-FFF2-40B4-BE49-F238E27FC236}">
                <a16:creationId xmlns:a16="http://schemas.microsoft.com/office/drawing/2014/main" id="{34A8DCA1-8A23-48F6-A358-4728B650F65F}"/>
              </a:ext>
            </a:extLst>
          </p:cNvPr>
          <p:cNvSpPr>
            <a:spLocks noGrp="1"/>
          </p:cNvSpPr>
          <p:nvPr>
            <p:ph sz="quarter" idx="10"/>
          </p:nvPr>
        </p:nvSpPr>
        <p:spPr/>
        <p:txBody>
          <a:bodyPr>
            <a:noAutofit/>
          </a:bodyPr>
          <a:lstStyle/>
          <a:p>
            <a:r>
              <a:rPr lang="en-GB" dirty="0"/>
              <a:t>OBSERVER Pattern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5" name="Group 3">
            <a:extLst>
              <a:ext uri="{FF2B5EF4-FFF2-40B4-BE49-F238E27FC236}">
                <a16:creationId xmlns:a16="http://schemas.microsoft.com/office/drawing/2014/main" id="{A0B00D08-4321-42B4-B3EB-6ACA2B32B9C3}"/>
              </a:ext>
            </a:extLst>
          </p:cNvPr>
          <p:cNvGraphicFramePr>
            <a:graphicFrameLocks noGrp="1"/>
          </p:cNvGraphicFramePr>
          <p:nvPr>
            <p:ph idx="1"/>
          </p:nvPr>
        </p:nvGraphicFramePr>
        <p:xfrm>
          <a:off x="211138" y="788988"/>
          <a:ext cx="8780462" cy="2908367"/>
        </p:xfrm>
        <a:graphic>
          <a:graphicData uri="http://schemas.openxmlformats.org/drawingml/2006/table">
            <a:tbl>
              <a:tblPr/>
              <a:tblGrid>
                <a:gridCol w="4390231">
                  <a:extLst>
                    <a:ext uri="{9D8B030D-6E8A-4147-A177-3AD203B41FA5}">
                      <a16:colId xmlns:a16="http://schemas.microsoft.com/office/drawing/2014/main" val="20000"/>
                    </a:ext>
                  </a:extLst>
                </a:gridCol>
                <a:gridCol w="4390231">
                  <a:extLst>
                    <a:ext uri="{9D8B030D-6E8A-4147-A177-3AD203B41FA5}">
                      <a16:colId xmlns:a16="http://schemas.microsoft.com/office/drawing/2014/main" val="20001"/>
                    </a:ext>
                  </a:extLst>
                </a:gridCol>
              </a:tblGrid>
              <a:tr h="458738">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Name in Design Pattern</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Actual Name</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57150">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Subject</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JButton</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7">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Observer</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ActionListener</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3980">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ConcreteObserver</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The class that implements the ActionListener interface type</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7">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attach()</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addActionListener</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039">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notify()</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actionPerformed</a:t>
                      </a:r>
                      <a:endParaRPr kumimoji="0" lang="en-US" sz="2000" b="0" i="0" u="none" strike="noStrike" cap="none" normalizeH="0" baseline="0">
                        <a:ln>
                          <a:noFill/>
                        </a:ln>
                        <a:solidFill>
                          <a:schemeClr val="tx1"/>
                        </a:solidFill>
                        <a:effectLst/>
                        <a:latin typeface="Tahoma" charset="0"/>
                      </a:endParaRPr>
                    </a:p>
                  </a:txBody>
                  <a:tcPr marL="97561" marR="97561"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Content Placeholder 1">
            <a:extLst>
              <a:ext uri="{FF2B5EF4-FFF2-40B4-BE49-F238E27FC236}">
                <a16:creationId xmlns:a16="http://schemas.microsoft.com/office/drawing/2014/main" id="{9141A656-B2EB-4A46-AF4D-879CD7DC72F7}"/>
              </a:ext>
            </a:extLst>
          </p:cNvPr>
          <p:cNvSpPr>
            <a:spLocks noGrp="1"/>
          </p:cNvSpPr>
          <p:nvPr>
            <p:ph sz="quarter" idx="10"/>
          </p:nvPr>
        </p:nvSpPr>
        <p:spPr/>
        <p:txBody>
          <a:bodyPr>
            <a:noAutofit/>
          </a:bodyPr>
          <a:lstStyle/>
          <a:p>
            <a:r>
              <a:rPr lang="en-GB" dirty="0"/>
              <a:t>OBSERVER Pattern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4D26F5B8-DC29-4F25-A633-109EAF7AA3F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dirty="0">
                <a:solidFill>
                  <a:schemeClr val="accent1">
                    <a:satMod val="150000"/>
                  </a:schemeClr>
                </a:solidFill>
              </a:rPr>
              <a:t>C</a:t>
            </a:r>
            <a:r>
              <a:rPr lang="en-US" altLang="ko-KR" sz="4000" dirty="0">
                <a:solidFill>
                  <a:schemeClr val="accent1">
                    <a:satMod val="150000"/>
                  </a:schemeClr>
                </a:solidFill>
                <a:ea typeface="굴림" charset="-127"/>
              </a:rPr>
              <a:t>OMPOSITE</a:t>
            </a:r>
            <a:r>
              <a:rPr lang="en-US" sz="4000" dirty="0">
                <a:solidFill>
                  <a:schemeClr val="accent1">
                    <a:satMod val="150000"/>
                  </a:schemeClr>
                </a:solidFill>
              </a:rPr>
              <a:t> Pattern </a:t>
            </a:r>
            <a:br>
              <a:rPr lang="en-US" altLang="ko-KR" sz="4000" dirty="0">
                <a:solidFill>
                  <a:schemeClr val="accent1">
                    <a:satMod val="150000"/>
                  </a:schemeClr>
                </a:solidFill>
                <a:ea typeface="굴림" charset="-127"/>
              </a:rPr>
            </a:br>
            <a:r>
              <a:rPr lang="en-US" sz="3200" dirty="0">
                <a:solidFill>
                  <a:schemeClr val="accent1">
                    <a:satMod val="150000"/>
                  </a:schemeClr>
                </a:solidFill>
              </a:rPr>
              <a:t>Containers and Components</a:t>
            </a:r>
            <a:r>
              <a:rPr lang="en-US" sz="4000" dirty="0">
                <a:solidFill>
                  <a:schemeClr val="accent1">
                    <a:satMod val="150000"/>
                  </a:schemeClr>
                </a:solidFill>
              </a:rPr>
              <a:t> </a:t>
            </a:r>
          </a:p>
        </p:txBody>
      </p:sp>
      <p:sp>
        <p:nvSpPr>
          <p:cNvPr id="49155" name="Rectangle 3">
            <a:extLst>
              <a:ext uri="{FF2B5EF4-FFF2-40B4-BE49-F238E27FC236}">
                <a16:creationId xmlns:a16="http://schemas.microsoft.com/office/drawing/2014/main" id="{95FB1633-8EFE-4FB5-B8B7-B5C7730ACF18}"/>
              </a:ext>
            </a:extLst>
          </p:cNvPr>
          <p:cNvSpPr>
            <a:spLocks noGrp="1" noChangeArrowheads="1"/>
          </p:cNvSpPr>
          <p:nvPr>
            <p:ph idx="1"/>
          </p:nvPr>
        </p:nvSpPr>
        <p:spPr/>
        <p:txBody>
          <a:bodyPr/>
          <a:lstStyle/>
          <a:p>
            <a:pPr eaLnBrk="1" hangingPunct="1">
              <a:lnSpc>
                <a:spcPct val="90000"/>
              </a:lnSpc>
            </a:pPr>
            <a:r>
              <a:rPr lang="en-US" altLang="en-US"/>
              <a:t>Containers collect GUI components </a:t>
            </a:r>
          </a:p>
          <a:p>
            <a:pPr eaLnBrk="1" hangingPunct="1">
              <a:lnSpc>
                <a:spcPct val="90000"/>
              </a:lnSpc>
            </a:pPr>
            <a:r>
              <a:rPr lang="en-US" altLang="en-US"/>
              <a:t>Sometimes, want to add a container to another container </a:t>
            </a:r>
          </a:p>
          <a:p>
            <a:pPr eaLnBrk="1" hangingPunct="1">
              <a:lnSpc>
                <a:spcPct val="90000"/>
              </a:lnSpc>
            </a:pPr>
            <a:r>
              <a:rPr lang="en-US" altLang="en-US"/>
              <a:t>Container should </a:t>
            </a:r>
            <a:r>
              <a:rPr lang="en-US" altLang="en-US" i="1"/>
              <a:t>be</a:t>
            </a:r>
            <a:r>
              <a:rPr lang="en-US" altLang="en-US"/>
              <a:t> a component </a:t>
            </a:r>
          </a:p>
          <a:p>
            <a:pPr eaLnBrk="1" hangingPunct="1">
              <a:lnSpc>
                <a:spcPct val="90000"/>
              </a:lnSpc>
            </a:pPr>
            <a:r>
              <a:rPr lang="en-US" altLang="en-US">
                <a:solidFill>
                  <a:srgbClr val="0000FF"/>
                </a:solidFill>
              </a:rPr>
              <a:t>Composite design pattern</a:t>
            </a:r>
            <a:r>
              <a:rPr lang="en-US" altLang="en-US"/>
              <a:t> </a:t>
            </a:r>
          </a:p>
          <a:p>
            <a:pPr lvl="1" eaLnBrk="1" hangingPunct="1">
              <a:lnSpc>
                <a:spcPct val="90000"/>
              </a:lnSpc>
            </a:pPr>
            <a:r>
              <a:rPr lang="en-US" altLang="en-US"/>
              <a:t>Composite method typically invoke component methods </a:t>
            </a:r>
          </a:p>
          <a:p>
            <a:pPr lvl="1" eaLnBrk="1" hangingPunct="1">
              <a:lnSpc>
                <a:spcPct val="90000"/>
              </a:lnSpc>
            </a:pPr>
            <a:r>
              <a:rPr lang="en-US" altLang="en-US"/>
              <a:t>E.g. Container.getPreferredSize invokes getPreferredSize of components </a:t>
            </a:r>
          </a:p>
          <a:p>
            <a:pPr eaLnBrk="1" hangingPunct="1">
              <a:lnSpc>
                <a:spcPct val="90000"/>
              </a:lnSpc>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1135A295-BDA4-476D-9541-FCE48AEDB1F9}"/>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accent1">
                    <a:satMod val="150000"/>
                  </a:schemeClr>
                </a:solidFill>
              </a:rPr>
              <a:t>C</a:t>
            </a:r>
            <a:r>
              <a:rPr lang="en-US" altLang="ko-KR" sz="4000">
                <a:solidFill>
                  <a:schemeClr val="accent1">
                    <a:satMod val="150000"/>
                  </a:schemeClr>
                </a:solidFill>
                <a:ea typeface="굴림" charset="-127"/>
              </a:rPr>
              <a:t>OMPOSITE</a:t>
            </a:r>
            <a:r>
              <a:rPr lang="en-US" sz="4000">
                <a:solidFill>
                  <a:schemeClr val="accent1">
                    <a:satMod val="150000"/>
                  </a:schemeClr>
                </a:solidFill>
              </a:rPr>
              <a:t> Pattern </a:t>
            </a:r>
            <a:br>
              <a:rPr lang="en-US" altLang="ko-KR" sz="4000">
                <a:solidFill>
                  <a:schemeClr val="accent1">
                    <a:satMod val="150000"/>
                  </a:schemeClr>
                </a:solidFill>
                <a:ea typeface="굴림" charset="-127"/>
              </a:rPr>
            </a:br>
            <a:r>
              <a:rPr lang="en-US" sz="3200">
                <a:solidFill>
                  <a:schemeClr val="accent1">
                    <a:satMod val="150000"/>
                  </a:schemeClr>
                </a:solidFill>
              </a:rPr>
              <a:t>Containers and Components</a:t>
            </a:r>
          </a:p>
        </p:txBody>
      </p:sp>
      <p:sp>
        <p:nvSpPr>
          <p:cNvPr id="50179" name="Rectangle 3">
            <a:extLst>
              <a:ext uri="{FF2B5EF4-FFF2-40B4-BE49-F238E27FC236}">
                <a16:creationId xmlns:a16="http://schemas.microsoft.com/office/drawing/2014/main" id="{04786B84-620A-4BA9-AF22-BDB2DCE5ADF9}"/>
              </a:ext>
            </a:extLst>
          </p:cNvPr>
          <p:cNvSpPr>
            <a:spLocks noGrp="1" noChangeArrowheads="1"/>
          </p:cNvSpPr>
          <p:nvPr>
            <p:ph idx="1"/>
          </p:nvPr>
        </p:nvSpPr>
        <p:spPr/>
        <p:txBody>
          <a:bodyPr/>
          <a:lstStyle/>
          <a:p>
            <a:pPr eaLnBrk="1" hangingPunct="1"/>
            <a:r>
              <a:rPr lang="en-US" altLang="ko-KR">
                <a:ea typeface="굴림" panose="020B0600000101010101" pitchFamily="34" charset="-127"/>
              </a:rPr>
              <a:t>The </a:t>
            </a:r>
            <a:r>
              <a:rPr lang="en-US" altLang="ko-KR">
                <a:solidFill>
                  <a:srgbClr val="0000FF"/>
                </a:solidFill>
                <a:ea typeface="굴림" panose="020B0600000101010101" pitchFamily="34" charset="-127"/>
              </a:rPr>
              <a:t>COMPOSITE pattern teaches</a:t>
            </a:r>
            <a:r>
              <a:rPr lang="en-US" altLang="ko-KR">
                <a:ea typeface="굴림" panose="020B0600000101010101" pitchFamily="34" charset="-127"/>
              </a:rPr>
              <a:t> how to combine several objects into an object that has the same behavior as its parts.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CEDE7D4A-3274-44BA-BBA9-DD1AEB3926A5}"/>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C</a:t>
            </a:r>
            <a:r>
              <a:rPr lang="en-US" altLang="ko-KR">
                <a:solidFill>
                  <a:schemeClr val="accent1">
                    <a:satMod val="150000"/>
                  </a:schemeClr>
                </a:solidFill>
                <a:ea typeface="굴림" charset="-127"/>
              </a:rPr>
              <a:t>OMPOSITE</a:t>
            </a:r>
            <a:r>
              <a:rPr lang="en-US">
                <a:solidFill>
                  <a:schemeClr val="accent1">
                    <a:satMod val="150000"/>
                  </a:schemeClr>
                </a:solidFill>
              </a:rPr>
              <a:t> Pattern </a:t>
            </a:r>
          </a:p>
        </p:txBody>
      </p:sp>
      <p:sp>
        <p:nvSpPr>
          <p:cNvPr id="51203" name="Rectangle 3">
            <a:extLst>
              <a:ext uri="{FF2B5EF4-FFF2-40B4-BE49-F238E27FC236}">
                <a16:creationId xmlns:a16="http://schemas.microsoft.com/office/drawing/2014/main" id="{2A07A1B9-9CDD-43E4-B88B-AAD2CDF2C983}"/>
              </a:ext>
            </a:extLst>
          </p:cNvPr>
          <p:cNvSpPr>
            <a:spLocks noGrp="1" noChangeArrowheads="1"/>
          </p:cNvSpPr>
          <p:nvPr>
            <p:ph idx="1"/>
          </p:nvPr>
        </p:nvSpPr>
        <p:spPr>
          <a:xfrm>
            <a:off x="457200" y="1600200"/>
            <a:ext cx="8229600" cy="4800600"/>
          </a:xfrm>
        </p:spPr>
        <p:txBody>
          <a:bodyPr/>
          <a:lstStyle/>
          <a:p>
            <a:pPr marL="457200" indent="-457200" eaLnBrk="1" hangingPunct="1">
              <a:lnSpc>
                <a:spcPct val="90000"/>
              </a:lnSpc>
            </a:pPr>
            <a:r>
              <a:rPr lang="en-US" altLang="en-US" b="1"/>
              <a:t>Context </a:t>
            </a:r>
          </a:p>
          <a:p>
            <a:pPr marL="838200" lvl="1" indent="-381000" eaLnBrk="1" hangingPunct="1">
              <a:lnSpc>
                <a:spcPct val="90000"/>
              </a:lnSpc>
              <a:buFont typeface="Wingdings" panose="05000000000000000000" pitchFamily="2" charset="2"/>
              <a:buAutoNum type="arabicPeriod"/>
            </a:pPr>
            <a:r>
              <a:rPr lang="en-US" altLang="en-US" sz="2000"/>
              <a:t>Primitive objects can be combined to composite objects </a:t>
            </a:r>
          </a:p>
          <a:p>
            <a:pPr marL="838200" lvl="1" indent="-381000" eaLnBrk="1" hangingPunct="1">
              <a:lnSpc>
                <a:spcPct val="90000"/>
              </a:lnSpc>
              <a:buFont typeface="Wingdings" panose="05000000000000000000" pitchFamily="2" charset="2"/>
              <a:buAutoNum type="arabicPeriod"/>
            </a:pPr>
            <a:r>
              <a:rPr lang="en-US" altLang="en-US" sz="2000"/>
              <a:t>Clients treat a composite object as a primitive object</a:t>
            </a:r>
            <a:br>
              <a:rPr lang="en-US" altLang="en-US" sz="2000"/>
            </a:br>
            <a:endParaRPr lang="en-US" altLang="en-US" sz="2000"/>
          </a:p>
          <a:p>
            <a:pPr marL="457200" indent="-457200" eaLnBrk="1" hangingPunct="1">
              <a:lnSpc>
                <a:spcPct val="90000"/>
              </a:lnSpc>
            </a:pPr>
            <a:r>
              <a:rPr lang="en-US" altLang="en-US" b="1"/>
              <a:t>Solution </a:t>
            </a:r>
          </a:p>
          <a:p>
            <a:pPr marL="838200" lvl="1" indent="-381000" eaLnBrk="1" hangingPunct="1">
              <a:lnSpc>
                <a:spcPct val="90000"/>
              </a:lnSpc>
              <a:buFont typeface="Wingdings" panose="05000000000000000000" pitchFamily="2" charset="2"/>
              <a:buAutoNum type="arabicPeriod"/>
            </a:pPr>
            <a:r>
              <a:rPr lang="en-US" altLang="en-US" sz="2000"/>
              <a:t>Define an interface type that is an abstraction for the primitive objects </a:t>
            </a:r>
          </a:p>
          <a:p>
            <a:pPr marL="838200" lvl="1" indent="-381000" eaLnBrk="1" hangingPunct="1">
              <a:lnSpc>
                <a:spcPct val="90000"/>
              </a:lnSpc>
              <a:buFont typeface="Wingdings" panose="05000000000000000000" pitchFamily="2" charset="2"/>
              <a:buAutoNum type="arabicPeriod"/>
            </a:pPr>
            <a:r>
              <a:rPr lang="en-US" altLang="en-US" sz="2000"/>
              <a:t>Composite object </a:t>
            </a:r>
            <a:r>
              <a:rPr lang="en-US" altLang="ko-KR" sz="2000">
                <a:ea typeface="굴림" panose="020B0600000101010101" pitchFamily="34" charset="-127"/>
              </a:rPr>
              <a:t>contains a </a:t>
            </a:r>
            <a:r>
              <a:rPr lang="en-US" altLang="en-US" sz="2000"/>
              <a:t>collect</a:t>
            </a:r>
            <a:r>
              <a:rPr lang="en-US" altLang="ko-KR" sz="2000">
                <a:ea typeface="굴림" panose="020B0600000101010101" pitchFamily="34" charset="-127"/>
              </a:rPr>
              <a:t>ion of </a:t>
            </a:r>
            <a:r>
              <a:rPr lang="en-US" altLang="en-US" sz="2000"/>
              <a:t>primitive object</a:t>
            </a:r>
            <a:r>
              <a:rPr lang="en-US" altLang="ko-KR" sz="2000">
                <a:ea typeface="굴림" panose="020B0600000101010101" pitchFamily="34" charset="-127"/>
              </a:rPr>
              <a:t>s</a:t>
            </a:r>
          </a:p>
          <a:p>
            <a:pPr marL="838200" lvl="1" indent="-381000" eaLnBrk="1" hangingPunct="1">
              <a:lnSpc>
                <a:spcPct val="90000"/>
              </a:lnSpc>
              <a:buFont typeface="Wingdings" panose="05000000000000000000" pitchFamily="2" charset="2"/>
              <a:buAutoNum type="arabicPeriod"/>
            </a:pPr>
            <a:r>
              <a:rPr lang="en-US" altLang="ko-KR" sz="2000">
                <a:ea typeface="굴림" panose="020B0600000101010101" pitchFamily="34" charset="-127"/>
              </a:rPr>
              <a:t>Both primitive classes and composite classes implement that interface type. </a:t>
            </a:r>
            <a:endParaRPr lang="en-US" altLang="en-US" sz="2000"/>
          </a:p>
          <a:p>
            <a:pPr marL="838200" lvl="1" indent="-381000" eaLnBrk="1" hangingPunct="1">
              <a:lnSpc>
                <a:spcPct val="90000"/>
              </a:lnSpc>
              <a:buFont typeface="Wingdings" panose="05000000000000000000" pitchFamily="2" charset="2"/>
              <a:buAutoNum type="arabicPeriod"/>
            </a:pPr>
            <a:r>
              <a:rPr lang="en-US" altLang="en-US" sz="2000"/>
              <a:t>When implementing a method from the interface type, the composite class applies the method to its primitive objects and combines the results</a:t>
            </a:r>
            <a:r>
              <a:rPr lang="en-US" altLang="ko-KR" sz="2000">
                <a:ea typeface="굴림" panose="020B0600000101010101" pitchFamily="34" charset="-127"/>
              </a:rPr>
              <a:t>.</a:t>
            </a:r>
            <a:r>
              <a:rPr lang="en-US" altLang="en-US" sz="18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943CA28D-344E-4A73-A7B6-9D1631E31029}"/>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C</a:t>
            </a:r>
            <a:r>
              <a:rPr lang="en-US" altLang="ko-KR">
                <a:solidFill>
                  <a:schemeClr val="accent1">
                    <a:satMod val="150000"/>
                  </a:schemeClr>
                </a:solidFill>
                <a:ea typeface="굴림" charset="-127"/>
              </a:rPr>
              <a:t>OMPOSITE</a:t>
            </a:r>
            <a:r>
              <a:rPr lang="en-US">
                <a:solidFill>
                  <a:schemeClr val="accent1">
                    <a:satMod val="150000"/>
                  </a:schemeClr>
                </a:solidFill>
              </a:rPr>
              <a:t> Pattern</a:t>
            </a:r>
          </a:p>
        </p:txBody>
      </p:sp>
      <p:pic>
        <p:nvPicPr>
          <p:cNvPr id="52227" name="Picture 3" descr="Ch5_un06">
            <a:extLst>
              <a:ext uri="{FF2B5EF4-FFF2-40B4-BE49-F238E27FC236}">
                <a16:creationId xmlns:a16="http://schemas.microsoft.com/office/drawing/2014/main" id="{573BB1DC-1D98-4B60-9A5F-70F2C8B42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752600"/>
            <a:ext cx="80962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33CDB2D8-6736-4929-A419-C8BF308E63C6}"/>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C</a:t>
            </a:r>
            <a:r>
              <a:rPr lang="en-US" altLang="ko-KR">
                <a:solidFill>
                  <a:schemeClr val="accent1">
                    <a:satMod val="150000"/>
                  </a:schemeClr>
                </a:solidFill>
                <a:ea typeface="굴림" charset="-127"/>
              </a:rPr>
              <a:t>OMPOSITE</a:t>
            </a:r>
            <a:r>
              <a:rPr lang="en-US">
                <a:solidFill>
                  <a:schemeClr val="accent1">
                    <a:satMod val="150000"/>
                  </a:schemeClr>
                </a:solidFill>
              </a:rPr>
              <a:t> Pattern</a:t>
            </a:r>
          </a:p>
        </p:txBody>
      </p:sp>
      <p:graphicFrame>
        <p:nvGraphicFramePr>
          <p:cNvPr id="250883" name="Group 3">
            <a:extLst>
              <a:ext uri="{FF2B5EF4-FFF2-40B4-BE49-F238E27FC236}">
                <a16:creationId xmlns:a16="http://schemas.microsoft.com/office/drawing/2014/main" id="{EF71C29E-5D07-4BB9-A5D4-C2C983C63E6F}"/>
              </a:ext>
            </a:extLst>
          </p:cNvPr>
          <p:cNvGraphicFramePr>
            <a:graphicFrameLocks noGrp="1"/>
          </p:cNvGraphicFramePr>
          <p:nvPr>
            <p:ph type="tbl" idx="1"/>
          </p:nvPr>
        </p:nvGraphicFramePr>
        <p:xfrm>
          <a:off x="457200" y="1981200"/>
          <a:ext cx="8229600" cy="3390899"/>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314">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Name in Design Pattern</a:t>
                      </a:r>
                      <a:endParaRPr kumimoji="0" lang="en-US" sz="2000" b="0" i="0" u="none" strike="noStrike" cap="none" normalizeH="0" baseline="0">
                        <a:ln>
                          <a:noFill/>
                        </a:ln>
                        <a:solidFill>
                          <a:schemeClr val="tx1"/>
                        </a:solidFill>
                        <a:effectLst/>
                        <a:latin typeface="Tahom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Actual Name</a:t>
                      </a:r>
                      <a:endParaRPr kumimoji="0" lang="en-US" sz="2000" b="0" i="0" u="none" strike="noStrike" cap="none" normalizeH="0" baseline="0">
                        <a:ln>
                          <a:noFill/>
                        </a:ln>
                        <a:solidFill>
                          <a:schemeClr val="tx1"/>
                        </a:solidFill>
                        <a:effectLst/>
                        <a:latin typeface="Tahom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06476">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Primitive</a:t>
                      </a:r>
                      <a:endParaRPr kumimoji="0" lang="en-US" sz="2000" b="0" i="0" u="none" strike="noStrike" cap="none" normalizeH="0" baseline="0">
                        <a:ln>
                          <a:noFill/>
                        </a:ln>
                        <a:solidFill>
                          <a:schemeClr val="tx1"/>
                        </a:solidFill>
                        <a:effectLst/>
                        <a:latin typeface="Tahom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Component</a:t>
                      </a:r>
                      <a:endParaRPr kumimoji="0" lang="en-US" sz="2000" b="0" i="0" u="none" strike="noStrike" cap="none" normalizeH="0" baseline="0">
                        <a:ln>
                          <a:noFill/>
                        </a:ln>
                        <a:solidFill>
                          <a:schemeClr val="tx1"/>
                        </a:solidFill>
                        <a:effectLst/>
                        <a:latin typeface="Tahom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8021">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Composite</a:t>
                      </a:r>
                      <a:endParaRPr kumimoji="0" lang="en-US" sz="2000" b="0" i="0" u="none" strike="noStrike" cap="none" normalizeH="0" baseline="0">
                        <a:ln>
                          <a:noFill/>
                        </a:ln>
                        <a:solidFill>
                          <a:schemeClr val="tx1"/>
                        </a:solidFill>
                        <a:effectLst/>
                        <a:latin typeface="Tahom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Container or a subclass such as JPanel</a:t>
                      </a:r>
                      <a:endParaRPr kumimoji="0" lang="en-US" sz="2000" b="0" i="0" u="none" strike="noStrike" cap="none" normalizeH="0" baseline="0">
                        <a:ln>
                          <a:noFill/>
                        </a:ln>
                        <a:solidFill>
                          <a:schemeClr val="tx1"/>
                        </a:solidFill>
                        <a:effectLst/>
                        <a:latin typeface="Tahom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5044">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Leaf</a:t>
                      </a:r>
                      <a:endParaRPr kumimoji="0" lang="en-US" sz="2000" b="0" i="0" u="none" strike="noStrike" cap="none" normalizeH="0" baseline="0">
                        <a:ln>
                          <a:noFill/>
                        </a:ln>
                        <a:solidFill>
                          <a:schemeClr val="tx1"/>
                        </a:solidFill>
                        <a:effectLst/>
                        <a:latin typeface="Tahom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 component that has no children such as JButton or JTextArea</a:t>
                      </a:r>
                      <a:endParaRPr kumimoji="0" lang="en-US" sz="2000" b="0" i="0" u="none" strike="noStrike" cap="none" normalizeH="0" baseline="0">
                        <a:ln>
                          <a:noFill/>
                        </a:ln>
                        <a:solidFill>
                          <a:schemeClr val="tx1"/>
                        </a:solidFill>
                        <a:effectLst/>
                        <a:latin typeface="Tahom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5044">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method()</a:t>
                      </a:r>
                      <a:endParaRPr kumimoji="0" lang="en-US" sz="2000" b="0" i="0" u="none" strike="noStrike" cap="none" normalizeH="0" baseline="0">
                        <a:ln>
                          <a:noFill/>
                        </a:ln>
                        <a:solidFill>
                          <a:schemeClr val="tx1"/>
                        </a:solidFill>
                        <a:effectLst/>
                        <a:latin typeface="Tahoma"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 method of the Component interface such as getPreferredSize</a:t>
                      </a:r>
                      <a:endParaRPr kumimoji="0" lang="en-US" sz="2000" b="0" i="0" u="none" strike="noStrike" cap="none" normalizeH="0" baseline="0">
                        <a:ln>
                          <a:noFill/>
                        </a:ln>
                        <a:solidFill>
                          <a:schemeClr val="tx1"/>
                        </a:solidFill>
                        <a:effectLst/>
                        <a:latin typeface="Tahoma"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21D30761-AD7D-4A75-9611-478D421C705B}"/>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accent1">
                    <a:satMod val="150000"/>
                  </a:schemeClr>
                </a:solidFill>
              </a:rPr>
              <a:t>D</a:t>
            </a:r>
            <a:r>
              <a:rPr lang="en-US" altLang="ko-KR" sz="4000">
                <a:solidFill>
                  <a:schemeClr val="accent1">
                    <a:satMod val="150000"/>
                  </a:schemeClr>
                </a:solidFill>
                <a:ea typeface="굴림" charset="-127"/>
              </a:rPr>
              <a:t>ECORATOR</a:t>
            </a:r>
            <a:r>
              <a:rPr lang="en-US" sz="4000">
                <a:solidFill>
                  <a:schemeClr val="accent1">
                    <a:satMod val="150000"/>
                  </a:schemeClr>
                </a:solidFill>
              </a:rPr>
              <a:t> Pattern </a:t>
            </a:r>
            <a:br>
              <a:rPr lang="en-US" altLang="ko-KR" sz="4000">
                <a:solidFill>
                  <a:schemeClr val="accent1">
                    <a:satMod val="150000"/>
                  </a:schemeClr>
                </a:solidFill>
                <a:ea typeface="굴림" charset="-127"/>
              </a:rPr>
            </a:br>
            <a:r>
              <a:rPr lang="en-US" sz="3200">
                <a:solidFill>
                  <a:schemeClr val="accent1">
                    <a:satMod val="150000"/>
                  </a:schemeClr>
                </a:solidFill>
              </a:rPr>
              <a:t>Scroll Bars</a:t>
            </a:r>
            <a:r>
              <a:rPr lang="en-US" sz="4000">
                <a:solidFill>
                  <a:schemeClr val="accent1">
                    <a:satMod val="150000"/>
                  </a:schemeClr>
                </a:solidFill>
              </a:rPr>
              <a:t> </a:t>
            </a:r>
          </a:p>
        </p:txBody>
      </p:sp>
      <p:sp>
        <p:nvSpPr>
          <p:cNvPr id="54275" name="Rectangle 3">
            <a:extLst>
              <a:ext uri="{FF2B5EF4-FFF2-40B4-BE49-F238E27FC236}">
                <a16:creationId xmlns:a16="http://schemas.microsoft.com/office/drawing/2014/main" id="{8DB79E38-C8AD-4B7F-A3BD-D087047F05E1}"/>
              </a:ext>
            </a:extLst>
          </p:cNvPr>
          <p:cNvSpPr>
            <a:spLocks noGrp="1" noChangeArrowheads="1"/>
          </p:cNvSpPr>
          <p:nvPr>
            <p:ph type="body" sz="half" idx="1"/>
          </p:nvPr>
        </p:nvSpPr>
        <p:spPr>
          <a:xfrm>
            <a:off x="457200" y="1600200"/>
            <a:ext cx="8001000" cy="4525963"/>
          </a:xfrm>
        </p:spPr>
        <p:txBody>
          <a:bodyPr/>
          <a:lstStyle/>
          <a:p>
            <a:pPr eaLnBrk="1" hangingPunct="1">
              <a:lnSpc>
                <a:spcPct val="90000"/>
              </a:lnSpc>
            </a:pPr>
            <a:r>
              <a:rPr lang="en-US" altLang="en-US"/>
              <a:t>Scroll bars can surround component</a:t>
            </a:r>
            <a:br>
              <a:rPr lang="en-US" altLang="en-US"/>
            </a:br>
            <a:endParaRPr lang="en-US" altLang="en-US"/>
          </a:p>
          <a:p>
            <a:pPr eaLnBrk="1" hangingPunct="1">
              <a:lnSpc>
                <a:spcPct val="90000"/>
              </a:lnSpc>
              <a:buFont typeface="Wingdings" panose="05000000000000000000" pitchFamily="2" charset="2"/>
              <a:buNone/>
            </a:pPr>
            <a:r>
              <a:rPr lang="en-US" altLang="en-US" sz="2000"/>
              <a:t>	</a:t>
            </a:r>
            <a:r>
              <a:rPr lang="en-US" altLang="en-US" sz="2400"/>
              <a:t>JTextArea area = new JTextArea(10, 25);</a:t>
            </a:r>
          </a:p>
          <a:p>
            <a:pPr eaLnBrk="1" hangingPunct="1">
              <a:lnSpc>
                <a:spcPct val="90000"/>
              </a:lnSpc>
              <a:buFont typeface="Wingdings" panose="05000000000000000000" pitchFamily="2" charset="2"/>
              <a:buNone/>
            </a:pPr>
            <a:r>
              <a:rPr lang="en-US" altLang="en-US" sz="2400"/>
              <a:t>	JScrollPane pane = new JScrollPane(area); </a:t>
            </a:r>
          </a:p>
          <a:p>
            <a:pPr eaLnBrk="1" hangingPunct="1">
              <a:lnSpc>
                <a:spcPct val="90000"/>
              </a:lnSpc>
              <a:buFont typeface="Wingdings" panose="05000000000000000000" pitchFamily="2" charset="2"/>
              <a:buNone/>
            </a:pPr>
            <a:r>
              <a:rPr lang="en-US" altLang="en-US" sz="2000"/>
              <a:t>     </a:t>
            </a:r>
          </a:p>
          <a:p>
            <a:pPr eaLnBrk="1" hangingPunct="1">
              <a:lnSpc>
                <a:spcPct val="90000"/>
              </a:lnSpc>
            </a:pPr>
            <a:r>
              <a:rPr lang="en-US" altLang="en-US"/>
              <a:t>JScrollPane is again a component </a:t>
            </a:r>
          </a:p>
          <a:p>
            <a:pPr eaLnBrk="1" hangingPunct="1">
              <a:lnSpc>
                <a:spcPct val="90000"/>
              </a:lnSpc>
            </a:pPr>
            <a:endParaRPr lang="en-US" altLang="en-US"/>
          </a:p>
        </p:txBody>
      </p:sp>
      <p:pic>
        <p:nvPicPr>
          <p:cNvPr id="54276" name="Picture 4" descr="Ch5_13">
            <a:extLst>
              <a:ext uri="{FF2B5EF4-FFF2-40B4-BE49-F238E27FC236}">
                <a16:creationId xmlns:a16="http://schemas.microsoft.com/office/drawing/2014/main" id="{2033F830-A345-48D4-AD31-6986ABA1BCC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3962400"/>
            <a:ext cx="2552700" cy="25527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5D23CAB-199D-44FE-A15C-49D62C52F2ED}"/>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Design Patterns: Introduction</a:t>
            </a:r>
          </a:p>
          <a:p>
            <a:pPr marL="457200" indent="-457200">
              <a:buFont typeface="Arial" panose="020B0604020202020204" pitchFamily="34" charset="0"/>
              <a:buChar char="•"/>
            </a:pPr>
            <a:r>
              <a:rPr lang="en-GB" dirty="0"/>
              <a:t>Example: Iterator Pattern</a:t>
            </a:r>
          </a:p>
          <a:p>
            <a:pPr marL="457200" indent="-457200">
              <a:buFont typeface="Arial" panose="020B0604020202020204" pitchFamily="34" charset="0"/>
              <a:buChar char="•"/>
            </a:pPr>
            <a:r>
              <a:rPr lang="en-GB" dirty="0"/>
              <a:t>Classification of Design Patterns</a:t>
            </a:r>
          </a:p>
          <a:p>
            <a:pPr marL="857250" lvl="1" indent="-457200">
              <a:buFont typeface="Arial" panose="020B0604020202020204" pitchFamily="34" charset="0"/>
              <a:buChar char="•"/>
            </a:pPr>
            <a:r>
              <a:rPr lang="en-GB" altLang="en-US" dirty="0"/>
              <a:t>Creational patterns</a:t>
            </a:r>
          </a:p>
          <a:p>
            <a:pPr marL="857250" lvl="1" indent="-457200">
              <a:buFont typeface="Arial" panose="020B0604020202020204" pitchFamily="34" charset="0"/>
              <a:buChar char="•"/>
            </a:pPr>
            <a:r>
              <a:rPr lang="en-GB" altLang="en-US" dirty="0"/>
              <a:t>Structural patterns</a:t>
            </a:r>
          </a:p>
          <a:p>
            <a:pPr marL="857250" lvl="1" indent="-457200">
              <a:buFont typeface="Arial" panose="020B0604020202020204" pitchFamily="34" charset="0"/>
              <a:buChar char="•"/>
            </a:pPr>
            <a:r>
              <a:rPr lang="en-GB" altLang="en-US" dirty="0"/>
              <a:t>Behavioural patterns</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0" indent="0"/>
            <a:endParaRPr lang="en-GB" sz="800" dirty="0"/>
          </a:p>
          <a:p>
            <a:pPr marL="0" indent="0"/>
            <a:endParaRPr lang="en-GB" sz="800" dirty="0"/>
          </a:p>
          <a:p>
            <a:pPr marL="0" indent="0"/>
            <a:endParaRPr lang="en-GB" sz="800" dirty="0"/>
          </a:p>
          <a:p>
            <a:pPr marL="0" indent="0"/>
            <a:endParaRPr lang="en-GB" sz="800" dirty="0"/>
          </a:p>
          <a:p>
            <a:pPr marL="0" indent="0"/>
            <a:endParaRPr lang="en-GB" sz="800" dirty="0"/>
          </a:p>
          <a:p>
            <a:pPr marL="0" indent="0"/>
            <a:endParaRPr lang="en-GB" sz="800" dirty="0"/>
          </a:p>
          <a:p>
            <a:pPr marL="0" indent="0"/>
            <a:endParaRPr lang="en-GB" sz="800" dirty="0"/>
          </a:p>
          <a:p>
            <a:pPr marL="0" indent="0"/>
            <a:endParaRPr lang="en-GB" sz="800" dirty="0"/>
          </a:p>
          <a:p>
            <a:pPr marL="0" indent="0"/>
            <a:r>
              <a:rPr lang="en-GB" sz="800" dirty="0"/>
              <a:t>Sources (Slide 3 to 10):</a:t>
            </a:r>
          </a:p>
          <a:p>
            <a:pPr marL="0" indent="0"/>
            <a:r>
              <a:rPr lang="en-GB" sz="800" dirty="0">
                <a:hlinkClick r:id="rId2"/>
              </a:rPr>
              <a:t>https://www.javatpoint.com/observer-pattern</a:t>
            </a:r>
            <a:endParaRPr lang="en-GB" sz="800" dirty="0"/>
          </a:p>
          <a:p>
            <a:pPr marL="0" indent="0"/>
            <a:r>
              <a:rPr lang="en-GB" altLang="en-US" sz="800" dirty="0">
                <a:solidFill>
                  <a:srgbClr val="1155CC"/>
                </a:solidFill>
                <a:hlinkClick r:id="rId3">
                  <a:extLst>
                    <a:ext uri="{A12FA001-AC4F-418D-AE19-62706E023703}">
                      <ahyp:hlinkClr xmlns:ahyp="http://schemas.microsoft.com/office/drawing/2018/hyperlinkcolor" val="tx"/>
                    </a:ext>
                  </a:extLst>
                </a:hlinkClick>
              </a:rPr>
              <a:t>Cay </a:t>
            </a:r>
            <a:r>
              <a:rPr lang="en-GB" altLang="en-US" sz="800" dirty="0" err="1">
                <a:solidFill>
                  <a:srgbClr val="1155CC"/>
                </a:solidFill>
                <a:hlinkClick r:id="rId3">
                  <a:extLst>
                    <a:ext uri="{A12FA001-AC4F-418D-AE19-62706E023703}">
                      <ahyp:hlinkClr xmlns:ahyp="http://schemas.microsoft.com/office/drawing/2018/hyperlinkcolor" val="tx"/>
                    </a:ext>
                  </a:extLst>
                </a:hlinkClick>
              </a:rPr>
              <a:t>Horstmann</a:t>
            </a:r>
            <a:r>
              <a:rPr lang="en-GB" altLang="en-US" sz="800" dirty="0">
                <a:solidFill>
                  <a:srgbClr val="1155CC"/>
                </a:solidFill>
                <a:hlinkClick r:id="rId3">
                  <a:extLst>
                    <a:ext uri="{A12FA001-AC4F-418D-AE19-62706E023703}">
                      <ahyp:hlinkClr xmlns:ahyp="http://schemas.microsoft.com/office/drawing/2018/hyperlinkcolor" val="tx"/>
                    </a:ext>
                  </a:extLst>
                </a:hlinkClick>
              </a:rPr>
              <a:t>, Object Oriented Design &amp; Patterns,  John Wiley &amp; Sons, 2006, 2nd Edition</a:t>
            </a:r>
          </a:p>
          <a:p>
            <a:pPr marL="0" indent="0"/>
            <a:endParaRPr lang="en-GB" dirty="0"/>
          </a:p>
        </p:txBody>
      </p:sp>
      <p:sp>
        <p:nvSpPr>
          <p:cNvPr id="5" name="Content Placeholder 4">
            <a:extLst>
              <a:ext uri="{FF2B5EF4-FFF2-40B4-BE49-F238E27FC236}">
                <a16:creationId xmlns:a16="http://schemas.microsoft.com/office/drawing/2014/main" id="{15682692-12AC-4FCF-ABAF-3E7DAC6F1E0C}"/>
              </a:ext>
            </a:extLst>
          </p:cNvPr>
          <p:cNvSpPr>
            <a:spLocks noGrp="1"/>
          </p:cNvSpPr>
          <p:nvPr>
            <p:ph sz="quarter" idx="10"/>
          </p:nvPr>
        </p:nvSpPr>
        <p:spPr/>
        <p:txBody>
          <a:bodyPr>
            <a:normAutofit fontScale="25000" lnSpcReduction="20000"/>
          </a:bodyPr>
          <a:lstStyle/>
          <a:p>
            <a:r>
              <a:rPr lang="en-GB" sz="14400" dirty="0"/>
              <a:t>Contents</a:t>
            </a:r>
            <a:endParaRPr lang="en-GB" dirty="0"/>
          </a:p>
        </p:txBody>
      </p:sp>
    </p:spTree>
    <p:extLst>
      <p:ext uri="{BB962C8B-B14F-4D97-AF65-F5344CB8AC3E}">
        <p14:creationId xmlns:p14="http://schemas.microsoft.com/office/powerpoint/2010/main" val="272745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1A19EDFF-8C4A-425C-AB67-6B6B36CA437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accent1">
                    <a:satMod val="150000"/>
                  </a:schemeClr>
                </a:solidFill>
              </a:rPr>
              <a:t>D</a:t>
            </a:r>
            <a:r>
              <a:rPr lang="en-US" altLang="ko-KR" sz="4000">
                <a:solidFill>
                  <a:schemeClr val="accent1">
                    <a:satMod val="150000"/>
                  </a:schemeClr>
                </a:solidFill>
                <a:ea typeface="굴림" charset="-127"/>
              </a:rPr>
              <a:t>ECORATOR</a:t>
            </a:r>
            <a:r>
              <a:rPr lang="en-US" sz="4000">
                <a:solidFill>
                  <a:schemeClr val="accent1">
                    <a:satMod val="150000"/>
                  </a:schemeClr>
                </a:solidFill>
              </a:rPr>
              <a:t> Pattern </a:t>
            </a:r>
            <a:br>
              <a:rPr lang="en-US" altLang="ko-KR" sz="4000">
                <a:solidFill>
                  <a:schemeClr val="accent1">
                    <a:satMod val="150000"/>
                  </a:schemeClr>
                </a:solidFill>
                <a:ea typeface="굴림" charset="-127"/>
              </a:rPr>
            </a:br>
            <a:r>
              <a:rPr lang="en-US" sz="3200">
                <a:solidFill>
                  <a:schemeClr val="accent1">
                    <a:satMod val="150000"/>
                  </a:schemeClr>
                </a:solidFill>
              </a:rPr>
              <a:t>Scroll Bars</a:t>
            </a:r>
          </a:p>
        </p:txBody>
      </p:sp>
      <p:sp>
        <p:nvSpPr>
          <p:cNvPr id="55299" name="Rectangle 3">
            <a:extLst>
              <a:ext uri="{FF2B5EF4-FFF2-40B4-BE49-F238E27FC236}">
                <a16:creationId xmlns:a16="http://schemas.microsoft.com/office/drawing/2014/main" id="{FA1F160B-1F2E-49EB-8587-D00FD69393A1}"/>
              </a:ext>
            </a:extLst>
          </p:cNvPr>
          <p:cNvSpPr>
            <a:spLocks noGrp="1" noChangeArrowheads="1"/>
          </p:cNvSpPr>
          <p:nvPr>
            <p:ph idx="1"/>
          </p:nvPr>
        </p:nvSpPr>
        <p:spPr/>
        <p:txBody>
          <a:bodyPr/>
          <a:lstStyle/>
          <a:p>
            <a:pPr eaLnBrk="1" hangingPunct="1"/>
            <a:r>
              <a:rPr lang="en-US" altLang="ko-KR">
                <a:ea typeface="굴림" panose="020B0600000101010101" pitchFamily="34" charset="-127"/>
              </a:rPr>
              <a:t>The </a:t>
            </a:r>
            <a:r>
              <a:rPr lang="en-US" altLang="ko-KR">
                <a:solidFill>
                  <a:srgbClr val="0000FF"/>
                </a:solidFill>
                <a:ea typeface="굴림" panose="020B0600000101010101" pitchFamily="34" charset="-127"/>
              </a:rPr>
              <a:t>DECORATOR pattern teaches</a:t>
            </a:r>
            <a:r>
              <a:rPr lang="en-US" altLang="ko-KR">
                <a:ea typeface="굴림" panose="020B0600000101010101" pitchFamily="34" charset="-127"/>
              </a:rPr>
              <a:t> how to form a class that adds functionality to another class while keeping its interface.</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ED4F09AF-000D-4E2D-A21C-45FB5B612941}"/>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D</a:t>
            </a:r>
            <a:r>
              <a:rPr lang="en-US" altLang="ko-KR">
                <a:solidFill>
                  <a:schemeClr val="accent1">
                    <a:satMod val="150000"/>
                  </a:schemeClr>
                </a:solidFill>
                <a:ea typeface="굴림" charset="-127"/>
              </a:rPr>
              <a:t>ECORATOR</a:t>
            </a:r>
            <a:r>
              <a:rPr lang="en-US">
                <a:solidFill>
                  <a:schemeClr val="accent1">
                    <a:satMod val="150000"/>
                  </a:schemeClr>
                </a:solidFill>
              </a:rPr>
              <a:t> Pattern</a:t>
            </a:r>
          </a:p>
        </p:txBody>
      </p:sp>
      <p:sp>
        <p:nvSpPr>
          <p:cNvPr id="56323" name="Rectangle 3">
            <a:extLst>
              <a:ext uri="{FF2B5EF4-FFF2-40B4-BE49-F238E27FC236}">
                <a16:creationId xmlns:a16="http://schemas.microsoft.com/office/drawing/2014/main" id="{54E6BE95-5D98-4701-9EBA-2A54E25ACE57}"/>
              </a:ext>
            </a:extLst>
          </p:cNvPr>
          <p:cNvSpPr>
            <a:spLocks noGrp="1" noChangeArrowheads="1"/>
          </p:cNvSpPr>
          <p:nvPr>
            <p:ph idx="1"/>
          </p:nvPr>
        </p:nvSpPr>
        <p:spPr/>
        <p:txBody>
          <a:bodyPr/>
          <a:lstStyle/>
          <a:p>
            <a:pPr marL="609600" indent="-609600" eaLnBrk="1" hangingPunct="1"/>
            <a:r>
              <a:rPr lang="en-US" altLang="en-US" b="1"/>
              <a:t>Context</a:t>
            </a:r>
          </a:p>
          <a:p>
            <a:pPr marL="990600" lvl="1" indent="-533400" eaLnBrk="1" hangingPunct="1">
              <a:buFont typeface="Wingdings" panose="05000000000000000000" pitchFamily="2" charset="2"/>
              <a:buAutoNum type="arabicPeriod"/>
            </a:pPr>
            <a:r>
              <a:rPr lang="en-US" altLang="en-US"/>
              <a:t>Component objects can be decorated (visually or behaviorally enhanced) </a:t>
            </a:r>
          </a:p>
          <a:p>
            <a:pPr marL="990600" lvl="1" indent="-533400" eaLnBrk="1" hangingPunct="1">
              <a:buFont typeface="Wingdings" panose="05000000000000000000" pitchFamily="2" charset="2"/>
              <a:buAutoNum type="arabicPeriod"/>
            </a:pPr>
            <a:r>
              <a:rPr lang="en-US" altLang="en-US"/>
              <a:t>The decorated object can be used in the same way as the undecorated object </a:t>
            </a:r>
          </a:p>
          <a:p>
            <a:pPr marL="990600" lvl="1" indent="-533400" eaLnBrk="1" hangingPunct="1">
              <a:buFont typeface="Wingdings" panose="05000000000000000000" pitchFamily="2" charset="2"/>
              <a:buAutoNum type="arabicPeriod"/>
            </a:pPr>
            <a:r>
              <a:rPr lang="en-US" altLang="en-US"/>
              <a:t>The component class does not want to take on the responsibility of the decoration </a:t>
            </a:r>
          </a:p>
          <a:p>
            <a:pPr marL="990600" lvl="1" indent="-533400" eaLnBrk="1" hangingPunct="1">
              <a:buFont typeface="Wingdings" panose="05000000000000000000" pitchFamily="2" charset="2"/>
              <a:buAutoNum type="arabicPeriod"/>
            </a:pPr>
            <a:r>
              <a:rPr lang="en-US" altLang="en-US"/>
              <a:t>There may be an open-ended set of possible decorations </a:t>
            </a:r>
          </a:p>
          <a:p>
            <a:pPr marL="609600" indent="-609600"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825B8E1F-367E-4115-9718-31140BFCC404}"/>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D</a:t>
            </a:r>
            <a:r>
              <a:rPr lang="en-US" altLang="ko-KR">
                <a:solidFill>
                  <a:schemeClr val="accent1">
                    <a:satMod val="150000"/>
                  </a:schemeClr>
                </a:solidFill>
                <a:ea typeface="굴림" charset="-127"/>
              </a:rPr>
              <a:t>ECORATOR</a:t>
            </a:r>
            <a:r>
              <a:rPr lang="en-US">
                <a:solidFill>
                  <a:schemeClr val="accent1">
                    <a:satMod val="150000"/>
                  </a:schemeClr>
                </a:solidFill>
              </a:rPr>
              <a:t> Pattern</a:t>
            </a:r>
          </a:p>
        </p:txBody>
      </p:sp>
      <p:sp>
        <p:nvSpPr>
          <p:cNvPr id="57347" name="Rectangle 3">
            <a:extLst>
              <a:ext uri="{FF2B5EF4-FFF2-40B4-BE49-F238E27FC236}">
                <a16:creationId xmlns:a16="http://schemas.microsoft.com/office/drawing/2014/main" id="{E2A37B00-8630-4118-A7A2-DD77339E8105}"/>
              </a:ext>
            </a:extLst>
          </p:cNvPr>
          <p:cNvSpPr>
            <a:spLocks noGrp="1" noChangeArrowheads="1"/>
          </p:cNvSpPr>
          <p:nvPr>
            <p:ph idx="1"/>
          </p:nvPr>
        </p:nvSpPr>
        <p:spPr/>
        <p:txBody>
          <a:bodyPr/>
          <a:lstStyle/>
          <a:p>
            <a:pPr marL="533400" indent="-533400" eaLnBrk="1" hangingPunct="1">
              <a:lnSpc>
                <a:spcPct val="70000"/>
              </a:lnSpc>
            </a:pPr>
            <a:r>
              <a:rPr lang="en-US" altLang="en-US" sz="3000" b="1"/>
              <a:t>Solution </a:t>
            </a:r>
          </a:p>
          <a:p>
            <a:pPr marL="914400" lvl="1" indent="-457200" eaLnBrk="1" hangingPunct="1">
              <a:lnSpc>
                <a:spcPct val="70000"/>
              </a:lnSpc>
              <a:buFont typeface="Wingdings" panose="05000000000000000000" pitchFamily="2" charset="2"/>
              <a:buAutoNum type="arabicPeriod"/>
            </a:pPr>
            <a:r>
              <a:rPr lang="en-US" altLang="en-US" sz="2600"/>
              <a:t>Define an interface type that is an abstraction for the component </a:t>
            </a:r>
          </a:p>
          <a:p>
            <a:pPr marL="914400" lvl="1" indent="-457200" eaLnBrk="1" hangingPunct="1">
              <a:lnSpc>
                <a:spcPct val="70000"/>
              </a:lnSpc>
              <a:buFont typeface="Wingdings" panose="05000000000000000000" pitchFamily="2" charset="2"/>
              <a:buAutoNum type="arabicPeriod"/>
            </a:pPr>
            <a:r>
              <a:rPr lang="en-US" altLang="en-US" sz="2600"/>
              <a:t>Concrete component classes </a:t>
            </a:r>
            <a:r>
              <a:rPr lang="en-US" altLang="ko-KR" sz="2600">
                <a:ea typeface="굴림" panose="020B0600000101010101" pitchFamily="34" charset="-127"/>
              </a:rPr>
              <a:t>implement</a:t>
            </a:r>
            <a:r>
              <a:rPr lang="en-US" altLang="en-US" sz="2600"/>
              <a:t> this interface type. </a:t>
            </a:r>
          </a:p>
          <a:p>
            <a:pPr marL="914400" lvl="1" indent="-457200" eaLnBrk="1" hangingPunct="1">
              <a:lnSpc>
                <a:spcPct val="70000"/>
              </a:lnSpc>
              <a:buFont typeface="Wingdings" panose="05000000000000000000" pitchFamily="2" charset="2"/>
              <a:buAutoNum type="arabicPeriod"/>
            </a:pPr>
            <a:r>
              <a:rPr lang="en-US" altLang="en-US" sz="2600"/>
              <a:t>Decorator classes also </a:t>
            </a:r>
            <a:r>
              <a:rPr lang="en-US" altLang="ko-KR" sz="2600">
                <a:ea typeface="굴림" panose="020B0600000101010101" pitchFamily="34" charset="-127"/>
              </a:rPr>
              <a:t>implement</a:t>
            </a:r>
            <a:r>
              <a:rPr lang="en-US" altLang="en-US" sz="2600"/>
              <a:t> this interface type. </a:t>
            </a:r>
          </a:p>
          <a:p>
            <a:pPr marL="914400" lvl="1" indent="-457200" eaLnBrk="1" hangingPunct="1">
              <a:lnSpc>
                <a:spcPct val="70000"/>
              </a:lnSpc>
              <a:buFont typeface="Wingdings" panose="05000000000000000000" pitchFamily="2" charset="2"/>
              <a:buAutoNum type="arabicPeriod"/>
            </a:pPr>
            <a:r>
              <a:rPr lang="en-US" altLang="en-US" sz="2600"/>
              <a:t>A decorator object manages the component object that it decorates </a:t>
            </a:r>
          </a:p>
          <a:p>
            <a:pPr marL="914400" lvl="1" indent="-457200" eaLnBrk="1" hangingPunct="1">
              <a:lnSpc>
                <a:spcPct val="70000"/>
              </a:lnSpc>
              <a:buFont typeface="Wingdings" panose="05000000000000000000" pitchFamily="2" charset="2"/>
              <a:buAutoNum type="arabicPeriod"/>
            </a:pPr>
            <a:r>
              <a:rPr lang="en-US" altLang="en-US" sz="2600"/>
              <a:t>When implementing a method from the component interface type, the decorator class applies the method to the decorated component and combines the result with the effect of the decoration. </a:t>
            </a:r>
          </a:p>
          <a:p>
            <a:pPr marL="533400" indent="-533400" eaLnBrk="1" hangingPunct="1">
              <a:lnSpc>
                <a:spcPct val="70000"/>
              </a:lnSpc>
            </a:pPr>
            <a:endParaRPr lang="en-US" altLang="en-US"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22646479-4648-4E0F-BAE0-B35245B4A227}"/>
              </a:ext>
            </a:extLst>
          </p:cNvPr>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D</a:t>
            </a:r>
            <a:r>
              <a:rPr lang="en-US" altLang="ko-KR">
                <a:solidFill>
                  <a:schemeClr val="accent1">
                    <a:satMod val="150000"/>
                  </a:schemeClr>
                </a:solidFill>
                <a:ea typeface="굴림" charset="-127"/>
              </a:rPr>
              <a:t>ECORATOR</a:t>
            </a:r>
            <a:r>
              <a:rPr lang="en-US">
                <a:solidFill>
                  <a:schemeClr val="accent1">
                    <a:satMod val="150000"/>
                  </a:schemeClr>
                </a:solidFill>
              </a:rPr>
              <a:t> Pattern</a:t>
            </a:r>
          </a:p>
        </p:txBody>
      </p:sp>
      <p:pic>
        <p:nvPicPr>
          <p:cNvPr id="58371" name="Picture 3" descr="Ch5_un07">
            <a:extLst>
              <a:ext uri="{FF2B5EF4-FFF2-40B4-BE49-F238E27FC236}">
                <a16:creationId xmlns:a16="http://schemas.microsoft.com/office/drawing/2014/main" id="{FEF3A1F5-1837-4FE0-A789-4133E5D2DE3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62000" y="2276475"/>
            <a:ext cx="7924800" cy="3133725"/>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FF85A9FA-2F5F-45D8-9382-6D3F9E2687E7}"/>
              </a:ext>
            </a:extLst>
          </p:cNvPr>
          <p:cNvSpPr>
            <a:spLocks noGrp="1" noChangeArrowheads="1"/>
          </p:cNvSpPr>
          <p:nvPr>
            <p:ph type="title"/>
          </p:nvPr>
        </p:nvSpPr>
        <p:spPr>
          <a:xfrm>
            <a:off x="76200" y="228600"/>
            <a:ext cx="8991600" cy="1143000"/>
          </a:xfrm>
        </p:spPr>
        <p:txBody>
          <a:bodyPr/>
          <a:lstStyle/>
          <a:p>
            <a:pPr eaLnBrk="1" fontAlgn="auto" hangingPunct="1">
              <a:spcAft>
                <a:spcPts val="0"/>
              </a:spcAft>
              <a:defRPr/>
            </a:pPr>
            <a:r>
              <a:rPr lang="en-US" sz="4000">
                <a:solidFill>
                  <a:schemeClr val="accent1">
                    <a:satMod val="150000"/>
                  </a:schemeClr>
                </a:solidFill>
              </a:rPr>
              <a:t>D</a:t>
            </a:r>
            <a:r>
              <a:rPr lang="en-US" altLang="ko-KR" sz="4000">
                <a:solidFill>
                  <a:schemeClr val="accent1">
                    <a:satMod val="150000"/>
                  </a:schemeClr>
                </a:solidFill>
                <a:ea typeface="굴림" charset="-127"/>
              </a:rPr>
              <a:t>ECORATOR</a:t>
            </a:r>
            <a:r>
              <a:rPr lang="en-US" sz="4000">
                <a:solidFill>
                  <a:schemeClr val="accent1">
                    <a:satMod val="150000"/>
                  </a:schemeClr>
                </a:solidFill>
              </a:rPr>
              <a:t> Pattern</a:t>
            </a:r>
          </a:p>
        </p:txBody>
      </p:sp>
      <p:graphicFrame>
        <p:nvGraphicFramePr>
          <p:cNvPr id="257027" name="Group 3">
            <a:extLst>
              <a:ext uri="{FF2B5EF4-FFF2-40B4-BE49-F238E27FC236}">
                <a16:creationId xmlns:a16="http://schemas.microsoft.com/office/drawing/2014/main" id="{44DD53B5-99FA-4330-94C6-AF7E5E07743C}"/>
              </a:ext>
            </a:extLst>
          </p:cNvPr>
          <p:cNvGraphicFramePr>
            <a:graphicFrameLocks noGrp="1"/>
          </p:cNvGraphicFramePr>
          <p:nvPr>
            <p:ph type="tbl" idx="1"/>
          </p:nvPr>
        </p:nvGraphicFramePr>
        <p:xfrm>
          <a:off x="457200" y="1600200"/>
          <a:ext cx="8229600" cy="3029109"/>
        </p:xfrm>
        <a:graphic>
          <a:graphicData uri="http://schemas.openxmlformats.org/drawingml/2006/table">
            <a:tbl>
              <a:tblPr/>
              <a:tblGrid>
                <a:gridCol w="3505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458740">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Name in Design Pattern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Actual Name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457152">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Component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Component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8">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ConcreteComponent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JTextArea</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357">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Decorator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JScrollPane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0502">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method()</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sz="2000" b="0" i="0" u="none" strike="noStrike" cap="none" normalizeH="0" baseline="0">
                          <a:ln>
                            <a:noFill/>
                          </a:ln>
                          <a:solidFill>
                            <a:schemeClr val="tx1"/>
                          </a:solidFill>
                          <a:effectLst/>
                          <a:latin typeface="Tahoma" charset="0"/>
                        </a:rPr>
                        <a:t>A method of the </a:t>
                      </a:r>
                      <a:r>
                        <a:rPr kumimoji="0" lang="en-US" sz="2000" b="0" i="0" u="sng" strike="noStrike" cap="none" normalizeH="0" baseline="0">
                          <a:ln>
                            <a:noFill/>
                          </a:ln>
                          <a:solidFill>
                            <a:schemeClr val="tx1"/>
                          </a:solidFill>
                          <a:effectLst/>
                          <a:latin typeface="Tahoma" charset="0"/>
                        </a:rPr>
                        <a:t>Component</a:t>
                      </a:r>
                      <a:r>
                        <a:rPr kumimoji="0" lang="en-US" sz="2000" b="0" i="0" u="none" strike="noStrike" cap="none" normalizeH="0" baseline="0">
                          <a:ln>
                            <a:noFill/>
                          </a:ln>
                          <a:solidFill>
                            <a:schemeClr val="tx1"/>
                          </a:solidFill>
                          <a:effectLst/>
                          <a:latin typeface="Tahoma" charset="0"/>
                        </a:rPr>
                        <a:t> interface. For example, the </a:t>
                      </a:r>
                      <a:r>
                        <a:rPr kumimoji="0" lang="en-US" sz="2000" b="0" i="0" u="sng" strike="noStrike" cap="none" normalizeH="0" baseline="0">
                          <a:ln>
                            <a:noFill/>
                          </a:ln>
                          <a:solidFill>
                            <a:schemeClr val="tx1"/>
                          </a:solidFill>
                          <a:effectLst/>
                          <a:latin typeface="Tahoma" charset="0"/>
                        </a:rPr>
                        <a:t>paint</a:t>
                      </a:r>
                      <a:r>
                        <a:rPr kumimoji="0" lang="en-US" sz="2000" b="0" i="0" u="none" strike="noStrike" cap="none" normalizeH="0" baseline="0">
                          <a:ln>
                            <a:noFill/>
                          </a:ln>
                          <a:solidFill>
                            <a:schemeClr val="tx1"/>
                          </a:solidFill>
                          <a:effectLst/>
                          <a:latin typeface="Tahoma" charset="0"/>
                        </a:rPr>
                        <a:t> method paints a part of the decorated component and the scroll bars.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29799-5B34-4783-B4C3-32541D0ED5CC}"/>
              </a:ext>
            </a:extLst>
          </p:cNvPr>
          <p:cNvSpPr>
            <a:spLocks noGrp="1"/>
          </p:cNvSpPr>
          <p:nvPr>
            <p:ph idx="1"/>
          </p:nvPr>
        </p:nvSpPr>
        <p:spPr/>
        <p:txBody>
          <a:bodyPr>
            <a:normAutofit/>
          </a:bodyPr>
          <a:lstStyle/>
          <a:p>
            <a:pPr marL="457200" indent="-457200">
              <a:buFont typeface="Arial" panose="020B0604020202020204" pitchFamily="34" charset="0"/>
              <a:buChar char="•"/>
            </a:pPr>
            <a:r>
              <a:rPr lang="en-GB" altLang="en-US" dirty="0"/>
              <a:t>Design patterns were originally classified into three types</a:t>
            </a:r>
          </a:p>
          <a:p>
            <a:pPr marL="857250" lvl="1" indent="-457200">
              <a:buFont typeface="Wingdings" panose="05000000000000000000" pitchFamily="2" charset="2"/>
              <a:buChar char="ü"/>
            </a:pPr>
            <a:r>
              <a:rPr lang="en-GB" altLang="en-US" dirty="0">
                <a:solidFill>
                  <a:srgbClr val="FF0000"/>
                </a:solidFill>
              </a:rPr>
              <a:t>Creational patterns</a:t>
            </a:r>
          </a:p>
          <a:p>
            <a:pPr marL="1257300" lvl="2" indent="-457200">
              <a:buFont typeface="Wingdings" panose="05000000000000000000" pitchFamily="2" charset="2"/>
              <a:buChar char="§"/>
            </a:pPr>
            <a:r>
              <a:rPr lang="en-GB" dirty="0"/>
              <a:t>Creational design patterns are design patterns that deal with object creation mechanisms, trying to create objects in a manner suitable to the situation. </a:t>
            </a:r>
            <a:endParaRPr lang="en-GB" altLang="en-US" dirty="0"/>
          </a:p>
          <a:p>
            <a:pPr marL="857250" lvl="1" indent="-457200">
              <a:buFont typeface="Wingdings" panose="05000000000000000000" pitchFamily="2" charset="2"/>
              <a:buChar char="ü"/>
            </a:pPr>
            <a:r>
              <a:rPr lang="en-GB" altLang="en-US" dirty="0">
                <a:solidFill>
                  <a:srgbClr val="FF0000"/>
                </a:solidFill>
              </a:rPr>
              <a:t>Structural patterns</a:t>
            </a:r>
          </a:p>
          <a:p>
            <a:pPr marL="1257300" lvl="2" indent="-457200">
              <a:buFont typeface="Wingdings" panose="05000000000000000000" pitchFamily="2" charset="2"/>
              <a:buChar char="§"/>
            </a:pPr>
            <a:r>
              <a:rPr lang="en-GB" altLang="en-US" dirty="0"/>
              <a:t>Are design patterns that ease the design by identifying a simple way to realise relationships between entities.</a:t>
            </a:r>
          </a:p>
          <a:p>
            <a:pPr marL="1257300" lvl="2" indent="-457200">
              <a:buFont typeface="Wingdings" panose="05000000000000000000" pitchFamily="2" charset="2"/>
              <a:buChar char="§"/>
            </a:pPr>
            <a:r>
              <a:rPr lang="en-GB" altLang="en-US" dirty="0"/>
              <a:t>These describe how objects and classes combine themselves to form a large structure</a:t>
            </a:r>
          </a:p>
          <a:p>
            <a:pPr marL="857250" lvl="1" indent="-457200">
              <a:buFont typeface="Wingdings" panose="05000000000000000000" pitchFamily="2" charset="2"/>
              <a:buChar char="ü"/>
            </a:pPr>
            <a:r>
              <a:rPr lang="en-GB" altLang="en-US" dirty="0">
                <a:solidFill>
                  <a:srgbClr val="FF0000"/>
                </a:solidFill>
              </a:rPr>
              <a:t>Behavioural patterns</a:t>
            </a:r>
          </a:p>
          <a:p>
            <a:pPr marL="1257300" lvl="2" indent="-457200">
              <a:buFont typeface="Wingdings" panose="05000000000000000000" pitchFamily="2" charset="2"/>
              <a:buChar char="§"/>
            </a:pPr>
            <a:r>
              <a:rPr lang="en-GB" altLang="en-US" dirty="0"/>
              <a:t>Design patterns that identify common communication patterns between objects and realize these patterns. </a:t>
            </a:r>
          </a:p>
          <a:p>
            <a:pPr marL="1257300" lvl="2" indent="-457200">
              <a:buFont typeface="Wingdings" panose="05000000000000000000" pitchFamily="2" charset="2"/>
              <a:buChar char="§"/>
            </a:pPr>
            <a:r>
              <a:rPr lang="en-GB" altLang="en-US" dirty="0"/>
              <a:t>These patterns increase flexibility in carrying out this communication.</a:t>
            </a:r>
          </a:p>
          <a:p>
            <a:pPr marL="1257300" lvl="2" indent="-457200"/>
            <a:endParaRPr lang="en-GB" altLang="en-US" dirty="0"/>
          </a:p>
          <a:p>
            <a:endParaRPr lang="en-GB" b="1" dirty="0"/>
          </a:p>
        </p:txBody>
      </p:sp>
      <p:sp>
        <p:nvSpPr>
          <p:cNvPr id="3" name="Content Placeholder 2">
            <a:extLst>
              <a:ext uri="{FF2B5EF4-FFF2-40B4-BE49-F238E27FC236}">
                <a16:creationId xmlns:a16="http://schemas.microsoft.com/office/drawing/2014/main" id="{9D67F86D-DA84-4CAC-9B3C-377839A9E00C}"/>
              </a:ext>
            </a:extLst>
          </p:cNvPr>
          <p:cNvSpPr>
            <a:spLocks noGrp="1"/>
          </p:cNvSpPr>
          <p:nvPr>
            <p:ph sz="quarter" idx="10"/>
          </p:nvPr>
        </p:nvSpPr>
        <p:spPr>
          <a:xfrm>
            <a:off x="0" y="169555"/>
            <a:ext cx="6781800" cy="440045"/>
          </a:xfrm>
        </p:spPr>
        <p:txBody>
          <a:bodyPr>
            <a:noAutofit/>
          </a:bodyPr>
          <a:lstStyle/>
          <a:p>
            <a:r>
              <a:rPr lang="en-GB" dirty="0"/>
              <a:t>Classification of Design Patterns</a:t>
            </a:r>
          </a:p>
        </p:txBody>
      </p:sp>
    </p:spTree>
    <p:extLst>
      <p:ext uri="{BB962C8B-B14F-4D97-AF65-F5344CB8AC3E}">
        <p14:creationId xmlns:p14="http://schemas.microsoft.com/office/powerpoint/2010/main" val="387104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9BEB8A-6692-4F36-A8FE-2CBFC34AB1F6}"/>
              </a:ext>
            </a:extLst>
          </p:cNvPr>
          <p:cNvSpPr>
            <a:spLocks noGrp="1"/>
          </p:cNvSpPr>
          <p:nvPr>
            <p:ph idx="1"/>
          </p:nvPr>
        </p:nvSpPr>
        <p:spPr/>
        <p:txBody>
          <a:bodyPr>
            <a:noAutofit/>
          </a:bodyPr>
          <a:lstStyle/>
          <a:p>
            <a:pPr marL="457200" indent="-457200">
              <a:buFont typeface="Arial" panose="020B0604020202020204" pitchFamily="34" charset="0"/>
              <a:buChar char="•"/>
            </a:pPr>
            <a:r>
              <a:rPr lang="en-GB" sz="2200" dirty="0">
                <a:solidFill>
                  <a:srgbClr val="FF0000"/>
                </a:solidFill>
              </a:rPr>
              <a:t>A Factory Pattern or Factory Method Pattern </a:t>
            </a:r>
            <a:r>
              <a:rPr lang="en-GB" sz="2200" dirty="0"/>
              <a:t>says that just define an interface or abstract class for creating an object but let the subclasses decide which class to instantiate. In other words, subclasses are responsible to create the instance of the class.</a:t>
            </a:r>
          </a:p>
          <a:p>
            <a:pPr marL="457200" indent="-457200">
              <a:buFont typeface="Arial" panose="020B0604020202020204" pitchFamily="34" charset="0"/>
              <a:buChar char="•"/>
            </a:pPr>
            <a:r>
              <a:rPr lang="en-GB" sz="2200" dirty="0">
                <a:solidFill>
                  <a:srgbClr val="FF0000"/>
                </a:solidFill>
              </a:rPr>
              <a:t>Abstract Factory Pattern </a:t>
            </a:r>
            <a:r>
              <a:rPr lang="en-GB" sz="2200" dirty="0"/>
              <a:t>says that just define an interface or abstract class for creating families of related (or dependent) objects but without specifying their concrete sub-classes. That means Abstract Factory lets a class returns a factory of classes.</a:t>
            </a:r>
          </a:p>
          <a:p>
            <a:pPr marL="457200" indent="-457200">
              <a:buFont typeface="Arial" panose="020B0604020202020204" pitchFamily="34" charset="0"/>
              <a:buChar char="•"/>
            </a:pPr>
            <a:r>
              <a:rPr lang="en-GB" sz="2200" dirty="0">
                <a:solidFill>
                  <a:srgbClr val="FF0000"/>
                </a:solidFill>
              </a:rPr>
              <a:t>Singleton Pattern </a:t>
            </a:r>
            <a:r>
              <a:rPr lang="en-GB" sz="2200" dirty="0"/>
              <a:t>says that just define a class that has only one instance and provides a global point of access to it". In other words, a class must ensure that only single instance should be created and single object can be used by all other classes.</a:t>
            </a:r>
          </a:p>
          <a:p>
            <a:pPr marL="457200" indent="-457200">
              <a:buFont typeface="Arial" panose="020B0604020202020204" pitchFamily="34" charset="0"/>
              <a:buChar char="•"/>
            </a:pPr>
            <a:r>
              <a:rPr lang="en-GB" sz="2200" dirty="0">
                <a:solidFill>
                  <a:srgbClr val="FF0000"/>
                </a:solidFill>
              </a:rPr>
              <a:t>Prototype Pattern </a:t>
            </a:r>
            <a:r>
              <a:rPr lang="en-GB" sz="2200" dirty="0"/>
              <a:t>says that cloning of an existing object instead of creating new one and can also be customized as per the requirement. This pattern should be followed, if the cost of creating a new object is expensive and resource intensive.</a:t>
            </a:r>
          </a:p>
        </p:txBody>
      </p:sp>
      <p:sp>
        <p:nvSpPr>
          <p:cNvPr id="3" name="Content Placeholder 2">
            <a:extLst>
              <a:ext uri="{FF2B5EF4-FFF2-40B4-BE49-F238E27FC236}">
                <a16:creationId xmlns:a16="http://schemas.microsoft.com/office/drawing/2014/main" id="{7162D60B-A779-403E-A1B0-407D23C6C6B8}"/>
              </a:ext>
            </a:extLst>
          </p:cNvPr>
          <p:cNvSpPr>
            <a:spLocks noGrp="1"/>
          </p:cNvSpPr>
          <p:nvPr>
            <p:ph sz="quarter" idx="10"/>
          </p:nvPr>
        </p:nvSpPr>
        <p:spPr/>
        <p:txBody>
          <a:bodyPr>
            <a:noAutofit/>
          </a:bodyPr>
          <a:lstStyle/>
          <a:p>
            <a:r>
              <a:rPr lang="en-GB" dirty="0"/>
              <a:t>Creational patterns</a:t>
            </a:r>
          </a:p>
        </p:txBody>
      </p:sp>
    </p:spTree>
    <p:extLst>
      <p:ext uri="{BB962C8B-B14F-4D97-AF65-F5344CB8AC3E}">
        <p14:creationId xmlns:p14="http://schemas.microsoft.com/office/powerpoint/2010/main" val="2437323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5B041-BF07-4F65-9C53-97B6687FF17C}"/>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GB" dirty="0"/>
              <a:t>An </a:t>
            </a:r>
            <a:r>
              <a:rPr lang="en-GB" dirty="0">
                <a:solidFill>
                  <a:srgbClr val="FF0000"/>
                </a:solidFill>
              </a:rPr>
              <a:t>Adapter Pattern </a:t>
            </a:r>
            <a:r>
              <a:rPr lang="en-GB" dirty="0"/>
              <a:t>says that just "converts the interface of a class into another interface that a client wants". In other words, to provide the interface according to client requirement while using the services of a class with a different interface.</a:t>
            </a:r>
          </a:p>
          <a:p>
            <a:pPr marL="457200" indent="-457200">
              <a:buFont typeface="Arial" panose="020B0604020202020204" pitchFamily="34" charset="0"/>
              <a:buChar char="•"/>
            </a:pPr>
            <a:r>
              <a:rPr lang="en-GB" dirty="0"/>
              <a:t>A </a:t>
            </a:r>
            <a:r>
              <a:rPr lang="en-GB" dirty="0">
                <a:solidFill>
                  <a:srgbClr val="FF0000"/>
                </a:solidFill>
              </a:rPr>
              <a:t>Composite Pattern </a:t>
            </a:r>
            <a:r>
              <a:rPr lang="en-GB" dirty="0"/>
              <a:t>says that just "allow clients to operate in generic manner on objects that may or may not represent a hierarchy of objects".</a:t>
            </a:r>
          </a:p>
          <a:p>
            <a:pPr marL="457200" indent="-457200">
              <a:buFont typeface="Arial" panose="020B0604020202020204" pitchFamily="34" charset="0"/>
              <a:buChar char="•"/>
            </a:pPr>
            <a:r>
              <a:rPr lang="en-GB" dirty="0"/>
              <a:t>A </a:t>
            </a:r>
            <a:r>
              <a:rPr lang="en-GB" dirty="0">
                <a:solidFill>
                  <a:srgbClr val="FF0000"/>
                </a:solidFill>
              </a:rPr>
              <a:t>Decorator Pattern </a:t>
            </a:r>
            <a:r>
              <a:rPr lang="en-GB" dirty="0"/>
              <a:t>says that just "attach a flexible additional responsibilities to an object dynamically". In other words, The Decorator Pattern uses composition instead of inheritance to extend the functionality of an object at runtime.</a:t>
            </a:r>
          </a:p>
          <a:p>
            <a:pPr marL="457200" indent="-457200">
              <a:buFont typeface="Arial" panose="020B0604020202020204" pitchFamily="34" charset="0"/>
              <a:buChar char="•"/>
            </a:pPr>
            <a:r>
              <a:rPr lang="en-GB" dirty="0"/>
              <a:t>Proxy means an object representing another object. A </a:t>
            </a:r>
            <a:r>
              <a:rPr lang="en-GB" dirty="0">
                <a:solidFill>
                  <a:srgbClr val="FF0000"/>
                </a:solidFill>
              </a:rPr>
              <a:t>Proxy Pattern</a:t>
            </a:r>
            <a:r>
              <a:rPr lang="en-GB" dirty="0"/>
              <a:t> "provides the control for accessing the original object".</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36224F66-5C40-4AD1-8361-772B6E292FCE}"/>
              </a:ext>
            </a:extLst>
          </p:cNvPr>
          <p:cNvSpPr>
            <a:spLocks noGrp="1"/>
          </p:cNvSpPr>
          <p:nvPr>
            <p:ph sz="quarter" idx="10"/>
          </p:nvPr>
        </p:nvSpPr>
        <p:spPr/>
        <p:txBody>
          <a:bodyPr>
            <a:noAutofit/>
          </a:bodyPr>
          <a:lstStyle/>
          <a:p>
            <a:r>
              <a:rPr lang="en-GB" altLang="en-US" dirty="0"/>
              <a:t>Structural patterns</a:t>
            </a:r>
            <a:endParaRPr lang="en-GB" dirty="0"/>
          </a:p>
        </p:txBody>
      </p:sp>
    </p:spTree>
    <p:extLst>
      <p:ext uri="{BB962C8B-B14F-4D97-AF65-F5344CB8AC3E}">
        <p14:creationId xmlns:p14="http://schemas.microsoft.com/office/powerpoint/2010/main" val="3442944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5B041-BF07-4F65-9C53-97B6687FF17C}"/>
              </a:ext>
            </a:extLst>
          </p:cNvPr>
          <p:cNvSpPr>
            <a:spLocks noGrp="1"/>
          </p:cNvSpPr>
          <p:nvPr>
            <p:ph idx="1"/>
          </p:nvPr>
        </p:nvSpPr>
        <p:spPr/>
        <p:txBody>
          <a:bodyPr>
            <a:normAutofit/>
          </a:bodyPr>
          <a:lstStyle/>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36224F66-5C40-4AD1-8361-772B6E292FCE}"/>
              </a:ext>
            </a:extLst>
          </p:cNvPr>
          <p:cNvSpPr>
            <a:spLocks noGrp="1"/>
          </p:cNvSpPr>
          <p:nvPr>
            <p:ph sz="quarter" idx="10"/>
          </p:nvPr>
        </p:nvSpPr>
        <p:spPr/>
        <p:txBody>
          <a:bodyPr>
            <a:noAutofit/>
          </a:bodyPr>
          <a:lstStyle/>
          <a:p>
            <a:r>
              <a:rPr lang="en-GB" altLang="en-US" dirty="0"/>
              <a:t>Behavioural patterns</a:t>
            </a:r>
          </a:p>
        </p:txBody>
      </p:sp>
      <p:sp>
        <p:nvSpPr>
          <p:cNvPr id="5" name="Content Placeholder 1">
            <a:extLst>
              <a:ext uri="{FF2B5EF4-FFF2-40B4-BE49-F238E27FC236}">
                <a16:creationId xmlns:a16="http://schemas.microsoft.com/office/drawing/2014/main" id="{3CD51E6C-892C-40D3-8A17-D30A56D48042}"/>
              </a:ext>
            </a:extLst>
          </p:cNvPr>
          <p:cNvSpPr txBox="1">
            <a:spLocks/>
          </p:cNvSpPr>
          <p:nvPr/>
        </p:nvSpPr>
        <p:spPr>
          <a:xfrm>
            <a:off x="246087" y="789337"/>
            <a:ext cx="8779672" cy="5899108"/>
          </a:xfrm>
          <a:prstGeom prst="rect">
            <a:avLst/>
          </a:prstGeom>
        </p:spPr>
        <p:txBody>
          <a:bodyPr vert="horz" lIns="91440" tIns="45720" rIns="91440" bIns="45720" rtlCol="0">
            <a:normAutofit fontScale="85000" lnSpcReduction="2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Arial" pitchFamily="34" charset="0"/>
              <a:buChar char="•"/>
            </a:pPr>
            <a:r>
              <a:rPr lang="en-GB" dirty="0"/>
              <a:t>A </a:t>
            </a:r>
            <a:r>
              <a:rPr lang="en-GB" dirty="0">
                <a:solidFill>
                  <a:srgbClr val="FF0000"/>
                </a:solidFill>
              </a:rPr>
              <a:t>Command Pattern </a:t>
            </a:r>
            <a:r>
              <a:rPr lang="en-GB" dirty="0"/>
              <a:t>says that "encapsulate a request under an object as a command and pass it to invoker object. Invoker object looks for the appropriate object which can handle this command and pass the command to the corresponding object and that object executes the command”.</a:t>
            </a:r>
          </a:p>
          <a:p>
            <a:pPr marL="457200" indent="-457200" algn="just">
              <a:buFont typeface="Arial" pitchFamily="34" charset="0"/>
              <a:buChar char="•"/>
            </a:pPr>
            <a:r>
              <a:rPr lang="en-GB" dirty="0"/>
              <a:t>A </a:t>
            </a:r>
            <a:r>
              <a:rPr lang="en-GB" dirty="0">
                <a:solidFill>
                  <a:srgbClr val="FF0000"/>
                </a:solidFill>
              </a:rPr>
              <a:t>Strategy Pattern </a:t>
            </a:r>
            <a:r>
              <a:rPr lang="en-GB" dirty="0"/>
              <a:t>says that "defines a family of functionality, encapsulate each one, and make them interchangeable". The Strategy Pattern is also known as Policy.</a:t>
            </a:r>
          </a:p>
          <a:p>
            <a:pPr marL="457200" indent="-457200" algn="just">
              <a:buFont typeface="Arial" pitchFamily="34" charset="0"/>
              <a:buChar char="•"/>
            </a:pPr>
            <a:r>
              <a:rPr lang="en-GB" dirty="0">
                <a:solidFill>
                  <a:srgbClr val="FF0000"/>
                </a:solidFill>
              </a:rPr>
              <a:t>Iterator Pattern </a:t>
            </a:r>
            <a:r>
              <a:rPr lang="en-GB" dirty="0"/>
              <a:t>is used "to access the elements of an aggregate object sequentially without exposing its underlying implementation". The Iterator pattern is also known as Cursor.</a:t>
            </a:r>
          </a:p>
          <a:p>
            <a:pPr marL="457200" indent="-457200" algn="just">
              <a:buFont typeface="Arial" pitchFamily="34" charset="0"/>
              <a:buChar char="•"/>
            </a:pPr>
            <a:r>
              <a:rPr lang="en-GB" dirty="0"/>
              <a:t>An </a:t>
            </a:r>
            <a:r>
              <a:rPr lang="en-GB" dirty="0">
                <a:solidFill>
                  <a:srgbClr val="FF0000"/>
                </a:solidFill>
              </a:rPr>
              <a:t>Observer Pattern </a:t>
            </a:r>
            <a:r>
              <a:rPr lang="en-GB" dirty="0"/>
              <a:t>says that "just define a one-to-one dependency so that when one object changes state, all its dependents are notified and updated automatically". The Memento pattern is also known as Dependents or Publish-Subscribe.</a:t>
            </a:r>
          </a:p>
          <a:p>
            <a:pPr marL="457200" indent="-457200">
              <a:buFont typeface="Arial" pitchFamily="34" charset="0"/>
              <a:buChar char="•"/>
            </a:pPr>
            <a:endParaRPr lang="en-GB" dirty="0"/>
          </a:p>
          <a:p>
            <a:pPr marL="457200" indent="-457200">
              <a:buFont typeface="Arial" pitchFamily="34" charset="0"/>
              <a:buChar char="•"/>
            </a:pPr>
            <a:endParaRPr lang="en-GB" dirty="0"/>
          </a:p>
          <a:p>
            <a:pPr marL="457200" indent="-457200">
              <a:buFont typeface="Arial" pitchFamily="34" charset="0"/>
              <a:buChar char="•"/>
            </a:pPr>
            <a:endParaRPr lang="en-GB" dirty="0"/>
          </a:p>
          <a:p>
            <a:pPr marL="457200" indent="-457200">
              <a:buFont typeface="Arial" pitchFamily="34" charset="0"/>
              <a:buChar char="•"/>
            </a:pPr>
            <a:endParaRPr lang="en-GB" dirty="0"/>
          </a:p>
          <a:p>
            <a:pPr marL="457200" indent="-457200">
              <a:buFont typeface="Arial" pitchFamily="34" charset="0"/>
              <a:buChar char="•"/>
            </a:pPr>
            <a:endParaRPr lang="en-GB" dirty="0"/>
          </a:p>
          <a:p>
            <a:pPr marL="457200" indent="-457200">
              <a:buFont typeface="Arial" pitchFamily="34" charset="0"/>
              <a:buChar char="•"/>
            </a:pPr>
            <a:endParaRPr lang="en-GB" dirty="0"/>
          </a:p>
        </p:txBody>
      </p:sp>
    </p:spTree>
    <p:extLst>
      <p:ext uri="{BB962C8B-B14F-4D97-AF65-F5344CB8AC3E}">
        <p14:creationId xmlns:p14="http://schemas.microsoft.com/office/powerpoint/2010/main" val="361859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A85712-CAF3-4435-91DA-5A09605B4CF8}"/>
              </a:ext>
            </a:extLst>
          </p:cNvPr>
          <p:cNvSpPr>
            <a:spLocks noGrp="1"/>
          </p:cNvSpPr>
          <p:nvPr>
            <p:ph sz="quarter" idx="10"/>
          </p:nvPr>
        </p:nvSpPr>
        <p:spPr/>
        <p:txBody>
          <a:bodyPr/>
          <a:lstStyle/>
          <a:p>
            <a:r>
              <a:rPr lang="en-GB" dirty="0"/>
              <a:t>Thank you.</a:t>
            </a:r>
          </a:p>
        </p:txBody>
      </p:sp>
    </p:spTree>
    <p:extLst>
      <p:ext uri="{BB962C8B-B14F-4D97-AF65-F5344CB8AC3E}">
        <p14:creationId xmlns:p14="http://schemas.microsoft.com/office/powerpoint/2010/main" val="373679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211928" y="789336"/>
            <a:ext cx="8779672" cy="6297264"/>
          </a:xfrm>
        </p:spPr>
        <p:txBody>
          <a:bodyPr>
            <a:normAutofit/>
          </a:bodyPr>
          <a:lstStyle/>
          <a:p>
            <a:pPr marL="457200" indent="-457200">
              <a:buFont typeface="Arial" panose="020B0604020202020204" pitchFamily="34" charset="0"/>
              <a:buChar char="•"/>
            </a:pPr>
            <a:r>
              <a:rPr lang="en-US" altLang="en-US" sz="2600" dirty="0"/>
              <a:t>Designing OO Software is hard</a:t>
            </a:r>
          </a:p>
          <a:p>
            <a:pPr lvl="1"/>
            <a:r>
              <a:rPr lang="en-US" altLang="en-US" sz="2200" dirty="0"/>
              <a:t>To find relevant objects</a:t>
            </a:r>
          </a:p>
          <a:p>
            <a:pPr lvl="1"/>
            <a:r>
              <a:rPr lang="en-US" altLang="en-US" sz="2200" dirty="0"/>
              <a:t>Factor them into classes</a:t>
            </a:r>
          </a:p>
          <a:p>
            <a:pPr lvl="1"/>
            <a:r>
              <a:rPr lang="en-US" altLang="en-US" sz="2200" dirty="0"/>
              <a:t>Define class Interfaces</a:t>
            </a:r>
          </a:p>
          <a:p>
            <a:pPr lvl="1"/>
            <a:r>
              <a:rPr lang="en-US" altLang="en-US" sz="2200" dirty="0"/>
              <a:t>Define inheritance hierarchies</a:t>
            </a:r>
          </a:p>
          <a:p>
            <a:pPr lvl="1"/>
            <a:r>
              <a:rPr lang="en-US" altLang="en-US" sz="2200" dirty="0"/>
              <a:t>Establish key relationships among them</a:t>
            </a:r>
          </a:p>
          <a:p>
            <a:pPr marL="457200" indent="-457200">
              <a:buFont typeface="Arial" panose="020B0604020202020204" pitchFamily="34" charset="0"/>
              <a:buChar char="•"/>
            </a:pPr>
            <a:r>
              <a:rPr lang="en-US" altLang="en-US" sz="2600" dirty="0"/>
              <a:t>OO Design must be</a:t>
            </a:r>
          </a:p>
          <a:p>
            <a:pPr lvl="1"/>
            <a:r>
              <a:rPr lang="en-US" altLang="en-US" sz="2200" dirty="0"/>
              <a:t>Specific to the problem at hand</a:t>
            </a:r>
          </a:p>
          <a:p>
            <a:pPr lvl="1"/>
            <a:r>
              <a:rPr lang="en-US" altLang="en-US" sz="2200" dirty="0"/>
              <a:t>General to address future problems and requirements</a:t>
            </a:r>
          </a:p>
          <a:p>
            <a:pPr marL="457200" indent="-457200">
              <a:buFont typeface="Arial" panose="020B0604020202020204" pitchFamily="34" charset="0"/>
              <a:buChar char="•"/>
            </a:pPr>
            <a:r>
              <a:rPr lang="en-US" altLang="en-US" sz="2600" dirty="0">
                <a:solidFill>
                  <a:srgbClr val="FF0000"/>
                </a:solidFill>
              </a:rPr>
              <a:t>Design Patterns: </a:t>
            </a:r>
            <a:r>
              <a:rPr lang="en-US" altLang="en-US" sz="2600" dirty="0"/>
              <a:t>Descriptions of communicating objects and classes that are customized to solve a general design problem in a particular context.</a:t>
            </a:r>
            <a:endParaRPr lang="en-US" altLang="en-US" sz="3200" dirty="0"/>
          </a:p>
          <a:p>
            <a:pPr marL="457200" indent="-457200">
              <a:lnSpc>
                <a:spcPct val="90000"/>
              </a:lnSpc>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47298" y="185321"/>
            <a:ext cx="6705600" cy="287645"/>
          </a:xfrm>
        </p:spPr>
        <p:txBody>
          <a:bodyPr>
            <a:normAutofit fontScale="25000" lnSpcReduction="20000"/>
          </a:bodyPr>
          <a:lstStyle/>
          <a:p>
            <a:r>
              <a:rPr lang="en-GB" sz="14400" dirty="0"/>
              <a:t>Design Patterns: Introduction</a:t>
            </a:r>
          </a:p>
        </p:txBody>
      </p:sp>
    </p:spTree>
    <p:extLst>
      <p:ext uri="{BB962C8B-B14F-4D97-AF65-F5344CB8AC3E}">
        <p14:creationId xmlns:p14="http://schemas.microsoft.com/office/powerpoint/2010/main" val="109215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211928" y="789337"/>
            <a:ext cx="8779672" cy="5707884"/>
          </a:xfrm>
        </p:spPr>
        <p:txBody>
          <a:bodyPr>
            <a:normAutofit fontScale="92500"/>
          </a:bodyPr>
          <a:lstStyle/>
          <a:p>
            <a:pPr marL="457200" indent="-457200">
              <a:buFont typeface="Arial" panose="020B0604020202020204" pitchFamily="34" charset="0"/>
              <a:buChar char="•"/>
            </a:pPr>
            <a:r>
              <a:rPr lang="en-US" altLang="en-US" sz="2600" dirty="0">
                <a:solidFill>
                  <a:srgbClr val="FF0000"/>
                </a:solidFill>
              </a:rPr>
              <a:t>Why Design Patterns?</a:t>
            </a:r>
          </a:p>
          <a:p>
            <a:pPr lvl="1"/>
            <a:r>
              <a:rPr lang="en-US" altLang="en-US" sz="2200" dirty="0"/>
              <a:t>They make it easier to reuse successful designs</a:t>
            </a:r>
          </a:p>
          <a:p>
            <a:pPr lvl="1"/>
            <a:r>
              <a:rPr lang="en-US" altLang="en-US" sz="2200" dirty="0"/>
              <a:t>Expressing proven techniques makes them more </a:t>
            </a:r>
            <a:r>
              <a:rPr lang="en-US" altLang="en-US" sz="2200" dirty="0" err="1"/>
              <a:t>accessable</a:t>
            </a:r>
            <a:endParaRPr lang="en-US" altLang="en-US" sz="2200" dirty="0"/>
          </a:p>
          <a:p>
            <a:pPr lvl="1"/>
            <a:r>
              <a:rPr lang="en-US" altLang="en-US" sz="2200" dirty="0"/>
              <a:t>They help you choose design alternatives</a:t>
            </a:r>
          </a:p>
          <a:p>
            <a:pPr lvl="1"/>
            <a:r>
              <a:rPr lang="en-US" altLang="en-US" sz="2200" dirty="0"/>
              <a:t>They can improve the documentation and maintenance</a:t>
            </a:r>
          </a:p>
          <a:p>
            <a:pPr lvl="1"/>
            <a:r>
              <a:rPr lang="en-US" altLang="en-US" sz="2200" dirty="0"/>
              <a:t>They help to get a design “right” faster </a:t>
            </a:r>
          </a:p>
          <a:p>
            <a:pPr marL="457200" indent="-457200">
              <a:buFont typeface="Arial" panose="020B0604020202020204" pitchFamily="34" charset="0"/>
              <a:buChar char="•"/>
            </a:pPr>
            <a:r>
              <a:rPr lang="en-US" altLang="en-US" dirty="0"/>
              <a:t>In general a pattern has </a:t>
            </a:r>
          </a:p>
          <a:p>
            <a:pPr lvl="1"/>
            <a:r>
              <a:rPr lang="en-US" altLang="en-US" dirty="0">
                <a:solidFill>
                  <a:srgbClr val="FF0000"/>
                </a:solidFill>
              </a:rPr>
              <a:t>Pattern Name: </a:t>
            </a:r>
            <a:r>
              <a:rPr lang="en-US" altLang="en-US" dirty="0"/>
              <a:t>In short</a:t>
            </a:r>
          </a:p>
          <a:p>
            <a:pPr lvl="1"/>
            <a:r>
              <a:rPr lang="en-US" altLang="en-US" dirty="0">
                <a:solidFill>
                  <a:srgbClr val="FF0000"/>
                </a:solidFill>
              </a:rPr>
              <a:t>Problem</a:t>
            </a:r>
            <a:r>
              <a:rPr lang="en-US" altLang="en-US" dirty="0"/>
              <a:t> </a:t>
            </a:r>
          </a:p>
          <a:p>
            <a:pPr lvl="2"/>
            <a:r>
              <a:rPr lang="en-US" altLang="en-US" dirty="0"/>
              <a:t>When to apply the pattern. </a:t>
            </a:r>
          </a:p>
          <a:p>
            <a:pPr lvl="1"/>
            <a:r>
              <a:rPr lang="en-US" altLang="en-US" dirty="0">
                <a:solidFill>
                  <a:srgbClr val="FF0000"/>
                </a:solidFill>
              </a:rPr>
              <a:t>Solution</a:t>
            </a:r>
          </a:p>
          <a:p>
            <a:pPr lvl="2"/>
            <a:r>
              <a:rPr lang="en-US" altLang="en-US" dirty="0"/>
              <a:t>Describes the elements that make up the design, their</a:t>
            </a:r>
            <a:br>
              <a:rPr lang="en-US" altLang="en-US" dirty="0"/>
            </a:br>
            <a:r>
              <a:rPr lang="en-US" altLang="en-US" dirty="0"/>
              <a:t>relationships, responsibilities, and collaborations.</a:t>
            </a:r>
          </a:p>
          <a:p>
            <a:pPr lvl="1"/>
            <a:r>
              <a:rPr lang="en-US" altLang="en-US" dirty="0">
                <a:solidFill>
                  <a:srgbClr val="FF0000"/>
                </a:solidFill>
              </a:rPr>
              <a:t>Context </a:t>
            </a:r>
          </a:p>
          <a:p>
            <a:pPr lvl="2"/>
            <a:r>
              <a:rPr lang="en-GB" dirty="0"/>
              <a:t>Describes a recurring set of situations in which the pattern can be applied.</a:t>
            </a:r>
          </a:p>
          <a:p>
            <a:pPr lvl="1"/>
            <a:r>
              <a:rPr lang="en-GB" dirty="0"/>
              <a:t>Example class diagram for application</a:t>
            </a:r>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47298" y="185321"/>
            <a:ext cx="6705600" cy="287645"/>
          </a:xfrm>
        </p:spPr>
        <p:txBody>
          <a:bodyPr>
            <a:normAutofit fontScale="25000" lnSpcReduction="20000"/>
          </a:bodyPr>
          <a:lstStyle/>
          <a:p>
            <a:r>
              <a:rPr lang="en-GB" sz="14400" dirty="0"/>
              <a:t>Design Patterns: Introduction</a:t>
            </a:r>
          </a:p>
        </p:txBody>
      </p:sp>
    </p:spTree>
    <p:extLst>
      <p:ext uri="{BB962C8B-B14F-4D97-AF65-F5344CB8AC3E}">
        <p14:creationId xmlns:p14="http://schemas.microsoft.com/office/powerpoint/2010/main" val="110101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23F13-7AA7-4096-A829-290FD98DAD8A}"/>
              </a:ext>
            </a:extLst>
          </p:cNvPr>
          <p:cNvSpPr>
            <a:spLocks noGrp="1"/>
          </p:cNvSpPr>
          <p:nvPr>
            <p:ph idx="1"/>
          </p:nvPr>
        </p:nvSpPr>
        <p:spPr>
          <a:xfrm>
            <a:off x="152400" y="789337"/>
            <a:ext cx="8839200" cy="5707884"/>
          </a:xfrm>
        </p:spPr>
        <p:txBody>
          <a:bodyPr>
            <a:normAutofit fontScale="92500" lnSpcReduction="20000"/>
          </a:bodyPr>
          <a:lstStyle/>
          <a:p>
            <a:pPr marL="457200" indent="-457200">
              <a:buFont typeface="Arial" panose="020B0604020202020204" pitchFamily="34" charset="0"/>
              <a:buChar char="•"/>
            </a:pPr>
            <a:r>
              <a:rPr lang="en-US" altLang="ko-KR" dirty="0">
                <a:solidFill>
                  <a:srgbClr val="FF0000"/>
                </a:solidFill>
                <a:ea typeface="굴림" panose="020B0600000101010101" pitchFamily="34" charset="-127"/>
              </a:rPr>
              <a:t>Name: </a:t>
            </a:r>
            <a:r>
              <a:rPr lang="en-US" altLang="ko-KR" dirty="0">
                <a:solidFill>
                  <a:srgbClr val="0000FF"/>
                </a:solidFill>
                <a:ea typeface="굴림" panose="020B0600000101010101" pitchFamily="34" charset="-127"/>
              </a:rPr>
              <a:t>ITERATOR pattern</a:t>
            </a:r>
          </a:p>
          <a:p>
            <a:pPr marL="857250" lvl="1" indent="-457200">
              <a:buFont typeface="Arial" panose="020B0604020202020204" pitchFamily="34" charset="0"/>
              <a:buChar char="‒"/>
            </a:pPr>
            <a:r>
              <a:rPr lang="en-US" altLang="ko-KR" dirty="0">
                <a:ea typeface="굴림" panose="020B0600000101010101" pitchFamily="34" charset="-127"/>
              </a:rPr>
              <a:t>Teaches how to access the elements of an aggregate object (</a:t>
            </a:r>
            <a:r>
              <a:rPr lang="en-US" altLang="ko-KR" dirty="0" err="1">
                <a:ea typeface="굴림" panose="020B0600000101010101" pitchFamily="34" charset="-127"/>
              </a:rPr>
              <a:t>ArrayList</a:t>
            </a:r>
            <a:r>
              <a:rPr lang="en-US" altLang="ko-KR" dirty="0">
                <a:ea typeface="굴림" panose="020B0600000101010101" pitchFamily="34" charset="-127"/>
              </a:rPr>
              <a:t>, LinkedList). </a:t>
            </a:r>
          </a:p>
          <a:p>
            <a:pPr marL="457200" indent="-457200">
              <a:lnSpc>
                <a:spcPct val="90000"/>
              </a:lnSpc>
              <a:buFont typeface="Arial" panose="020B0604020202020204" pitchFamily="34" charset="0"/>
              <a:buChar char="•"/>
            </a:pPr>
            <a:r>
              <a:rPr lang="en-US" altLang="en-US" dirty="0">
                <a:solidFill>
                  <a:srgbClr val="FF0000"/>
                </a:solidFill>
              </a:rPr>
              <a:t>Problem</a:t>
            </a:r>
          </a:p>
          <a:p>
            <a:pPr marL="857250" lvl="1" indent="-457200">
              <a:lnSpc>
                <a:spcPct val="90000"/>
              </a:lnSpc>
              <a:buFont typeface="Arial" panose="020B0604020202020204" pitchFamily="34" charset="0"/>
              <a:buChar char="•"/>
            </a:pPr>
            <a:r>
              <a:rPr lang="en-US" altLang="en-US" dirty="0"/>
              <a:t>How to access elements of an aggregate objects.</a:t>
            </a:r>
          </a:p>
          <a:p>
            <a:pPr marL="457200" indent="-457200">
              <a:lnSpc>
                <a:spcPct val="90000"/>
              </a:lnSpc>
              <a:buFont typeface="Arial" panose="020B0604020202020204" pitchFamily="34" charset="0"/>
              <a:buChar char="•"/>
            </a:pPr>
            <a:r>
              <a:rPr lang="en-US" altLang="en-US" dirty="0">
                <a:solidFill>
                  <a:srgbClr val="FF0000"/>
                </a:solidFill>
              </a:rPr>
              <a:t>Context</a:t>
            </a:r>
          </a:p>
          <a:p>
            <a:pPr lvl="1">
              <a:lnSpc>
                <a:spcPct val="90000"/>
              </a:lnSpc>
              <a:buFont typeface="Arial" panose="020B0604020202020204" pitchFamily="34" charset="0"/>
              <a:buChar char="‒"/>
            </a:pPr>
            <a:r>
              <a:rPr lang="en-US" altLang="ko-KR" dirty="0">
                <a:ea typeface="굴림" panose="020B0600000101010101" pitchFamily="34" charset="-127"/>
              </a:rPr>
              <a:t>An object (which we’ll call the </a:t>
            </a:r>
            <a:r>
              <a:rPr lang="en-US" altLang="en-US" i="1" dirty="0">
                <a:solidFill>
                  <a:srgbClr val="0000FF"/>
                </a:solidFill>
              </a:rPr>
              <a:t>aggregate</a:t>
            </a:r>
            <a:r>
              <a:rPr lang="en-US" altLang="ko-KR" dirty="0">
                <a:ea typeface="굴림" panose="020B0600000101010101" pitchFamily="34" charset="-127"/>
              </a:rPr>
              <a:t>) </a:t>
            </a:r>
            <a:r>
              <a:rPr lang="en-US" altLang="en-US" dirty="0"/>
              <a:t> contains </a:t>
            </a:r>
            <a:r>
              <a:rPr lang="en-US" altLang="ko-KR" dirty="0">
                <a:ea typeface="굴림" panose="020B0600000101010101" pitchFamily="34" charset="-127"/>
              </a:rPr>
              <a:t>other objects (which we’ll call </a:t>
            </a:r>
            <a:r>
              <a:rPr lang="en-US" altLang="ko-KR" i="1" dirty="0">
                <a:solidFill>
                  <a:srgbClr val="0000FF"/>
                </a:solidFill>
                <a:ea typeface="굴림" panose="020B0600000101010101" pitchFamily="34" charset="-127"/>
              </a:rPr>
              <a:t>elements</a:t>
            </a:r>
            <a:r>
              <a:rPr lang="en-US" altLang="ko-KR" dirty="0">
                <a:ea typeface="굴림" panose="020B0600000101010101" pitchFamily="34" charset="-127"/>
              </a:rPr>
              <a:t>). </a:t>
            </a:r>
          </a:p>
          <a:p>
            <a:pPr lvl="1">
              <a:lnSpc>
                <a:spcPct val="90000"/>
              </a:lnSpc>
              <a:buFont typeface="Arial" panose="020B0604020202020204" pitchFamily="34" charset="0"/>
              <a:buChar char="‒"/>
            </a:pPr>
            <a:r>
              <a:rPr lang="en-US" altLang="en-US" dirty="0"/>
              <a:t>Clients </a:t>
            </a:r>
            <a:r>
              <a:rPr lang="en-US" altLang="ko-KR" dirty="0">
                <a:ea typeface="굴림" panose="020B0600000101010101" pitchFamily="34" charset="-127"/>
              </a:rPr>
              <a:t>(that is, methods that use the aggregate) </a:t>
            </a:r>
            <a:r>
              <a:rPr lang="en-US" altLang="en-US" dirty="0"/>
              <a:t>need access to the element</a:t>
            </a:r>
            <a:r>
              <a:rPr lang="en-US" altLang="ko-KR" dirty="0">
                <a:ea typeface="굴림" panose="020B0600000101010101" pitchFamily="34" charset="-127"/>
              </a:rPr>
              <a:t>s.</a:t>
            </a:r>
            <a:r>
              <a:rPr lang="en-US" altLang="en-US" dirty="0"/>
              <a:t> </a:t>
            </a:r>
          </a:p>
          <a:p>
            <a:pPr lvl="1">
              <a:lnSpc>
                <a:spcPct val="90000"/>
              </a:lnSpc>
              <a:buFont typeface="Arial" panose="020B0604020202020204" pitchFamily="34" charset="0"/>
              <a:buChar char="‒"/>
            </a:pPr>
            <a:r>
              <a:rPr lang="en-US" altLang="en-US" dirty="0"/>
              <a:t>The aggregate should not expose its internal structure</a:t>
            </a:r>
            <a:r>
              <a:rPr lang="en-US" altLang="ko-KR" dirty="0">
                <a:ea typeface="굴림" panose="020B0600000101010101" pitchFamily="34" charset="-127"/>
              </a:rPr>
              <a:t>.</a:t>
            </a:r>
            <a:r>
              <a:rPr lang="en-US" altLang="en-US" dirty="0"/>
              <a:t> </a:t>
            </a:r>
          </a:p>
          <a:p>
            <a:pPr lvl="1">
              <a:lnSpc>
                <a:spcPct val="90000"/>
              </a:lnSpc>
              <a:buFont typeface="Arial" panose="020B0604020202020204" pitchFamily="34" charset="0"/>
              <a:buChar char="‒"/>
            </a:pPr>
            <a:r>
              <a:rPr lang="en-US" altLang="ko-KR" dirty="0">
                <a:ea typeface="굴림" panose="020B0600000101010101" pitchFamily="34" charset="-127"/>
              </a:rPr>
              <a:t>There may be m</a:t>
            </a:r>
            <a:r>
              <a:rPr lang="en-US" altLang="en-US" dirty="0"/>
              <a:t>ultiple clients </a:t>
            </a:r>
            <a:r>
              <a:rPr lang="en-US" altLang="ko-KR" dirty="0">
                <a:ea typeface="굴림" panose="020B0600000101010101" pitchFamily="34" charset="-127"/>
              </a:rPr>
              <a:t>that need simultaneous access.</a:t>
            </a:r>
          </a:p>
          <a:p>
            <a:pPr marL="457200" indent="-457200">
              <a:buFont typeface="Arial" panose="020B0604020202020204" pitchFamily="34" charset="0"/>
              <a:buChar char="•"/>
            </a:pPr>
            <a:r>
              <a:rPr lang="en-US" altLang="en-US" dirty="0">
                <a:solidFill>
                  <a:srgbClr val="FF0000"/>
                </a:solidFill>
              </a:rPr>
              <a:t>Solution</a:t>
            </a:r>
          </a:p>
          <a:p>
            <a:pPr lvl="1">
              <a:buFont typeface="Arial" panose="020B0604020202020204" pitchFamily="34" charset="0"/>
              <a:buChar char="‒"/>
            </a:pPr>
            <a:r>
              <a:rPr lang="en-US" altLang="en-US" dirty="0"/>
              <a:t>Define an iterator that fetches one element at a time</a:t>
            </a:r>
            <a:r>
              <a:rPr lang="en-US" altLang="ko-KR" dirty="0">
                <a:ea typeface="굴림" panose="020B0600000101010101" pitchFamily="34" charset="-127"/>
              </a:rPr>
              <a:t>.</a:t>
            </a:r>
            <a:r>
              <a:rPr lang="en-US" altLang="en-US" dirty="0"/>
              <a:t> </a:t>
            </a:r>
          </a:p>
          <a:p>
            <a:pPr lvl="1">
              <a:buFont typeface="Arial" panose="020B0604020202020204" pitchFamily="34" charset="0"/>
              <a:buChar char="‒"/>
            </a:pPr>
            <a:r>
              <a:rPr lang="en-US" altLang="en-US" dirty="0"/>
              <a:t>Each iterator object </a:t>
            </a:r>
            <a:r>
              <a:rPr lang="en-US" altLang="ko-KR" dirty="0">
                <a:ea typeface="굴림" panose="020B0600000101010101" pitchFamily="34" charset="-127"/>
              </a:rPr>
              <a:t>needs to </a:t>
            </a:r>
            <a:r>
              <a:rPr lang="en-US" altLang="en-US" dirty="0"/>
              <a:t>keep track of the position of the next element </a:t>
            </a:r>
            <a:r>
              <a:rPr lang="en-US" altLang="ko-KR" dirty="0">
                <a:ea typeface="굴림" panose="020B0600000101010101" pitchFamily="34" charset="-127"/>
              </a:rPr>
              <a:t>to fetch.</a:t>
            </a:r>
            <a:endParaRPr lang="en-US" altLang="en-US" dirty="0"/>
          </a:p>
          <a:p>
            <a:pPr lvl="1">
              <a:buFont typeface="Arial" panose="020B0604020202020204" pitchFamily="34" charset="0"/>
              <a:buChar char="‒"/>
            </a:pPr>
            <a:r>
              <a:rPr lang="en-US" altLang="en-US" dirty="0"/>
              <a:t>If there are several </a:t>
            </a:r>
            <a:r>
              <a:rPr lang="en-US" altLang="ko-KR" dirty="0">
                <a:ea typeface="굴림" panose="020B0600000101010101" pitchFamily="34" charset="-127"/>
              </a:rPr>
              <a:t>variations of the </a:t>
            </a:r>
            <a:r>
              <a:rPr lang="en-US" altLang="en-US" dirty="0"/>
              <a:t>aggregate</a:t>
            </a:r>
            <a:r>
              <a:rPr lang="en-US" altLang="ko-KR" dirty="0">
                <a:ea typeface="굴림" panose="020B0600000101010101" pitchFamily="34" charset="-127"/>
              </a:rPr>
              <a:t> and </a:t>
            </a:r>
            <a:r>
              <a:rPr lang="en-US" altLang="en-US" dirty="0"/>
              <a:t>iterator </a:t>
            </a:r>
            <a:r>
              <a:rPr lang="en-US" altLang="ko-KR" dirty="0">
                <a:ea typeface="굴림" panose="020B0600000101010101" pitchFamily="34" charset="-127"/>
              </a:rPr>
              <a:t>classes</a:t>
            </a:r>
            <a:r>
              <a:rPr lang="en-US" altLang="en-US" dirty="0"/>
              <a:t>, it is best if </a:t>
            </a:r>
            <a:r>
              <a:rPr lang="en-US" altLang="ko-KR" dirty="0">
                <a:ea typeface="굴림" panose="020B0600000101010101" pitchFamily="34" charset="-127"/>
              </a:rPr>
              <a:t>they implement common interface type. Then the client only needs to know the interface types, not the concrete classes. </a:t>
            </a:r>
            <a:endParaRPr lang="en-US" altLang="en-US" dirty="0"/>
          </a:p>
          <a:p>
            <a:pPr marL="0" indent="0">
              <a:lnSpc>
                <a:spcPct val="90000"/>
              </a:lnSpc>
            </a:pPr>
            <a:r>
              <a:rPr lang="en-US" altLang="ko-KR" dirty="0">
                <a:ea typeface="굴림" panose="020B0600000101010101" pitchFamily="34" charset="-127"/>
              </a:rPr>
              <a:t> </a:t>
            </a:r>
          </a:p>
          <a:p>
            <a:pPr marL="0" indent="0">
              <a:lnSpc>
                <a:spcPct val="90000"/>
              </a:lnSpc>
            </a:pPr>
            <a:endParaRPr lang="en-US" altLang="en-US" dirty="0"/>
          </a:p>
          <a:p>
            <a:pPr marL="457200" indent="-457200">
              <a:buFont typeface="Arial" panose="020B0604020202020204" pitchFamily="34" charset="0"/>
              <a:buChar char="•"/>
            </a:pPr>
            <a:endParaRPr lang="en-US" altLang="ko-KR" dirty="0">
              <a:solidFill>
                <a:srgbClr val="0000FF"/>
              </a:solidFill>
              <a:ea typeface="굴림" panose="020B0600000101010101" pitchFamily="34" charset="-127"/>
            </a:endParaRPr>
          </a:p>
          <a:p>
            <a:pPr marL="457200" indent="-457200">
              <a:buFont typeface="Arial" panose="020B0604020202020204" pitchFamily="34" charset="0"/>
              <a:buChar char="•"/>
            </a:pPr>
            <a:endParaRPr lang="en-US" altLang="en-US" dirty="0"/>
          </a:p>
          <a:p>
            <a:pPr marL="457200" indent="-457200">
              <a:buFont typeface="Arial" panose="020B0604020202020204" pitchFamily="34" charset="0"/>
              <a:buChar char="•"/>
            </a:pPr>
            <a:endParaRPr lang="en-GB" dirty="0"/>
          </a:p>
          <a:p>
            <a:pPr>
              <a:lnSpc>
                <a:spcPct val="80000"/>
              </a:lnSpc>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A13898E6-BA4B-48AB-B123-A291903CA7F6}"/>
              </a:ext>
            </a:extLst>
          </p:cNvPr>
          <p:cNvSpPr>
            <a:spLocks noGrp="1"/>
          </p:cNvSpPr>
          <p:nvPr>
            <p:ph sz="quarter" idx="10"/>
          </p:nvPr>
        </p:nvSpPr>
        <p:spPr>
          <a:xfrm>
            <a:off x="47298" y="185321"/>
            <a:ext cx="6705600" cy="287645"/>
          </a:xfrm>
        </p:spPr>
        <p:txBody>
          <a:bodyPr>
            <a:normAutofit fontScale="25000" lnSpcReduction="20000"/>
          </a:bodyPr>
          <a:lstStyle/>
          <a:p>
            <a:r>
              <a:rPr lang="en-GB" sz="14400" dirty="0"/>
              <a:t>Example: Iterator Pattern</a:t>
            </a:r>
            <a:endParaRPr lang="en-GB" dirty="0"/>
          </a:p>
        </p:txBody>
      </p:sp>
    </p:spTree>
    <p:extLst>
      <p:ext uri="{BB962C8B-B14F-4D97-AF65-F5344CB8AC3E}">
        <p14:creationId xmlns:p14="http://schemas.microsoft.com/office/powerpoint/2010/main" val="15814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29799-5B34-4783-B4C3-32541D0ED5CC}"/>
              </a:ext>
            </a:extLst>
          </p:cNvPr>
          <p:cNvSpPr>
            <a:spLocks noGrp="1"/>
          </p:cNvSpPr>
          <p:nvPr>
            <p:ph idx="1"/>
          </p:nvPr>
        </p:nvSpPr>
        <p:spPr/>
        <p:txBody>
          <a:bodyPr/>
          <a:lstStyle/>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9D67F86D-DA84-4CAC-9B3C-377839A9E00C}"/>
              </a:ext>
            </a:extLst>
          </p:cNvPr>
          <p:cNvSpPr>
            <a:spLocks noGrp="1"/>
          </p:cNvSpPr>
          <p:nvPr>
            <p:ph sz="quarter" idx="10"/>
          </p:nvPr>
        </p:nvSpPr>
        <p:spPr>
          <a:xfrm>
            <a:off x="211928" y="169555"/>
            <a:ext cx="6569872" cy="363845"/>
          </a:xfrm>
        </p:spPr>
        <p:txBody>
          <a:bodyPr>
            <a:noAutofit/>
          </a:bodyPr>
          <a:lstStyle/>
          <a:p>
            <a:pPr indent="0"/>
            <a:r>
              <a:rPr lang="en-GB" dirty="0"/>
              <a:t>Example: Iterator Pattern</a:t>
            </a:r>
          </a:p>
        </p:txBody>
      </p:sp>
      <p:pic>
        <p:nvPicPr>
          <p:cNvPr id="5" name="Picture 3" descr="Ch5_un03">
            <a:extLst>
              <a:ext uri="{FF2B5EF4-FFF2-40B4-BE49-F238E27FC236}">
                <a16:creationId xmlns:a16="http://schemas.microsoft.com/office/drawing/2014/main" id="{8A675F76-823F-4266-AD1F-B30B172AA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200" y="1706692"/>
            <a:ext cx="4073897" cy="3657601"/>
          </a:xfrm>
          <a:prstGeom prst="rect">
            <a:avLst/>
          </a:prstGeom>
          <a:noFill/>
        </p:spPr>
      </p:pic>
      <p:graphicFrame>
        <p:nvGraphicFramePr>
          <p:cNvPr id="7" name="Group 3">
            <a:extLst>
              <a:ext uri="{FF2B5EF4-FFF2-40B4-BE49-F238E27FC236}">
                <a16:creationId xmlns:a16="http://schemas.microsoft.com/office/drawing/2014/main" id="{38540F11-22CC-49E8-86F6-E98EA98C66C4}"/>
              </a:ext>
            </a:extLst>
          </p:cNvPr>
          <p:cNvGraphicFramePr>
            <a:graphicFrameLocks/>
          </p:cNvGraphicFramePr>
          <p:nvPr>
            <p:extLst>
              <p:ext uri="{D42A27DB-BD31-4B8C-83A1-F6EECF244321}">
                <p14:modId xmlns:p14="http://schemas.microsoft.com/office/powerpoint/2010/main" val="474615640"/>
              </p:ext>
            </p:extLst>
          </p:nvPr>
        </p:nvGraphicFramePr>
        <p:xfrm>
          <a:off x="4285825" y="789337"/>
          <a:ext cx="4781976" cy="5699868"/>
        </p:xfrm>
        <a:graphic>
          <a:graphicData uri="http://schemas.openxmlformats.org/drawingml/2006/table">
            <a:tbl>
              <a:tblPr/>
              <a:tblGrid>
                <a:gridCol w="2318736">
                  <a:extLst>
                    <a:ext uri="{9D8B030D-6E8A-4147-A177-3AD203B41FA5}">
                      <a16:colId xmlns:a16="http://schemas.microsoft.com/office/drawing/2014/main" val="20000"/>
                    </a:ext>
                  </a:extLst>
                </a:gridCol>
                <a:gridCol w="2463240">
                  <a:extLst>
                    <a:ext uri="{9D8B030D-6E8A-4147-A177-3AD203B41FA5}">
                      <a16:colId xmlns:a16="http://schemas.microsoft.com/office/drawing/2014/main" val="20001"/>
                    </a:ext>
                  </a:extLst>
                </a:gridCol>
              </a:tblGrid>
              <a:tr h="379494">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Name in Design Pattern</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Actual Name</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dirty="0">
                          <a:ln>
                            <a:noFill/>
                          </a:ln>
                          <a:solidFill>
                            <a:schemeClr val="tx1"/>
                          </a:solidFill>
                          <a:effectLst/>
                          <a:latin typeface="Tahoma" charset="0"/>
                          <a:ea typeface="굴림" charset="-127"/>
                        </a:rPr>
                        <a:t>Aggregate</a:t>
                      </a:r>
                      <a:endParaRPr kumimoji="0" lang="en-US" sz="2000" b="0" i="0" u="none" strike="noStrike" cap="none" normalizeH="0" baseline="0" dirty="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List</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dirty="0" err="1">
                          <a:ln>
                            <a:noFill/>
                          </a:ln>
                          <a:solidFill>
                            <a:schemeClr val="tx1"/>
                          </a:solidFill>
                          <a:effectLst/>
                          <a:latin typeface="Tahoma" charset="0"/>
                          <a:ea typeface="굴림" charset="-127"/>
                        </a:rPr>
                        <a:t>ConcreteAggregate</a:t>
                      </a:r>
                      <a:endParaRPr kumimoji="0" lang="en-US" sz="2000" b="0" i="0" u="none" strike="noStrike" cap="none" normalizeH="0" baseline="0" dirty="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LinkedList</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Iterator</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ListIterator</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98626">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dirty="0" err="1">
                          <a:ln>
                            <a:noFill/>
                          </a:ln>
                          <a:solidFill>
                            <a:schemeClr val="tx1"/>
                          </a:solidFill>
                          <a:effectLst/>
                          <a:latin typeface="Tahoma" charset="0"/>
                          <a:ea typeface="굴림" charset="-127"/>
                        </a:rPr>
                        <a:t>ConcreteIternator</a:t>
                      </a:r>
                      <a:endParaRPr kumimoji="0" lang="en-US" sz="2000" b="0" i="0" u="none" strike="noStrike" cap="none" normalizeH="0" baseline="0" dirty="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dirty="0">
                          <a:ln>
                            <a:noFill/>
                          </a:ln>
                          <a:solidFill>
                            <a:schemeClr val="tx1"/>
                          </a:solidFill>
                          <a:effectLst/>
                          <a:latin typeface="Tahoma" charset="0"/>
                          <a:ea typeface="굴림" charset="-127"/>
                        </a:rPr>
                        <a:t>An anonymous class that implements the </a:t>
                      </a:r>
                      <a:r>
                        <a:rPr kumimoji="0" lang="en-US" altLang="ko-KR" sz="2000" b="0" i="0" u="none" strike="noStrike" cap="none" normalizeH="0" baseline="0" dirty="0" err="1">
                          <a:ln>
                            <a:noFill/>
                          </a:ln>
                          <a:solidFill>
                            <a:schemeClr val="tx1"/>
                          </a:solidFill>
                          <a:effectLst/>
                          <a:latin typeface="Tahoma" charset="0"/>
                          <a:ea typeface="굴림" charset="-127"/>
                        </a:rPr>
                        <a:t>ListIterator</a:t>
                      </a:r>
                      <a:r>
                        <a:rPr kumimoji="0" lang="en-US" altLang="ko-KR" sz="2000" b="0" i="0" u="none" strike="noStrike" cap="none" normalizeH="0" baseline="0" dirty="0">
                          <a:ln>
                            <a:noFill/>
                          </a:ln>
                          <a:solidFill>
                            <a:schemeClr val="tx1"/>
                          </a:solidFill>
                          <a:effectLst/>
                          <a:latin typeface="Tahoma" charset="0"/>
                          <a:ea typeface="굴림" charset="-127"/>
                        </a:rPr>
                        <a:t> interface type</a:t>
                      </a:r>
                      <a:endParaRPr kumimoji="0" lang="en-US" sz="2000" b="0" i="0" u="none" strike="noStrike" cap="none" normalizeH="0" baseline="0" dirty="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createIterator()</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listIterator()</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next()</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next()</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isDone()</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Opposite of hasNext()</a:t>
                      </a:r>
                      <a:endParaRPr kumimoji="0" lang="en-US" sz="2000" b="0" i="0" u="none" strike="noStrike" cap="none" normalizeH="0" baseline="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2383">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a:ln>
                            <a:noFill/>
                          </a:ln>
                          <a:solidFill>
                            <a:schemeClr val="tx1"/>
                          </a:solidFill>
                          <a:effectLst/>
                          <a:latin typeface="Tahoma" charset="0"/>
                          <a:ea typeface="굴림" charset="-127"/>
                        </a:rPr>
                        <a:t>currentItem()</a:t>
                      </a:r>
                      <a:endParaRPr kumimoji="0" lang="en-US" sz="2000" b="0" i="0" u="none" strike="noStrike" cap="none" normalizeH="0" baseline="0">
                        <a:ln>
                          <a:noFill/>
                        </a:ln>
                        <a:solidFill>
                          <a:schemeClr val="tx1"/>
                        </a:solidFill>
                        <a:effectLst/>
                        <a:latin typeface="Tahoma"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66"/>
                        </a:buClr>
                        <a:buSzTx/>
                        <a:buFont typeface="Wingdings" pitchFamily="2" charset="2"/>
                        <a:buNone/>
                        <a:tabLst/>
                      </a:pPr>
                      <a:r>
                        <a:rPr kumimoji="0" lang="en-US" altLang="ko-KR" sz="2000" b="0" i="0" u="none" strike="noStrike" cap="none" normalizeH="0" baseline="0" dirty="0">
                          <a:ln>
                            <a:noFill/>
                          </a:ln>
                          <a:solidFill>
                            <a:schemeClr val="tx1"/>
                          </a:solidFill>
                          <a:effectLst/>
                          <a:latin typeface="Tahoma" charset="0"/>
                          <a:ea typeface="굴림" charset="-127"/>
                        </a:rPr>
                        <a:t>Return value of next()</a:t>
                      </a:r>
                      <a:endParaRPr kumimoji="0" lang="en-US" sz="2000" b="0" i="0" u="none" strike="noStrike" cap="none" normalizeH="0" baseline="0" dirty="0">
                        <a:ln>
                          <a:noFill/>
                        </a:ln>
                        <a:solidFill>
                          <a:schemeClr val="tx1"/>
                        </a:solidFill>
                        <a:effectLst/>
                        <a:latin typeface="Tahoma"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847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9CD67CA-4544-49DE-B878-2D2EBAF7FC81}"/>
              </a:ext>
            </a:extLst>
          </p:cNvPr>
          <p:cNvSpPr>
            <a:spLocks noGrp="1" noChangeArrowheads="1"/>
          </p:cNvSpPr>
          <p:nvPr>
            <p:ph idx="1"/>
          </p:nvPr>
        </p:nvSpPr>
        <p:spPr/>
        <p:txBody>
          <a:bodyPr/>
          <a:lstStyle/>
          <a:p>
            <a:pPr eaLnBrk="1" hangingPunct="1">
              <a:lnSpc>
                <a:spcPct val="90000"/>
              </a:lnSpc>
            </a:pPr>
            <a:r>
              <a:rPr lang="en-US" altLang="ko-KR">
                <a:ea typeface="굴림" panose="020B0600000101010101" pitchFamily="34" charset="-127"/>
              </a:rPr>
              <a:t>Model/view/controller architecture</a:t>
            </a:r>
          </a:p>
          <a:p>
            <a:pPr lvl="1" eaLnBrk="1" hangingPunct="1">
              <a:lnSpc>
                <a:spcPct val="90000"/>
              </a:lnSpc>
            </a:pPr>
            <a:r>
              <a:rPr lang="en-US" altLang="en-US"/>
              <a:t>Model </a:t>
            </a:r>
            <a:r>
              <a:rPr lang="en-US" altLang="ko-KR">
                <a:ea typeface="굴림" panose="020B0600000101010101" pitchFamily="34" charset="-127"/>
              </a:rPr>
              <a:t> </a:t>
            </a:r>
          </a:p>
          <a:p>
            <a:pPr lvl="2" eaLnBrk="1" hangingPunct="1">
              <a:lnSpc>
                <a:spcPct val="90000"/>
              </a:lnSpc>
            </a:pPr>
            <a:r>
              <a:rPr lang="en-US" altLang="ko-KR">
                <a:ea typeface="굴림" panose="020B0600000101010101" pitchFamily="34" charset="-127"/>
              </a:rPr>
              <a:t>The raw data</a:t>
            </a:r>
          </a:p>
          <a:p>
            <a:pPr lvl="2" eaLnBrk="1" hangingPunct="1">
              <a:lnSpc>
                <a:spcPct val="90000"/>
              </a:lnSpc>
            </a:pPr>
            <a:r>
              <a:rPr lang="en-US" altLang="ko-KR">
                <a:ea typeface="굴림" panose="020B0600000101010101" pitchFamily="34" charset="-127"/>
              </a:rPr>
              <a:t>D</a:t>
            </a:r>
            <a:r>
              <a:rPr lang="en-US" altLang="en-US"/>
              <a:t>ata structure</a:t>
            </a:r>
            <a:endParaRPr lang="en-US" altLang="ko-KR">
              <a:ea typeface="굴림" panose="020B0600000101010101" pitchFamily="34" charset="-127"/>
            </a:endParaRPr>
          </a:p>
          <a:p>
            <a:pPr lvl="2" eaLnBrk="1" hangingPunct="1">
              <a:lnSpc>
                <a:spcPct val="90000"/>
              </a:lnSpc>
            </a:pPr>
            <a:r>
              <a:rPr lang="en-US" altLang="ko-KR">
                <a:ea typeface="굴림" panose="020B0600000101010101" pitchFamily="34" charset="-127"/>
              </a:rPr>
              <a:t>N</a:t>
            </a:r>
            <a:r>
              <a:rPr lang="en-US" altLang="en-US"/>
              <a:t>o visual </a:t>
            </a:r>
            <a:r>
              <a:rPr lang="en-US" altLang="ko-KR">
                <a:ea typeface="굴림" panose="020B0600000101010101" pitchFamily="34" charset="-127"/>
              </a:rPr>
              <a:t>appearance</a:t>
            </a:r>
            <a:r>
              <a:rPr lang="en-US" altLang="en-US"/>
              <a:t> </a:t>
            </a:r>
          </a:p>
          <a:p>
            <a:pPr lvl="1" eaLnBrk="1" hangingPunct="1">
              <a:lnSpc>
                <a:spcPct val="90000"/>
              </a:lnSpc>
            </a:pPr>
            <a:r>
              <a:rPr lang="en-US" altLang="en-US"/>
              <a:t>Views </a:t>
            </a:r>
            <a:endParaRPr lang="en-US" altLang="ko-KR">
              <a:ea typeface="굴림" panose="020B0600000101010101" pitchFamily="34" charset="-127"/>
            </a:endParaRPr>
          </a:p>
          <a:p>
            <a:pPr lvl="2" eaLnBrk="1" hangingPunct="1">
              <a:lnSpc>
                <a:spcPct val="90000"/>
              </a:lnSpc>
            </a:pPr>
            <a:r>
              <a:rPr lang="en-US" altLang="ko-KR">
                <a:ea typeface="굴림" panose="020B0600000101010101" pitchFamily="34" charset="-127"/>
              </a:rPr>
              <a:t>V</a:t>
            </a:r>
            <a:r>
              <a:rPr lang="en-US" altLang="en-US"/>
              <a:t>isual representations </a:t>
            </a:r>
          </a:p>
          <a:p>
            <a:pPr lvl="1" eaLnBrk="1" hangingPunct="1">
              <a:lnSpc>
                <a:spcPct val="90000"/>
              </a:lnSpc>
            </a:pPr>
            <a:r>
              <a:rPr lang="en-US" altLang="en-US"/>
              <a:t>Controllers </a:t>
            </a:r>
            <a:endParaRPr lang="en-US" altLang="ko-KR">
              <a:ea typeface="굴림" panose="020B0600000101010101" pitchFamily="34" charset="-127"/>
            </a:endParaRPr>
          </a:p>
          <a:p>
            <a:pPr lvl="2" eaLnBrk="1" hangingPunct="1">
              <a:lnSpc>
                <a:spcPct val="90000"/>
              </a:lnSpc>
            </a:pPr>
            <a:r>
              <a:rPr lang="en-US" altLang="ko-KR">
                <a:ea typeface="굴림" panose="020B0600000101010101" pitchFamily="34" charset="-127"/>
              </a:rPr>
              <a:t>An object that processes </a:t>
            </a:r>
            <a:r>
              <a:rPr lang="en-US" altLang="en-US"/>
              <a:t>user interaction</a:t>
            </a:r>
            <a:r>
              <a:rPr lang="en-US" altLang="ko-KR">
                <a:ea typeface="굴림" panose="020B0600000101010101" pitchFamily="34" charset="-127"/>
              </a:rPr>
              <a:t> (using mouse, keyboard, GUI interface, </a:t>
            </a:r>
            <a:r>
              <a:rPr lang="en-US" altLang="ko-KR">
                <a:latin typeface="Arial" panose="020B0604020202020204" pitchFamily="34" charset="0"/>
                <a:ea typeface="굴림" panose="020B0600000101010101" pitchFamily="34" charset="-127"/>
              </a:rPr>
              <a:t>…</a:t>
            </a:r>
            <a:r>
              <a:rPr lang="en-US" altLang="ko-KR">
                <a:ea typeface="굴림" panose="020B0600000101010101" pitchFamily="34" charset="-127"/>
              </a:rPr>
              <a:t>)</a:t>
            </a:r>
          </a:p>
          <a:p>
            <a:pPr lvl="2" eaLnBrk="1" hangingPunct="1">
              <a:lnSpc>
                <a:spcPct val="90000"/>
              </a:lnSpc>
            </a:pPr>
            <a:r>
              <a:rPr lang="en-US" altLang="ko-KR">
                <a:ea typeface="굴림" panose="020B0600000101010101" pitchFamily="34" charset="-127"/>
              </a:rPr>
              <a:t>Each view has a controller.</a:t>
            </a:r>
            <a:endParaRPr lang="en-US" altLang="en-US"/>
          </a:p>
        </p:txBody>
      </p:sp>
      <p:sp>
        <p:nvSpPr>
          <p:cNvPr id="2" name="Content Placeholder 1">
            <a:extLst>
              <a:ext uri="{FF2B5EF4-FFF2-40B4-BE49-F238E27FC236}">
                <a16:creationId xmlns:a16="http://schemas.microsoft.com/office/drawing/2014/main" id="{A91FA4FF-C5C8-46B5-AE46-A441CF9D3401}"/>
              </a:ext>
            </a:extLst>
          </p:cNvPr>
          <p:cNvSpPr>
            <a:spLocks noGrp="1"/>
          </p:cNvSpPr>
          <p:nvPr>
            <p:ph sz="quarter" idx="10"/>
          </p:nvPr>
        </p:nvSpPr>
        <p:spPr/>
        <p:txBody>
          <a:bodyPr>
            <a:noAutofit/>
          </a:bodyPr>
          <a:lstStyle/>
          <a:p>
            <a:r>
              <a:rPr lang="en-GB" dirty="0"/>
              <a:t>OBSERVER Pattern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F24B495B-2B2A-44A0-A4C2-D71A80122701}"/>
              </a:ext>
            </a:extLst>
          </p:cNvPr>
          <p:cNvSpPr>
            <a:spLocks noGrp="1" noChangeArrowheads="1"/>
          </p:cNvSpPr>
          <p:nvPr>
            <p:ph idx="1"/>
          </p:nvPr>
        </p:nvSpPr>
        <p:spPr/>
        <p:txBody>
          <a:bodyPr>
            <a:normAutofit/>
          </a:bodyPr>
          <a:lstStyle/>
          <a:p>
            <a:pPr eaLnBrk="1" hangingPunct="1"/>
            <a:r>
              <a:rPr lang="en-US" altLang="en-US" sz="3000"/>
              <a:t>When a user types text into one of the windows:</a:t>
            </a:r>
          </a:p>
          <a:p>
            <a:pPr lvl="1" eaLnBrk="1" hangingPunct="1"/>
            <a:r>
              <a:rPr lang="en-US" altLang="en-US" sz="2600"/>
              <a:t>The </a:t>
            </a:r>
            <a:r>
              <a:rPr lang="en-US" altLang="en-US" sz="2600" b="1"/>
              <a:t>controller </a:t>
            </a:r>
            <a:r>
              <a:rPr lang="en-US" altLang="en-US" sz="2600"/>
              <a:t>tells the </a:t>
            </a:r>
            <a:r>
              <a:rPr lang="en-US" altLang="en-US" sz="2600" b="1"/>
              <a:t>models</a:t>
            </a:r>
            <a:r>
              <a:rPr lang="en-US" altLang="en-US" sz="2600"/>
              <a:t> to insert the text that the user typed.</a:t>
            </a:r>
          </a:p>
          <a:p>
            <a:pPr lvl="1" eaLnBrk="1" hangingPunct="1"/>
            <a:r>
              <a:rPr lang="en-US" altLang="en-US" sz="2600"/>
              <a:t>The </a:t>
            </a:r>
            <a:r>
              <a:rPr lang="en-US" altLang="en-US" sz="2600" b="1"/>
              <a:t>model</a:t>
            </a:r>
            <a:r>
              <a:rPr lang="en-US" altLang="en-US" sz="2600"/>
              <a:t> notifies all </a:t>
            </a:r>
            <a:r>
              <a:rPr lang="en-US" altLang="en-US" sz="2600" b="1"/>
              <a:t>views</a:t>
            </a:r>
            <a:r>
              <a:rPr lang="en-US" altLang="en-US" sz="2600"/>
              <a:t> of a change in the model.</a:t>
            </a:r>
          </a:p>
          <a:p>
            <a:pPr lvl="1" eaLnBrk="1" hangingPunct="1"/>
            <a:r>
              <a:rPr lang="en-US" altLang="en-US" sz="2600"/>
              <a:t>All </a:t>
            </a:r>
            <a:r>
              <a:rPr lang="en-US" altLang="en-US" sz="2600" b="1"/>
              <a:t>views</a:t>
            </a:r>
            <a:r>
              <a:rPr lang="en-US" altLang="en-US" sz="2600"/>
              <a:t> repaint themselves.</a:t>
            </a:r>
          </a:p>
          <a:p>
            <a:pPr lvl="1" eaLnBrk="1" hangingPunct="1"/>
            <a:r>
              <a:rPr lang="en-US" altLang="en-US" sz="2600"/>
              <a:t>During paint, each </a:t>
            </a:r>
            <a:r>
              <a:rPr lang="en-US" altLang="en-US" sz="2600" b="1"/>
              <a:t>view</a:t>
            </a:r>
            <a:r>
              <a:rPr lang="en-US" altLang="en-US" sz="2600"/>
              <a:t> asks the </a:t>
            </a:r>
            <a:r>
              <a:rPr lang="en-US" altLang="en-US" sz="2600" b="1"/>
              <a:t>models</a:t>
            </a:r>
            <a:r>
              <a:rPr lang="en-US" altLang="en-US" sz="2600"/>
              <a:t> for the current text.</a:t>
            </a:r>
          </a:p>
          <a:p>
            <a:pPr eaLnBrk="1" hangingPunct="1"/>
            <a:r>
              <a:rPr lang="en-US" altLang="ko-KR" sz="3000">
                <a:ea typeface="굴림" panose="020B0600000101010101" pitchFamily="34" charset="-127"/>
              </a:rPr>
              <a:t>This architecture m</a:t>
            </a:r>
            <a:r>
              <a:rPr lang="en-US" altLang="en-US" sz="3000"/>
              <a:t>inimize</a:t>
            </a:r>
            <a:r>
              <a:rPr lang="en-US" altLang="ko-KR" sz="3000">
                <a:ea typeface="굴림" panose="020B0600000101010101" pitchFamily="34" charset="-127"/>
              </a:rPr>
              <a:t>s</a:t>
            </a:r>
            <a:r>
              <a:rPr lang="en-US" altLang="en-US" sz="3000"/>
              <a:t> the coupling between the model, views, and controllers.</a:t>
            </a:r>
          </a:p>
          <a:p>
            <a:pPr eaLnBrk="1" hangingPunct="1"/>
            <a:endParaRPr lang="en-US" altLang="en-US" sz="3000"/>
          </a:p>
        </p:txBody>
      </p:sp>
      <p:sp>
        <p:nvSpPr>
          <p:cNvPr id="2" name="Content Placeholder 1">
            <a:extLst>
              <a:ext uri="{FF2B5EF4-FFF2-40B4-BE49-F238E27FC236}">
                <a16:creationId xmlns:a16="http://schemas.microsoft.com/office/drawing/2014/main" id="{F1353220-009E-41DA-AE5B-625E16AB151E}"/>
              </a:ext>
            </a:extLst>
          </p:cNvPr>
          <p:cNvSpPr>
            <a:spLocks noGrp="1"/>
          </p:cNvSpPr>
          <p:nvPr>
            <p:ph sz="quarter" idx="10"/>
          </p:nvPr>
        </p:nvSpPr>
        <p:spPr/>
        <p:txBody>
          <a:bodyPr>
            <a:noAutofit/>
          </a:bodyPr>
          <a:lstStyle/>
          <a:p>
            <a:r>
              <a:rPr lang="en-US" dirty="0"/>
              <a:t>O</a:t>
            </a:r>
            <a:r>
              <a:rPr lang="en-US" altLang="ko-KR" dirty="0">
                <a:ea typeface="굴림" charset="-127"/>
              </a:rPr>
              <a:t>BSERVER</a:t>
            </a:r>
            <a:r>
              <a:rPr lang="en-US" dirty="0"/>
              <a:t> Pattern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descr="Ch5_05">
            <a:extLst>
              <a:ext uri="{FF2B5EF4-FFF2-40B4-BE49-F238E27FC236}">
                <a16:creationId xmlns:a16="http://schemas.microsoft.com/office/drawing/2014/main" id="{8924BDDB-80B5-49C4-A0D4-D3DDCC8BE4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10456" y="1409700"/>
            <a:ext cx="6981825" cy="4467225"/>
          </a:xfrm>
          <a:noFill/>
        </p:spPr>
      </p:pic>
      <p:sp>
        <p:nvSpPr>
          <p:cNvPr id="2" name="Content Placeholder 1">
            <a:extLst>
              <a:ext uri="{FF2B5EF4-FFF2-40B4-BE49-F238E27FC236}">
                <a16:creationId xmlns:a16="http://schemas.microsoft.com/office/drawing/2014/main" id="{B233A39F-EF54-4219-BFCA-F2F8AABA36D8}"/>
              </a:ext>
            </a:extLst>
          </p:cNvPr>
          <p:cNvSpPr>
            <a:spLocks noGrp="1"/>
          </p:cNvSpPr>
          <p:nvPr>
            <p:ph sz="quarter" idx="10"/>
          </p:nvPr>
        </p:nvSpPr>
        <p:spPr/>
        <p:txBody>
          <a:bodyPr>
            <a:noAutofit/>
          </a:bodyPr>
          <a:lstStyle/>
          <a:p>
            <a:r>
              <a:rPr lang="en-GB" dirty="0"/>
              <a:t>OBSERVER Pattern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4570</TotalTime>
  <Words>1682</Words>
  <Application>Microsoft Office PowerPoint</Application>
  <PresentationFormat>On-screen Show (4:3)</PresentationFormat>
  <Paragraphs>226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굴림</vt:lpstr>
      <vt:lpstr>Arial</vt:lpstr>
      <vt:lpstr>Calibri</vt:lpstr>
      <vt:lpstr>Tahoma</vt:lpstr>
      <vt:lpstr>Wingdings</vt:lpstr>
      <vt:lpstr>Office Theme</vt:lpstr>
      <vt:lpstr>Object Oriented Programming  CS F213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Pattern  Containers and Components </vt:lpstr>
      <vt:lpstr>COMPOSITE Pattern  Containers and Components</vt:lpstr>
      <vt:lpstr>COMPOSITE Pattern </vt:lpstr>
      <vt:lpstr>COMPOSITE Pattern</vt:lpstr>
      <vt:lpstr>COMPOSITE Pattern</vt:lpstr>
      <vt:lpstr>DECORATOR Pattern  Scroll Bars </vt:lpstr>
      <vt:lpstr>DECORATOR Pattern  Scroll Bars</vt:lpstr>
      <vt:lpstr>DECORATOR Pattern</vt:lpstr>
      <vt:lpstr>DECORATOR Pattern</vt:lpstr>
      <vt:lpstr>DECORATOR Pattern</vt:lpstr>
      <vt:lpstr>DECORATOR Pattern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 Kumar</dc:creator>
  <cp:lastModifiedBy>Pranav Mothabhau Pawar</cp:lastModifiedBy>
  <cp:revision>971</cp:revision>
  <dcterms:created xsi:type="dcterms:W3CDTF">2011-09-14T09:42:05Z</dcterms:created>
  <dcterms:modified xsi:type="dcterms:W3CDTF">2021-12-15T07:11:50Z</dcterms:modified>
</cp:coreProperties>
</file>