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313" r:id="rId3"/>
    <p:sldId id="418" r:id="rId4"/>
    <p:sldId id="394" r:id="rId5"/>
    <p:sldId id="419" r:id="rId6"/>
    <p:sldId id="420" r:id="rId7"/>
    <p:sldId id="421" r:id="rId8"/>
    <p:sldId id="39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62" autoAdjust="0"/>
  </p:normalViewPr>
  <p:slideViewPr>
    <p:cSldViewPr>
      <p:cViewPr varScale="1">
        <p:scale>
          <a:sx n="61" d="100"/>
          <a:sy n="61" d="100"/>
        </p:scale>
        <p:origin x="16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C439E90-FE6F-4799-86C8-AC7DEA6F4B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77D05-5339-4A86-A36C-13A77F654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8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difference-between-throw-and-throws-in-java#:~:text=Throw%20is%20a%20keyword%20which,function%20while%20executing%20the%20code" TargetMode="External"/><Relationship Id="rId3" Type="http://schemas.openxmlformats.org/officeDocument/2006/relationships/hyperlink" Target="https://www.geeksforgeeks.org/exceptions-in-java/" TargetMode="External"/><Relationship Id="rId7" Type="http://schemas.openxmlformats.org/officeDocument/2006/relationships/hyperlink" Target="https://beginnersbook.com/2013/04/java-exception-handling/" TargetMode="External"/><Relationship Id="rId2" Type="http://schemas.openxmlformats.org/officeDocument/2006/relationships/hyperlink" Target="https://www.cis.upenn.edu/~matuszek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geeksforgeeks.org/types-of-exception-in-java-with-examples/" TargetMode="External"/><Relationship Id="rId11" Type="http://schemas.openxmlformats.org/officeDocument/2006/relationships/hyperlink" Target="https://beginnersbook.com/2013/04/user-defined-exception-in-java/" TargetMode="External"/><Relationship Id="rId5" Type="http://schemas.openxmlformats.org/officeDocument/2006/relationships/hyperlink" Target="https://www.tutorialspoint.com/java/java_exceptions.htm" TargetMode="External"/><Relationship Id="rId10" Type="http://schemas.openxmlformats.org/officeDocument/2006/relationships/hyperlink" Target="https://www.geeksforgeeks.org/classnotfoundexception-vs-noclassdeffounderror-java/" TargetMode="External"/><Relationship Id="rId4" Type="http://schemas.openxmlformats.org/officeDocument/2006/relationships/hyperlink" Target="https://www.javatpoint.com/exception-handling-in-java#:~:text=What%20is%20Exception%20in%20Java,which%20is%20thrown%20at%20runtime" TargetMode="External"/><Relationship Id="rId9" Type="http://schemas.openxmlformats.org/officeDocument/2006/relationships/hyperlink" Target="https://www.programiz.com/java-programming/throw-throw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Exception_example.docx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Object Oriented Programming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F213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0ADA7-3883-41F3-8105-810B7C22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Revision last two lectures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Exception 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Examples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More exceptions example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Problem Statement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Solution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E76543-22D7-42F5-AD71-14E142FE24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78856"/>
            <a:ext cx="6324600" cy="363845"/>
          </a:xfrm>
        </p:spPr>
        <p:txBody>
          <a:bodyPr>
            <a:noAutofit/>
          </a:bodyPr>
          <a:lstStyle/>
          <a:p>
            <a:r>
              <a:rPr lang="en-GB" dirty="0"/>
              <a:t>Contents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AB8AF56-D4C0-45F4-B185-0E8601AFA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765125"/>
            <a:ext cx="8229600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900" dirty="0">
              <a:solidFill>
                <a:srgbClr val="1155CC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4EFB5A8-6B04-4C76-9D4F-9470B6BDB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66459"/>
            <a:ext cx="82296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 dirty="0">
                <a:solidFill>
                  <a:srgbClr val="1155CC"/>
                </a:solidFill>
                <a:cs typeface="Arial" panose="020B0604020202020204" pitchFamily="34" charset="0"/>
                <a:hlinkClick r:id="rId2"/>
              </a:rPr>
              <a:t>Sources (Slides 3 </a:t>
            </a:r>
            <a:r>
              <a:rPr lang="en-US" altLang="en-US" sz="800">
                <a:solidFill>
                  <a:srgbClr val="1155CC"/>
                </a:solidFill>
                <a:cs typeface="Arial" panose="020B0604020202020204" pitchFamily="34" charset="0"/>
                <a:hlinkClick r:id="rId2"/>
              </a:rPr>
              <a:t>to 7): </a:t>
            </a:r>
            <a:endParaRPr lang="en-US" altLang="en-US" sz="800" dirty="0">
              <a:solidFill>
                <a:srgbClr val="1155CC"/>
              </a:solidFill>
              <a:cs typeface="Arial" panose="020B0604020202020204" pitchFamily="34" charset="0"/>
              <a:hlinkClick r:id="rId2"/>
            </a:endParaRPr>
          </a:p>
          <a:p>
            <a:pPr lvl="0"/>
            <a:r>
              <a:rPr lang="en-GB" altLang="en-US" sz="800" dirty="0">
                <a:solidFill>
                  <a:srgbClr val="1155CC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Cay </a:t>
            </a:r>
            <a:r>
              <a:rPr lang="en-GB" altLang="en-US" sz="800" dirty="0" err="1">
                <a:solidFill>
                  <a:srgbClr val="1155CC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Horstmann</a:t>
            </a:r>
            <a:r>
              <a:rPr lang="en-GB" altLang="en-US" sz="800" dirty="0">
                <a:solidFill>
                  <a:srgbClr val="1155CC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Object Oriented Design &amp; Patterns,  John Wiley &amp; Sons, 2006, 2nd Edition</a:t>
            </a:r>
          </a:p>
          <a:p>
            <a:pPr lvl="0"/>
            <a:r>
              <a:rPr lang="en-GB" altLang="en-US" sz="800" dirty="0">
                <a:solidFill>
                  <a:srgbClr val="1155CC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https://cse.iitkgp.ac.in/~dsamanta/java</a:t>
            </a:r>
          </a:p>
          <a:p>
            <a:pPr lvl="0"/>
            <a:r>
              <a:rPr lang="en-GB" altLang="en-US" sz="800" dirty="0">
                <a:solidFill>
                  <a:srgbClr val="1155CC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http://ramzi.ucoz.com/Java</a:t>
            </a:r>
          </a:p>
          <a:p>
            <a:pPr lvl="0"/>
            <a:r>
              <a:rPr lang="en-GB" altLang="en-US" sz="800" dirty="0">
                <a:solidFill>
                  <a:srgbClr val="1155CC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https://www.geeksforgeeks.org/exceptions-in-java/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https://www.javatpoint.com/exception-handling-in-java#:~:text=What%20is%20Exception%20in%20Java,which%20is%20thrown%20at%20runtime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https://www.tutorialspoint.com/java/java_exceptions.htm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https://www.geeksforgeeks.org/types-of-exception-in-java-with-examples/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https://beginnersbook.com/2013/04/java-exception-handling/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1155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altLang="en-US" sz="800" dirty="0">
                <a:solidFill>
                  <a:srgbClr val="1155CC"/>
                </a:solidFill>
                <a:cs typeface="Arial" panose="020B0604020202020204" pitchFamily="34" charset="0"/>
                <a:hlinkClick r:id="rId8"/>
              </a:rPr>
              <a:t>https://www.tutorialspoint.com/difference-between-throw-and-throws-in-java#:~:text=Throw%20is%20a%20keyword%20which,function%20while%20executing%20the%20code</a:t>
            </a:r>
            <a:r>
              <a:rPr lang="en-US" altLang="en-US" sz="800" dirty="0">
                <a:solidFill>
                  <a:srgbClr val="1155CC"/>
                </a:solidFill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altLang="en-US" sz="800" dirty="0">
                <a:solidFill>
                  <a:srgbClr val="1155CC"/>
                </a:solidFill>
                <a:cs typeface="Arial" panose="020B0604020202020204" pitchFamily="34" charset="0"/>
                <a:hlinkClick r:id="rId9"/>
              </a:rPr>
              <a:t>https://www.programiz.com/java-programming/throw-throws</a:t>
            </a:r>
            <a:endParaRPr lang="en-US" altLang="en-US" sz="800" dirty="0">
              <a:solidFill>
                <a:srgbClr val="1155CC"/>
              </a:solidFill>
              <a:cs typeface="Arial" panose="020B0604020202020204" pitchFamily="34" charset="0"/>
            </a:endParaRPr>
          </a:p>
          <a:p>
            <a:pPr lvl="0"/>
            <a:r>
              <a:rPr lang="en-US" altLang="en-US" sz="800" dirty="0">
                <a:solidFill>
                  <a:srgbClr val="1155CC"/>
                </a:solidFill>
                <a:cs typeface="Arial" panose="020B0604020202020204" pitchFamily="34" charset="0"/>
                <a:hlinkClick r:id="rId10"/>
              </a:rPr>
              <a:t>https://www.geeksforgeeks.org/classnotfoundexception-vs-noclassdeffounderror-java/</a:t>
            </a:r>
            <a:endParaRPr lang="en-US" altLang="en-US" sz="800" dirty="0">
              <a:solidFill>
                <a:srgbClr val="1155CC"/>
              </a:solidFill>
              <a:cs typeface="Arial" panose="020B0604020202020204" pitchFamily="34" charset="0"/>
            </a:endParaRPr>
          </a:p>
          <a:p>
            <a:pPr lvl="0"/>
            <a:r>
              <a:rPr lang="en-US" altLang="en-US" sz="800" dirty="0">
                <a:solidFill>
                  <a:srgbClr val="1155CC"/>
                </a:solidFill>
                <a:cs typeface="Arial" panose="020B0604020202020204" pitchFamily="34" charset="0"/>
                <a:hlinkClick r:id="rId11"/>
              </a:rPr>
              <a:t>https://beginnersbook.com/2013/04/user-defined-exception-in-java/</a:t>
            </a:r>
            <a:endParaRPr lang="en-US" altLang="en-US" sz="800" dirty="0">
              <a:solidFill>
                <a:srgbClr val="1155CC"/>
              </a:solidFill>
              <a:cs typeface="Arial" panose="020B0604020202020204" pitchFamily="34" charset="0"/>
            </a:endParaRPr>
          </a:p>
          <a:p>
            <a:pPr lvl="0"/>
            <a:r>
              <a:rPr lang="en-US" altLang="en-US" sz="800" dirty="0">
                <a:solidFill>
                  <a:srgbClr val="1155CC"/>
                </a:solidFill>
                <a:cs typeface="Arial" panose="020B0604020202020204" pitchFamily="34" charset="0"/>
              </a:rPr>
              <a:t>https://www.tutorialride.com/java-exception-handling-programs/validate-student-record-with-custom-exception.htm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1155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3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public String </a:t>
            </a:r>
            <a:r>
              <a:rPr lang="en-GB" dirty="0" err="1">
                <a:solidFill>
                  <a:srgbClr val="FF0000"/>
                </a:solidFill>
              </a:rPr>
              <a:t>getMessage</a:t>
            </a:r>
            <a:r>
              <a:rPr lang="en-GB" dirty="0">
                <a:solidFill>
                  <a:srgbClr val="FF0000"/>
                </a:solidFill>
              </a:rPr>
              <a:t>()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Returns a detailed message about the exception that has occurred. This message is initialized in the Throwable constructor.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Exception methods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02CCC-CDC9-4B94-8C2F-ED99C2D735D6}"/>
              </a:ext>
            </a:extLst>
          </p:cNvPr>
          <p:cNvSpPr/>
          <p:nvPr/>
        </p:nvSpPr>
        <p:spPr>
          <a:xfrm>
            <a:off x="83174" y="2057400"/>
            <a:ext cx="4572000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//Example 1: Use of </a:t>
            </a:r>
            <a:r>
              <a:rPr lang="en-GB" dirty="0" err="1"/>
              <a:t>getMessages</a:t>
            </a:r>
            <a:r>
              <a:rPr lang="en-GB" dirty="0"/>
              <a:t>()</a:t>
            </a:r>
          </a:p>
          <a:p>
            <a:r>
              <a:rPr lang="en-GB" dirty="0"/>
              <a:t>public class Test 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    public static void main(String[] </a:t>
            </a:r>
            <a:r>
              <a:rPr lang="en-GB" dirty="0" err="1"/>
              <a:t>args</a:t>
            </a:r>
            <a:r>
              <a:rPr lang="en-GB" dirty="0"/>
              <a:t>)  </a:t>
            </a:r>
          </a:p>
          <a:p>
            <a:r>
              <a:rPr lang="en-GB" dirty="0"/>
              <a:t>    { </a:t>
            </a:r>
          </a:p>
          <a:p>
            <a:r>
              <a:rPr lang="en-GB" dirty="0"/>
              <a:t>        try</a:t>
            </a:r>
          </a:p>
          <a:p>
            <a:r>
              <a:rPr lang="en-GB" dirty="0"/>
              <a:t>        { </a:t>
            </a:r>
          </a:p>
          <a:p>
            <a:r>
              <a:rPr lang="en-GB" dirty="0"/>
              <a:t>            int a = 20/0; </a:t>
            </a:r>
          </a:p>
          <a:p>
            <a:r>
              <a:rPr lang="en-GB" dirty="0"/>
              <a:t>        } catch (Exception e) </a:t>
            </a:r>
          </a:p>
          <a:p>
            <a:r>
              <a:rPr lang="en-GB" dirty="0"/>
              <a:t>        { </a:t>
            </a:r>
          </a:p>
          <a:p>
            <a:r>
              <a:rPr lang="en-GB" dirty="0"/>
              <a:t>            // </a:t>
            </a:r>
            <a:r>
              <a:rPr lang="en-GB" dirty="0" err="1"/>
              <a:t>getMessage</a:t>
            </a:r>
            <a:r>
              <a:rPr lang="en-GB" dirty="0"/>
              <a:t> method </a:t>
            </a:r>
          </a:p>
          <a:p>
            <a:r>
              <a:rPr lang="en-GB" dirty="0"/>
              <a:t>            // Prints only the message of exception </a:t>
            </a:r>
          </a:p>
          <a:p>
            <a:r>
              <a:rPr lang="en-GB" dirty="0"/>
              <a:t>            // and not the name of exception </a:t>
            </a:r>
          </a:p>
          <a:p>
            <a:r>
              <a:rPr lang="en-GB" dirty="0"/>
              <a:t>            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b="1" dirty="0" err="1">
                <a:solidFill>
                  <a:srgbClr val="FF0000"/>
                </a:solidFill>
              </a:rPr>
              <a:t>e.getMessage</a:t>
            </a:r>
            <a:r>
              <a:rPr lang="en-GB" b="1" dirty="0">
                <a:solidFill>
                  <a:srgbClr val="FF0000"/>
                </a:solidFill>
              </a:rPr>
              <a:t>()</a:t>
            </a:r>
            <a:r>
              <a:rPr lang="en-GB" dirty="0"/>
              <a:t>);              </a:t>
            </a:r>
          </a:p>
          <a:p>
            <a:r>
              <a:rPr lang="en-GB" dirty="0"/>
              <a:t>         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1FFB5C-550F-4679-BE59-4BE201DBE994}"/>
              </a:ext>
            </a:extLst>
          </p:cNvPr>
          <p:cNvSpPr/>
          <p:nvPr/>
        </p:nvSpPr>
        <p:spPr>
          <a:xfrm>
            <a:off x="4737089" y="2071355"/>
            <a:ext cx="434910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 Prints what exception has been thrown </a:t>
            </a:r>
          </a:p>
          <a:p>
            <a:r>
              <a:rPr lang="en-GB" dirty="0"/>
              <a:t>            // </a:t>
            </a:r>
            <a:r>
              <a:rPr lang="en-GB" dirty="0" err="1"/>
              <a:t>System.out.println</a:t>
            </a:r>
            <a:r>
              <a:rPr lang="en-GB" dirty="0"/>
              <a:t>(e); </a:t>
            </a:r>
          </a:p>
          <a:p>
            <a:r>
              <a:rPr lang="en-GB" dirty="0"/>
              <a:t>        } </a:t>
            </a:r>
          </a:p>
          <a:p>
            <a:r>
              <a:rPr lang="en-GB" dirty="0"/>
              <a:t>    } </a:t>
            </a:r>
          </a:p>
          <a:p>
            <a:r>
              <a:rPr lang="en-GB" dirty="0"/>
              <a:t>} </a:t>
            </a:r>
          </a:p>
          <a:p>
            <a:r>
              <a:rPr lang="en-GB" b="1" dirty="0"/>
              <a:t>Output:</a:t>
            </a:r>
          </a:p>
          <a:p>
            <a:r>
              <a:rPr lang="en-GB" dirty="0"/>
              <a:t>/ by zero</a:t>
            </a:r>
          </a:p>
        </p:txBody>
      </p:sp>
    </p:spTree>
    <p:extLst>
      <p:ext uri="{BB962C8B-B14F-4D97-AF65-F5344CB8AC3E}">
        <p14:creationId xmlns:p14="http://schemas.microsoft.com/office/powerpoint/2010/main" val="109215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public String </a:t>
            </a:r>
            <a:r>
              <a:rPr lang="en-GB" dirty="0" err="1">
                <a:solidFill>
                  <a:srgbClr val="FF0000"/>
                </a:solidFill>
              </a:rPr>
              <a:t>toString</a:t>
            </a:r>
            <a:r>
              <a:rPr lang="en-GB" dirty="0">
                <a:solidFill>
                  <a:srgbClr val="FF0000"/>
                </a:solidFill>
              </a:rPr>
              <a:t>()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To get name and description of an exception. This method is overridden in Throwable class.</a:t>
            </a:r>
            <a:endParaRPr lang="en-GB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Exception methods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CD438E-7FA3-420A-AE06-E448726B016A}"/>
              </a:ext>
            </a:extLst>
          </p:cNvPr>
          <p:cNvSpPr/>
          <p:nvPr/>
        </p:nvSpPr>
        <p:spPr>
          <a:xfrm>
            <a:off x="286404" y="1941374"/>
            <a:ext cx="4572000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sz="2000" dirty="0"/>
              <a:t>//Example 2: Use of </a:t>
            </a:r>
            <a:r>
              <a:rPr lang="en-GB" sz="2000" dirty="0" err="1"/>
              <a:t>toString</a:t>
            </a:r>
            <a:r>
              <a:rPr lang="en-GB" sz="2000" dirty="0"/>
              <a:t>()</a:t>
            </a:r>
          </a:p>
          <a:p>
            <a:r>
              <a:rPr lang="en-GB" sz="2000" dirty="0"/>
              <a:t>public class Test  </a:t>
            </a:r>
          </a:p>
          <a:p>
            <a:r>
              <a:rPr lang="en-GB" sz="2000" dirty="0"/>
              <a:t>{ </a:t>
            </a:r>
          </a:p>
          <a:p>
            <a:r>
              <a:rPr lang="en-GB" sz="2000" dirty="0"/>
              <a:t>    public static void main(String[] </a:t>
            </a:r>
            <a:r>
              <a:rPr lang="en-GB" sz="2000" dirty="0" err="1"/>
              <a:t>args</a:t>
            </a:r>
            <a:r>
              <a:rPr lang="en-GB" sz="2000" dirty="0"/>
              <a:t>)  </a:t>
            </a:r>
          </a:p>
          <a:p>
            <a:r>
              <a:rPr lang="en-GB" sz="2000" dirty="0"/>
              <a:t>    { </a:t>
            </a:r>
          </a:p>
          <a:p>
            <a:r>
              <a:rPr lang="en-GB" sz="2000" dirty="0"/>
              <a:t>        try </a:t>
            </a:r>
          </a:p>
          <a:p>
            <a:r>
              <a:rPr lang="en-GB" sz="2000" dirty="0"/>
              <a:t>        { </a:t>
            </a:r>
          </a:p>
          <a:p>
            <a:r>
              <a:rPr lang="en-GB" sz="2000" dirty="0"/>
              <a:t>            int a = 20/0; </a:t>
            </a:r>
          </a:p>
          <a:p>
            <a:r>
              <a:rPr lang="en-GB" sz="2000" dirty="0"/>
              <a:t>        } catch (Exception e) </a:t>
            </a:r>
          </a:p>
          <a:p>
            <a:r>
              <a:rPr lang="en-GB" sz="2000" dirty="0"/>
              <a:t>        { </a:t>
            </a:r>
          </a:p>
          <a:p>
            <a:r>
              <a:rPr lang="en-GB" sz="2000" dirty="0"/>
              <a:t>            // </a:t>
            </a:r>
            <a:r>
              <a:rPr lang="en-GB" sz="2000" dirty="0" err="1"/>
              <a:t>toString</a:t>
            </a:r>
            <a:r>
              <a:rPr lang="en-GB" sz="2000" dirty="0"/>
              <a:t> method </a:t>
            </a:r>
          </a:p>
          <a:p>
            <a:r>
              <a:rPr lang="en-GB" sz="2000" dirty="0"/>
              <a:t>            </a:t>
            </a:r>
            <a:r>
              <a:rPr lang="en-GB" sz="2000" dirty="0" err="1"/>
              <a:t>System.out.println</a:t>
            </a:r>
            <a:r>
              <a:rPr lang="en-GB" sz="2000" dirty="0"/>
              <a:t>(</a:t>
            </a:r>
            <a:r>
              <a:rPr lang="en-GB" sz="2000" b="1" dirty="0" err="1">
                <a:solidFill>
                  <a:srgbClr val="FF0000"/>
                </a:solidFill>
              </a:rPr>
              <a:t>e.toString</a:t>
            </a:r>
            <a:r>
              <a:rPr lang="en-GB" sz="2000" b="1" dirty="0">
                <a:solidFill>
                  <a:srgbClr val="FF0000"/>
                </a:solidFill>
              </a:rPr>
              <a:t>()</a:t>
            </a:r>
            <a:r>
              <a:rPr lang="en-GB" sz="2000" dirty="0"/>
              <a:t>); </a:t>
            </a:r>
          </a:p>
          <a:p>
            <a:r>
              <a:rPr lang="en-GB" sz="2000" dirty="0"/>
              <a:t>        } </a:t>
            </a:r>
          </a:p>
          <a:p>
            <a:r>
              <a:rPr lang="en-GB" sz="2000" dirty="0"/>
              <a:t>    } </a:t>
            </a:r>
          </a:p>
          <a:p>
            <a:r>
              <a:rPr lang="en-GB" sz="2000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AB03D-D071-4494-8CFE-B75C4F7355F7}"/>
              </a:ext>
            </a:extLst>
          </p:cNvPr>
          <p:cNvSpPr/>
          <p:nvPr/>
        </p:nvSpPr>
        <p:spPr>
          <a:xfrm>
            <a:off x="4967039" y="1970277"/>
            <a:ext cx="4099037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/>
              <a:t>Output:</a:t>
            </a:r>
          </a:p>
          <a:p>
            <a:r>
              <a:rPr lang="en-GB" sz="2000" dirty="0" err="1"/>
              <a:t>java.lang.ArithmeticException</a:t>
            </a:r>
            <a:r>
              <a:rPr lang="en-GB" sz="2000" dirty="0"/>
              <a:t>: / by zero</a:t>
            </a:r>
          </a:p>
        </p:txBody>
      </p:sp>
    </p:spTree>
    <p:extLst>
      <p:ext uri="{BB962C8B-B14F-4D97-AF65-F5344CB8AC3E}">
        <p14:creationId xmlns:p14="http://schemas.microsoft.com/office/powerpoint/2010/main" val="110101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public void </a:t>
            </a:r>
            <a:r>
              <a:rPr lang="en-GB" dirty="0" err="1">
                <a:solidFill>
                  <a:srgbClr val="FF0000"/>
                </a:solidFill>
              </a:rPr>
              <a:t>printStackTrace</a:t>
            </a:r>
            <a:r>
              <a:rPr lang="en-GB" dirty="0">
                <a:solidFill>
                  <a:srgbClr val="FF0000"/>
                </a:solidFill>
              </a:rPr>
              <a:t>()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To get name- and description- of an exception separated by colon, and stack trace (where in the code, that exception has occurred) in the next line.</a:t>
            </a:r>
            <a:endParaRPr lang="en-GB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Exception methods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DAC90-A81F-4181-B791-E2C98977AC69}"/>
              </a:ext>
            </a:extLst>
          </p:cNvPr>
          <p:cNvSpPr/>
          <p:nvPr/>
        </p:nvSpPr>
        <p:spPr>
          <a:xfrm>
            <a:off x="47298" y="2209800"/>
            <a:ext cx="4572000" cy="406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sz="2000" dirty="0"/>
              <a:t>public class Test  </a:t>
            </a:r>
          </a:p>
          <a:p>
            <a:r>
              <a:rPr lang="en-GB" sz="2000" dirty="0"/>
              <a:t>{ </a:t>
            </a:r>
          </a:p>
          <a:p>
            <a:r>
              <a:rPr lang="en-GB" sz="2000" dirty="0"/>
              <a:t>    public static void main(String[] </a:t>
            </a:r>
            <a:r>
              <a:rPr lang="en-GB" sz="2000" dirty="0" err="1"/>
              <a:t>args</a:t>
            </a:r>
            <a:r>
              <a:rPr lang="en-GB" sz="2000" dirty="0"/>
              <a:t>)  </a:t>
            </a:r>
          </a:p>
          <a:p>
            <a:r>
              <a:rPr lang="en-GB" sz="2000" dirty="0"/>
              <a:t>    { </a:t>
            </a:r>
          </a:p>
          <a:p>
            <a:r>
              <a:rPr lang="en-GB" sz="2000" dirty="0"/>
              <a:t>        try</a:t>
            </a:r>
          </a:p>
          <a:p>
            <a:r>
              <a:rPr lang="en-GB" sz="2000" dirty="0"/>
              <a:t>        { </a:t>
            </a:r>
          </a:p>
          <a:p>
            <a:r>
              <a:rPr lang="en-GB" sz="2000" dirty="0"/>
              <a:t>            int a = 20/0; </a:t>
            </a:r>
          </a:p>
          <a:p>
            <a:r>
              <a:rPr lang="en-GB" sz="2000" dirty="0"/>
              <a:t>        } catch (Exception e) </a:t>
            </a:r>
          </a:p>
          <a:p>
            <a:r>
              <a:rPr lang="en-GB" sz="2000" dirty="0"/>
              <a:t>        { </a:t>
            </a:r>
          </a:p>
          <a:p>
            <a:r>
              <a:rPr lang="en-GB" sz="2000" dirty="0"/>
              <a:t>            // </a:t>
            </a:r>
            <a:r>
              <a:rPr lang="en-GB" sz="2000" dirty="0" err="1"/>
              <a:t>printStackTrace</a:t>
            </a:r>
            <a:r>
              <a:rPr lang="en-GB" sz="2000" dirty="0"/>
              <a:t> method </a:t>
            </a:r>
          </a:p>
          <a:p>
            <a:r>
              <a:rPr lang="en-GB" sz="2000" dirty="0"/>
              <a:t>            // prints line numbers + call stack </a:t>
            </a:r>
          </a:p>
          <a:p>
            <a:r>
              <a:rPr lang="en-GB" sz="2000" b="1" dirty="0">
                <a:solidFill>
                  <a:srgbClr val="FF0000"/>
                </a:solidFill>
              </a:rPr>
              <a:t>            </a:t>
            </a:r>
            <a:r>
              <a:rPr lang="en-GB" sz="2000" b="1" dirty="0" err="1">
                <a:solidFill>
                  <a:srgbClr val="FF0000"/>
                </a:solidFill>
              </a:rPr>
              <a:t>e.printStackTrace</a:t>
            </a:r>
            <a:r>
              <a:rPr lang="en-GB" sz="2000" b="1" dirty="0">
                <a:solidFill>
                  <a:srgbClr val="FF0000"/>
                </a:solidFill>
              </a:rPr>
              <a:t>(); </a:t>
            </a:r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96CADD-3228-4E81-A224-95967366EF5F}"/>
              </a:ext>
            </a:extLst>
          </p:cNvPr>
          <p:cNvSpPr/>
          <p:nvPr/>
        </p:nvSpPr>
        <p:spPr>
          <a:xfrm>
            <a:off x="5011666" y="2236076"/>
            <a:ext cx="4085036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sz="2000" dirty="0"/>
              <a:t>            // Prints what exception has been thrown </a:t>
            </a:r>
          </a:p>
          <a:p>
            <a:r>
              <a:rPr lang="en-GB" sz="2000" dirty="0"/>
              <a:t>            </a:t>
            </a:r>
            <a:r>
              <a:rPr lang="en-GB" sz="2000" dirty="0" err="1"/>
              <a:t>System.out.println</a:t>
            </a:r>
            <a:r>
              <a:rPr lang="en-GB" sz="2000" dirty="0"/>
              <a:t>(e); </a:t>
            </a:r>
          </a:p>
          <a:p>
            <a:r>
              <a:rPr lang="en-GB" sz="2000" dirty="0"/>
              <a:t>        } </a:t>
            </a:r>
          </a:p>
          <a:p>
            <a:r>
              <a:rPr lang="en-GB" sz="2000" dirty="0"/>
              <a:t>    } </a:t>
            </a:r>
          </a:p>
          <a:p>
            <a:r>
              <a:rPr lang="en-GB" sz="2000" dirty="0"/>
              <a:t>}</a:t>
            </a:r>
          </a:p>
          <a:p>
            <a:r>
              <a:rPr lang="en-GB" sz="2000" b="1" dirty="0"/>
              <a:t>Output:</a:t>
            </a:r>
          </a:p>
          <a:p>
            <a:r>
              <a:rPr lang="en-GB" sz="2000" dirty="0" err="1"/>
              <a:t>java.lang.ArithmeticException</a:t>
            </a:r>
            <a:r>
              <a:rPr lang="en-GB" sz="2000" dirty="0"/>
              <a:t>: / by zero</a:t>
            </a:r>
          </a:p>
          <a:p>
            <a:r>
              <a:rPr lang="en-GB" sz="2000" dirty="0"/>
              <a:t>    at </a:t>
            </a:r>
            <a:r>
              <a:rPr lang="en-GB" sz="2000" dirty="0" err="1"/>
              <a:t>Test.main</a:t>
            </a:r>
            <a:r>
              <a:rPr lang="en-GB" sz="2000" dirty="0"/>
              <a:t>(Test.java:9)</a:t>
            </a:r>
          </a:p>
        </p:txBody>
      </p:sp>
    </p:spTree>
    <p:extLst>
      <p:ext uri="{BB962C8B-B14F-4D97-AF65-F5344CB8AC3E}">
        <p14:creationId xmlns:p14="http://schemas.microsoft.com/office/powerpoint/2010/main" val="158145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public Throwable </a:t>
            </a:r>
            <a:r>
              <a:rPr lang="en-GB" dirty="0" err="1">
                <a:solidFill>
                  <a:srgbClr val="FF0000"/>
                </a:solidFill>
              </a:rPr>
              <a:t>getCause</a:t>
            </a:r>
            <a:r>
              <a:rPr lang="en-GB" dirty="0">
                <a:solidFill>
                  <a:srgbClr val="FF0000"/>
                </a:solidFill>
              </a:rPr>
              <a:t>()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b="1" dirty="0" err="1"/>
              <a:t>getCause</a:t>
            </a:r>
            <a:r>
              <a:rPr lang="en-GB" b="1" dirty="0"/>
              <a:t>()</a:t>
            </a:r>
            <a:r>
              <a:rPr lang="en-GB" dirty="0"/>
              <a:t> method of </a:t>
            </a:r>
            <a:r>
              <a:rPr lang="en-GB" b="1" dirty="0"/>
              <a:t>Throwable class</a:t>
            </a:r>
            <a:r>
              <a:rPr lang="en-GB" dirty="0"/>
              <a:t> is the inbuilt method used to return the cause of this throwable or null if cause can’t be determined for the Exception occurred. 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Exception methods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977D3F-2AC3-4A0D-8CEE-45F9245A273F}"/>
              </a:ext>
            </a:extLst>
          </p:cNvPr>
          <p:cNvSpPr/>
          <p:nvPr/>
        </p:nvSpPr>
        <p:spPr>
          <a:xfrm>
            <a:off x="65686" y="2209800"/>
            <a:ext cx="4506314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/>
              <a:t>import java.io.*; </a:t>
            </a:r>
          </a:p>
          <a:p>
            <a:r>
              <a:rPr lang="en-GB" sz="2000" dirty="0"/>
              <a:t>class GFG { </a:t>
            </a:r>
          </a:p>
          <a:p>
            <a:r>
              <a:rPr lang="en-GB" sz="2000" dirty="0"/>
              <a:t>public static void main(String[] </a:t>
            </a:r>
            <a:r>
              <a:rPr lang="en-GB" sz="2000" dirty="0" err="1"/>
              <a:t>args</a:t>
            </a:r>
            <a:r>
              <a:rPr lang="en-GB" sz="2000" dirty="0"/>
              <a:t>) </a:t>
            </a:r>
          </a:p>
          <a:p>
            <a:r>
              <a:rPr lang="en-GB" sz="2000" dirty="0"/>
              <a:t>        throws Exception </a:t>
            </a:r>
          </a:p>
          <a:p>
            <a:r>
              <a:rPr lang="en-GB" sz="2000" dirty="0"/>
              <a:t>    {   </a:t>
            </a:r>
          </a:p>
          <a:p>
            <a:r>
              <a:rPr lang="en-GB" sz="2000" dirty="0"/>
              <a:t>        try {   </a:t>
            </a:r>
          </a:p>
          <a:p>
            <a:r>
              <a:rPr lang="en-GB" sz="2000" dirty="0"/>
              <a:t>            // divide the numbers </a:t>
            </a:r>
          </a:p>
          <a:p>
            <a:r>
              <a:rPr lang="en-GB" sz="2000" dirty="0"/>
              <a:t>            divide(2, 0); </a:t>
            </a:r>
          </a:p>
          <a:p>
            <a:r>
              <a:rPr lang="en-GB" sz="2000" dirty="0"/>
              <a:t>        }   </a:t>
            </a:r>
          </a:p>
          <a:p>
            <a:r>
              <a:rPr lang="en-GB" sz="2000" dirty="0"/>
              <a:t>        catch (</a:t>
            </a:r>
            <a:r>
              <a:rPr lang="en-GB" sz="2000" dirty="0" err="1"/>
              <a:t>ArithmeticException</a:t>
            </a:r>
            <a:r>
              <a:rPr lang="en-GB" sz="2000" dirty="0"/>
              <a:t> e) {   </a:t>
            </a:r>
          </a:p>
          <a:p>
            <a:r>
              <a:rPr lang="en-GB" sz="2000" dirty="0"/>
              <a:t>            </a:t>
            </a:r>
            <a:r>
              <a:rPr lang="en-GB" sz="2000" dirty="0" err="1"/>
              <a:t>System.out.println</a:t>
            </a:r>
            <a:r>
              <a:rPr lang="en-GB" sz="2000" dirty="0"/>
              <a:t>("Cause of Exception:"+ </a:t>
            </a:r>
            <a:r>
              <a:rPr lang="en-GB" sz="2000" b="1" dirty="0" err="1">
                <a:solidFill>
                  <a:srgbClr val="FF0000"/>
                </a:solidFill>
              </a:rPr>
              <a:t>e.getCause</a:t>
            </a:r>
            <a:r>
              <a:rPr lang="en-GB" sz="2000" b="1" dirty="0">
                <a:solidFill>
                  <a:srgbClr val="FF0000"/>
                </a:solidFill>
              </a:rPr>
              <a:t>()</a:t>
            </a:r>
            <a:r>
              <a:rPr lang="en-GB" sz="2000" dirty="0"/>
              <a:t>); </a:t>
            </a:r>
          </a:p>
          <a:p>
            <a:r>
              <a:rPr lang="en-GB" sz="2000" dirty="0"/>
              <a:t>        } </a:t>
            </a:r>
          </a:p>
          <a:p>
            <a:r>
              <a:rPr lang="en-GB" sz="2000" dirty="0"/>
              <a:t>    }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04431B-721E-46EE-A46C-C8F990D36D5B}"/>
              </a:ext>
            </a:extLst>
          </p:cNvPr>
          <p:cNvSpPr/>
          <p:nvPr/>
        </p:nvSpPr>
        <p:spPr>
          <a:xfrm>
            <a:off x="4702476" y="2228194"/>
            <a:ext cx="4273358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public static void divide(int a, int b) </a:t>
            </a:r>
          </a:p>
          <a:p>
            <a:r>
              <a:rPr lang="en-GB" dirty="0"/>
              <a:t>        throws Exception </a:t>
            </a:r>
          </a:p>
          <a:p>
            <a:r>
              <a:rPr lang="en-GB" dirty="0"/>
              <a:t>    {   try { 	int </a:t>
            </a:r>
            <a:r>
              <a:rPr lang="en-GB" dirty="0" err="1"/>
              <a:t>i</a:t>
            </a:r>
            <a:r>
              <a:rPr lang="en-GB" dirty="0"/>
              <a:t> = a / b;  } </a:t>
            </a:r>
          </a:p>
          <a:p>
            <a:r>
              <a:rPr lang="en-GB" dirty="0"/>
              <a:t>          catch (</a:t>
            </a:r>
            <a:r>
              <a:rPr lang="en-GB" dirty="0" err="1"/>
              <a:t>ArithmeticException</a:t>
            </a:r>
            <a:r>
              <a:rPr lang="en-GB" dirty="0"/>
              <a:t> e) { </a:t>
            </a:r>
          </a:p>
          <a:p>
            <a:r>
              <a:rPr lang="en-GB" dirty="0"/>
              <a:t>      // initializing new Exception with cause </a:t>
            </a:r>
          </a:p>
          <a:p>
            <a:r>
              <a:rPr lang="en-GB" dirty="0"/>
              <a:t>            </a:t>
            </a:r>
            <a:r>
              <a:rPr lang="en-GB" dirty="0" err="1">
                <a:solidFill>
                  <a:srgbClr val="FF0000"/>
                </a:solidFill>
              </a:rPr>
              <a:t>ArithmeticException</a:t>
            </a:r>
            <a:r>
              <a:rPr lang="en-GB" dirty="0">
                <a:solidFill>
                  <a:srgbClr val="FF0000"/>
                </a:solidFill>
              </a:rPr>
              <a:t> exe = new </a:t>
            </a:r>
            <a:r>
              <a:rPr lang="en-GB" dirty="0" err="1">
                <a:solidFill>
                  <a:srgbClr val="FF0000"/>
                </a:solidFill>
              </a:rPr>
              <a:t>ArithmeticException</a:t>
            </a:r>
            <a:r>
              <a:rPr lang="en-GB" dirty="0">
                <a:solidFill>
                  <a:srgbClr val="FF0000"/>
                </a:solidFill>
              </a:rPr>
              <a:t>(); </a:t>
            </a:r>
          </a:p>
          <a:p>
            <a:r>
              <a:rPr lang="en-GB" dirty="0"/>
              <a:t>              </a:t>
            </a:r>
            <a:r>
              <a:rPr lang="en-GB" dirty="0" err="1">
                <a:solidFill>
                  <a:srgbClr val="FF0000"/>
                </a:solidFill>
              </a:rPr>
              <a:t>exe.initCause</a:t>
            </a:r>
            <a:r>
              <a:rPr lang="en-GB" dirty="0">
                <a:solidFill>
                  <a:srgbClr val="FF0000"/>
                </a:solidFill>
              </a:rPr>
              <a:t>(e); </a:t>
            </a:r>
          </a:p>
          <a:p>
            <a:r>
              <a:rPr lang="en-GB" dirty="0"/>
              <a:t>              throw(exe); </a:t>
            </a:r>
          </a:p>
          <a:p>
            <a:r>
              <a:rPr lang="en-GB" dirty="0"/>
              <a:t>        } </a:t>
            </a:r>
          </a:p>
          <a:p>
            <a:r>
              <a:rPr lang="en-GB" dirty="0"/>
              <a:t>    } </a:t>
            </a:r>
          </a:p>
          <a:p>
            <a:r>
              <a:rPr lang="en-GB" dirty="0"/>
              <a:t>} </a:t>
            </a:r>
          </a:p>
          <a:p>
            <a:r>
              <a:rPr lang="en-GB" b="1" dirty="0"/>
              <a:t>Output:</a:t>
            </a:r>
          </a:p>
          <a:p>
            <a:r>
              <a:rPr lang="en-GB" dirty="0"/>
              <a:t>Cause of Exception: </a:t>
            </a:r>
            <a:r>
              <a:rPr lang="en-GB" dirty="0" err="1"/>
              <a:t>java.lang.ArithmeticException</a:t>
            </a:r>
            <a:r>
              <a:rPr lang="en-GB" dirty="0"/>
              <a:t>: / by zero</a:t>
            </a:r>
          </a:p>
        </p:txBody>
      </p:sp>
    </p:spTree>
    <p:extLst>
      <p:ext uri="{BB962C8B-B14F-4D97-AF65-F5344CB8AC3E}">
        <p14:creationId xmlns:p14="http://schemas.microsoft.com/office/powerpoint/2010/main" val="265348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Create a class Student with attributes roll no, name, age and course. Initialize values through parameterized constructor. If age of student is not in between 15 and 21 then generate user-defined exception </a:t>
            </a:r>
            <a:r>
              <a:rPr lang="en-GB" dirty="0">
                <a:solidFill>
                  <a:srgbClr val="FF0000"/>
                </a:solidFill>
              </a:rPr>
              <a:t>"</a:t>
            </a:r>
            <a:r>
              <a:rPr lang="en-GB" dirty="0" err="1">
                <a:solidFill>
                  <a:srgbClr val="FF0000"/>
                </a:solidFill>
              </a:rPr>
              <a:t>AgeNotWithinRangeException</a:t>
            </a:r>
            <a:r>
              <a:rPr lang="en-GB" dirty="0">
                <a:solidFill>
                  <a:srgbClr val="FF0000"/>
                </a:solidFill>
              </a:rPr>
              <a:t>". </a:t>
            </a:r>
            <a:r>
              <a:rPr lang="en-GB" dirty="0"/>
              <a:t>If name contains numbers or special symbols raise exception </a:t>
            </a:r>
            <a:r>
              <a:rPr lang="en-GB" dirty="0">
                <a:solidFill>
                  <a:srgbClr val="FF0000"/>
                </a:solidFill>
              </a:rPr>
              <a:t>"</a:t>
            </a:r>
            <a:r>
              <a:rPr lang="en-GB" dirty="0" err="1">
                <a:solidFill>
                  <a:srgbClr val="FF0000"/>
                </a:solidFill>
              </a:rPr>
              <a:t>NameNotValidException</a:t>
            </a:r>
            <a:r>
              <a:rPr lang="en-GB" dirty="0">
                <a:solidFill>
                  <a:srgbClr val="FF0000"/>
                </a:solidFill>
              </a:rPr>
              <a:t>"</a:t>
            </a:r>
            <a:r>
              <a:rPr lang="en-GB" dirty="0"/>
              <a:t>. Define the two exception classes.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>
                <a:hlinkClick r:id="rId2" action="ppaction://hlinkfile"/>
              </a:rPr>
              <a:t>Solution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Exception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090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85712-CAF3-4435-91DA-5A09605B4C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3679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3890</TotalTime>
  <Words>829</Words>
  <Application>Microsoft Office PowerPoint</Application>
  <PresentationFormat>On-screen Show (4:3)</PresentationFormat>
  <Paragraphs>124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Object Oriented Programming  CS F213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788</cp:revision>
  <dcterms:created xsi:type="dcterms:W3CDTF">2011-09-14T09:42:05Z</dcterms:created>
  <dcterms:modified xsi:type="dcterms:W3CDTF">2020-12-06T07:10:48Z</dcterms:modified>
</cp:coreProperties>
</file>