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313" r:id="rId3"/>
    <p:sldId id="394" r:id="rId4"/>
    <p:sldId id="396" r:id="rId5"/>
    <p:sldId id="395" r:id="rId6"/>
    <p:sldId id="397" r:id="rId7"/>
    <p:sldId id="398" r:id="rId8"/>
    <p:sldId id="328" r:id="rId9"/>
    <p:sldId id="392" r:id="rId10"/>
    <p:sldId id="393" r:id="rId11"/>
    <p:sldId id="39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62" autoAdjust="0"/>
  </p:normalViewPr>
  <p:slideViewPr>
    <p:cSldViewPr>
      <p:cViewPr varScale="1">
        <p:scale>
          <a:sx n="57" d="100"/>
          <a:sy n="57" d="100"/>
        </p:scale>
        <p:origin x="16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innerclasses.htm" TargetMode="External"/><Relationship Id="rId2" Type="http://schemas.openxmlformats.org/officeDocument/2006/relationships/hyperlink" Target="https://www.cis.upenn.edu/~matuszek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geeksforgeeks.org/inner-class-java" TargetMode="External"/><Relationship Id="rId4" Type="http://schemas.openxmlformats.org/officeDocument/2006/relationships/hyperlink" Target="https://beginnersbook.com/2013/05/inner-clas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629400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Example Anonymous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89336" y="763715"/>
            <a:ext cx="4403834" cy="5847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/>
              <a:t>//Example 5: Anonymous class</a:t>
            </a:r>
          </a:p>
          <a:p>
            <a:r>
              <a:rPr lang="en-GB" sz="2200" dirty="0"/>
              <a:t>class Demo { </a:t>
            </a:r>
          </a:p>
          <a:p>
            <a:r>
              <a:rPr lang="en-GB" sz="2200" dirty="0"/>
              <a:t>   void show() { </a:t>
            </a:r>
          </a:p>
          <a:p>
            <a:r>
              <a:rPr lang="en-GB" sz="2200" dirty="0"/>
              <a:t>      </a:t>
            </a:r>
            <a:r>
              <a:rPr lang="en-GB" sz="2200" dirty="0" err="1"/>
              <a:t>System.out.println</a:t>
            </a:r>
            <a:r>
              <a:rPr lang="en-GB" sz="2200" dirty="0"/>
              <a:t>("</a:t>
            </a:r>
            <a:r>
              <a:rPr lang="en-GB" sz="2200" dirty="0" err="1"/>
              <a:t>i</a:t>
            </a:r>
            <a:r>
              <a:rPr lang="en-GB" sz="2200" dirty="0"/>
              <a:t> am in show method of super class"); </a:t>
            </a:r>
          </a:p>
          <a:p>
            <a:r>
              <a:rPr lang="en-GB" sz="2200" dirty="0"/>
              <a:t>   } </a:t>
            </a:r>
          </a:p>
          <a:p>
            <a:r>
              <a:rPr lang="en-GB" sz="2200" dirty="0"/>
              <a:t>} </a:t>
            </a:r>
          </a:p>
          <a:p>
            <a:r>
              <a:rPr lang="en-GB" sz="2200" dirty="0"/>
              <a:t>class Flavor1Demo { 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//  An anonymous class with //Demo as base class 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static Demo d = new Demo()</a:t>
            </a:r>
            <a:r>
              <a:rPr lang="en-GB" sz="2200" b="1" dirty="0">
                <a:solidFill>
                  <a:srgbClr val="7030A0"/>
                </a:solidFill>
              </a:rPr>
              <a:t> { </a:t>
            </a:r>
          </a:p>
          <a:p>
            <a:r>
              <a:rPr lang="en-GB" sz="2200" dirty="0">
                <a:solidFill>
                  <a:srgbClr val="FF0000"/>
                </a:solidFill>
              </a:rPr>
              <a:t>       void show() { </a:t>
            </a:r>
          </a:p>
          <a:p>
            <a:r>
              <a:rPr lang="en-GB" sz="2200" dirty="0">
                <a:solidFill>
                  <a:srgbClr val="FF0000"/>
                </a:solidFill>
              </a:rPr>
              <a:t>           </a:t>
            </a:r>
            <a:r>
              <a:rPr lang="en-GB" sz="2200" dirty="0" err="1">
                <a:solidFill>
                  <a:srgbClr val="FF0000"/>
                </a:solidFill>
              </a:rPr>
              <a:t>super.show</a:t>
            </a:r>
            <a:r>
              <a:rPr lang="en-GB" sz="2200" dirty="0">
                <a:solidFill>
                  <a:srgbClr val="FF0000"/>
                </a:solidFill>
              </a:rPr>
              <a:t>(); </a:t>
            </a:r>
          </a:p>
          <a:p>
            <a:r>
              <a:rPr lang="en-GB" sz="2200" dirty="0">
                <a:solidFill>
                  <a:srgbClr val="FF0000"/>
                </a:solidFill>
              </a:rPr>
              <a:t>           </a:t>
            </a:r>
            <a:r>
              <a:rPr lang="en-GB" sz="2200" dirty="0" err="1">
                <a:solidFill>
                  <a:srgbClr val="FF0000"/>
                </a:solidFill>
              </a:rPr>
              <a:t>System.out.println</a:t>
            </a:r>
            <a:r>
              <a:rPr lang="en-GB" sz="2200" dirty="0">
                <a:solidFill>
                  <a:srgbClr val="FF0000"/>
                </a:solidFill>
              </a:rPr>
              <a:t>("</a:t>
            </a:r>
            <a:r>
              <a:rPr lang="en-GB" sz="2200" dirty="0" err="1">
                <a:solidFill>
                  <a:srgbClr val="FF0000"/>
                </a:solidFill>
              </a:rPr>
              <a:t>i</a:t>
            </a:r>
            <a:r>
              <a:rPr lang="en-GB" sz="2200" dirty="0">
                <a:solidFill>
                  <a:srgbClr val="FF0000"/>
                </a:solidFill>
              </a:rPr>
              <a:t> am in Flavor1Demo class"); </a:t>
            </a:r>
          </a:p>
          <a:p>
            <a:r>
              <a:rPr lang="en-GB" sz="2200" dirty="0">
                <a:solidFill>
                  <a:srgbClr val="FF0000"/>
                </a:solidFill>
              </a:rPr>
              <a:t>       } </a:t>
            </a:r>
          </a:p>
          <a:p>
            <a:r>
              <a:rPr lang="en-GB" sz="2200" dirty="0"/>
              <a:t>  </a:t>
            </a:r>
            <a:r>
              <a:rPr lang="en-GB" sz="2200" b="1" dirty="0">
                <a:solidFill>
                  <a:srgbClr val="7030A0"/>
                </a:solidFill>
              </a:rPr>
              <a:t> };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6B974-BCAE-44A3-9123-FF10DBDE494E}"/>
              </a:ext>
            </a:extLst>
          </p:cNvPr>
          <p:cNvSpPr/>
          <p:nvPr/>
        </p:nvSpPr>
        <p:spPr>
          <a:xfrm>
            <a:off x="4650830" y="776853"/>
            <a:ext cx="4403834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/>
              <a:t>public static void main(String[] </a:t>
            </a:r>
            <a:r>
              <a:rPr lang="en-GB" sz="2200" dirty="0" err="1"/>
              <a:t>args</a:t>
            </a:r>
            <a:r>
              <a:rPr lang="en-GB" sz="2200" dirty="0"/>
              <a:t>){ </a:t>
            </a:r>
          </a:p>
          <a:p>
            <a:r>
              <a:rPr lang="en-GB" sz="2200" dirty="0"/>
              <a:t>       </a:t>
            </a:r>
            <a:r>
              <a:rPr lang="en-GB" sz="2200" dirty="0" err="1"/>
              <a:t>d.show</a:t>
            </a:r>
            <a:r>
              <a:rPr lang="en-GB" sz="2200" dirty="0"/>
              <a:t>(); </a:t>
            </a:r>
          </a:p>
          <a:p>
            <a:r>
              <a:rPr lang="en-GB" sz="2200" dirty="0"/>
              <a:t>   } </a:t>
            </a:r>
          </a:p>
          <a:p>
            <a:r>
              <a:rPr lang="en-GB" sz="2200" dirty="0"/>
              <a:t>}</a:t>
            </a:r>
          </a:p>
          <a:p>
            <a:r>
              <a:rPr lang="en-GB" sz="2200" b="1" dirty="0"/>
              <a:t>Output:</a:t>
            </a:r>
          </a:p>
          <a:p>
            <a:r>
              <a:rPr lang="en-GB" sz="2200" dirty="0" err="1"/>
              <a:t>i</a:t>
            </a:r>
            <a:r>
              <a:rPr lang="en-GB" sz="2200" dirty="0"/>
              <a:t> am in show method of super class</a:t>
            </a:r>
          </a:p>
          <a:p>
            <a:r>
              <a:rPr lang="en-GB" sz="2200" dirty="0" err="1"/>
              <a:t>i</a:t>
            </a:r>
            <a:r>
              <a:rPr lang="en-GB" sz="2200" dirty="0"/>
              <a:t> am in Flavor1Demo class </a:t>
            </a:r>
          </a:p>
        </p:txBody>
      </p:sp>
    </p:spTree>
    <p:extLst>
      <p:ext uri="{BB962C8B-B14F-4D97-AF65-F5344CB8AC3E}">
        <p14:creationId xmlns:p14="http://schemas.microsoft.com/office/powerpoint/2010/main" val="275591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85712-CAF3-4435-91DA-5A09605B4C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367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Method Inner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of Method Inner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Static Inner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of Static Inner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Anonymous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of Anonymous Inner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Quick Revision Last Weeks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B8AF56-D4C0-45F4-B185-0E8601AF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18875"/>
            <a:ext cx="82296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Sources (Slides 3 to 10):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Cay </a:t>
            </a:r>
            <a:r>
              <a:rPr lang="en-US" sz="900" dirty="0" err="1"/>
              <a:t>Horstmann</a:t>
            </a:r>
            <a:r>
              <a:rPr lang="en-US" sz="900" dirty="0"/>
              <a:t>, </a:t>
            </a:r>
            <a:r>
              <a:rPr lang="en-US" sz="900" b="1" dirty="0"/>
              <a:t>Object Oriented Design &amp; Patterns</a:t>
            </a:r>
            <a:r>
              <a:rPr lang="en-US" sz="900" dirty="0"/>
              <a:t>,  John Wiley &amp; Sons, 2006, 2</a:t>
            </a:r>
            <a:r>
              <a:rPr lang="en-US" sz="900" baseline="30000" dirty="0"/>
              <a:t>nd</a:t>
            </a:r>
            <a:r>
              <a:rPr lang="en-US" sz="900" dirty="0"/>
              <a:t> Edition</a:t>
            </a:r>
            <a:endParaRPr lang="en-US" altLang="en-US" sz="900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latin typeface="Arial" panose="020B0604020202020204" pitchFamily="34" charset="0"/>
                <a:hlinkClick r:id="rId3"/>
              </a:rPr>
              <a:t>https://www.tutorialspoint.com/java/java_innerclasses.htm</a:t>
            </a:r>
            <a:endParaRPr lang="en-US" altLang="en-US" sz="900" dirty="0">
              <a:latin typeface="Arial" panose="020B0604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latin typeface="Arial" panose="020B0604020202020204" pitchFamily="34" charset="0"/>
                <a:hlinkClick r:id="rId4"/>
              </a:rPr>
              <a:t>https://beginnersbook.com/2013/05/inner-class/</a:t>
            </a:r>
            <a:endParaRPr lang="en-US" altLang="en-US" sz="900" dirty="0">
              <a:latin typeface="Arial" panose="020B0604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latin typeface="Arial" panose="020B0604020202020204" pitchFamily="34" charset="0"/>
                <a:hlinkClick r:id="rId5"/>
              </a:rPr>
              <a:t>https://www.geeksforgeeks.org/inner-class-java</a:t>
            </a:r>
            <a:r>
              <a:rPr lang="en-US" altLang="en-US" sz="900" dirty="0">
                <a:latin typeface="Arial" panose="020B0604020202020204" pitchFamily="34" charset="0"/>
              </a:rPr>
              <a:t>,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dirty="0">
                <a:latin typeface="Arial" panose="020B0604020202020204" pitchFamily="34" charset="0"/>
              </a:rPr>
              <a:t>https://www.decodejava.com/java-method-local-inner-class.htm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A method local inner class is </a:t>
            </a:r>
            <a:r>
              <a:rPr lang="en-GB" dirty="0">
                <a:solidFill>
                  <a:srgbClr val="FF0000"/>
                </a:solidFill>
              </a:rPr>
              <a:t>defined within a method of the enclosing class</a:t>
            </a:r>
            <a:r>
              <a:rPr lang="en-GB" dirty="0"/>
              <a:t>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If you want to use inner class, </a:t>
            </a:r>
            <a:r>
              <a:rPr lang="en-GB" dirty="0">
                <a:solidFill>
                  <a:srgbClr val="FF0000"/>
                </a:solidFill>
              </a:rPr>
              <a:t>you must instantiate the inner class in the same method, but after the class definition code.</a:t>
            </a:r>
            <a:r>
              <a:rPr lang="en-GB" dirty="0"/>
              <a:t>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A method-local inner class cannot be marked as private, public, protected or static as it gets similar privileges as a local variable defined in a method.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Method Local Inner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01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629400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123497" y="839595"/>
            <a:ext cx="45720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//Example 1: Method local inner class</a:t>
            </a:r>
          </a:p>
          <a:p>
            <a:r>
              <a:rPr lang="en-GB" sz="2000" dirty="0"/>
              <a:t> public class </a:t>
            </a:r>
            <a:r>
              <a:rPr lang="en-GB" sz="2000" dirty="0" err="1"/>
              <a:t>Outerclass</a:t>
            </a:r>
            <a:r>
              <a:rPr lang="en-GB" sz="2000" dirty="0"/>
              <a:t> {</a:t>
            </a:r>
          </a:p>
          <a:p>
            <a:r>
              <a:rPr lang="en-GB" sz="2000" dirty="0">
                <a:solidFill>
                  <a:srgbClr val="FF0000"/>
                </a:solidFill>
              </a:rPr>
              <a:t>   // instance method of the outer class </a:t>
            </a:r>
          </a:p>
          <a:p>
            <a:r>
              <a:rPr lang="en-GB" sz="2000" dirty="0"/>
              <a:t>   void </a:t>
            </a:r>
            <a:r>
              <a:rPr lang="en-GB" sz="2000" dirty="0" err="1"/>
              <a:t>my_Method</a:t>
            </a:r>
            <a:r>
              <a:rPr lang="en-GB" sz="2000" dirty="0"/>
              <a:t>() {</a:t>
            </a:r>
          </a:p>
          <a:p>
            <a:r>
              <a:rPr lang="en-GB" sz="2000" dirty="0"/>
              <a:t>      int </a:t>
            </a:r>
            <a:r>
              <a:rPr lang="en-GB" sz="2000" dirty="0" err="1"/>
              <a:t>num</a:t>
            </a:r>
            <a:r>
              <a:rPr lang="en-GB" sz="2000" dirty="0"/>
              <a:t> = 23;</a:t>
            </a:r>
          </a:p>
          <a:p>
            <a:endParaRPr lang="en-GB" sz="2000" dirty="0"/>
          </a:p>
          <a:p>
            <a:r>
              <a:rPr lang="en-GB" sz="2000" dirty="0"/>
              <a:t>      </a:t>
            </a:r>
            <a:r>
              <a:rPr lang="en-GB" sz="2000" b="1" dirty="0">
                <a:solidFill>
                  <a:srgbClr val="7030A0"/>
                </a:solidFill>
              </a:rPr>
              <a:t>// method-local inner class</a:t>
            </a:r>
          </a:p>
          <a:p>
            <a:r>
              <a:rPr lang="en-GB" sz="2000" dirty="0"/>
              <a:t>      class </a:t>
            </a:r>
            <a:r>
              <a:rPr lang="en-GB" sz="2000" dirty="0" err="1"/>
              <a:t>MethodInner_Demo</a:t>
            </a:r>
            <a:r>
              <a:rPr lang="en-GB" sz="2000" dirty="0"/>
              <a:t> {</a:t>
            </a:r>
          </a:p>
          <a:p>
            <a:r>
              <a:rPr lang="en-GB" sz="2000" dirty="0"/>
              <a:t>         public void print() {</a:t>
            </a:r>
          </a:p>
          <a:p>
            <a:r>
              <a:rPr lang="en-GB" sz="2000" dirty="0"/>
              <a:t>            </a:t>
            </a:r>
            <a:r>
              <a:rPr lang="en-GB" sz="2000" dirty="0" err="1"/>
              <a:t>System.out.println</a:t>
            </a:r>
            <a:r>
              <a:rPr lang="en-GB" sz="2000" dirty="0"/>
              <a:t>("This is method inner class "+</a:t>
            </a:r>
            <a:r>
              <a:rPr lang="en-GB" sz="2000" dirty="0" err="1"/>
              <a:t>num</a:t>
            </a:r>
            <a:r>
              <a:rPr lang="en-GB" sz="2000" dirty="0"/>
              <a:t>);	   </a:t>
            </a:r>
          </a:p>
          <a:p>
            <a:r>
              <a:rPr lang="en-GB" sz="2000" dirty="0"/>
              <a:t>         }   </a:t>
            </a:r>
          </a:p>
          <a:p>
            <a:r>
              <a:rPr lang="en-GB" sz="2000" dirty="0"/>
              <a:t>      } </a:t>
            </a:r>
            <a:r>
              <a:rPr lang="en-GB" sz="2000" dirty="0">
                <a:solidFill>
                  <a:srgbClr val="7030A0"/>
                </a:solidFill>
              </a:rPr>
              <a:t>// end of inner class</a:t>
            </a:r>
          </a:p>
          <a:p>
            <a:r>
              <a:rPr lang="en-GB" sz="2000" dirty="0"/>
              <a:t>    </a:t>
            </a:r>
            <a:r>
              <a:rPr lang="en-GB" sz="2000" dirty="0">
                <a:solidFill>
                  <a:srgbClr val="7030A0"/>
                </a:solidFill>
              </a:rPr>
              <a:t>// Accessing the inner class</a:t>
            </a:r>
          </a:p>
          <a:p>
            <a:r>
              <a:rPr lang="en-GB" sz="2000" dirty="0"/>
              <a:t>      </a:t>
            </a:r>
            <a:r>
              <a:rPr lang="en-GB" sz="2000" dirty="0" err="1"/>
              <a:t>MethodInner_Demo</a:t>
            </a:r>
            <a:r>
              <a:rPr lang="en-GB" sz="2000" dirty="0"/>
              <a:t> inner = new </a:t>
            </a:r>
            <a:r>
              <a:rPr lang="en-GB" sz="2000" dirty="0" err="1"/>
              <a:t>MethodInner_Demo</a:t>
            </a:r>
            <a:r>
              <a:rPr lang="en-GB" sz="2000" dirty="0"/>
              <a:t>();</a:t>
            </a:r>
          </a:p>
          <a:p>
            <a:r>
              <a:rPr lang="en-GB" sz="2000" dirty="0"/>
              <a:t>      </a:t>
            </a:r>
            <a:r>
              <a:rPr lang="en-GB" sz="2000" dirty="0" err="1"/>
              <a:t>inner.print</a:t>
            </a:r>
            <a:r>
              <a:rPr lang="en-GB" sz="2000" dirty="0"/>
              <a:t>();</a:t>
            </a:r>
          </a:p>
          <a:p>
            <a:r>
              <a:rPr lang="en-GB" sz="2000" dirty="0"/>
              <a:t>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C2B43-F8CE-478C-B2EE-E4324775C2A9}"/>
              </a:ext>
            </a:extLst>
          </p:cNvPr>
          <p:cNvSpPr/>
          <p:nvPr/>
        </p:nvSpPr>
        <p:spPr>
          <a:xfrm>
            <a:off x="152400" y="8382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3F781-DA4F-44D2-9D89-2FE7B1448843}"/>
              </a:ext>
            </a:extLst>
          </p:cNvPr>
          <p:cNvSpPr/>
          <p:nvPr/>
        </p:nvSpPr>
        <p:spPr>
          <a:xfrm>
            <a:off x="4953000" y="838200"/>
            <a:ext cx="40386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    public static void main(String </a:t>
            </a:r>
            <a:r>
              <a:rPr lang="en-GB" sz="2000" dirty="0" err="1"/>
              <a:t>args</a:t>
            </a:r>
            <a:r>
              <a:rPr lang="en-GB" sz="2000" dirty="0"/>
              <a:t>[]) {</a:t>
            </a:r>
          </a:p>
          <a:p>
            <a:r>
              <a:rPr lang="en-GB" sz="2000" dirty="0"/>
              <a:t>      </a:t>
            </a:r>
            <a:r>
              <a:rPr lang="en-GB" sz="2000" dirty="0" err="1"/>
              <a:t>Outerclass</a:t>
            </a:r>
            <a:r>
              <a:rPr lang="en-GB" sz="2000" dirty="0"/>
              <a:t> outer = new </a:t>
            </a:r>
            <a:r>
              <a:rPr lang="en-GB" sz="2000" dirty="0" err="1"/>
              <a:t>Outerclass</a:t>
            </a:r>
            <a:r>
              <a:rPr lang="en-GB" sz="2000" dirty="0"/>
              <a:t>();</a:t>
            </a:r>
          </a:p>
          <a:p>
            <a:r>
              <a:rPr lang="en-GB" sz="2000" dirty="0"/>
              <a:t>      </a:t>
            </a:r>
            <a:r>
              <a:rPr lang="en-GB" sz="2000" dirty="0" err="1"/>
              <a:t>outer.my_Method</a:t>
            </a:r>
            <a:r>
              <a:rPr lang="en-GB" sz="2000" dirty="0"/>
              <a:t>();	   	   </a:t>
            </a:r>
          </a:p>
          <a:p>
            <a:r>
              <a:rPr lang="en-GB" sz="2000" dirty="0"/>
              <a:t>   }</a:t>
            </a:r>
          </a:p>
          <a:p>
            <a:r>
              <a:rPr lang="en-GB" sz="2000" dirty="0"/>
              <a:t>}</a:t>
            </a:r>
          </a:p>
          <a:p>
            <a:r>
              <a:rPr lang="en-GB" sz="2000" b="1" dirty="0"/>
              <a:t>Output:</a:t>
            </a:r>
          </a:p>
          <a:p>
            <a:r>
              <a:rPr lang="en-GB" sz="2000" dirty="0"/>
              <a:t>This is method inner class 23</a:t>
            </a:r>
          </a:p>
        </p:txBody>
      </p:sp>
    </p:spTree>
    <p:extLst>
      <p:ext uri="{BB962C8B-B14F-4D97-AF65-F5344CB8AC3E}">
        <p14:creationId xmlns:p14="http://schemas.microsoft.com/office/powerpoint/2010/main" val="419079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629400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152400" y="779481"/>
            <a:ext cx="4724400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/>
              <a:t>//Example 2: Method local Inner class</a:t>
            </a:r>
          </a:p>
          <a:p>
            <a:r>
              <a:rPr lang="en-GB" sz="2200" dirty="0"/>
              <a:t>class Outer { </a:t>
            </a:r>
          </a:p>
          <a:p>
            <a:r>
              <a:rPr lang="en-GB" sz="2200" dirty="0"/>
              <a:t>    </a:t>
            </a:r>
            <a:r>
              <a:rPr lang="en-GB" sz="2200" dirty="0">
                <a:solidFill>
                  <a:srgbClr val="FF0000"/>
                </a:solidFill>
              </a:rPr>
              <a:t>void </a:t>
            </a:r>
            <a:r>
              <a:rPr lang="en-GB" sz="2200" dirty="0" err="1">
                <a:solidFill>
                  <a:srgbClr val="FF0000"/>
                </a:solidFill>
              </a:rPr>
              <a:t>outerMethod</a:t>
            </a:r>
            <a:r>
              <a:rPr lang="en-GB" sz="2200" dirty="0">
                <a:solidFill>
                  <a:srgbClr val="FF0000"/>
                </a:solidFill>
              </a:rPr>
              <a:t>() { </a:t>
            </a:r>
          </a:p>
          <a:p>
            <a:r>
              <a:rPr lang="en-GB" sz="2200" dirty="0"/>
              <a:t>        </a:t>
            </a:r>
            <a:r>
              <a:rPr lang="en-GB" sz="2200" dirty="0" err="1"/>
              <a:t>System.out.println</a:t>
            </a:r>
            <a:r>
              <a:rPr lang="en-GB" sz="2200" dirty="0"/>
              <a:t>("inside </a:t>
            </a:r>
            <a:r>
              <a:rPr lang="en-GB" sz="2200" dirty="0" err="1"/>
              <a:t>outerMethod</a:t>
            </a:r>
            <a:r>
              <a:rPr lang="en-GB" sz="2200" dirty="0"/>
              <a:t>"); </a:t>
            </a:r>
          </a:p>
          <a:p>
            <a:r>
              <a:rPr lang="en-GB" sz="2200" b="1" dirty="0">
                <a:solidFill>
                  <a:srgbClr val="7030A0"/>
                </a:solidFill>
              </a:rPr>
              <a:t>// Inner class is local to </a:t>
            </a:r>
            <a:r>
              <a:rPr lang="en-GB" sz="2200" b="1" dirty="0" err="1">
                <a:solidFill>
                  <a:srgbClr val="7030A0"/>
                </a:solidFill>
              </a:rPr>
              <a:t>outerMethod</a:t>
            </a:r>
            <a:r>
              <a:rPr lang="en-GB" sz="2200" b="1" dirty="0">
                <a:solidFill>
                  <a:srgbClr val="7030A0"/>
                </a:solidFill>
              </a:rPr>
              <a:t>() </a:t>
            </a:r>
          </a:p>
          <a:p>
            <a:r>
              <a:rPr lang="en-GB" sz="2200" dirty="0"/>
              <a:t>        </a:t>
            </a:r>
            <a:r>
              <a:rPr lang="en-GB" sz="2200" dirty="0">
                <a:solidFill>
                  <a:srgbClr val="7030A0"/>
                </a:solidFill>
              </a:rPr>
              <a:t>class Inner { 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       void </a:t>
            </a:r>
            <a:r>
              <a:rPr lang="en-GB" sz="2200" dirty="0" err="1">
                <a:solidFill>
                  <a:srgbClr val="7030A0"/>
                </a:solidFill>
              </a:rPr>
              <a:t>innerMethod</a:t>
            </a:r>
            <a:r>
              <a:rPr lang="en-GB" sz="2200" dirty="0">
                <a:solidFill>
                  <a:srgbClr val="7030A0"/>
                </a:solidFill>
              </a:rPr>
              <a:t>() { 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           </a:t>
            </a:r>
            <a:r>
              <a:rPr lang="en-GB" sz="2200" dirty="0" err="1">
                <a:solidFill>
                  <a:srgbClr val="7030A0"/>
                </a:solidFill>
              </a:rPr>
              <a:t>System.out.println</a:t>
            </a:r>
            <a:r>
              <a:rPr lang="en-GB" sz="2200" dirty="0">
                <a:solidFill>
                  <a:srgbClr val="7030A0"/>
                </a:solidFill>
              </a:rPr>
              <a:t>("inside </a:t>
            </a:r>
            <a:r>
              <a:rPr lang="en-GB" sz="2200" dirty="0" err="1">
                <a:solidFill>
                  <a:srgbClr val="7030A0"/>
                </a:solidFill>
              </a:rPr>
              <a:t>innerMethod</a:t>
            </a:r>
            <a:r>
              <a:rPr lang="en-GB" sz="2200" dirty="0">
                <a:solidFill>
                  <a:srgbClr val="7030A0"/>
                </a:solidFill>
              </a:rPr>
              <a:t>"); 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       } </a:t>
            </a:r>
          </a:p>
          <a:p>
            <a:r>
              <a:rPr lang="en-GB" sz="2200" dirty="0">
                <a:solidFill>
                  <a:srgbClr val="FF0000"/>
                </a:solidFill>
              </a:rPr>
              <a:t>        } </a:t>
            </a:r>
          </a:p>
          <a:p>
            <a:r>
              <a:rPr lang="en-GB" sz="2200" dirty="0"/>
              <a:t>        Inner y = new Inner(); </a:t>
            </a:r>
          </a:p>
          <a:p>
            <a:r>
              <a:rPr lang="en-GB" sz="2200" dirty="0"/>
              <a:t>        </a:t>
            </a:r>
            <a:r>
              <a:rPr lang="en-GB" sz="2200" dirty="0" err="1"/>
              <a:t>y.innerMethod</a:t>
            </a:r>
            <a:r>
              <a:rPr lang="en-GB" sz="2200" dirty="0"/>
              <a:t>(); </a:t>
            </a:r>
          </a:p>
          <a:p>
            <a:r>
              <a:rPr lang="en-GB" sz="2200" dirty="0"/>
              <a:t>    } </a:t>
            </a:r>
          </a:p>
          <a:p>
            <a:r>
              <a:rPr lang="en-GB" sz="2200" dirty="0"/>
              <a:t>}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E5EA67-F79F-46C8-B038-B699F26CA406}"/>
              </a:ext>
            </a:extLst>
          </p:cNvPr>
          <p:cNvSpPr/>
          <p:nvPr/>
        </p:nvSpPr>
        <p:spPr>
          <a:xfrm>
            <a:off x="4979278" y="776854"/>
            <a:ext cx="4012322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/>
              <a:t>class </a:t>
            </a:r>
            <a:r>
              <a:rPr lang="en-GB" sz="2200" dirty="0" err="1"/>
              <a:t>MethodDemo</a:t>
            </a:r>
            <a:r>
              <a:rPr lang="en-GB" sz="2200" dirty="0"/>
              <a:t> { </a:t>
            </a:r>
          </a:p>
          <a:p>
            <a:r>
              <a:rPr lang="en-GB" sz="2200" dirty="0"/>
              <a:t>    public static void main(String[] </a:t>
            </a:r>
            <a:r>
              <a:rPr lang="en-GB" sz="2200" dirty="0" err="1"/>
              <a:t>args</a:t>
            </a:r>
            <a:r>
              <a:rPr lang="en-GB" sz="2200" dirty="0"/>
              <a:t>) { </a:t>
            </a:r>
          </a:p>
          <a:p>
            <a:r>
              <a:rPr lang="en-GB" sz="2200" dirty="0"/>
              <a:t>        Outer x = new Outer(); </a:t>
            </a:r>
          </a:p>
          <a:p>
            <a:r>
              <a:rPr lang="en-GB" sz="2200" dirty="0"/>
              <a:t>        </a:t>
            </a:r>
            <a:r>
              <a:rPr lang="en-GB" sz="2200" dirty="0" err="1"/>
              <a:t>x.outerMethod</a:t>
            </a:r>
            <a:r>
              <a:rPr lang="en-GB" sz="2200" dirty="0"/>
              <a:t>(); </a:t>
            </a:r>
          </a:p>
          <a:p>
            <a:r>
              <a:rPr lang="en-GB" sz="2200" dirty="0"/>
              <a:t>    } </a:t>
            </a:r>
          </a:p>
          <a:p>
            <a:r>
              <a:rPr lang="en-GB" sz="2200" dirty="0"/>
              <a:t>} </a:t>
            </a:r>
          </a:p>
          <a:p>
            <a:r>
              <a:rPr lang="en-GB" sz="2200" b="1" dirty="0"/>
              <a:t>Output:</a:t>
            </a:r>
          </a:p>
          <a:p>
            <a:r>
              <a:rPr lang="en-GB" sz="2200" dirty="0"/>
              <a:t>Inside </a:t>
            </a:r>
            <a:r>
              <a:rPr lang="en-GB" sz="2200" dirty="0" err="1"/>
              <a:t>outerMethod</a:t>
            </a:r>
            <a:endParaRPr lang="en-GB" sz="2200" dirty="0"/>
          </a:p>
          <a:p>
            <a:r>
              <a:rPr lang="en-GB" sz="2200" dirty="0"/>
              <a:t>Inside </a:t>
            </a:r>
            <a:r>
              <a:rPr lang="en-GB" sz="2200" dirty="0" err="1"/>
              <a:t>innerMethod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68666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A static inner class </a:t>
            </a:r>
            <a:r>
              <a:rPr lang="en-GB" dirty="0">
                <a:solidFill>
                  <a:srgbClr val="FF0000"/>
                </a:solidFill>
              </a:rPr>
              <a:t>is a nested class which is a static member of the outer class.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It </a:t>
            </a:r>
            <a:r>
              <a:rPr lang="en-GB" dirty="0">
                <a:solidFill>
                  <a:srgbClr val="FF0000"/>
                </a:solidFill>
              </a:rPr>
              <a:t>can be accessed without instantiating the outer class, using other static members.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Just like static members</a:t>
            </a:r>
            <a:r>
              <a:rPr lang="en-GB" dirty="0">
                <a:solidFill>
                  <a:srgbClr val="FF0000"/>
                </a:solidFill>
              </a:rPr>
              <a:t>, a static nested class does not have access to the instance variables and methods of the outer class</a:t>
            </a:r>
            <a:r>
              <a:rPr lang="en-GB" dirty="0"/>
              <a:t>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Syntax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sz="2400" dirty="0">
                <a:solidFill>
                  <a:srgbClr val="7030A0"/>
                </a:solidFill>
              </a:rPr>
              <a:t>class </a:t>
            </a:r>
            <a:r>
              <a:rPr lang="en-GB" sz="2400" dirty="0" err="1">
                <a:solidFill>
                  <a:srgbClr val="7030A0"/>
                </a:solidFill>
              </a:rPr>
              <a:t>MyOuter</a:t>
            </a:r>
            <a:r>
              <a:rPr lang="en-GB" sz="2400" dirty="0">
                <a:solidFill>
                  <a:srgbClr val="7030A0"/>
                </a:solidFill>
              </a:rPr>
              <a:t> 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sz="2400" dirty="0">
                <a:solidFill>
                  <a:srgbClr val="7030A0"/>
                </a:solidFill>
              </a:rPr>
              <a:t>   static class </a:t>
            </a:r>
            <a:r>
              <a:rPr lang="en-GB" sz="2400" dirty="0" err="1">
                <a:solidFill>
                  <a:srgbClr val="7030A0"/>
                </a:solidFill>
              </a:rPr>
              <a:t>Nested_Demo</a:t>
            </a:r>
            <a:r>
              <a:rPr lang="en-GB" sz="2400" dirty="0">
                <a:solidFill>
                  <a:srgbClr val="7030A0"/>
                </a:solidFill>
              </a:rPr>
              <a:t> 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sz="2400" dirty="0">
                <a:solidFill>
                  <a:srgbClr val="7030A0"/>
                </a:solidFill>
              </a:rPr>
              <a:t>   }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sz="24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Static Inner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4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629400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152400" y="779481"/>
            <a:ext cx="8839200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/>
              <a:t>//Example 3: Static Inner class</a:t>
            </a:r>
          </a:p>
          <a:p>
            <a:r>
              <a:rPr lang="en-GB" sz="2200" dirty="0"/>
              <a:t>public class Outer {</a:t>
            </a:r>
          </a:p>
          <a:p>
            <a:r>
              <a:rPr lang="en-GB" sz="2200" dirty="0"/>
              <a:t>   </a:t>
            </a:r>
            <a:r>
              <a:rPr lang="en-GB" sz="2200" dirty="0">
                <a:solidFill>
                  <a:srgbClr val="7030A0"/>
                </a:solidFill>
              </a:rPr>
              <a:t>static class </a:t>
            </a:r>
            <a:r>
              <a:rPr lang="en-GB" sz="2200" dirty="0" err="1">
                <a:solidFill>
                  <a:srgbClr val="7030A0"/>
                </a:solidFill>
              </a:rPr>
              <a:t>Nested_Demo</a:t>
            </a:r>
            <a:r>
              <a:rPr lang="en-GB" sz="2200" dirty="0">
                <a:solidFill>
                  <a:srgbClr val="7030A0"/>
                </a:solidFill>
              </a:rPr>
              <a:t> {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 public void </a:t>
            </a:r>
            <a:r>
              <a:rPr lang="en-GB" sz="2200" dirty="0" err="1">
                <a:solidFill>
                  <a:srgbClr val="7030A0"/>
                </a:solidFill>
              </a:rPr>
              <a:t>my_method</a:t>
            </a:r>
            <a:r>
              <a:rPr lang="en-GB" sz="2200" dirty="0">
                <a:solidFill>
                  <a:srgbClr val="7030A0"/>
                </a:solidFill>
              </a:rPr>
              <a:t>() {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    </a:t>
            </a:r>
            <a:r>
              <a:rPr lang="en-GB" sz="2200" dirty="0" err="1">
                <a:solidFill>
                  <a:srgbClr val="7030A0"/>
                </a:solidFill>
              </a:rPr>
              <a:t>System.out.println</a:t>
            </a:r>
            <a:r>
              <a:rPr lang="en-GB" sz="2200" dirty="0">
                <a:solidFill>
                  <a:srgbClr val="7030A0"/>
                </a:solidFill>
              </a:rPr>
              <a:t>("This is my nested class");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  }</a:t>
            </a:r>
          </a:p>
          <a:p>
            <a:r>
              <a:rPr lang="en-GB" sz="2200" dirty="0"/>
              <a:t>   }</a:t>
            </a:r>
          </a:p>
          <a:p>
            <a:r>
              <a:rPr lang="en-GB" sz="2200" dirty="0"/>
              <a:t>   public static void main(String </a:t>
            </a:r>
            <a:r>
              <a:rPr lang="en-GB" sz="2200" dirty="0" err="1"/>
              <a:t>args</a:t>
            </a:r>
            <a:r>
              <a:rPr lang="en-GB" sz="2200" dirty="0"/>
              <a:t>[]) {</a:t>
            </a:r>
          </a:p>
          <a:p>
            <a:r>
              <a:rPr lang="en-GB" sz="2200" b="1" dirty="0">
                <a:solidFill>
                  <a:srgbClr val="7030A0"/>
                </a:solidFill>
              </a:rPr>
              <a:t>//Instantiation of Static Inner Class</a:t>
            </a:r>
          </a:p>
          <a:p>
            <a:r>
              <a:rPr lang="en-GB" sz="2200" dirty="0"/>
              <a:t>      </a:t>
            </a:r>
            <a:r>
              <a:rPr lang="en-GB" sz="2200" dirty="0" err="1">
                <a:solidFill>
                  <a:srgbClr val="7030A0"/>
                </a:solidFill>
              </a:rPr>
              <a:t>Outer.Nested_Demo</a:t>
            </a:r>
            <a:r>
              <a:rPr lang="en-GB" sz="2200" dirty="0">
                <a:solidFill>
                  <a:srgbClr val="7030A0"/>
                </a:solidFill>
              </a:rPr>
              <a:t> nested = new </a:t>
            </a:r>
            <a:r>
              <a:rPr lang="en-GB" sz="2200" dirty="0" err="1">
                <a:solidFill>
                  <a:srgbClr val="7030A0"/>
                </a:solidFill>
              </a:rPr>
              <a:t>Outer.Nested_Demo</a:t>
            </a:r>
            <a:r>
              <a:rPr lang="en-GB" sz="2200" dirty="0">
                <a:solidFill>
                  <a:srgbClr val="7030A0"/>
                </a:solidFill>
              </a:rPr>
              <a:t>();</a:t>
            </a:r>
            <a:r>
              <a:rPr lang="en-GB" sz="2200" dirty="0"/>
              <a:t>	 </a:t>
            </a:r>
          </a:p>
          <a:p>
            <a:r>
              <a:rPr lang="en-GB" sz="2200" dirty="0"/>
              <a:t>      </a:t>
            </a:r>
            <a:r>
              <a:rPr lang="en-GB" sz="2200" dirty="0" err="1"/>
              <a:t>nested.my_method</a:t>
            </a:r>
            <a:r>
              <a:rPr lang="en-GB" sz="2200" dirty="0"/>
              <a:t>();</a:t>
            </a:r>
          </a:p>
          <a:p>
            <a:r>
              <a:rPr lang="en-GB" sz="2200" dirty="0"/>
              <a:t>   }</a:t>
            </a:r>
          </a:p>
          <a:p>
            <a:r>
              <a:rPr lang="en-GB" sz="2200" dirty="0"/>
              <a:t>}</a:t>
            </a:r>
          </a:p>
          <a:p>
            <a:r>
              <a:rPr lang="en-GB" sz="2200" b="1" dirty="0"/>
              <a:t>Output:</a:t>
            </a:r>
          </a:p>
          <a:p>
            <a:r>
              <a:rPr lang="en-GB" sz="2200" dirty="0"/>
              <a:t>This is my nested class</a:t>
            </a:r>
          </a:p>
        </p:txBody>
      </p:sp>
    </p:spTree>
    <p:extLst>
      <p:ext uri="{BB962C8B-B14F-4D97-AF65-F5344CB8AC3E}">
        <p14:creationId xmlns:p14="http://schemas.microsoft.com/office/powerpoint/2010/main" val="64364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If an object is to be created, but there is no need to name the object's class</a:t>
            </a:r>
            <a:r>
              <a:rPr lang="en-US" altLang="en-US" dirty="0"/>
              <a:t>, then an </a:t>
            </a:r>
            <a:r>
              <a:rPr lang="en-US" altLang="en-US" i="1" dirty="0"/>
              <a:t>anonymous class</a:t>
            </a:r>
            <a:r>
              <a:rPr lang="en-US" altLang="en-US" dirty="0"/>
              <a:t> definition can be used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The class definition is embedded inside the expression with the </a:t>
            </a:r>
            <a:r>
              <a:rPr lang="en-US" altLang="en-US" sz="2200" b="1" dirty="0">
                <a:solidFill>
                  <a:srgbClr val="7030A0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200" dirty="0"/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An anonymous class is an abbreviated notation for creating a simple local object </a:t>
            </a:r>
            <a:r>
              <a:rPr lang="en-US" altLang="en-US" sz="2200" dirty="0">
                <a:solidFill>
                  <a:srgbClr val="FF0000"/>
                </a:solidFill>
              </a:rPr>
              <a:t>"in-line" within any expression</a:t>
            </a:r>
            <a:r>
              <a:rPr lang="en-US" altLang="en-US" sz="2200" dirty="0"/>
              <a:t>, simply by wrapping the desired code in a "new" expression.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Anonymous classes </a:t>
            </a:r>
            <a:r>
              <a:rPr lang="en-US" altLang="en-US" dirty="0">
                <a:solidFill>
                  <a:srgbClr val="FF0000"/>
                </a:solidFill>
              </a:rPr>
              <a:t>are sometimes used when they are to be assigned to a variable of another type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The other type must be such that an object of the anonymous class is also an object of the other type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The other type is usually a Java interface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Not every inner class should be anonymous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Usually </a:t>
            </a:r>
            <a:r>
              <a:rPr lang="en-GB" dirty="0">
                <a:solidFill>
                  <a:srgbClr val="FF0000"/>
                </a:solidFill>
              </a:rPr>
              <a:t>declared inside a method or a code block </a:t>
            </a:r>
            <a:r>
              <a:rPr lang="en-GB" dirty="0"/>
              <a:t>,</a:t>
            </a:r>
            <a:r>
              <a:rPr lang="en-GB" dirty="0">
                <a:solidFill>
                  <a:srgbClr val="FF0000"/>
                </a:solidFill>
              </a:rPr>
              <a:t>a curly braces ending with semicolon</a:t>
            </a:r>
            <a:r>
              <a:rPr lang="en-GB" dirty="0"/>
              <a:t>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Anonymous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27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629400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Example Anonymous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152400" y="779481"/>
            <a:ext cx="8839200" cy="5847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/>
              <a:t>//Example 4: Anonymous class</a:t>
            </a:r>
          </a:p>
          <a:p>
            <a:r>
              <a:rPr lang="en-GB" sz="2200" dirty="0"/>
              <a:t>class Flavor2Demo { </a:t>
            </a:r>
          </a:p>
          <a:p>
            <a:r>
              <a:rPr lang="en-GB" sz="2200" dirty="0"/>
              <a:t>      </a:t>
            </a:r>
            <a:r>
              <a:rPr lang="en-GB" sz="2200" b="1" dirty="0">
                <a:solidFill>
                  <a:srgbClr val="7030A0"/>
                </a:solidFill>
              </a:rPr>
              <a:t>// An anonymous class that implements Hello interface </a:t>
            </a:r>
          </a:p>
          <a:p>
            <a:r>
              <a:rPr lang="en-GB" sz="2200" dirty="0">
                <a:solidFill>
                  <a:srgbClr val="7030A0"/>
                </a:solidFill>
              </a:rPr>
              <a:t>    static Hello h = new Hello() </a:t>
            </a:r>
            <a:r>
              <a:rPr lang="en-GB" sz="2200" b="1" dirty="0">
                <a:solidFill>
                  <a:srgbClr val="7030A0"/>
                </a:solidFill>
              </a:rPr>
              <a:t>{</a:t>
            </a:r>
            <a:r>
              <a:rPr lang="en-GB" sz="2200" b="1" dirty="0">
                <a:solidFill>
                  <a:srgbClr val="FF0000"/>
                </a:solidFill>
              </a:rPr>
              <a:t> </a:t>
            </a:r>
          </a:p>
          <a:p>
            <a:r>
              <a:rPr lang="en-GB" sz="2200" dirty="0">
                <a:solidFill>
                  <a:srgbClr val="FF0000"/>
                </a:solidFill>
              </a:rPr>
              <a:t>        public void show() { </a:t>
            </a:r>
          </a:p>
          <a:p>
            <a:r>
              <a:rPr lang="en-GB" sz="2200" dirty="0">
                <a:solidFill>
                  <a:srgbClr val="FF0000"/>
                </a:solidFill>
              </a:rPr>
              <a:t>            </a:t>
            </a:r>
            <a:r>
              <a:rPr lang="en-GB" sz="2200" dirty="0" err="1">
                <a:solidFill>
                  <a:srgbClr val="FF0000"/>
                </a:solidFill>
              </a:rPr>
              <a:t>System.out.println</a:t>
            </a:r>
            <a:r>
              <a:rPr lang="en-GB" sz="2200" dirty="0">
                <a:solidFill>
                  <a:srgbClr val="FF0000"/>
                </a:solidFill>
              </a:rPr>
              <a:t>("</a:t>
            </a:r>
            <a:r>
              <a:rPr lang="en-GB" sz="2200" dirty="0" err="1">
                <a:solidFill>
                  <a:srgbClr val="FF0000"/>
                </a:solidFill>
              </a:rPr>
              <a:t>i</a:t>
            </a:r>
            <a:r>
              <a:rPr lang="en-GB" sz="2200" dirty="0">
                <a:solidFill>
                  <a:srgbClr val="FF0000"/>
                </a:solidFill>
              </a:rPr>
              <a:t> am in anonymous class"); </a:t>
            </a:r>
          </a:p>
          <a:p>
            <a:r>
              <a:rPr lang="en-GB" sz="2200" dirty="0">
                <a:solidFill>
                  <a:srgbClr val="FF0000"/>
                </a:solidFill>
              </a:rPr>
              <a:t>        } </a:t>
            </a:r>
          </a:p>
          <a:p>
            <a:r>
              <a:rPr lang="en-GB" sz="2200" dirty="0"/>
              <a:t>    </a:t>
            </a:r>
            <a:r>
              <a:rPr lang="en-GB" sz="2200" b="1" dirty="0">
                <a:solidFill>
                  <a:srgbClr val="7030A0"/>
                </a:solidFill>
              </a:rPr>
              <a:t>};</a:t>
            </a:r>
            <a:r>
              <a:rPr lang="en-GB" sz="2200" dirty="0"/>
              <a:t> </a:t>
            </a:r>
          </a:p>
          <a:p>
            <a:r>
              <a:rPr lang="en-GB" sz="2200" dirty="0"/>
              <a:t>      public static void main(String[] </a:t>
            </a:r>
            <a:r>
              <a:rPr lang="en-GB" sz="2200" dirty="0" err="1"/>
              <a:t>args</a:t>
            </a:r>
            <a:r>
              <a:rPr lang="en-GB" sz="2200" dirty="0"/>
              <a:t>) { </a:t>
            </a:r>
          </a:p>
          <a:p>
            <a:r>
              <a:rPr lang="en-GB" sz="2200" dirty="0"/>
              <a:t>        </a:t>
            </a:r>
            <a:r>
              <a:rPr lang="en-GB" sz="2200" dirty="0" err="1"/>
              <a:t>h.show</a:t>
            </a:r>
            <a:r>
              <a:rPr lang="en-GB" sz="2200" dirty="0"/>
              <a:t>(); </a:t>
            </a:r>
          </a:p>
          <a:p>
            <a:r>
              <a:rPr lang="en-GB" sz="2200" dirty="0"/>
              <a:t>    } </a:t>
            </a:r>
          </a:p>
          <a:p>
            <a:r>
              <a:rPr lang="en-GB" sz="2200" dirty="0"/>
              <a:t>} </a:t>
            </a:r>
          </a:p>
          <a:p>
            <a:r>
              <a:rPr lang="en-GB" sz="2200" dirty="0"/>
              <a:t>  interface Hello { </a:t>
            </a:r>
          </a:p>
          <a:p>
            <a:r>
              <a:rPr lang="en-GB" sz="2200" dirty="0"/>
              <a:t>    void show(); </a:t>
            </a:r>
          </a:p>
          <a:p>
            <a:r>
              <a:rPr lang="en-GB" sz="2200" dirty="0"/>
              <a:t>}</a:t>
            </a:r>
          </a:p>
          <a:p>
            <a:r>
              <a:rPr lang="en-GB" sz="2200" b="1" dirty="0"/>
              <a:t>Output:</a:t>
            </a:r>
          </a:p>
          <a:p>
            <a:r>
              <a:rPr lang="en-GB" sz="2200" dirty="0" err="1"/>
              <a:t>i</a:t>
            </a:r>
            <a:r>
              <a:rPr lang="en-GB" sz="2200" dirty="0"/>
              <a:t> am in anonymous class</a:t>
            </a:r>
          </a:p>
        </p:txBody>
      </p:sp>
    </p:spTree>
    <p:extLst>
      <p:ext uri="{BB962C8B-B14F-4D97-AF65-F5344CB8AC3E}">
        <p14:creationId xmlns:p14="http://schemas.microsoft.com/office/powerpoint/2010/main" val="112701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3396</TotalTime>
  <Words>950</Words>
  <Application>Microsoft Office PowerPoint</Application>
  <PresentationFormat>On-screen Show (4:3)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650</cp:revision>
  <dcterms:created xsi:type="dcterms:W3CDTF">2011-09-14T09:42:05Z</dcterms:created>
  <dcterms:modified xsi:type="dcterms:W3CDTF">2021-11-09T07:53:30Z</dcterms:modified>
</cp:coreProperties>
</file>