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313" r:id="rId3"/>
    <p:sldId id="394" r:id="rId4"/>
    <p:sldId id="400" r:id="rId5"/>
    <p:sldId id="401" r:id="rId6"/>
    <p:sldId id="404" r:id="rId7"/>
    <p:sldId id="402" r:id="rId8"/>
    <p:sldId id="405" r:id="rId9"/>
    <p:sldId id="403" r:id="rId10"/>
    <p:sldId id="397" r:id="rId11"/>
    <p:sldId id="398" r:id="rId12"/>
    <p:sldId id="328" r:id="rId13"/>
    <p:sldId id="392" r:id="rId14"/>
    <p:sldId id="406" r:id="rId15"/>
    <p:sldId id="407" r:id="rId16"/>
    <p:sldId id="408" r:id="rId17"/>
    <p:sldId id="39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62" autoAdjust="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xceptions-in-java/" TargetMode="External"/><Relationship Id="rId7" Type="http://schemas.openxmlformats.org/officeDocument/2006/relationships/hyperlink" Target="https://beginnersbook.com/2013/04/java-exception-handling/" TargetMode="External"/><Relationship Id="rId2" Type="http://schemas.openxmlformats.org/officeDocument/2006/relationships/hyperlink" Target="https://www.cis.upenn.edu/~matuszek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eeksforgeeks.org/types-of-exception-in-java-with-examples/" TargetMode="External"/><Relationship Id="rId5" Type="http://schemas.openxmlformats.org/officeDocument/2006/relationships/hyperlink" Target="https://www.tutorialspoint.com/java/java_exceptions.htm" TargetMode="External"/><Relationship Id="rId4" Type="http://schemas.openxmlformats.org/officeDocument/2006/relationships/hyperlink" Target="https://www.javatpoint.com/exception-handling-in-java#:~:text=What%20is%20Exception%20in%20Java,which%20is%20thrown%20at%20runtim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Try-Catch Mechanism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Wherever your code may trigger an exception, </a:t>
            </a:r>
            <a:r>
              <a:rPr lang="en-GB" sz="2200" dirty="0">
                <a:solidFill>
                  <a:srgbClr val="FF0000"/>
                </a:solidFill>
              </a:rPr>
              <a:t>the normal code logic </a:t>
            </a:r>
            <a:r>
              <a:rPr lang="en-GB" sz="2200" dirty="0"/>
              <a:t>is placed inside a block of code starting with the </a:t>
            </a:r>
            <a:r>
              <a:rPr lang="en-GB" sz="2200" dirty="0">
                <a:solidFill>
                  <a:srgbClr val="FF0000"/>
                </a:solidFill>
              </a:rPr>
              <a:t>“try” keyword.</a:t>
            </a:r>
            <a:endParaRPr lang="en-GB" sz="22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After the try block, </a:t>
            </a:r>
            <a:r>
              <a:rPr lang="en-GB" sz="2200" dirty="0">
                <a:solidFill>
                  <a:srgbClr val="FF0000"/>
                </a:solidFill>
              </a:rPr>
              <a:t>the code to handle the exception </a:t>
            </a:r>
            <a:r>
              <a:rPr lang="en-GB" sz="2200" dirty="0"/>
              <a:t>should it arise is placed in a block of code starting with </a:t>
            </a:r>
            <a:r>
              <a:rPr lang="en-GB" sz="2200" dirty="0">
                <a:solidFill>
                  <a:srgbClr val="FF0000"/>
                </a:solidFill>
              </a:rPr>
              <a:t>the “catch” keyword</a:t>
            </a:r>
            <a:r>
              <a:rPr lang="en-GB" sz="2200" dirty="0"/>
              <a:t>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If none of the code inside the try block throws an exception, then the program skips the catch clause.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Syntax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7030A0"/>
                </a:solidFill>
              </a:rPr>
              <a:t>try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7030A0"/>
                </a:solidFill>
              </a:rPr>
              <a:t>   // Protected code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7030A0"/>
                </a:solidFill>
              </a:rPr>
              <a:t>} catch (</a:t>
            </a:r>
            <a:r>
              <a:rPr lang="en-GB" sz="2200" dirty="0" err="1">
                <a:solidFill>
                  <a:srgbClr val="7030A0"/>
                </a:solidFill>
              </a:rPr>
              <a:t>ExceptionName</a:t>
            </a:r>
            <a:r>
              <a:rPr lang="en-GB" sz="2200" dirty="0">
                <a:solidFill>
                  <a:srgbClr val="7030A0"/>
                </a:solidFill>
              </a:rPr>
              <a:t> e1)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7030A0"/>
                </a:solidFill>
              </a:rPr>
              <a:t>   // Catch block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Exception Handling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54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9555"/>
            <a:ext cx="6629400" cy="3638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C5AF4-1701-4C98-A6C4-B1713E19085F}"/>
              </a:ext>
            </a:extLst>
          </p:cNvPr>
          <p:cNvSpPr/>
          <p:nvPr/>
        </p:nvSpPr>
        <p:spPr>
          <a:xfrm>
            <a:off x="152400" y="779481"/>
            <a:ext cx="8839200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200" dirty="0"/>
              <a:t>//Example 3: Try-catch mechanism</a:t>
            </a:r>
          </a:p>
          <a:p>
            <a:r>
              <a:rPr lang="en-GB" sz="2200" dirty="0"/>
              <a:t>import java.io.*;</a:t>
            </a:r>
          </a:p>
          <a:p>
            <a:r>
              <a:rPr lang="en-GB" sz="2200" dirty="0"/>
              <a:t>public class </a:t>
            </a:r>
            <a:r>
              <a:rPr lang="en-GB" sz="2200" dirty="0" err="1"/>
              <a:t>ExcepTest</a:t>
            </a:r>
            <a:r>
              <a:rPr lang="en-GB" sz="2200" dirty="0"/>
              <a:t> {</a:t>
            </a:r>
          </a:p>
          <a:p>
            <a:r>
              <a:rPr lang="en-GB" sz="2200" dirty="0"/>
              <a:t>   public static void main(String </a:t>
            </a:r>
            <a:r>
              <a:rPr lang="en-GB" sz="2200" dirty="0" err="1"/>
              <a:t>args</a:t>
            </a:r>
            <a:r>
              <a:rPr lang="en-GB" sz="2200" dirty="0"/>
              <a:t>[]) {</a:t>
            </a:r>
          </a:p>
          <a:p>
            <a:r>
              <a:rPr lang="en-GB" sz="2200" dirty="0"/>
              <a:t>      </a:t>
            </a:r>
            <a:r>
              <a:rPr lang="en-GB" sz="2200" b="1" dirty="0">
                <a:solidFill>
                  <a:srgbClr val="FF0000"/>
                </a:solidFill>
              </a:rPr>
              <a:t>try {</a:t>
            </a:r>
          </a:p>
          <a:p>
            <a:r>
              <a:rPr lang="en-GB" sz="2200" dirty="0"/>
              <a:t>         int a[] = new int[2];</a:t>
            </a:r>
          </a:p>
          <a:p>
            <a:r>
              <a:rPr lang="en-GB" sz="2200" dirty="0"/>
              <a:t>         </a:t>
            </a:r>
            <a:r>
              <a:rPr lang="en-GB" sz="2200" dirty="0" err="1"/>
              <a:t>System.out.println</a:t>
            </a:r>
            <a:r>
              <a:rPr lang="en-GB" sz="2200" dirty="0"/>
              <a:t>("Access element three :" + a[3]);</a:t>
            </a:r>
          </a:p>
          <a:p>
            <a:r>
              <a:rPr lang="en-GB" sz="2200" dirty="0"/>
              <a:t>      </a:t>
            </a:r>
            <a:r>
              <a:rPr lang="en-GB" sz="2200" b="1" dirty="0">
                <a:solidFill>
                  <a:srgbClr val="FF0000"/>
                </a:solidFill>
              </a:rPr>
              <a:t>}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7030A0"/>
                </a:solidFill>
              </a:rPr>
              <a:t>catch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00B0F0"/>
                </a:solidFill>
              </a:rPr>
              <a:t>(</a:t>
            </a:r>
            <a:r>
              <a:rPr lang="en-GB" sz="2200" dirty="0" err="1">
                <a:solidFill>
                  <a:srgbClr val="00B0F0"/>
                </a:solidFill>
              </a:rPr>
              <a:t>ArrayIndexOutOfBoundsException</a:t>
            </a:r>
            <a:r>
              <a:rPr lang="en-GB" sz="2200" dirty="0">
                <a:solidFill>
                  <a:srgbClr val="00B0F0"/>
                </a:solidFill>
              </a:rPr>
              <a:t> e)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GB" sz="2200" dirty="0"/>
              <a:t>         </a:t>
            </a:r>
            <a:r>
              <a:rPr lang="en-GB" sz="2200" dirty="0" err="1"/>
              <a:t>System.out.println</a:t>
            </a:r>
            <a:r>
              <a:rPr lang="en-GB" sz="2200" dirty="0"/>
              <a:t>("Exception thrown  :" + e);</a:t>
            </a:r>
          </a:p>
          <a:p>
            <a:r>
              <a:rPr lang="en-GB" sz="2200" b="1" dirty="0"/>
              <a:t>      </a:t>
            </a:r>
            <a:r>
              <a:rPr lang="en-GB" sz="2200" b="1" dirty="0">
                <a:solidFill>
                  <a:srgbClr val="7030A0"/>
                </a:solidFill>
              </a:rPr>
              <a:t>}</a:t>
            </a:r>
          </a:p>
          <a:p>
            <a:r>
              <a:rPr lang="en-GB" sz="2200" dirty="0"/>
              <a:t>      </a:t>
            </a:r>
            <a:r>
              <a:rPr lang="en-GB" sz="2200" dirty="0" err="1"/>
              <a:t>System.out.println</a:t>
            </a:r>
            <a:r>
              <a:rPr lang="en-GB" sz="2200" dirty="0"/>
              <a:t>("Out of the block");</a:t>
            </a:r>
          </a:p>
          <a:p>
            <a:r>
              <a:rPr lang="en-GB" sz="2200" dirty="0"/>
              <a:t>   }</a:t>
            </a:r>
          </a:p>
          <a:p>
            <a:r>
              <a:rPr lang="en-GB" sz="2200" dirty="0"/>
              <a:t>}</a:t>
            </a:r>
          </a:p>
          <a:p>
            <a:r>
              <a:rPr lang="en-GB" sz="2200" b="1" dirty="0"/>
              <a:t>Output:</a:t>
            </a:r>
          </a:p>
          <a:p>
            <a:pPr lvl="1"/>
            <a:r>
              <a:rPr lang="en-GB" sz="2200" dirty="0"/>
              <a:t>Exception thrown  :</a:t>
            </a:r>
            <a:r>
              <a:rPr lang="en-GB" sz="2200" dirty="0" err="1"/>
              <a:t>java.lang.ArrayIndexOutOfBoundsException</a:t>
            </a:r>
            <a:r>
              <a:rPr lang="en-GB" sz="2200" dirty="0"/>
              <a:t>: 3</a:t>
            </a:r>
          </a:p>
          <a:p>
            <a:pPr lvl="1"/>
            <a:r>
              <a:rPr lang="en-GB" sz="2200" dirty="0"/>
              <a:t>Out of the block</a:t>
            </a:r>
          </a:p>
        </p:txBody>
      </p:sp>
    </p:spTree>
    <p:extLst>
      <p:ext uri="{BB962C8B-B14F-4D97-AF65-F5344CB8AC3E}">
        <p14:creationId xmlns:p14="http://schemas.microsoft.com/office/powerpoint/2010/main" val="64364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Example (Nested try-catch)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240D6-7654-472D-809E-A841F9D27C2F}"/>
              </a:ext>
            </a:extLst>
          </p:cNvPr>
          <p:cNvSpPr/>
          <p:nvPr/>
        </p:nvSpPr>
        <p:spPr>
          <a:xfrm>
            <a:off x="78830" y="733098"/>
            <a:ext cx="5743902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 4: Multiple try-catch </a:t>
            </a:r>
          </a:p>
          <a:p>
            <a:r>
              <a:rPr lang="en-GB" dirty="0"/>
              <a:t>public class MultipleCatchBlock1 {  </a:t>
            </a:r>
          </a:p>
          <a:p>
            <a:r>
              <a:rPr lang="en-GB" dirty="0"/>
              <a:t>      public static void main(String[] </a:t>
            </a:r>
            <a:r>
              <a:rPr lang="en-GB" dirty="0" err="1"/>
              <a:t>args</a:t>
            </a:r>
            <a:r>
              <a:rPr lang="en-GB" dirty="0"/>
              <a:t>) {  </a:t>
            </a:r>
          </a:p>
          <a:p>
            <a:r>
              <a:rPr lang="en-GB" dirty="0"/>
              <a:t>                     </a:t>
            </a:r>
            <a:r>
              <a:rPr lang="en-GB" b="1" dirty="0">
                <a:solidFill>
                  <a:srgbClr val="FF0000"/>
                </a:solidFill>
              </a:rPr>
              <a:t>try{</a:t>
            </a:r>
            <a:r>
              <a:rPr lang="en-GB" b="1" dirty="0"/>
              <a:t>    </a:t>
            </a:r>
          </a:p>
          <a:p>
            <a:r>
              <a:rPr lang="en-GB" dirty="0"/>
              <a:t>                int a[]=new int[5];     a[5]=30/0;    </a:t>
            </a:r>
          </a:p>
          <a:p>
            <a:r>
              <a:rPr lang="en-GB" b="1" dirty="0"/>
              <a:t>              </a:t>
            </a:r>
            <a:r>
              <a:rPr lang="en-GB" b="1" dirty="0">
                <a:solidFill>
                  <a:srgbClr val="FF0000"/>
                </a:solidFill>
              </a:rPr>
              <a:t> }    </a:t>
            </a:r>
          </a:p>
          <a:p>
            <a:r>
              <a:rPr lang="en-GB" dirty="0"/>
              <a:t>               </a:t>
            </a:r>
            <a:r>
              <a:rPr lang="en-GB" b="1" dirty="0">
                <a:solidFill>
                  <a:srgbClr val="7030A0"/>
                </a:solidFill>
              </a:rPr>
              <a:t>catch(</a:t>
            </a:r>
            <a:r>
              <a:rPr lang="en-GB" b="1" dirty="0" err="1">
                <a:solidFill>
                  <a:srgbClr val="7030A0"/>
                </a:solidFill>
              </a:rPr>
              <a:t>ArithmeticException</a:t>
            </a:r>
            <a:r>
              <a:rPr lang="en-GB" b="1" dirty="0">
                <a:solidFill>
                  <a:srgbClr val="7030A0"/>
                </a:solidFill>
              </a:rPr>
              <a:t> e){  </a:t>
            </a:r>
          </a:p>
          <a:p>
            <a:r>
              <a:rPr lang="en-GB" dirty="0"/>
              <a:t>                   </a:t>
            </a:r>
            <a:r>
              <a:rPr lang="en-GB" dirty="0" err="1"/>
              <a:t>System.out.println</a:t>
            </a:r>
            <a:r>
              <a:rPr lang="en-GB" dirty="0"/>
              <a:t>("Arithmetic Exception occurs");  </a:t>
            </a:r>
          </a:p>
          <a:p>
            <a:r>
              <a:rPr lang="en-GB" dirty="0"/>
              <a:t>                  </a:t>
            </a:r>
            <a:r>
              <a:rPr lang="en-GB" b="1" dirty="0">
                <a:solidFill>
                  <a:srgbClr val="7030A0"/>
                </a:solidFill>
              </a:rPr>
              <a:t>} </a:t>
            </a:r>
            <a:r>
              <a:rPr lang="en-GB" dirty="0"/>
              <a:t>   </a:t>
            </a:r>
          </a:p>
          <a:p>
            <a:r>
              <a:rPr lang="en-GB" dirty="0"/>
              <a:t>               </a:t>
            </a:r>
            <a:r>
              <a:rPr lang="en-GB" b="1" dirty="0">
                <a:solidFill>
                  <a:srgbClr val="0070C0"/>
                </a:solidFill>
              </a:rPr>
              <a:t>catch(</a:t>
            </a:r>
            <a:r>
              <a:rPr lang="en-GB" b="1" dirty="0" err="1">
                <a:solidFill>
                  <a:srgbClr val="0070C0"/>
                </a:solidFill>
              </a:rPr>
              <a:t>ArrayIndexOutOfBoundsException</a:t>
            </a:r>
            <a:r>
              <a:rPr lang="en-GB" b="1" dirty="0">
                <a:solidFill>
                  <a:srgbClr val="0070C0"/>
                </a:solidFill>
              </a:rPr>
              <a:t> e) {  </a:t>
            </a:r>
          </a:p>
          <a:p>
            <a:r>
              <a:rPr lang="en-GB" dirty="0"/>
              <a:t>                   </a:t>
            </a:r>
            <a:r>
              <a:rPr lang="en-GB" dirty="0" err="1"/>
              <a:t>System.out.println</a:t>
            </a:r>
            <a:r>
              <a:rPr lang="en-GB" dirty="0"/>
              <a:t>("</a:t>
            </a:r>
            <a:r>
              <a:rPr lang="en-GB" dirty="0" err="1"/>
              <a:t>ArrayIndexOutOfBounds</a:t>
            </a:r>
            <a:r>
              <a:rPr lang="en-GB" dirty="0"/>
              <a:t> Exception occurs");  </a:t>
            </a:r>
          </a:p>
          <a:p>
            <a:r>
              <a:rPr lang="en-GB" dirty="0"/>
              <a:t>                  </a:t>
            </a:r>
            <a:r>
              <a:rPr lang="en-GB" b="1" dirty="0">
                <a:solidFill>
                  <a:srgbClr val="0070C0"/>
                </a:solidFill>
              </a:rPr>
              <a:t>}</a:t>
            </a:r>
            <a:r>
              <a:rPr lang="en-GB" dirty="0"/>
              <a:t>    </a:t>
            </a:r>
          </a:p>
          <a:p>
            <a:r>
              <a:rPr lang="en-GB" b="1" dirty="0">
                <a:solidFill>
                  <a:srgbClr val="002060"/>
                </a:solidFill>
              </a:rPr>
              <a:t>               catch(Exception e)  {  </a:t>
            </a:r>
          </a:p>
          <a:p>
            <a:r>
              <a:rPr lang="en-GB" dirty="0"/>
              <a:t>                   </a:t>
            </a:r>
            <a:r>
              <a:rPr lang="en-GB" dirty="0" err="1"/>
              <a:t>System.out.println</a:t>
            </a:r>
            <a:r>
              <a:rPr lang="en-GB" dirty="0"/>
              <a:t>("Parent Exception occurs");  </a:t>
            </a:r>
          </a:p>
          <a:p>
            <a:r>
              <a:rPr lang="en-GB" dirty="0"/>
              <a:t>                 </a:t>
            </a:r>
            <a:r>
              <a:rPr lang="en-GB" b="1" dirty="0">
                <a:solidFill>
                  <a:srgbClr val="002060"/>
                </a:solidFill>
              </a:rPr>
              <a:t> }             </a:t>
            </a:r>
          </a:p>
          <a:p>
            <a:r>
              <a:rPr lang="en-GB" dirty="0"/>
              <a:t>               </a:t>
            </a:r>
            <a:r>
              <a:rPr lang="en-GB" dirty="0" err="1"/>
              <a:t>System.out.println</a:t>
            </a:r>
            <a:r>
              <a:rPr lang="en-GB" dirty="0"/>
              <a:t>(“Rest of the code");    </a:t>
            </a:r>
          </a:p>
          <a:p>
            <a:r>
              <a:rPr lang="en-GB" dirty="0"/>
              <a:t>    }  </a:t>
            </a:r>
          </a:p>
          <a:p>
            <a:r>
              <a:rPr lang="en-GB" dirty="0"/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FC712B-ABF2-4115-9082-BF5381C62B88}"/>
              </a:ext>
            </a:extLst>
          </p:cNvPr>
          <p:cNvSpPr/>
          <p:nvPr/>
        </p:nvSpPr>
        <p:spPr>
          <a:xfrm>
            <a:off x="6019800" y="1981200"/>
            <a:ext cx="304537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/>
              <a:t>Output:</a:t>
            </a:r>
          </a:p>
          <a:p>
            <a:r>
              <a:rPr lang="en-GB" dirty="0"/>
              <a:t>Arithmetic Exception occurs</a:t>
            </a:r>
          </a:p>
          <a:p>
            <a:r>
              <a:rPr lang="en-GB" dirty="0"/>
              <a:t>Rest of the code</a:t>
            </a:r>
          </a:p>
        </p:txBody>
      </p:sp>
    </p:spTree>
    <p:extLst>
      <p:ext uri="{BB962C8B-B14F-4D97-AF65-F5344CB8AC3E}">
        <p14:creationId xmlns:p14="http://schemas.microsoft.com/office/powerpoint/2010/main" val="237727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9555"/>
            <a:ext cx="6629400" cy="3638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Example (Nested try-catch)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C5AF4-1701-4C98-A6C4-B1713E19085F}"/>
              </a:ext>
            </a:extLst>
          </p:cNvPr>
          <p:cNvSpPr/>
          <p:nvPr/>
        </p:nvSpPr>
        <p:spPr>
          <a:xfrm>
            <a:off x="152400" y="779481"/>
            <a:ext cx="4648200" cy="5601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200" dirty="0"/>
              <a:t>//Example 4: Nested try-catch</a:t>
            </a:r>
          </a:p>
          <a:p>
            <a:r>
              <a:rPr lang="en-GB" sz="2000" b="1" dirty="0"/>
              <a:t>public class</a:t>
            </a:r>
            <a:r>
              <a:rPr lang="en-GB" sz="2000" dirty="0"/>
              <a:t> Excep6{  </a:t>
            </a:r>
          </a:p>
          <a:p>
            <a:r>
              <a:rPr lang="en-GB" sz="2000" dirty="0"/>
              <a:t> </a:t>
            </a:r>
            <a:r>
              <a:rPr lang="en-GB" sz="2000" b="1" dirty="0"/>
              <a:t>public</a:t>
            </a:r>
            <a:r>
              <a:rPr lang="en-GB" sz="2000" dirty="0"/>
              <a:t> </a:t>
            </a:r>
            <a:r>
              <a:rPr lang="en-GB" sz="2000" b="1" dirty="0"/>
              <a:t>static</a:t>
            </a:r>
            <a:r>
              <a:rPr lang="en-GB" sz="2000" dirty="0"/>
              <a:t> </a:t>
            </a:r>
            <a:r>
              <a:rPr lang="en-GB" sz="2000" b="1" dirty="0"/>
              <a:t>void</a:t>
            </a:r>
            <a:r>
              <a:rPr lang="en-GB" sz="2000" dirty="0"/>
              <a:t> main(String </a:t>
            </a:r>
            <a:r>
              <a:rPr lang="en-GB" sz="2000" dirty="0" err="1"/>
              <a:t>args</a:t>
            </a:r>
            <a:r>
              <a:rPr lang="en-GB" sz="2000" dirty="0"/>
              <a:t>[]){  </a:t>
            </a:r>
          </a:p>
          <a:p>
            <a:r>
              <a:rPr lang="en-GB" sz="2000" dirty="0"/>
              <a:t>  </a:t>
            </a:r>
            <a:r>
              <a:rPr lang="en-GB" sz="2000" b="1" dirty="0">
                <a:solidFill>
                  <a:srgbClr val="7030A0"/>
                </a:solidFill>
              </a:rPr>
              <a:t>try{</a:t>
            </a:r>
            <a:r>
              <a:rPr lang="en-GB" sz="2000" dirty="0"/>
              <a:t>  </a:t>
            </a:r>
          </a:p>
          <a:p>
            <a:r>
              <a:rPr lang="en-GB" sz="2000" dirty="0"/>
              <a:t>    </a:t>
            </a:r>
            <a:r>
              <a:rPr lang="en-GB" sz="2000" b="1" dirty="0">
                <a:solidFill>
                  <a:srgbClr val="002060"/>
                </a:solidFill>
              </a:rPr>
              <a:t>try</a:t>
            </a:r>
            <a:r>
              <a:rPr lang="en-GB" sz="2000" dirty="0">
                <a:solidFill>
                  <a:srgbClr val="002060"/>
                </a:solidFill>
              </a:rPr>
              <a:t>{</a:t>
            </a:r>
            <a:r>
              <a:rPr lang="en-GB" sz="2000" dirty="0"/>
              <a:t>  </a:t>
            </a:r>
          </a:p>
          <a:p>
            <a:r>
              <a:rPr lang="en-GB" sz="2000" dirty="0"/>
              <a:t>    </a:t>
            </a:r>
            <a:r>
              <a:rPr lang="en-GB" sz="2000" dirty="0" err="1"/>
              <a:t>System.out.println</a:t>
            </a:r>
            <a:r>
              <a:rPr lang="en-GB" sz="2000" dirty="0"/>
              <a:t>("going to divide");  </a:t>
            </a:r>
          </a:p>
          <a:p>
            <a:r>
              <a:rPr lang="en-GB" sz="2000" dirty="0"/>
              <a:t>     </a:t>
            </a:r>
            <a:r>
              <a:rPr lang="en-GB" sz="2000" b="1" dirty="0"/>
              <a:t>int</a:t>
            </a:r>
            <a:r>
              <a:rPr lang="en-GB" sz="2000" dirty="0"/>
              <a:t> b =39/0;  </a:t>
            </a:r>
          </a:p>
          <a:p>
            <a:r>
              <a:rPr lang="en-GB" sz="2000" dirty="0"/>
              <a:t>    </a:t>
            </a:r>
            <a:r>
              <a:rPr lang="en-GB" sz="2000" b="1" dirty="0"/>
              <a:t>}</a:t>
            </a:r>
          </a:p>
          <a:p>
            <a:r>
              <a:rPr lang="en-GB" sz="2000" b="1" dirty="0"/>
              <a:t>	</a:t>
            </a:r>
            <a:r>
              <a:rPr lang="en-GB" sz="2000" b="1" dirty="0">
                <a:solidFill>
                  <a:srgbClr val="002060"/>
                </a:solidFill>
              </a:rPr>
              <a:t>catch</a:t>
            </a:r>
            <a:r>
              <a:rPr lang="en-GB" sz="2000" dirty="0">
                <a:solidFill>
                  <a:srgbClr val="002060"/>
                </a:solidFill>
              </a:rPr>
              <a:t>(</a:t>
            </a:r>
            <a:r>
              <a:rPr lang="en-GB" sz="2000" dirty="0" err="1">
                <a:solidFill>
                  <a:srgbClr val="002060"/>
                </a:solidFill>
              </a:rPr>
              <a:t>ArithmeticException</a:t>
            </a:r>
            <a:r>
              <a:rPr lang="en-GB" sz="2000" dirty="0">
                <a:solidFill>
                  <a:srgbClr val="002060"/>
                </a:solidFill>
              </a:rPr>
              <a:t> e)</a:t>
            </a:r>
          </a:p>
          <a:p>
            <a:r>
              <a:rPr lang="en-GB" sz="2000" dirty="0">
                <a:solidFill>
                  <a:srgbClr val="002060"/>
                </a:solidFill>
              </a:rPr>
              <a:t>	{</a:t>
            </a:r>
            <a:r>
              <a:rPr lang="en-GB" sz="2000" dirty="0" err="1">
                <a:solidFill>
                  <a:srgbClr val="002060"/>
                </a:solidFill>
              </a:rPr>
              <a:t>System.out.println</a:t>
            </a:r>
            <a:r>
              <a:rPr lang="en-GB" sz="2000" dirty="0">
                <a:solidFill>
                  <a:srgbClr val="002060"/>
                </a:solidFill>
              </a:rPr>
              <a:t>(e);} </a:t>
            </a:r>
            <a:r>
              <a:rPr lang="en-GB" sz="2000" dirty="0"/>
              <a:t> </a:t>
            </a:r>
          </a:p>
          <a:p>
            <a:r>
              <a:rPr lang="en-GB" sz="2000" dirty="0"/>
              <a:t>      	 </a:t>
            </a:r>
            <a:r>
              <a:rPr lang="en-GB" sz="2000" b="1" dirty="0">
                <a:solidFill>
                  <a:srgbClr val="FF0000"/>
                </a:solidFill>
              </a:rPr>
              <a:t>try</a:t>
            </a:r>
            <a:r>
              <a:rPr lang="en-GB" sz="2000" dirty="0">
                <a:solidFill>
                  <a:srgbClr val="FF0000"/>
                </a:solidFill>
              </a:rPr>
              <a:t>{</a:t>
            </a:r>
            <a:r>
              <a:rPr lang="en-GB" sz="2000" dirty="0"/>
              <a:t>  </a:t>
            </a:r>
          </a:p>
          <a:p>
            <a:r>
              <a:rPr lang="en-GB" sz="2000" dirty="0"/>
              <a:t>    	</a:t>
            </a:r>
            <a:r>
              <a:rPr lang="en-GB" sz="2000" b="1" dirty="0"/>
              <a:t>int</a:t>
            </a:r>
            <a:r>
              <a:rPr lang="en-GB" sz="2000" dirty="0"/>
              <a:t> a[]=</a:t>
            </a:r>
            <a:r>
              <a:rPr lang="en-GB" sz="2000" b="1" dirty="0"/>
              <a:t>new</a:t>
            </a:r>
            <a:r>
              <a:rPr lang="en-GB" sz="2000" dirty="0"/>
              <a:t> </a:t>
            </a:r>
            <a:r>
              <a:rPr lang="en-GB" sz="2000" b="1" dirty="0"/>
              <a:t>int</a:t>
            </a:r>
            <a:r>
              <a:rPr lang="en-GB" sz="2000" dirty="0"/>
              <a:t>[5];  </a:t>
            </a:r>
          </a:p>
          <a:p>
            <a:r>
              <a:rPr lang="en-GB" sz="2000" dirty="0"/>
              <a:t>   	 a[5]=4;  </a:t>
            </a:r>
          </a:p>
          <a:p>
            <a:r>
              <a:rPr lang="en-GB" sz="2000" dirty="0"/>
              <a:t>   	</a:t>
            </a:r>
            <a:r>
              <a:rPr lang="en-GB" sz="2000" b="1" dirty="0">
                <a:solidFill>
                  <a:srgbClr val="FF0000"/>
                </a:solidFill>
              </a:rPr>
              <a:t> }</a:t>
            </a:r>
          </a:p>
          <a:p>
            <a:r>
              <a:rPr lang="en-GB" sz="2000" b="1" dirty="0"/>
              <a:t>	</a:t>
            </a:r>
            <a:r>
              <a:rPr lang="en-GB" sz="2000" b="1" dirty="0">
                <a:solidFill>
                  <a:srgbClr val="FF0000"/>
                </a:solidFill>
              </a:rPr>
              <a:t>catch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 err="1">
                <a:solidFill>
                  <a:srgbClr val="FF0000"/>
                </a:solidFill>
              </a:rPr>
              <a:t>ArrayIndexOutOfBoundsException</a:t>
            </a:r>
            <a:r>
              <a:rPr lang="en-GB" sz="2000" dirty="0">
                <a:solidFill>
                  <a:srgbClr val="FF0000"/>
                </a:solidFill>
              </a:rPr>
              <a:t> e){</a:t>
            </a:r>
            <a:r>
              <a:rPr lang="en-GB" sz="2000" dirty="0" err="1">
                <a:solidFill>
                  <a:srgbClr val="FF0000"/>
                </a:solidFill>
              </a:rPr>
              <a:t>System.out.println</a:t>
            </a:r>
            <a:r>
              <a:rPr lang="en-GB" sz="2000" dirty="0">
                <a:solidFill>
                  <a:srgbClr val="FF0000"/>
                </a:solidFill>
              </a:rPr>
              <a:t>(e);}  </a:t>
            </a:r>
          </a:p>
          <a:p>
            <a:r>
              <a:rPr lang="en-GB" dirty="0"/>
              <a:t>     </a:t>
            </a:r>
          </a:p>
          <a:p>
            <a:r>
              <a:rPr lang="en-GB" dirty="0"/>
              <a:t>    </a:t>
            </a:r>
            <a:endParaRPr lang="en-GB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A034C-3B40-40FB-99C5-12F8C6736560}"/>
              </a:ext>
            </a:extLst>
          </p:cNvPr>
          <p:cNvSpPr/>
          <p:nvPr/>
        </p:nvSpPr>
        <p:spPr>
          <a:xfrm>
            <a:off x="5029200" y="786452"/>
            <a:ext cx="39624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 err="1"/>
              <a:t>System.out.println</a:t>
            </a:r>
            <a:r>
              <a:rPr lang="en-GB" sz="2000" dirty="0"/>
              <a:t>("other statement);  </a:t>
            </a:r>
          </a:p>
          <a:p>
            <a:r>
              <a:rPr lang="en-GB" sz="2000" dirty="0"/>
              <a:t>  </a:t>
            </a:r>
            <a:r>
              <a:rPr lang="en-GB" sz="2000" b="1" dirty="0">
                <a:solidFill>
                  <a:srgbClr val="7030A0"/>
                </a:solidFill>
              </a:rPr>
              <a:t>}catch</a:t>
            </a:r>
            <a:r>
              <a:rPr lang="en-GB" sz="2000" dirty="0">
                <a:solidFill>
                  <a:srgbClr val="7030A0"/>
                </a:solidFill>
              </a:rPr>
              <a:t>(Exception e){</a:t>
            </a:r>
            <a:r>
              <a:rPr lang="en-GB" sz="2000" dirty="0" err="1">
                <a:solidFill>
                  <a:srgbClr val="7030A0"/>
                </a:solidFill>
              </a:rPr>
              <a:t>System.out.println</a:t>
            </a:r>
            <a:r>
              <a:rPr lang="en-GB" sz="2000" dirty="0">
                <a:solidFill>
                  <a:srgbClr val="7030A0"/>
                </a:solidFill>
              </a:rPr>
              <a:t>("</a:t>
            </a:r>
            <a:r>
              <a:rPr lang="en-GB" sz="2000" dirty="0" err="1">
                <a:solidFill>
                  <a:srgbClr val="7030A0"/>
                </a:solidFill>
              </a:rPr>
              <a:t>handeled</a:t>
            </a:r>
            <a:r>
              <a:rPr lang="en-GB" sz="2000" dirty="0">
                <a:solidFill>
                  <a:srgbClr val="7030A0"/>
                </a:solidFill>
              </a:rPr>
              <a:t>");} </a:t>
            </a:r>
            <a:r>
              <a:rPr lang="en-GB" sz="2000" dirty="0"/>
              <a:t> </a:t>
            </a:r>
          </a:p>
          <a:p>
            <a:r>
              <a:rPr lang="en-GB" sz="2000" dirty="0"/>
              <a:t>  </a:t>
            </a:r>
          </a:p>
          <a:p>
            <a:r>
              <a:rPr lang="en-GB" sz="2000" dirty="0"/>
              <a:t>  </a:t>
            </a:r>
            <a:r>
              <a:rPr lang="en-GB" sz="2000" dirty="0" err="1"/>
              <a:t>System.out.println</a:t>
            </a:r>
            <a:r>
              <a:rPr lang="en-GB" sz="2000" dirty="0"/>
              <a:t>("normal flow..");  </a:t>
            </a:r>
          </a:p>
          <a:p>
            <a:r>
              <a:rPr lang="en-GB" sz="2000" dirty="0"/>
              <a:t> }  </a:t>
            </a:r>
          </a:p>
          <a:p>
            <a:r>
              <a:rPr lang="en-GB" sz="2000" dirty="0"/>
              <a:t>} </a:t>
            </a:r>
          </a:p>
          <a:p>
            <a:r>
              <a:rPr lang="en-GB" sz="2000" b="1" dirty="0"/>
              <a:t>Output:</a:t>
            </a:r>
          </a:p>
          <a:p>
            <a:r>
              <a:rPr lang="en-GB" sz="2000" dirty="0"/>
              <a:t>going to divide</a:t>
            </a:r>
          </a:p>
          <a:p>
            <a:r>
              <a:rPr lang="en-GB" sz="2000" dirty="0" err="1"/>
              <a:t>java.lang.ArithmeticException</a:t>
            </a:r>
            <a:r>
              <a:rPr lang="en-GB" sz="2000" dirty="0"/>
              <a:t>: / by zero</a:t>
            </a:r>
          </a:p>
          <a:p>
            <a:r>
              <a:rPr lang="en-GB" sz="2000" dirty="0" err="1"/>
              <a:t>java.lang.ArrayIndexOutOfBoundsException</a:t>
            </a:r>
            <a:r>
              <a:rPr lang="en-GB" sz="2000" dirty="0"/>
              <a:t>: Index 5 out of bounds for length 5</a:t>
            </a:r>
          </a:p>
          <a:p>
            <a:r>
              <a:rPr lang="en-GB" sz="2000" dirty="0"/>
              <a:t>other statement </a:t>
            </a:r>
          </a:p>
          <a:p>
            <a:r>
              <a:rPr lang="en-GB" sz="2000" dirty="0"/>
              <a:t>normal flow..</a:t>
            </a:r>
          </a:p>
        </p:txBody>
      </p:sp>
    </p:spTree>
    <p:extLst>
      <p:ext uri="{BB962C8B-B14F-4D97-AF65-F5344CB8AC3E}">
        <p14:creationId xmlns:p14="http://schemas.microsoft.com/office/powerpoint/2010/main" val="112701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A </a:t>
            </a:r>
            <a:r>
              <a:rPr lang="en-GB" b="1" dirty="0">
                <a:solidFill>
                  <a:srgbClr val="FF0000"/>
                </a:solidFill>
              </a:rPr>
              <a:t>finally block</a:t>
            </a:r>
            <a:r>
              <a:rPr lang="en-GB" dirty="0"/>
              <a:t> contains all the crucial statements that </a:t>
            </a:r>
            <a:r>
              <a:rPr lang="en-GB" dirty="0">
                <a:solidFill>
                  <a:srgbClr val="FF0000"/>
                </a:solidFill>
              </a:rPr>
              <a:t>must be executed whether exception occurs or not. 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Syntax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GB" dirty="0"/>
              <a:t>try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GB" dirty="0"/>
              <a:t>   // Protected code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GB" dirty="0"/>
              <a:t>} catch (ExceptionType1 e1)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GB" dirty="0"/>
              <a:t>   // Catch block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GB" dirty="0"/>
              <a:t>} catch (ExceptionType2 e2)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GB" dirty="0"/>
              <a:t>   // Catch block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GB" dirty="0"/>
              <a:t>} catch (ExceptionType3 e3)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GB" dirty="0"/>
              <a:t>   // Catch block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GB" dirty="0"/>
              <a:t>}finally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GB" dirty="0"/>
              <a:t>   // The finally block always executes.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GB" dirty="0"/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finally Block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514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C1CC-12D4-4A76-97F1-0DC6D80C58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5D999-009C-4714-A0D1-47F6BF427474}"/>
              </a:ext>
            </a:extLst>
          </p:cNvPr>
          <p:cNvSpPr/>
          <p:nvPr/>
        </p:nvSpPr>
        <p:spPr>
          <a:xfrm>
            <a:off x="117332" y="726273"/>
            <a:ext cx="5731672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 5: Finally Block</a:t>
            </a:r>
          </a:p>
          <a:p>
            <a:r>
              <a:rPr lang="en-GB" dirty="0"/>
              <a:t>public class Example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r>
              <a:rPr lang="en-GB" dirty="0">
                <a:solidFill>
                  <a:srgbClr val="FF0000"/>
                </a:solidFill>
              </a:rPr>
              <a:t>      try{  </a:t>
            </a:r>
          </a:p>
          <a:p>
            <a:r>
              <a:rPr lang="en-GB" dirty="0">
                <a:solidFill>
                  <a:srgbClr val="FF0000"/>
                </a:solidFill>
              </a:rPr>
              <a:t>	 int </a:t>
            </a:r>
            <a:r>
              <a:rPr lang="en-GB" dirty="0" err="1">
                <a:solidFill>
                  <a:srgbClr val="FF0000"/>
                </a:solidFill>
              </a:rPr>
              <a:t>num</a:t>
            </a:r>
            <a:r>
              <a:rPr lang="en-GB" dirty="0">
                <a:solidFill>
                  <a:srgbClr val="FF0000"/>
                </a:solidFill>
              </a:rPr>
              <a:t>=121/0;  </a:t>
            </a:r>
          </a:p>
          <a:p>
            <a:r>
              <a:rPr lang="en-GB" dirty="0">
                <a:solidFill>
                  <a:srgbClr val="FF0000"/>
                </a:solidFill>
              </a:rPr>
              <a:t>	 </a:t>
            </a:r>
            <a:r>
              <a:rPr lang="en-GB" dirty="0" err="1">
                <a:solidFill>
                  <a:srgbClr val="FF0000"/>
                </a:solidFill>
              </a:rPr>
              <a:t>System.out.println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num</a:t>
            </a:r>
            <a:r>
              <a:rPr lang="en-GB" dirty="0">
                <a:solidFill>
                  <a:srgbClr val="FF0000"/>
                </a:solidFill>
              </a:rPr>
              <a:t>);  </a:t>
            </a:r>
          </a:p>
          <a:p>
            <a:r>
              <a:rPr lang="en-GB" dirty="0">
                <a:solidFill>
                  <a:srgbClr val="FF0000"/>
                </a:solidFill>
              </a:rPr>
              <a:t>      }  </a:t>
            </a:r>
          </a:p>
          <a:p>
            <a:r>
              <a:rPr lang="en-GB" dirty="0"/>
              <a:t>      </a:t>
            </a:r>
            <a:r>
              <a:rPr lang="en-GB" dirty="0">
                <a:solidFill>
                  <a:srgbClr val="7030A0"/>
                </a:solidFill>
              </a:rPr>
              <a:t>catch(</a:t>
            </a:r>
            <a:r>
              <a:rPr lang="en-GB" dirty="0" err="1">
                <a:solidFill>
                  <a:srgbClr val="7030A0"/>
                </a:solidFill>
              </a:rPr>
              <a:t>ArithmeticException</a:t>
            </a:r>
            <a:r>
              <a:rPr lang="en-GB" dirty="0">
                <a:solidFill>
                  <a:srgbClr val="7030A0"/>
                </a:solidFill>
              </a:rPr>
              <a:t> e){</a:t>
            </a:r>
          </a:p>
          <a:p>
            <a:r>
              <a:rPr lang="en-GB" dirty="0">
                <a:solidFill>
                  <a:srgbClr val="7030A0"/>
                </a:solidFill>
              </a:rPr>
              <a:t>         </a:t>
            </a:r>
            <a:r>
              <a:rPr lang="en-GB" dirty="0" err="1">
                <a:solidFill>
                  <a:srgbClr val="7030A0"/>
                </a:solidFill>
              </a:rPr>
              <a:t>System.out.println</a:t>
            </a:r>
            <a:r>
              <a:rPr lang="en-GB" dirty="0">
                <a:solidFill>
                  <a:srgbClr val="7030A0"/>
                </a:solidFill>
              </a:rPr>
              <a:t>("Number should not be divided by zero");</a:t>
            </a:r>
          </a:p>
          <a:p>
            <a:r>
              <a:rPr lang="en-GB" dirty="0">
                <a:solidFill>
                  <a:srgbClr val="7030A0"/>
                </a:solidFill>
              </a:rPr>
              <a:t>      }  </a:t>
            </a:r>
          </a:p>
          <a:p>
            <a:r>
              <a:rPr lang="en-GB" dirty="0"/>
              <a:t>      /* Finally block will always execute</a:t>
            </a:r>
          </a:p>
          <a:p>
            <a:r>
              <a:rPr lang="en-GB" dirty="0"/>
              <a:t>       * even if there is no exception in try block</a:t>
            </a:r>
          </a:p>
          <a:p>
            <a:r>
              <a:rPr lang="en-GB" dirty="0"/>
              <a:t>       */</a:t>
            </a:r>
          </a:p>
          <a:p>
            <a:r>
              <a:rPr lang="en-GB" b="1" dirty="0">
                <a:solidFill>
                  <a:srgbClr val="00B0F0"/>
                </a:solidFill>
              </a:rPr>
              <a:t>      finally</a:t>
            </a:r>
            <a:r>
              <a:rPr lang="en-GB" dirty="0">
                <a:solidFill>
                  <a:srgbClr val="00B0F0"/>
                </a:solidFill>
              </a:rPr>
              <a:t>{</a:t>
            </a:r>
          </a:p>
          <a:p>
            <a:r>
              <a:rPr lang="en-GB" dirty="0">
                <a:solidFill>
                  <a:srgbClr val="00B0F0"/>
                </a:solidFill>
              </a:rPr>
              <a:t>	 </a:t>
            </a:r>
            <a:r>
              <a:rPr lang="en-GB" dirty="0" err="1">
                <a:solidFill>
                  <a:srgbClr val="00B0F0"/>
                </a:solidFill>
              </a:rPr>
              <a:t>System.out.println</a:t>
            </a:r>
            <a:r>
              <a:rPr lang="en-GB" dirty="0">
                <a:solidFill>
                  <a:srgbClr val="00B0F0"/>
                </a:solidFill>
              </a:rPr>
              <a:t>("This is finally block");</a:t>
            </a:r>
          </a:p>
          <a:p>
            <a:r>
              <a:rPr lang="en-GB" dirty="0">
                <a:solidFill>
                  <a:srgbClr val="00B0F0"/>
                </a:solidFill>
              </a:rPr>
              <a:t>      }  </a:t>
            </a:r>
          </a:p>
          <a:p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("Out of try-catch-finally");  </a:t>
            </a:r>
          </a:p>
          <a:p>
            <a:r>
              <a:rPr lang="en-GB" dirty="0"/>
              <a:t>   }   </a:t>
            </a:r>
          </a:p>
          <a:p>
            <a:r>
              <a:rPr lang="en-GB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0ACCE-4BE4-475B-BAC6-EA90D885A0FC}"/>
              </a:ext>
            </a:extLst>
          </p:cNvPr>
          <p:cNvSpPr/>
          <p:nvPr/>
        </p:nvSpPr>
        <p:spPr>
          <a:xfrm>
            <a:off x="5896302" y="2362200"/>
            <a:ext cx="317766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/>
              <a:t>Output:</a:t>
            </a:r>
          </a:p>
          <a:p>
            <a:r>
              <a:rPr lang="en-GB" dirty="0"/>
              <a:t>Number should not be divided by zero</a:t>
            </a:r>
          </a:p>
          <a:p>
            <a:r>
              <a:rPr lang="en-GB" dirty="0"/>
              <a:t>This is finally block</a:t>
            </a:r>
          </a:p>
          <a:p>
            <a:r>
              <a:rPr lang="en-GB" dirty="0"/>
              <a:t>Out of try-catch-finally</a:t>
            </a:r>
          </a:p>
        </p:txBody>
      </p:sp>
    </p:spTree>
    <p:extLst>
      <p:ext uri="{BB962C8B-B14F-4D97-AF65-F5344CB8AC3E}">
        <p14:creationId xmlns:p14="http://schemas.microsoft.com/office/powerpoint/2010/main" val="796834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C1CC-12D4-4A76-97F1-0DC6D80C58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5D999-009C-4714-A0D1-47F6BF427474}"/>
              </a:ext>
            </a:extLst>
          </p:cNvPr>
          <p:cNvSpPr/>
          <p:nvPr/>
        </p:nvSpPr>
        <p:spPr>
          <a:xfrm>
            <a:off x="117332" y="726273"/>
            <a:ext cx="5731672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 6: Finally Block</a:t>
            </a:r>
          </a:p>
          <a:p>
            <a:r>
              <a:rPr lang="en-GB" dirty="0"/>
              <a:t>public class </a:t>
            </a:r>
            <a:r>
              <a:rPr lang="en-GB" dirty="0" err="1"/>
              <a:t>ExcepTest</a:t>
            </a:r>
            <a:r>
              <a:rPr lang="en-GB" dirty="0"/>
              <a:t> {</a:t>
            </a:r>
          </a:p>
          <a:p>
            <a:endParaRPr lang="en-GB" dirty="0"/>
          </a:p>
          <a:p>
            <a:r>
              <a:rPr lang="en-GB" dirty="0"/>
              <a:t>   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r>
              <a:rPr lang="en-GB" dirty="0"/>
              <a:t>      int a[] = new int[2];</a:t>
            </a:r>
          </a:p>
          <a:p>
            <a:r>
              <a:rPr lang="en-GB" dirty="0">
                <a:solidFill>
                  <a:srgbClr val="FF0000"/>
                </a:solidFill>
              </a:rPr>
              <a:t>      try {</a:t>
            </a:r>
          </a:p>
          <a:p>
            <a:r>
              <a:rPr lang="en-GB" dirty="0">
                <a:solidFill>
                  <a:srgbClr val="FF0000"/>
                </a:solidFill>
              </a:rPr>
              <a:t>         </a:t>
            </a:r>
            <a:r>
              <a:rPr lang="en-GB" dirty="0" err="1">
                <a:solidFill>
                  <a:srgbClr val="FF0000"/>
                </a:solidFill>
              </a:rPr>
              <a:t>System.out.println</a:t>
            </a:r>
            <a:r>
              <a:rPr lang="en-GB" dirty="0">
                <a:solidFill>
                  <a:srgbClr val="FF0000"/>
                </a:solidFill>
              </a:rPr>
              <a:t>("Access element three :" + a[3]);</a:t>
            </a:r>
          </a:p>
          <a:p>
            <a:r>
              <a:rPr lang="en-GB" dirty="0">
                <a:solidFill>
                  <a:srgbClr val="FF0000"/>
                </a:solidFill>
              </a:rPr>
              <a:t>      }   </a:t>
            </a:r>
          </a:p>
          <a:p>
            <a:r>
              <a:rPr lang="en-GB" dirty="0">
                <a:solidFill>
                  <a:srgbClr val="7030A0"/>
                </a:solidFill>
              </a:rPr>
              <a:t>      catch (</a:t>
            </a:r>
            <a:r>
              <a:rPr lang="en-GB" dirty="0" err="1">
                <a:solidFill>
                  <a:srgbClr val="7030A0"/>
                </a:solidFill>
              </a:rPr>
              <a:t>ArrayIndexOutOfBoundsException</a:t>
            </a:r>
            <a:r>
              <a:rPr lang="en-GB" dirty="0">
                <a:solidFill>
                  <a:srgbClr val="7030A0"/>
                </a:solidFill>
              </a:rPr>
              <a:t> e) {</a:t>
            </a:r>
          </a:p>
          <a:p>
            <a:r>
              <a:rPr lang="en-GB" dirty="0">
                <a:solidFill>
                  <a:srgbClr val="7030A0"/>
                </a:solidFill>
              </a:rPr>
              <a:t>         </a:t>
            </a:r>
            <a:r>
              <a:rPr lang="en-GB" dirty="0" err="1">
                <a:solidFill>
                  <a:srgbClr val="7030A0"/>
                </a:solidFill>
              </a:rPr>
              <a:t>System.out.println</a:t>
            </a:r>
            <a:r>
              <a:rPr lang="en-GB" dirty="0">
                <a:solidFill>
                  <a:srgbClr val="7030A0"/>
                </a:solidFill>
              </a:rPr>
              <a:t>("Exception thrown  :" + e);</a:t>
            </a:r>
          </a:p>
          <a:p>
            <a:r>
              <a:rPr lang="en-GB" dirty="0">
                <a:solidFill>
                  <a:srgbClr val="7030A0"/>
                </a:solidFill>
              </a:rPr>
              <a:t>      }</a:t>
            </a:r>
          </a:p>
          <a:p>
            <a:r>
              <a:rPr lang="en-GB" b="1" dirty="0"/>
              <a:t>     </a:t>
            </a:r>
            <a:r>
              <a:rPr lang="en-GB" b="1" dirty="0">
                <a:solidFill>
                  <a:srgbClr val="00B0F0"/>
                </a:solidFill>
              </a:rPr>
              <a:t>finally </a:t>
            </a:r>
            <a:r>
              <a:rPr lang="en-GB" dirty="0">
                <a:solidFill>
                  <a:srgbClr val="00B0F0"/>
                </a:solidFill>
              </a:rPr>
              <a:t>{</a:t>
            </a:r>
          </a:p>
          <a:p>
            <a:r>
              <a:rPr lang="en-GB" dirty="0">
                <a:solidFill>
                  <a:srgbClr val="00B0F0"/>
                </a:solidFill>
              </a:rPr>
              <a:t>         a[0] = 6;</a:t>
            </a:r>
          </a:p>
          <a:p>
            <a:r>
              <a:rPr lang="en-GB" dirty="0">
                <a:solidFill>
                  <a:srgbClr val="00B0F0"/>
                </a:solidFill>
              </a:rPr>
              <a:t>         </a:t>
            </a:r>
            <a:r>
              <a:rPr lang="en-GB" dirty="0" err="1">
                <a:solidFill>
                  <a:srgbClr val="00B0F0"/>
                </a:solidFill>
              </a:rPr>
              <a:t>System.out.println</a:t>
            </a:r>
            <a:r>
              <a:rPr lang="en-GB" dirty="0">
                <a:solidFill>
                  <a:srgbClr val="00B0F0"/>
                </a:solidFill>
              </a:rPr>
              <a:t>("First element value: " + a[0]);</a:t>
            </a:r>
          </a:p>
          <a:p>
            <a:r>
              <a:rPr lang="en-GB" dirty="0">
                <a:solidFill>
                  <a:srgbClr val="00B0F0"/>
                </a:solidFill>
              </a:rPr>
              <a:t>         </a:t>
            </a:r>
            <a:r>
              <a:rPr lang="en-GB" dirty="0" err="1">
                <a:solidFill>
                  <a:srgbClr val="00B0F0"/>
                </a:solidFill>
              </a:rPr>
              <a:t>System.out.println</a:t>
            </a:r>
            <a:r>
              <a:rPr lang="en-GB" dirty="0">
                <a:solidFill>
                  <a:srgbClr val="00B0F0"/>
                </a:solidFill>
              </a:rPr>
              <a:t>("The finally statement is executed");</a:t>
            </a:r>
          </a:p>
          <a:p>
            <a:r>
              <a:rPr lang="en-GB" dirty="0">
                <a:solidFill>
                  <a:srgbClr val="00B0F0"/>
                </a:solidFill>
              </a:rPr>
              <a:t>      }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0ACCE-4BE4-475B-BAC6-EA90D885A0FC}"/>
              </a:ext>
            </a:extLst>
          </p:cNvPr>
          <p:cNvSpPr/>
          <p:nvPr/>
        </p:nvSpPr>
        <p:spPr>
          <a:xfrm>
            <a:off x="5896302" y="2362200"/>
            <a:ext cx="317766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/>
              <a:t>Output:</a:t>
            </a:r>
          </a:p>
          <a:p>
            <a:r>
              <a:rPr lang="en-GB" dirty="0"/>
              <a:t>Exception thrown  :</a:t>
            </a:r>
            <a:r>
              <a:rPr lang="en-GB" dirty="0" err="1"/>
              <a:t>java.lang.ArrayIndexOutOfBoundsException</a:t>
            </a:r>
            <a:r>
              <a:rPr lang="en-GB" dirty="0"/>
              <a:t>: 3</a:t>
            </a:r>
          </a:p>
          <a:p>
            <a:r>
              <a:rPr lang="en-GB" dirty="0"/>
              <a:t>First element value: 6</a:t>
            </a:r>
          </a:p>
          <a:p>
            <a:r>
              <a:rPr lang="en-GB" dirty="0"/>
              <a:t>The finally statement is executed</a:t>
            </a:r>
          </a:p>
        </p:txBody>
      </p:sp>
    </p:spTree>
    <p:extLst>
      <p:ext uri="{BB962C8B-B14F-4D97-AF65-F5344CB8AC3E}">
        <p14:creationId xmlns:p14="http://schemas.microsoft.com/office/powerpoint/2010/main" val="4055895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85712-CAF3-4435-91DA-5A09605B4C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3679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Exceptions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Types of Exceptions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Exception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try-catch block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Finally block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B8AF56-D4C0-45F4-B185-0E8601AFA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65125"/>
            <a:ext cx="822960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900" dirty="0">
              <a:solidFill>
                <a:srgbClr val="1155CC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4EFB5A8-6B04-4C76-9D4F-9470B6BDB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73782"/>
            <a:ext cx="82296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2"/>
              </a:rPr>
              <a:t>Sources (Slides 3 to 16): </a:t>
            </a:r>
          </a:p>
          <a:p>
            <a:pPr lvl="0"/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Cay </a:t>
            </a:r>
            <a:r>
              <a:rPr lang="en-GB" altLang="en-US" sz="800" dirty="0" err="1">
                <a:solidFill>
                  <a:srgbClr val="1155CC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Horstmann</a:t>
            </a:r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Object Oriented Design &amp; Patterns,  John Wiley &amp; Sons, 2006, 2nd Edition</a:t>
            </a:r>
          </a:p>
          <a:p>
            <a:pPr lvl="0"/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https://cse.iitkgp.ac.in/~dsamanta/java</a:t>
            </a:r>
          </a:p>
          <a:p>
            <a:pPr lvl="0"/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http://ramzi.ucoz.com/Java</a:t>
            </a:r>
          </a:p>
          <a:p>
            <a:pPr lvl="0"/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https://www.geeksforgeeks.org/exceptions-in-java/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https://www.javatpoint.com/exception-handling-in-java#:~:text=What%20is%20Exception%20in%20Java,which%20is%20thrown%20at%20runtime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https://www.tutorialspoint.com/java/java_exceptions.htm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https://www.geeksforgeeks.org/types-of-exception-in-java-with-examples/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https://beginnersbook.com/2013/04/java-exception-handling/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Due to design errors or coding errors, </a:t>
            </a:r>
            <a:r>
              <a:rPr lang="en-GB" dirty="0">
                <a:solidFill>
                  <a:srgbClr val="FF0000"/>
                </a:solidFill>
              </a:rPr>
              <a:t>our programs may fail in unexpected ways during execution</a:t>
            </a:r>
            <a:r>
              <a:rPr lang="en-GB" dirty="0"/>
              <a:t>, or may result in an abnormal program termination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It is our </a:t>
            </a:r>
            <a:r>
              <a:rPr lang="en-GB" dirty="0">
                <a:solidFill>
                  <a:srgbClr val="FF0000"/>
                </a:solidFill>
              </a:rPr>
              <a:t>responsibility to produce robust code </a:t>
            </a:r>
            <a:r>
              <a:rPr lang="en-GB" dirty="0"/>
              <a:t>that does not fail unexpectedly.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Consequently, it is necessary to design error handling into our programs.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Error vs Exceptions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Error: </a:t>
            </a:r>
            <a:r>
              <a:rPr lang="en-GB" dirty="0"/>
              <a:t>An Error indicates serious problem that a reasonable application should not try to catch.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Exception: </a:t>
            </a:r>
            <a:r>
              <a:rPr lang="en-GB" dirty="0"/>
              <a:t>Exception indicates conditions that a reasonable application might try to catch.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01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An exception </a:t>
            </a:r>
            <a:r>
              <a:rPr lang="en-GB" dirty="0">
                <a:solidFill>
                  <a:srgbClr val="FF0000"/>
                </a:solidFill>
              </a:rPr>
              <a:t>is an abnormal condition that can occur during the execution time of a program.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If these exceptions are not prevented or at least handled properly, either the </a:t>
            </a:r>
            <a:r>
              <a:rPr lang="en-GB" dirty="0">
                <a:solidFill>
                  <a:srgbClr val="FF0000"/>
                </a:solidFill>
              </a:rPr>
              <a:t>program will be aborted abnormally, or the incorrect result will be carried on.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An exception can occur for many different reasons. Following are some scenarios where an exception occurs.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A user has entered an invalid data.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A file that needs to be opened cannot be found.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A network connection has been lost in the middle of communications or the JVM has run out of memory.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Exceptions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56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Checked exceptions </a:t>
            </a:r>
            <a:r>
              <a:rPr lang="en-GB" dirty="0"/>
              <a:t>are inherited from the core Java class Exception.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They represent compile time exceptions that are your responsibility to check.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Checked exceptions must be handled in your code. Otherwise, the compiler will issue an error message.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In the above example, if the file specified not found then program throw </a:t>
            </a:r>
            <a:r>
              <a:rPr lang="en-GB" dirty="0" err="1">
                <a:solidFill>
                  <a:srgbClr val="FF0000"/>
                </a:solidFill>
              </a:rPr>
              <a:t>FileNotFoundException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Types of Exceptions (1)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52D92-DA9B-406E-81ED-9F9876DC4A39}"/>
              </a:ext>
            </a:extLst>
          </p:cNvPr>
          <p:cNvSpPr/>
          <p:nvPr/>
        </p:nvSpPr>
        <p:spPr>
          <a:xfrm>
            <a:off x="238204" y="3285859"/>
            <a:ext cx="45720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//Example 1: Checked exceptions</a:t>
            </a:r>
          </a:p>
          <a:p>
            <a:r>
              <a:rPr lang="en-GB" dirty="0"/>
              <a:t>import </a:t>
            </a:r>
            <a:r>
              <a:rPr lang="en-GB" dirty="0" err="1"/>
              <a:t>java.io.File</a:t>
            </a:r>
            <a:r>
              <a:rPr lang="en-GB" dirty="0"/>
              <a:t>;</a:t>
            </a:r>
          </a:p>
          <a:p>
            <a:r>
              <a:rPr lang="en-GB" dirty="0"/>
              <a:t>import </a:t>
            </a:r>
            <a:r>
              <a:rPr lang="en-GB" dirty="0" err="1"/>
              <a:t>java.io.FileReader</a:t>
            </a:r>
            <a:r>
              <a:rPr lang="en-GB" dirty="0"/>
              <a:t>;</a:t>
            </a:r>
          </a:p>
          <a:p>
            <a:r>
              <a:rPr lang="en-GB" dirty="0"/>
              <a:t>public class </a:t>
            </a:r>
            <a:r>
              <a:rPr lang="en-GB" dirty="0" err="1"/>
              <a:t>FilenotFound_Demo</a:t>
            </a:r>
            <a:r>
              <a:rPr lang="en-GB" dirty="0"/>
              <a:t> {</a:t>
            </a:r>
          </a:p>
          <a:p>
            <a:endParaRPr lang="en-GB" dirty="0"/>
          </a:p>
          <a:p>
            <a:r>
              <a:rPr lang="en-GB" dirty="0"/>
              <a:t>   public static void main(String </a:t>
            </a:r>
            <a:r>
              <a:rPr lang="en-GB" dirty="0" err="1"/>
              <a:t>args</a:t>
            </a:r>
            <a:r>
              <a:rPr lang="en-GB" dirty="0"/>
              <a:t>[]) {		</a:t>
            </a:r>
          </a:p>
          <a:p>
            <a:r>
              <a:rPr lang="en-GB" dirty="0"/>
              <a:t>      File </a:t>
            </a:r>
            <a:r>
              <a:rPr lang="en-GB" dirty="0" err="1"/>
              <a:t>file</a:t>
            </a:r>
            <a:r>
              <a:rPr lang="en-GB" dirty="0"/>
              <a:t> = new File("E://file.txt");</a:t>
            </a:r>
          </a:p>
          <a:p>
            <a:r>
              <a:rPr lang="en-GB" dirty="0"/>
              <a:t>      </a:t>
            </a:r>
            <a:r>
              <a:rPr lang="en-GB" dirty="0" err="1"/>
              <a:t>FileReader</a:t>
            </a:r>
            <a:r>
              <a:rPr lang="en-GB" dirty="0"/>
              <a:t> </a:t>
            </a:r>
            <a:r>
              <a:rPr lang="en-GB" dirty="0" err="1"/>
              <a:t>fr</a:t>
            </a:r>
            <a:r>
              <a:rPr lang="en-GB" dirty="0"/>
              <a:t> = new </a:t>
            </a:r>
            <a:r>
              <a:rPr lang="en-GB" dirty="0" err="1"/>
              <a:t>FileReader</a:t>
            </a:r>
            <a:r>
              <a:rPr lang="en-GB" dirty="0"/>
              <a:t>(file); 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B5E53-B42A-4FD7-9C79-D5F39B4DC279}"/>
              </a:ext>
            </a:extLst>
          </p:cNvPr>
          <p:cNvSpPr/>
          <p:nvPr/>
        </p:nvSpPr>
        <p:spPr>
          <a:xfrm>
            <a:off x="4902168" y="3298997"/>
            <a:ext cx="420767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C:\&gt;javac FilenotFound_Demo.java</a:t>
            </a:r>
          </a:p>
          <a:p>
            <a:r>
              <a:rPr lang="en-GB" dirty="0">
                <a:solidFill>
                  <a:srgbClr val="FF0000"/>
                </a:solidFill>
              </a:rPr>
              <a:t>FilenotFound_Demo.java:8: error: unreported exception </a:t>
            </a:r>
            <a:r>
              <a:rPr lang="en-GB" dirty="0" err="1">
                <a:solidFill>
                  <a:srgbClr val="FF0000"/>
                </a:solidFill>
              </a:rPr>
              <a:t>FileNotFoundException</a:t>
            </a:r>
            <a:r>
              <a:rPr lang="en-GB" dirty="0"/>
              <a:t>; must be caught or declared to be thrown</a:t>
            </a:r>
          </a:p>
          <a:p>
            <a:r>
              <a:rPr lang="en-GB" dirty="0"/>
              <a:t>      </a:t>
            </a:r>
            <a:r>
              <a:rPr lang="en-GB" dirty="0" err="1"/>
              <a:t>FileReader</a:t>
            </a:r>
            <a:r>
              <a:rPr lang="en-GB" dirty="0"/>
              <a:t> </a:t>
            </a:r>
            <a:r>
              <a:rPr lang="en-GB" dirty="0" err="1"/>
              <a:t>fr</a:t>
            </a:r>
            <a:r>
              <a:rPr lang="en-GB" dirty="0"/>
              <a:t> = new </a:t>
            </a:r>
            <a:r>
              <a:rPr lang="en-GB" dirty="0" err="1"/>
              <a:t>FileReader</a:t>
            </a:r>
            <a:r>
              <a:rPr lang="en-GB" dirty="0"/>
              <a:t>(file);</a:t>
            </a:r>
          </a:p>
          <a:p>
            <a:r>
              <a:rPr lang="en-GB" dirty="0"/>
              <a:t>                      ^</a:t>
            </a:r>
          </a:p>
          <a:p>
            <a:r>
              <a:rPr lang="en-GB" dirty="0"/>
              <a:t>1 error</a:t>
            </a:r>
          </a:p>
        </p:txBody>
      </p:sp>
    </p:spTree>
    <p:extLst>
      <p:ext uri="{BB962C8B-B14F-4D97-AF65-F5344CB8AC3E}">
        <p14:creationId xmlns:p14="http://schemas.microsoft.com/office/powerpoint/2010/main" val="280935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933122-CA73-4528-B772-109CDDC7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91F6-6B55-458B-A048-80C6142302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Checked exceptions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AB019E-8403-4579-B59B-6581C170E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868156"/>
              </p:ext>
            </p:extLst>
          </p:nvPr>
        </p:nvGraphicFramePr>
        <p:xfrm>
          <a:off x="762000" y="1210502"/>
          <a:ext cx="7306864" cy="485968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74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61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Exception</a:t>
                      </a:r>
                    </a:p>
                  </a:txBody>
                  <a:tcPr marL="29921" marR="29921" marT="29918" marB="299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29921" marR="29921" marT="29918" marB="299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6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ClassNotFoundException</a:t>
                      </a:r>
                    </a:p>
                  </a:txBody>
                  <a:tcPr marL="29921" marR="29921" marT="29918" marB="29918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Class not found.</a:t>
                      </a:r>
                    </a:p>
                  </a:txBody>
                  <a:tcPr marL="29921" marR="29921" marT="29918" marB="299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988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CloneNotSupportedException</a:t>
                      </a:r>
                      <a:endParaRPr lang="en-US" sz="1800" dirty="0">
                        <a:effectLst/>
                      </a:endParaRPr>
                    </a:p>
                  </a:txBody>
                  <a:tcPr marL="29921" marR="29921" marT="29918" marB="2991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Attempt to clone an object that does not implement the </a:t>
                      </a:r>
                      <a:r>
                        <a:rPr lang="en-US" sz="1800" dirty="0" err="1">
                          <a:effectLst/>
                        </a:rPr>
                        <a:t>Cloneable</a:t>
                      </a:r>
                      <a:r>
                        <a:rPr lang="en-US" sz="1800" dirty="0">
                          <a:effectLst/>
                        </a:rPr>
                        <a:t> interface.</a:t>
                      </a:r>
                    </a:p>
                  </a:txBody>
                  <a:tcPr marL="29921" marR="29921" marT="29918" marB="299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86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IllegalAccessException</a:t>
                      </a:r>
                    </a:p>
                  </a:txBody>
                  <a:tcPr marL="29921" marR="29921" marT="29918" marB="29918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Access to a class is denied.</a:t>
                      </a:r>
                    </a:p>
                  </a:txBody>
                  <a:tcPr marL="29921" marR="29921" marT="29918" marB="299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92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InstantiationException</a:t>
                      </a:r>
                    </a:p>
                  </a:txBody>
                  <a:tcPr marL="29921" marR="29921" marT="29918" marB="29918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Attempt to create an object of an abstract class or interface.</a:t>
                      </a:r>
                    </a:p>
                  </a:txBody>
                  <a:tcPr marL="29921" marR="29921" marT="29918" marB="299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92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InterruptedException</a:t>
                      </a:r>
                    </a:p>
                  </a:txBody>
                  <a:tcPr marL="29921" marR="29921" marT="29918" marB="29918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One thread has been interrupted by another thread.</a:t>
                      </a:r>
                    </a:p>
                  </a:txBody>
                  <a:tcPr marL="29921" marR="29921" marT="29918" marB="299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49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NoSuchFieldException</a:t>
                      </a:r>
                    </a:p>
                  </a:txBody>
                  <a:tcPr marL="29921" marR="29921" marT="29918" marB="29918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 requested field does not exist.</a:t>
                      </a:r>
                    </a:p>
                  </a:txBody>
                  <a:tcPr marL="29921" marR="29921" marT="29918" marB="299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749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NoSuchMethodException</a:t>
                      </a:r>
                    </a:p>
                  </a:txBody>
                  <a:tcPr marL="29921" marR="29921" marT="29918" marB="2991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 requested method does not exist.</a:t>
                      </a:r>
                    </a:p>
                  </a:txBody>
                  <a:tcPr marL="29921" marR="29921" marT="29918" marB="299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32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Unchecked exceptions </a:t>
            </a:r>
            <a:r>
              <a:rPr lang="en-GB" dirty="0"/>
              <a:t>are runtime exceptions that result at runtime from conditions that you should not have allowed in the first place (inherited from </a:t>
            </a:r>
            <a:r>
              <a:rPr lang="en-GB" dirty="0" err="1"/>
              <a:t>RuntimeException</a:t>
            </a:r>
            <a:r>
              <a:rPr lang="en-GB" dirty="0"/>
              <a:t>).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In the above example, if we are trying to access 5</a:t>
            </a:r>
            <a:r>
              <a:rPr lang="en-GB" baseline="30000" dirty="0"/>
              <a:t>th</a:t>
            </a:r>
            <a:r>
              <a:rPr lang="en-GB" dirty="0"/>
              <a:t> element program will throw </a:t>
            </a:r>
            <a:r>
              <a:rPr lang="en-GB" dirty="0" err="1">
                <a:solidFill>
                  <a:srgbClr val="FF0000"/>
                </a:solidFill>
              </a:rPr>
              <a:t>ArrayIndexOutOfBoundsException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Types of Exceptions (2)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52D92-DA9B-406E-81ED-9F9876DC4A39}"/>
              </a:ext>
            </a:extLst>
          </p:cNvPr>
          <p:cNvSpPr/>
          <p:nvPr/>
        </p:nvSpPr>
        <p:spPr>
          <a:xfrm>
            <a:off x="211928" y="3152001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//Example 2: </a:t>
            </a:r>
            <a:r>
              <a:rPr lang="en-GB" dirty="0" err="1"/>
              <a:t>Unhecked</a:t>
            </a:r>
            <a:r>
              <a:rPr lang="en-GB" dirty="0"/>
              <a:t> exceptions</a:t>
            </a:r>
          </a:p>
          <a:p>
            <a:r>
              <a:rPr lang="en-GB" dirty="0"/>
              <a:t>public class </a:t>
            </a:r>
            <a:r>
              <a:rPr lang="en-GB" dirty="0" err="1"/>
              <a:t>Unchecked_Demo</a:t>
            </a:r>
            <a:r>
              <a:rPr lang="en-GB" dirty="0"/>
              <a:t> {</a:t>
            </a:r>
          </a:p>
          <a:p>
            <a:r>
              <a:rPr lang="en-GB" dirty="0"/>
              <a:t>   </a:t>
            </a:r>
          </a:p>
          <a:p>
            <a:r>
              <a:rPr lang="en-GB" dirty="0"/>
              <a:t>   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r>
              <a:rPr lang="en-GB" dirty="0"/>
              <a:t>      int </a:t>
            </a:r>
            <a:r>
              <a:rPr lang="en-GB" dirty="0" err="1"/>
              <a:t>num</a:t>
            </a:r>
            <a:r>
              <a:rPr lang="en-GB" dirty="0"/>
              <a:t>[] = {1, 2, 3, 4};</a:t>
            </a:r>
          </a:p>
          <a:p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num</a:t>
            </a:r>
            <a:r>
              <a:rPr lang="en-GB" dirty="0"/>
              <a:t>[5]);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B5E53-B42A-4FD7-9C79-D5F39B4DC279}"/>
              </a:ext>
            </a:extLst>
          </p:cNvPr>
          <p:cNvSpPr/>
          <p:nvPr/>
        </p:nvSpPr>
        <p:spPr>
          <a:xfrm>
            <a:off x="4857498" y="3192512"/>
            <a:ext cx="420767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Output: </a:t>
            </a:r>
          </a:p>
          <a:p>
            <a:r>
              <a:rPr lang="en-GB" dirty="0">
                <a:solidFill>
                  <a:schemeClr val="tx1"/>
                </a:solidFill>
              </a:rPr>
              <a:t>Exception in thread "main" </a:t>
            </a:r>
            <a:r>
              <a:rPr lang="en-GB" dirty="0" err="1">
                <a:solidFill>
                  <a:schemeClr val="tx1"/>
                </a:solidFill>
              </a:rPr>
              <a:t>java.lang.</a:t>
            </a:r>
            <a:r>
              <a:rPr lang="en-GB" dirty="0" err="1">
                <a:solidFill>
                  <a:srgbClr val="FF0000"/>
                </a:solidFill>
              </a:rPr>
              <a:t>ArrayIndexOutOfBoundsException</a:t>
            </a:r>
            <a:r>
              <a:rPr lang="en-GB" dirty="0">
                <a:solidFill>
                  <a:srgbClr val="FF0000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5 at </a:t>
            </a:r>
            <a:r>
              <a:rPr lang="en-GB" dirty="0" err="1">
                <a:solidFill>
                  <a:schemeClr val="tx1"/>
                </a:solidFill>
              </a:rPr>
              <a:t>Exceptions.Unchecked_Demo.main</a:t>
            </a:r>
            <a:r>
              <a:rPr lang="en-GB" dirty="0">
                <a:solidFill>
                  <a:schemeClr val="tx1"/>
                </a:solidFill>
              </a:rPr>
              <a:t>(Unchecked_Demo.java:8)</a:t>
            </a:r>
          </a:p>
        </p:txBody>
      </p:sp>
    </p:spTree>
    <p:extLst>
      <p:ext uri="{BB962C8B-B14F-4D97-AF65-F5344CB8AC3E}">
        <p14:creationId xmlns:p14="http://schemas.microsoft.com/office/powerpoint/2010/main" val="115768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4C6C46-96A1-41CC-9682-E00118CCB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5821-261C-4F2D-96D2-1F85EDD81C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Unchecked exceptions 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5ACD7981-EFDF-4C8F-81EF-470FDE1E2E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984184"/>
              </p:ext>
            </p:extLst>
          </p:nvPr>
        </p:nvGraphicFramePr>
        <p:xfrm>
          <a:off x="105102" y="819804"/>
          <a:ext cx="8991600" cy="566124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11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0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41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Exception</a:t>
                      </a:r>
                    </a:p>
                  </a:txBody>
                  <a:tcPr marL="14961" marR="14961" marT="14963" marB="14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14961" marR="14961" marT="14963" marB="1496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28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ArithmeticException</a:t>
                      </a:r>
                    </a:p>
                  </a:txBody>
                  <a:tcPr marL="14961" marR="14961" marT="14963" marB="1496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Arithmetic error, such as divide-by-zero.</a:t>
                      </a:r>
                    </a:p>
                  </a:txBody>
                  <a:tcPr marL="14961" marR="14961" marT="14963" marB="1496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28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ArrayIndexOutOfBoundsException</a:t>
                      </a:r>
                    </a:p>
                  </a:txBody>
                  <a:tcPr marL="14961" marR="14961" marT="14963" marB="1496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Array index is out-of-bounds.</a:t>
                      </a:r>
                    </a:p>
                  </a:txBody>
                  <a:tcPr marL="14961" marR="14961" marT="14963" marB="1496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21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ArrayStoreException</a:t>
                      </a:r>
                      <a:endParaRPr lang="en-US" sz="1800" dirty="0">
                        <a:effectLst/>
                      </a:endParaRPr>
                    </a:p>
                  </a:txBody>
                  <a:tcPr marL="14961" marR="14961" marT="14963" marB="1496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Assignment to an array element of an incompatible type.</a:t>
                      </a:r>
                    </a:p>
                  </a:txBody>
                  <a:tcPr marL="14961" marR="14961" marT="14963" marB="1496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28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ClassCastException</a:t>
                      </a:r>
                    </a:p>
                  </a:txBody>
                  <a:tcPr marL="14961" marR="14961" marT="14963" marB="1496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Invalid cast.</a:t>
                      </a:r>
                    </a:p>
                  </a:txBody>
                  <a:tcPr marL="14961" marR="14961" marT="14963" marB="1496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28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IllegalArgumentException</a:t>
                      </a:r>
                    </a:p>
                  </a:txBody>
                  <a:tcPr marL="14961" marR="14961" marT="14963" marB="1496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Illegal argument used to invoke a method.</a:t>
                      </a:r>
                    </a:p>
                  </a:txBody>
                  <a:tcPr marL="14961" marR="14961" marT="14963" marB="1496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IllegalMonitorStateException</a:t>
                      </a:r>
                    </a:p>
                  </a:txBody>
                  <a:tcPr marL="14961" marR="14961" marT="14963" marB="1496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Illegal monitor operation, such as waiting on an unlocked thread.</a:t>
                      </a:r>
                    </a:p>
                  </a:txBody>
                  <a:tcPr marL="14961" marR="14961" marT="14963" marB="1496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12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IllegalStateException</a:t>
                      </a:r>
                    </a:p>
                  </a:txBody>
                  <a:tcPr marL="14961" marR="14961" marT="14963" marB="1496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Environment or application is in incorrect state.</a:t>
                      </a:r>
                    </a:p>
                  </a:txBody>
                  <a:tcPr marL="14961" marR="14961" marT="14963" marB="1496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12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IllegalThreadStateException</a:t>
                      </a:r>
                    </a:p>
                  </a:txBody>
                  <a:tcPr marL="14961" marR="14961" marT="14963" marB="1496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Requested operation not compatible with current thread state.</a:t>
                      </a:r>
                    </a:p>
                  </a:txBody>
                  <a:tcPr marL="14961" marR="14961" marT="14963" marB="1496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283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IndexOutOfBoundsException</a:t>
                      </a:r>
                      <a:endParaRPr lang="en-US" sz="1800" dirty="0">
                        <a:effectLst/>
                      </a:endParaRPr>
                    </a:p>
                  </a:txBody>
                  <a:tcPr marL="14961" marR="14961" marT="14963" marB="1496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Some type of index is out-of-bounds.</a:t>
                      </a:r>
                    </a:p>
                  </a:txBody>
                  <a:tcPr marL="14961" marR="14961" marT="14963" marB="1496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283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NegativeArraySizeException</a:t>
                      </a:r>
                      <a:endParaRPr lang="en-US" sz="1800" dirty="0">
                        <a:effectLst/>
                      </a:endParaRPr>
                    </a:p>
                  </a:txBody>
                  <a:tcPr marL="14961" marR="14961" marT="14963" marB="1496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Array created with a negative size.</a:t>
                      </a:r>
                    </a:p>
                  </a:txBody>
                  <a:tcPr marL="14961" marR="14961" marT="14963" marB="1496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28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NullPointerException</a:t>
                      </a:r>
                    </a:p>
                  </a:txBody>
                  <a:tcPr marL="14961" marR="14961" marT="14963" marB="1496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Invalid use of a null reference.</a:t>
                      </a:r>
                    </a:p>
                  </a:txBody>
                  <a:tcPr marL="14961" marR="14961" marT="14963" marB="1496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312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NumberFormatException</a:t>
                      </a:r>
                    </a:p>
                  </a:txBody>
                  <a:tcPr marL="14961" marR="14961" marT="14963" marB="1496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Invalid conversion of a string to a numeric format.</a:t>
                      </a:r>
                    </a:p>
                  </a:txBody>
                  <a:tcPr marL="14961" marR="14961" marT="14963" marB="1496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28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SecurityException</a:t>
                      </a:r>
                    </a:p>
                  </a:txBody>
                  <a:tcPr marL="14961" marR="14961" marT="14963" marB="1496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Attempt to violate security.</a:t>
                      </a:r>
                    </a:p>
                  </a:txBody>
                  <a:tcPr marL="14961" marR="14961" marT="14963" marB="14963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312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StringIndexOutOfBounds</a:t>
                      </a:r>
                    </a:p>
                  </a:txBody>
                  <a:tcPr marL="14961" marR="14961" marT="14963" marB="1496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Attempt to index outside the bounds of a string.</a:t>
                      </a:r>
                    </a:p>
                  </a:txBody>
                  <a:tcPr marL="14961" marR="14961" marT="14963" marB="14963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312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UnsupportedOperationException</a:t>
                      </a:r>
                    </a:p>
                  </a:txBody>
                  <a:tcPr marL="14961" marR="14961" marT="14963" marB="1496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An unsupported operation was encountered.</a:t>
                      </a:r>
                    </a:p>
                  </a:txBody>
                  <a:tcPr marL="14961" marR="14961" marT="14963" marB="14963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38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Types of Exceptions (3)</a:t>
            </a:r>
            <a:endParaRPr lang="en-GB" dirty="0"/>
          </a:p>
        </p:txBody>
      </p:sp>
      <p:pic>
        <p:nvPicPr>
          <p:cNvPr id="4100" name="Picture 4" descr="hierarchy of exception handling">
            <a:extLst>
              <a:ext uri="{FF2B5EF4-FFF2-40B4-BE49-F238E27FC236}">
                <a16:creationId xmlns:a16="http://schemas.microsoft.com/office/drawing/2014/main" id="{DAC7B8CF-FEDE-460B-A0D4-79EA511CD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1" y="789337"/>
            <a:ext cx="7969249" cy="570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3537</TotalTime>
  <Words>1805</Words>
  <Application>Microsoft Office PowerPoint</Application>
  <PresentationFormat>On-screen Show (4:3)</PresentationFormat>
  <Paragraphs>262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692</cp:revision>
  <dcterms:created xsi:type="dcterms:W3CDTF">2011-09-14T09:42:05Z</dcterms:created>
  <dcterms:modified xsi:type="dcterms:W3CDTF">2020-11-22T07:45:54Z</dcterms:modified>
</cp:coreProperties>
</file>