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313" r:id="rId3"/>
    <p:sldId id="394" r:id="rId4"/>
    <p:sldId id="400" r:id="rId5"/>
    <p:sldId id="401" r:id="rId6"/>
    <p:sldId id="409" r:id="rId7"/>
    <p:sldId id="410" r:id="rId8"/>
    <p:sldId id="417" r:id="rId9"/>
    <p:sldId id="411" r:id="rId10"/>
    <p:sldId id="412" r:id="rId11"/>
    <p:sldId id="404" r:id="rId12"/>
    <p:sldId id="413" r:id="rId13"/>
    <p:sldId id="414" r:id="rId14"/>
    <p:sldId id="415" r:id="rId15"/>
    <p:sldId id="398" r:id="rId16"/>
    <p:sldId id="328" r:id="rId17"/>
    <p:sldId id="392" r:id="rId18"/>
    <p:sldId id="3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>
      <p:cViewPr varScale="1">
        <p:scale>
          <a:sx n="57" d="100"/>
          <a:sy n="57" d="100"/>
        </p:scale>
        <p:origin x="16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ample%206.doc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ifference-between-throw-and-throws-in-java#:~:text=Throw%20is%20a%20keyword%20which,function%20while%20executing%20the%20code" TargetMode="External"/><Relationship Id="rId3" Type="http://schemas.openxmlformats.org/officeDocument/2006/relationships/hyperlink" Target="https://www.geeksforgeeks.org/exceptions-in-java/" TargetMode="External"/><Relationship Id="rId7" Type="http://schemas.openxmlformats.org/officeDocument/2006/relationships/hyperlink" Target="https://beginnersbook.com/2013/04/java-exception-handling/" TargetMode="External"/><Relationship Id="rId2" Type="http://schemas.openxmlformats.org/officeDocument/2006/relationships/hyperlink" Target="https://www.cis.upenn.edu/~matusze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types-of-exception-in-java-with-examples/" TargetMode="External"/><Relationship Id="rId5" Type="http://schemas.openxmlformats.org/officeDocument/2006/relationships/hyperlink" Target="https://www.tutorialspoint.com/java/java_exceptions.htm" TargetMode="External"/><Relationship Id="rId10" Type="http://schemas.openxmlformats.org/officeDocument/2006/relationships/hyperlink" Target="https://www.geeksforgeeks.org/classnotfoundexception-vs-noclassdeffounderror-java/" TargetMode="External"/><Relationship Id="rId4" Type="http://schemas.openxmlformats.org/officeDocument/2006/relationships/hyperlink" Target="https://www.javatpoint.com/exception-handling-in-java#:~:text=What%20is%20Exception%20in%20Java,which%20is%20thrown%20at%20runtime" TargetMode="External"/><Relationship Id="rId9" Type="http://schemas.openxmlformats.org/officeDocument/2006/relationships/hyperlink" Target="https://www.programiz.com/java-programming/throw-thro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DB4B6-F9C1-428D-B9DD-91A31552CCD3}"/>
              </a:ext>
            </a:extLst>
          </p:cNvPr>
          <p:cNvSpPr/>
          <p:nvPr/>
        </p:nvSpPr>
        <p:spPr>
          <a:xfrm>
            <a:off x="42038" y="790902"/>
            <a:ext cx="50292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5: User defined exception (contd..)</a:t>
            </a:r>
          </a:p>
          <a:p>
            <a:r>
              <a:rPr lang="en-GB" sz="2000" dirty="0"/>
              <a:t>public class Example1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</a:t>
            </a:r>
            <a:r>
              <a:rPr lang="en-GB" sz="2000" dirty="0">
                <a:solidFill>
                  <a:srgbClr val="FF0000"/>
                </a:solidFill>
              </a:rPr>
              <a:t>void </a:t>
            </a:r>
            <a:r>
              <a:rPr lang="en-GB" sz="2000" dirty="0" err="1">
                <a:solidFill>
                  <a:srgbClr val="FF0000"/>
                </a:solidFill>
              </a:rPr>
              <a:t>productCheck</a:t>
            </a:r>
            <a:r>
              <a:rPr lang="en-GB" sz="2000" dirty="0">
                <a:solidFill>
                  <a:srgbClr val="FF0000"/>
                </a:solidFill>
              </a:rPr>
              <a:t>(int weight) throws </a:t>
            </a:r>
            <a:r>
              <a:rPr lang="en-GB" sz="2000" dirty="0" err="1">
                <a:solidFill>
                  <a:srgbClr val="FF0000"/>
                </a:solidFill>
              </a:rPr>
              <a:t>InvalidProductException</a:t>
            </a:r>
            <a:r>
              <a:rPr lang="en-GB" sz="2000" dirty="0"/>
              <a:t>{</a:t>
            </a:r>
          </a:p>
          <a:p>
            <a:r>
              <a:rPr lang="en-GB" sz="2000" dirty="0"/>
              <a:t>	if(weight&lt;100){</a:t>
            </a:r>
          </a:p>
          <a:p>
            <a:r>
              <a:rPr lang="en-GB" sz="2000" dirty="0"/>
              <a:t>		</a:t>
            </a:r>
            <a:r>
              <a:rPr lang="en-GB" sz="2000" dirty="0">
                <a:solidFill>
                  <a:srgbClr val="FF0000"/>
                </a:solidFill>
              </a:rPr>
              <a:t>throw new </a:t>
            </a:r>
            <a:r>
              <a:rPr lang="en-GB" sz="2000" dirty="0" err="1">
                <a:solidFill>
                  <a:srgbClr val="FF0000"/>
                </a:solidFill>
              </a:rPr>
              <a:t>InvalidProductException</a:t>
            </a:r>
            <a:r>
              <a:rPr lang="en-GB" sz="2000" dirty="0">
                <a:solidFill>
                  <a:srgbClr val="FF0000"/>
                </a:solidFill>
              </a:rPr>
              <a:t>("Product Invalid");</a:t>
            </a:r>
          </a:p>
          <a:p>
            <a:r>
              <a:rPr lang="en-GB" sz="2000" dirty="0"/>
              <a:t>	}</a:t>
            </a:r>
          </a:p>
          <a:p>
            <a:r>
              <a:rPr lang="en-GB" sz="2000" dirty="0"/>
              <a:t>   }</a:t>
            </a:r>
          </a:p>
          <a:p>
            <a:r>
              <a:rPr lang="en-GB" sz="2000" dirty="0"/>
              <a:t>public static void main(String </a:t>
            </a:r>
            <a:r>
              <a:rPr lang="en-GB" sz="2000" dirty="0" err="1"/>
              <a:t>args</a:t>
            </a:r>
            <a:r>
              <a:rPr lang="en-GB" sz="2000" dirty="0"/>
              <a:t>[])</a:t>
            </a:r>
          </a:p>
          <a:p>
            <a:r>
              <a:rPr lang="en-GB" sz="2000" dirty="0"/>
              <a:t>    {</a:t>
            </a:r>
          </a:p>
          <a:p>
            <a:r>
              <a:rPr lang="en-GB" sz="2000" dirty="0"/>
              <a:t>    	Example1 </a:t>
            </a:r>
            <a:r>
              <a:rPr lang="en-GB" sz="2000" dirty="0" err="1"/>
              <a:t>obj</a:t>
            </a:r>
            <a:r>
              <a:rPr lang="en-GB" sz="2000" dirty="0"/>
              <a:t> = new Example1();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7030A0"/>
                </a:solidFill>
              </a:rPr>
              <a:t>try</a:t>
            </a:r>
          </a:p>
          <a:p>
            <a:r>
              <a:rPr lang="en-GB" sz="2000" dirty="0">
                <a:solidFill>
                  <a:srgbClr val="7030A0"/>
                </a:solidFill>
              </a:rPr>
              <a:t>        {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obj.productCheck</a:t>
            </a:r>
            <a:r>
              <a:rPr lang="en-GB" sz="2000" dirty="0"/>
              <a:t>(60);</a:t>
            </a:r>
          </a:p>
          <a:p>
            <a:r>
              <a:rPr lang="en-GB" sz="2000" dirty="0">
                <a:solidFill>
                  <a:srgbClr val="7030A0"/>
                </a:solidFill>
              </a:rPr>
              <a:t>        }</a:t>
            </a:r>
          </a:p>
          <a:p>
            <a:r>
              <a:rPr lang="en-GB" sz="2000" dirty="0"/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2C3700-D7B7-4951-8014-1394A649D9AE}"/>
              </a:ext>
            </a:extLst>
          </p:cNvPr>
          <p:cNvSpPr/>
          <p:nvPr/>
        </p:nvSpPr>
        <p:spPr>
          <a:xfrm>
            <a:off x="5207872" y="790902"/>
            <a:ext cx="3783728" cy="4370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catch (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InvalidProductException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ex)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    {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("Caught the exception");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</a:t>
            </a:r>
            <a:r>
              <a:rPr lang="en-GB" sz="2000" dirty="0" err="1"/>
              <a:t>ex.getMessage</a:t>
            </a:r>
            <a:r>
              <a:rPr lang="en-GB" sz="2000" dirty="0"/>
              <a:t>());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  <a:p>
            <a:r>
              <a:rPr lang="en-GB" sz="2000" b="1" dirty="0"/>
              <a:t>Output:</a:t>
            </a:r>
          </a:p>
          <a:p>
            <a:r>
              <a:rPr lang="en-GB" sz="2000" dirty="0"/>
              <a:t>Caught the exception</a:t>
            </a:r>
          </a:p>
          <a:p>
            <a:r>
              <a:rPr lang="en-GB" sz="2000" dirty="0"/>
              <a:t>Product Invalid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FB9AE-3C3A-4ED2-AE6C-298E26B2A1D2}"/>
              </a:ext>
            </a:extLst>
          </p:cNvPr>
          <p:cNvSpPr/>
          <p:nvPr/>
        </p:nvSpPr>
        <p:spPr>
          <a:xfrm>
            <a:off x="5605789" y="5697766"/>
            <a:ext cx="282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hlinkClick r:id="rId2" action="ppaction://hlinkfile"/>
              </a:rPr>
              <a:t>//Example 6</a:t>
            </a:r>
            <a:r>
              <a:rPr lang="en-GB" b="1" dirty="0"/>
              <a:t>: Bank Example</a:t>
            </a:r>
          </a:p>
        </p:txBody>
      </p:sp>
    </p:spTree>
    <p:extLst>
      <p:ext uri="{BB962C8B-B14F-4D97-AF65-F5344CB8AC3E}">
        <p14:creationId xmlns:p14="http://schemas.microsoft.com/office/powerpoint/2010/main" val="37143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3122-CA73-4528-B772-109CDDC7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sldjump"/>
              </a:rPr>
              <a:t>ArithmeticException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 action="ppaction://hlinksldjump"/>
              </a:rPr>
              <a:t>ArrayIndexOutOfBoundsException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 action="ppaction://hlinksldjump"/>
              </a:rPr>
              <a:t>IOException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NullPointer</a:t>
            </a:r>
            <a:r>
              <a:rPr lang="en-GB" dirty="0"/>
              <a:t> Exception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91F6-6B55-458B-A048-80C6142302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Common Exception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C17ED-0C25-4C04-B69C-2B1BADA10DDA}"/>
              </a:ext>
            </a:extLst>
          </p:cNvPr>
          <p:cNvSpPr/>
          <p:nvPr/>
        </p:nvSpPr>
        <p:spPr>
          <a:xfrm>
            <a:off x="609600" y="2819400"/>
            <a:ext cx="75438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7: </a:t>
            </a:r>
            <a:r>
              <a:rPr lang="en-GB" sz="2000" dirty="0" err="1"/>
              <a:t>NullPointerException</a:t>
            </a:r>
            <a:r>
              <a:rPr lang="en-GB" sz="2000" dirty="0"/>
              <a:t> </a:t>
            </a:r>
          </a:p>
          <a:p>
            <a:r>
              <a:rPr lang="en-GB" sz="2000" dirty="0"/>
              <a:t>class </a:t>
            </a:r>
            <a:r>
              <a:rPr lang="en-GB" sz="2000" dirty="0" err="1"/>
              <a:t>NullPointer_Demo</a:t>
            </a:r>
            <a:r>
              <a:rPr lang="en-GB" sz="2000" dirty="0"/>
              <a:t> </a:t>
            </a:r>
          </a:p>
          <a:p>
            <a:r>
              <a:rPr lang="en-GB" sz="2000" dirty="0"/>
              <a:t>{   public static void main(String </a:t>
            </a:r>
            <a:r>
              <a:rPr lang="en-GB" sz="2000" dirty="0" err="1"/>
              <a:t>args</a:t>
            </a:r>
            <a:r>
              <a:rPr lang="en-GB" sz="2000" dirty="0"/>
              <a:t>[])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/>
              <a:t>        try { </a:t>
            </a:r>
          </a:p>
          <a:p>
            <a:r>
              <a:rPr lang="en-GB" sz="2000" dirty="0"/>
              <a:t>            String a = null; //null value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</a:t>
            </a:r>
            <a:r>
              <a:rPr lang="en-GB" sz="2000" dirty="0" err="1"/>
              <a:t>a.charAt</a:t>
            </a:r>
            <a:r>
              <a:rPr lang="en-GB" sz="2000" dirty="0"/>
              <a:t>(0)); </a:t>
            </a:r>
          </a:p>
          <a:p>
            <a:r>
              <a:rPr lang="en-GB" sz="2000" dirty="0"/>
              <a:t>        } catch</a:t>
            </a:r>
            <a:r>
              <a:rPr lang="en-GB" sz="2000" b="1" dirty="0">
                <a:solidFill>
                  <a:srgbClr val="FF0000"/>
                </a:solidFill>
              </a:rPr>
              <a:t>(</a:t>
            </a:r>
            <a:r>
              <a:rPr lang="en-GB" sz="2000" b="1" dirty="0" err="1">
                <a:solidFill>
                  <a:srgbClr val="FF0000"/>
                </a:solidFill>
              </a:rPr>
              <a:t>NullPointerException</a:t>
            </a:r>
            <a:r>
              <a:rPr lang="en-GB" sz="2000" b="1" dirty="0">
                <a:solidFill>
                  <a:srgbClr val="FF0000"/>
                </a:solidFill>
              </a:rPr>
              <a:t> e) </a:t>
            </a:r>
            <a:r>
              <a:rPr lang="en-GB" sz="2000" dirty="0"/>
              <a:t>{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("</a:t>
            </a:r>
            <a:r>
              <a:rPr lang="en-GB" sz="2000" dirty="0" err="1"/>
              <a:t>NullPointerException</a:t>
            </a:r>
            <a:r>
              <a:rPr lang="en-GB" sz="2000" dirty="0"/>
              <a:t>..");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32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3122-CA73-4528-B772-109CDDC7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StringIndexOutOfBound</a:t>
            </a:r>
            <a:r>
              <a:rPr lang="en-GB" dirty="0"/>
              <a:t>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91F6-6B55-458B-A048-80C6142302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Common Exception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C17ED-0C25-4C04-B69C-2B1BADA10DDA}"/>
              </a:ext>
            </a:extLst>
          </p:cNvPr>
          <p:cNvSpPr/>
          <p:nvPr/>
        </p:nvSpPr>
        <p:spPr>
          <a:xfrm>
            <a:off x="609600" y="1442676"/>
            <a:ext cx="75438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8: </a:t>
            </a:r>
            <a:r>
              <a:rPr lang="en-GB" sz="2000" dirty="0" err="1"/>
              <a:t>StringIndexOutOfBound</a:t>
            </a:r>
            <a:r>
              <a:rPr lang="en-GB" sz="2000" dirty="0"/>
              <a:t> Exception Example</a:t>
            </a:r>
          </a:p>
          <a:p>
            <a:r>
              <a:rPr lang="en-GB" sz="2000" dirty="0"/>
              <a:t>class </a:t>
            </a:r>
            <a:r>
              <a:rPr lang="en-GB" sz="2000" dirty="0" err="1"/>
              <a:t>StringIndexOutOfBound_Demo</a:t>
            </a:r>
            <a:r>
              <a:rPr lang="en-GB" sz="2000" dirty="0"/>
              <a:t>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public static void main(String </a:t>
            </a:r>
            <a:r>
              <a:rPr lang="en-GB" sz="2000" dirty="0" err="1"/>
              <a:t>args</a:t>
            </a:r>
            <a:r>
              <a:rPr lang="en-GB" sz="2000" dirty="0"/>
              <a:t>[])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/>
              <a:t>        try { </a:t>
            </a:r>
          </a:p>
          <a:p>
            <a:r>
              <a:rPr lang="en-GB" sz="2000" dirty="0"/>
              <a:t>            String a = "This is like chipping "; // length is 22 </a:t>
            </a:r>
          </a:p>
          <a:p>
            <a:r>
              <a:rPr lang="en-GB" sz="2000" dirty="0"/>
              <a:t>            char c = </a:t>
            </a:r>
            <a:r>
              <a:rPr lang="en-GB" sz="2000" dirty="0" err="1"/>
              <a:t>a.charAt</a:t>
            </a:r>
            <a:r>
              <a:rPr lang="en-GB" sz="2000" dirty="0"/>
              <a:t>(24); // accessing 25th element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(c);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    catch(</a:t>
            </a:r>
            <a:r>
              <a:rPr lang="en-GB" sz="2000" b="1" dirty="0" err="1">
                <a:solidFill>
                  <a:srgbClr val="FF0000"/>
                </a:solidFill>
              </a:rPr>
              <a:t>StringIndexOutOfBoundsException</a:t>
            </a:r>
            <a:r>
              <a:rPr lang="en-GB" sz="2000" b="1" dirty="0">
                <a:solidFill>
                  <a:srgbClr val="FF0000"/>
                </a:solidFill>
              </a:rPr>
              <a:t> e</a:t>
            </a:r>
            <a:r>
              <a:rPr lang="en-GB" sz="2000" dirty="0"/>
              <a:t>) {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("</a:t>
            </a:r>
            <a:r>
              <a:rPr lang="en-GB" sz="2000" dirty="0" err="1"/>
              <a:t>StringIndexOutOfBoundsException</a:t>
            </a:r>
            <a:r>
              <a:rPr lang="en-GB" sz="2000" dirty="0"/>
              <a:t>");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88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3122-CA73-4528-B772-109CDDC7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FileNotFound</a:t>
            </a:r>
            <a:r>
              <a:rPr lang="en-GB" dirty="0"/>
              <a:t> Exception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91F6-6B55-458B-A048-80C6142302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Common Exception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C17ED-0C25-4C04-B69C-2B1BADA10DDA}"/>
              </a:ext>
            </a:extLst>
          </p:cNvPr>
          <p:cNvSpPr/>
          <p:nvPr/>
        </p:nvSpPr>
        <p:spPr>
          <a:xfrm>
            <a:off x="609600" y="1221952"/>
            <a:ext cx="7543800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9: </a:t>
            </a:r>
            <a:r>
              <a:rPr lang="en-GB" sz="2000" dirty="0" err="1"/>
              <a:t>FileNotFound</a:t>
            </a:r>
            <a:r>
              <a:rPr lang="en-GB" sz="2000" dirty="0"/>
              <a:t> example</a:t>
            </a:r>
          </a:p>
          <a:p>
            <a:r>
              <a:rPr lang="en-GB" sz="2000" dirty="0"/>
              <a:t>import </a:t>
            </a:r>
            <a:r>
              <a:rPr lang="en-GB" sz="2000" dirty="0" err="1"/>
              <a:t>java.io.File</a:t>
            </a:r>
            <a:r>
              <a:rPr lang="en-GB" sz="2000" dirty="0"/>
              <a:t>; </a:t>
            </a:r>
          </a:p>
          <a:p>
            <a:r>
              <a:rPr lang="en-GB" sz="2000" dirty="0"/>
              <a:t>import </a:t>
            </a:r>
            <a:r>
              <a:rPr lang="en-GB" sz="2000" dirty="0" err="1"/>
              <a:t>java.io.FileNotFoundException</a:t>
            </a:r>
            <a:r>
              <a:rPr lang="en-GB" sz="2000" dirty="0"/>
              <a:t>; </a:t>
            </a:r>
          </a:p>
          <a:p>
            <a:r>
              <a:rPr lang="en-GB" sz="2000" dirty="0"/>
              <a:t>import </a:t>
            </a:r>
            <a:r>
              <a:rPr lang="en-GB" sz="2000" dirty="0" err="1"/>
              <a:t>java.io.FileReader</a:t>
            </a:r>
            <a:r>
              <a:rPr lang="en-GB" sz="2000" dirty="0"/>
              <a:t>; </a:t>
            </a:r>
          </a:p>
          <a:p>
            <a:r>
              <a:rPr lang="en-GB" sz="2000" dirty="0"/>
              <a:t> class </a:t>
            </a:r>
            <a:r>
              <a:rPr lang="en-GB" sz="2000" dirty="0" err="1"/>
              <a:t>File_notFound_Demo</a:t>
            </a:r>
            <a:r>
              <a:rPr lang="en-GB" sz="2000" dirty="0"/>
              <a:t> { </a:t>
            </a:r>
          </a:p>
          <a:p>
            <a:r>
              <a:rPr lang="en-GB" sz="2000" dirty="0"/>
              <a:t>      public static void main(String </a:t>
            </a:r>
            <a:r>
              <a:rPr lang="en-GB" sz="2000" dirty="0" err="1"/>
              <a:t>args</a:t>
            </a:r>
            <a:r>
              <a:rPr lang="en-GB" sz="2000" dirty="0"/>
              <a:t>[])  { </a:t>
            </a:r>
          </a:p>
          <a:p>
            <a:r>
              <a:rPr lang="en-GB" sz="2000" dirty="0"/>
              <a:t>        try { </a:t>
            </a:r>
          </a:p>
          <a:p>
            <a:r>
              <a:rPr lang="en-GB" sz="2000" dirty="0"/>
              <a:t>              // Following file does not exist </a:t>
            </a:r>
          </a:p>
          <a:p>
            <a:r>
              <a:rPr lang="en-GB" sz="2000" dirty="0"/>
              <a:t>            File </a:t>
            </a:r>
            <a:r>
              <a:rPr lang="en-GB" sz="2000" dirty="0" err="1"/>
              <a:t>file</a:t>
            </a:r>
            <a:r>
              <a:rPr lang="en-GB" sz="2000" dirty="0"/>
              <a:t> = new File("E://file.txt"); </a:t>
            </a:r>
          </a:p>
          <a:p>
            <a:r>
              <a:rPr lang="en-GB" sz="2000" dirty="0"/>
              <a:t> 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FileReader</a:t>
            </a:r>
            <a:r>
              <a:rPr lang="en-GB" sz="2000" dirty="0"/>
              <a:t> </a:t>
            </a:r>
            <a:r>
              <a:rPr lang="en-GB" sz="2000" dirty="0" err="1"/>
              <a:t>fr</a:t>
            </a:r>
            <a:r>
              <a:rPr lang="en-GB" sz="2000" dirty="0"/>
              <a:t> = new </a:t>
            </a:r>
            <a:r>
              <a:rPr lang="en-GB" sz="2000" dirty="0" err="1"/>
              <a:t>FileReader</a:t>
            </a:r>
            <a:r>
              <a:rPr lang="en-GB" sz="2000" dirty="0"/>
              <a:t>(file); </a:t>
            </a:r>
          </a:p>
          <a:p>
            <a:r>
              <a:rPr lang="en-GB" sz="2000" dirty="0"/>
              <a:t>        } catch (</a:t>
            </a:r>
            <a:r>
              <a:rPr lang="en-GB" sz="2000" b="1" dirty="0" err="1">
                <a:solidFill>
                  <a:srgbClr val="FF0000"/>
                </a:solidFill>
              </a:rPr>
              <a:t>FileNotFoundException</a:t>
            </a:r>
            <a:r>
              <a:rPr lang="en-GB" sz="2000" b="1" dirty="0">
                <a:solidFill>
                  <a:srgbClr val="FF0000"/>
                </a:solidFill>
              </a:rPr>
              <a:t> e</a:t>
            </a:r>
            <a:r>
              <a:rPr lang="en-GB" sz="2000" dirty="0"/>
              <a:t>) { </a:t>
            </a:r>
          </a:p>
          <a:p>
            <a:r>
              <a:rPr lang="en-GB" sz="2000" dirty="0"/>
              <a:t>           </a:t>
            </a:r>
            <a:r>
              <a:rPr lang="en-GB" sz="2000" dirty="0" err="1"/>
              <a:t>System.out.println</a:t>
            </a:r>
            <a:r>
              <a:rPr lang="en-GB" sz="2000" dirty="0"/>
              <a:t>("File does not exist");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7546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3122-CA73-4528-B772-109CDDC7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NumberFormat</a:t>
            </a:r>
            <a:r>
              <a:rPr lang="en-GB" dirty="0"/>
              <a:t>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91F6-6B55-458B-A048-80C6142302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Common Exception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C17ED-0C25-4C04-B69C-2B1BADA10DDA}"/>
              </a:ext>
            </a:extLst>
          </p:cNvPr>
          <p:cNvSpPr/>
          <p:nvPr/>
        </p:nvSpPr>
        <p:spPr>
          <a:xfrm>
            <a:off x="609600" y="1285016"/>
            <a:ext cx="75438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10: </a:t>
            </a:r>
            <a:r>
              <a:rPr lang="en-GB" sz="2000" dirty="0" err="1"/>
              <a:t>NumberFormat</a:t>
            </a:r>
            <a:r>
              <a:rPr lang="en-GB" sz="2000" dirty="0"/>
              <a:t> Exception example</a:t>
            </a:r>
          </a:p>
          <a:p>
            <a:r>
              <a:rPr lang="en-GB" sz="2000" dirty="0"/>
              <a:t>class  </a:t>
            </a:r>
            <a:r>
              <a:rPr lang="en-GB" sz="2000" dirty="0" err="1"/>
              <a:t>NumberFormat_Demo</a:t>
            </a:r>
            <a:r>
              <a:rPr lang="en-GB" sz="2000" dirty="0"/>
              <a:t>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public static void main(String </a:t>
            </a:r>
            <a:r>
              <a:rPr lang="en-GB" sz="2000" dirty="0" err="1"/>
              <a:t>args</a:t>
            </a:r>
            <a:r>
              <a:rPr lang="en-GB" sz="2000" dirty="0"/>
              <a:t>[])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/>
              <a:t>        try { </a:t>
            </a:r>
          </a:p>
          <a:p>
            <a:r>
              <a:rPr lang="en-GB" sz="2000" dirty="0"/>
              <a:t>            // "</a:t>
            </a:r>
            <a:r>
              <a:rPr lang="en-GB" sz="2000" dirty="0" err="1"/>
              <a:t>akki</a:t>
            </a:r>
            <a:r>
              <a:rPr lang="en-GB" sz="2000" dirty="0"/>
              <a:t>" is not a number </a:t>
            </a:r>
          </a:p>
          <a:p>
            <a:r>
              <a:rPr lang="en-GB" sz="2000" dirty="0"/>
              <a:t>            int </a:t>
            </a:r>
            <a:r>
              <a:rPr lang="en-GB" sz="2000" dirty="0" err="1"/>
              <a:t>num</a:t>
            </a:r>
            <a:r>
              <a:rPr lang="en-GB" sz="2000" dirty="0"/>
              <a:t> = </a:t>
            </a:r>
            <a:r>
              <a:rPr lang="en-GB" sz="2000" dirty="0" err="1"/>
              <a:t>Integer.parseInt</a:t>
            </a:r>
            <a:r>
              <a:rPr lang="en-GB" sz="2000" dirty="0"/>
              <a:t> ("</a:t>
            </a:r>
            <a:r>
              <a:rPr lang="en-GB" sz="2000" dirty="0" err="1"/>
              <a:t>akki</a:t>
            </a:r>
            <a:r>
              <a:rPr lang="en-GB" sz="2000" dirty="0"/>
              <a:t>") ; </a:t>
            </a:r>
          </a:p>
          <a:p>
            <a:r>
              <a:rPr lang="en-GB" sz="2000" dirty="0"/>
              <a:t> 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</a:t>
            </a:r>
            <a:r>
              <a:rPr lang="en-GB" sz="2000" dirty="0" err="1"/>
              <a:t>num</a:t>
            </a:r>
            <a:r>
              <a:rPr lang="en-GB" sz="2000" dirty="0"/>
              <a:t>); </a:t>
            </a:r>
          </a:p>
          <a:p>
            <a:r>
              <a:rPr lang="en-GB" sz="2000" dirty="0"/>
              <a:t>        } catch(</a:t>
            </a:r>
            <a:r>
              <a:rPr lang="en-GB" sz="2000" b="1" dirty="0" err="1">
                <a:solidFill>
                  <a:srgbClr val="FF0000"/>
                </a:solidFill>
              </a:rPr>
              <a:t>NumberFormatException</a:t>
            </a:r>
            <a:r>
              <a:rPr lang="en-GB" sz="2000" b="1" dirty="0">
                <a:solidFill>
                  <a:srgbClr val="FF0000"/>
                </a:solidFill>
              </a:rPr>
              <a:t> e</a:t>
            </a:r>
            <a:r>
              <a:rPr lang="en-GB" sz="2000" dirty="0"/>
              <a:t>) {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("Number format exception"); </a:t>
            </a:r>
          </a:p>
          <a:p>
            <a:r>
              <a:rPr lang="en-GB" sz="2000" dirty="0"/>
              <a:t>        } </a:t>
            </a:r>
          </a:p>
          <a:p>
            <a:r>
              <a:rPr lang="en-GB" sz="2000" dirty="0"/>
              <a:t>    } </a:t>
            </a:r>
          </a:p>
          <a:p>
            <a:r>
              <a:rPr lang="en-GB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3821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52400" y="779481"/>
            <a:ext cx="883920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3: Try-catch mechanism</a:t>
            </a:r>
          </a:p>
          <a:p>
            <a:r>
              <a:rPr lang="en-GB" sz="2200" dirty="0"/>
              <a:t>import java.io.*;</a:t>
            </a:r>
          </a:p>
          <a:p>
            <a:r>
              <a:rPr lang="en-GB" sz="2200" dirty="0"/>
              <a:t>public class </a:t>
            </a:r>
            <a:r>
              <a:rPr lang="en-GB" sz="2200" dirty="0" err="1"/>
              <a:t>ExcepTest</a:t>
            </a:r>
            <a:r>
              <a:rPr lang="en-GB" sz="2200" dirty="0"/>
              <a:t> {</a:t>
            </a:r>
          </a:p>
          <a:p>
            <a:r>
              <a:rPr lang="en-GB" sz="2200" dirty="0"/>
              <a:t>   public static void main(String </a:t>
            </a:r>
            <a:r>
              <a:rPr lang="en-GB" sz="2200" dirty="0" err="1"/>
              <a:t>args</a:t>
            </a:r>
            <a:r>
              <a:rPr lang="en-GB" sz="2200" dirty="0"/>
              <a:t>[]) {</a:t>
            </a:r>
          </a:p>
          <a:p>
            <a:r>
              <a:rPr lang="en-GB" sz="2200" dirty="0"/>
              <a:t>      </a:t>
            </a:r>
            <a:r>
              <a:rPr lang="en-GB" sz="2200" b="1" dirty="0">
                <a:solidFill>
                  <a:srgbClr val="FF0000"/>
                </a:solidFill>
              </a:rPr>
              <a:t>try {</a:t>
            </a:r>
          </a:p>
          <a:p>
            <a:r>
              <a:rPr lang="en-GB" sz="2200" dirty="0"/>
              <a:t>         int a[] = new int[2];</a:t>
            </a:r>
          </a:p>
          <a:p>
            <a:r>
              <a:rPr lang="en-GB" sz="2200" dirty="0"/>
              <a:t>         </a:t>
            </a:r>
            <a:r>
              <a:rPr lang="en-GB" sz="2200" dirty="0" err="1"/>
              <a:t>System.out.println</a:t>
            </a:r>
            <a:r>
              <a:rPr lang="en-GB" sz="2200" dirty="0"/>
              <a:t>("Access element three :" + a[3]);</a:t>
            </a:r>
          </a:p>
          <a:p>
            <a:r>
              <a:rPr lang="en-GB" sz="2200" dirty="0"/>
              <a:t>      </a:t>
            </a:r>
            <a:r>
              <a:rPr lang="en-GB" sz="2200" b="1" dirty="0">
                <a:solidFill>
                  <a:srgbClr val="FF0000"/>
                </a:solidFill>
              </a:rPr>
              <a:t>}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7030A0"/>
                </a:solidFill>
              </a:rPr>
              <a:t>catch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B0F0"/>
                </a:solidFill>
              </a:rPr>
              <a:t>(ArrayIndexOutOfBoundsException e)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7030A0"/>
                </a:solidFill>
              </a:rPr>
              <a:t>{</a:t>
            </a:r>
          </a:p>
          <a:p>
            <a:r>
              <a:rPr lang="en-GB" sz="2200" dirty="0"/>
              <a:t>         </a:t>
            </a:r>
            <a:r>
              <a:rPr lang="en-GB" sz="2200" dirty="0" err="1"/>
              <a:t>System.out.println</a:t>
            </a:r>
            <a:r>
              <a:rPr lang="en-GB" sz="2200" dirty="0"/>
              <a:t>("Exception thrown  :" + e);</a:t>
            </a:r>
          </a:p>
          <a:p>
            <a:r>
              <a:rPr lang="en-GB" sz="2200" b="1" dirty="0"/>
              <a:t>      </a:t>
            </a:r>
            <a:r>
              <a:rPr lang="en-GB" sz="2200" b="1" dirty="0">
                <a:solidFill>
                  <a:srgbClr val="7030A0"/>
                </a:solidFill>
              </a:rPr>
              <a:t>}</a:t>
            </a:r>
          </a:p>
          <a:p>
            <a:r>
              <a:rPr lang="en-GB" sz="2200" dirty="0"/>
              <a:t>      </a:t>
            </a:r>
            <a:r>
              <a:rPr lang="en-GB" sz="2200" dirty="0" err="1"/>
              <a:t>System.out.println</a:t>
            </a:r>
            <a:r>
              <a:rPr lang="en-GB" sz="2200" dirty="0"/>
              <a:t>("Out of the block");</a:t>
            </a:r>
          </a:p>
          <a:p>
            <a:r>
              <a:rPr lang="en-GB" sz="2200" dirty="0"/>
              <a:t>   }</a:t>
            </a:r>
          </a:p>
          <a:p>
            <a:r>
              <a:rPr lang="en-GB" sz="2200" dirty="0"/>
              <a:t>}</a:t>
            </a:r>
          </a:p>
          <a:p>
            <a:r>
              <a:rPr lang="en-GB" sz="2200" b="1" dirty="0"/>
              <a:t>Output:</a:t>
            </a:r>
          </a:p>
          <a:p>
            <a:pPr lvl="1"/>
            <a:r>
              <a:rPr lang="en-GB" sz="2200" dirty="0"/>
              <a:t>Exception thrown  :</a:t>
            </a:r>
            <a:r>
              <a:rPr lang="en-GB" sz="2200" dirty="0" err="1"/>
              <a:t>java.lang.ArrayIndexOutOfBoundsException</a:t>
            </a:r>
            <a:r>
              <a:rPr lang="en-GB" sz="2200" dirty="0"/>
              <a:t>: 3</a:t>
            </a:r>
          </a:p>
          <a:p>
            <a:pPr lvl="1"/>
            <a:r>
              <a:rPr lang="en-GB" sz="2200" dirty="0"/>
              <a:t>Out of the block</a:t>
            </a:r>
          </a:p>
        </p:txBody>
      </p:sp>
    </p:spTree>
    <p:extLst>
      <p:ext uri="{BB962C8B-B14F-4D97-AF65-F5344CB8AC3E}">
        <p14:creationId xmlns:p14="http://schemas.microsoft.com/office/powerpoint/2010/main" val="64364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/>
              <a:t>Example (Nested try-catch)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240D6-7654-472D-809E-A841F9D27C2F}"/>
              </a:ext>
            </a:extLst>
          </p:cNvPr>
          <p:cNvSpPr/>
          <p:nvPr/>
        </p:nvSpPr>
        <p:spPr>
          <a:xfrm>
            <a:off x="78830" y="733098"/>
            <a:ext cx="574390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//Example 4: Multiple try-catch </a:t>
            </a:r>
          </a:p>
          <a:p>
            <a:r>
              <a:rPr lang="en-GB" dirty="0"/>
              <a:t>public class MultipleCatchBlock1 {  </a:t>
            </a:r>
          </a:p>
          <a:p>
            <a:r>
              <a:rPr lang="en-GB" dirty="0"/>
              <a:t>      public static void main(String[] </a:t>
            </a:r>
            <a:r>
              <a:rPr lang="en-GB" dirty="0" err="1"/>
              <a:t>args</a:t>
            </a:r>
            <a:r>
              <a:rPr lang="en-GB" dirty="0"/>
              <a:t>) {  </a:t>
            </a:r>
          </a:p>
          <a:p>
            <a:r>
              <a:rPr lang="en-GB" dirty="0"/>
              <a:t>                     </a:t>
            </a:r>
            <a:r>
              <a:rPr lang="en-GB" b="1" dirty="0">
                <a:solidFill>
                  <a:srgbClr val="FF0000"/>
                </a:solidFill>
              </a:rPr>
              <a:t>try{</a:t>
            </a:r>
            <a:r>
              <a:rPr lang="en-GB" b="1" dirty="0"/>
              <a:t>    </a:t>
            </a:r>
          </a:p>
          <a:p>
            <a:r>
              <a:rPr lang="en-GB" dirty="0"/>
              <a:t>                int a[]=new int[5];     a[5]=30/0;    </a:t>
            </a:r>
          </a:p>
          <a:p>
            <a:r>
              <a:rPr lang="en-GB" b="1" dirty="0"/>
              <a:t>              </a:t>
            </a:r>
            <a:r>
              <a:rPr lang="en-GB" b="1" dirty="0">
                <a:solidFill>
                  <a:srgbClr val="FF0000"/>
                </a:solidFill>
              </a:rPr>
              <a:t> }    </a:t>
            </a:r>
          </a:p>
          <a:p>
            <a:r>
              <a:rPr lang="en-GB" dirty="0"/>
              <a:t>               </a:t>
            </a:r>
            <a:r>
              <a:rPr lang="en-GB" b="1" dirty="0">
                <a:solidFill>
                  <a:srgbClr val="7030A0"/>
                </a:solidFill>
              </a:rPr>
              <a:t>catch(ArithmeticException e){  </a:t>
            </a:r>
          </a:p>
          <a:p>
            <a:r>
              <a:rPr lang="en-GB" dirty="0"/>
              <a:t>                   </a:t>
            </a:r>
            <a:r>
              <a:rPr lang="en-GB" dirty="0" err="1"/>
              <a:t>System.out.println</a:t>
            </a:r>
            <a:r>
              <a:rPr lang="en-GB" dirty="0"/>
              <a:t>("Arithmetic Exception occurs");  </a:t>
            </a:r>
          </a:p>
          <a:p>
            <a:r>
              <a:rPr lang="en-GB" dirty="0"/>
              <a:t>                  </a:t>
            </a:r>
            <a:r>
              <a:rPr lang="en-GB" b="1" dirty="0">
                <a:solidFill>
                  <a:srgbClr val="7030A0"/>
                </a:solidFill>
              </a:rPr>
              <a:t>} </a:t>
            </a:r>
            <a:r>
              <a:rPr lang="en-GB" dirty="0"/>
              <a:t>   </a:t>
            </a:r>
          </a:p>
          <a:p>
            <a:r>
              <a:rPr lang="en-GB" dirty="0"/>
              <a:t>               </a:t>
            </a:r>
            <a:r>
              <a:rPr lang="en-GB" b="1" dirty="0">
                <a:solidFill>
                  <a:srgbClr val="0070C0"/>
                </a:solidFill>
              </a:rPr>
              <a:t>catch(ArrayIndexOutOfBoundsException e) {  </a:t>
            </a:r>
          </a:p>
          <a:p>
            <a:r>
              <a:rPr lang="en-GB" dirty="0"/>
              <a:t>                   </a:t>
            </a:r>
            <a:r>
              <a:rPr lang="en-GB" dirty="0" err="1"/>
              <a:t>System.out.println</a:t>
            </a:r>
            <a:r>
              <a:rPr lang="en-GB" dirty="0"/>
              <a:t>("</a:t>
            </a:r>
            <a:r>
              <a:rPr lang="en-GB" dirty="0" err="1"/>
              <a:t>ArrayIndexOutOfBounds</a:t>
            </a:r>
            <a:r>
              <a:rPr lang="en-GB" dirty="0"/>
              <a:t> Exception occurs");  </a:t>
            </a:r>
          </a:p>
          <a:p>
            <a:r>
              <a:rPr lang="en-GB" dirty="0"/>
              <a:t>                  </a:t>
            </a:r>
            <a:r>
              <a:rPr lang="en-GB" b="1" dirty="0">
                <a:solidFill>
                  <a:srgbClr val="0070C0"/>
                </a:solidFill>
              </a:rPr>
              <a:t>}</a:t>
            </a:r>
            <a:r>
              <a:rPr lang="en-GB" dirty="0"/>
              <a:t>    </a:t>
            </a:r>
          </a:p>
          <a:p>
            <a:r>
              <a:rPr lang="en-GB" b="1" dirty="0">
                <a:solidFill>
                  <a:srgbClr val="002060"/>
                </a:solidFill>
              </a:rPr>
              <a:t>               catch(Exception e)  {  </a:t>
            </a:r>
          </a:p>
          <a:p>
            <a:r>
              <a:rPr lang="en-GB" dirty="0"/>
              <a:t>                   </a:t>
            </a:r>
            <a:r>
              <a:rPr lang="en-GB" dirty="0" err="1"/>
              <a:t>System.out.println</a:t>
            </a:r>
            <a:r>
              <a:rPr lang="en-GB" dirty="0"/>
              <a:t>("Parent Exception occurs");  </a:t>
            </a:r>
          </a:p>
          <a:p>
            <a:r>
              <a:rPr lang="en-GB" dirty="0"/>
              <a:t>                 </a:t>
            </a:r>
            <a:r>
              <a:rPr lang="en-GB" b="1" dirty="0">
                <a:solidFill>
                  <a:srgbClr val="002060"/>
                </a:solidFill>
              </a:rPr>
              <a:t> }             </a:t>
            </a:r>
          </a:p>
          <a:p>
            <a:r>
              <a:rPr lang="en-GB" dirty="0"/>
              <a:t>               </a:t>
            </a:r>
            <a:r>
              <a:rPr lang="en-GB" dirty="0" err="1"/>
              <a:t>System.out.println</a:t>
            </a:r>
            <a:r>
              <a:rPr lang="en-GB" dirty="0"/>
              <a:t>(“Rest of the code");    </a:t>
            </a:r>
          </a:p>
          <a:p>
            <a:r>
              <a:rPr lang="en-GB" dirty="0"/>
              <a:t>    }  </a:t>
            </a:r>
          </a:p>
          <a:p>
            <a:r>
              <a:rPr lang="en-GB" dirty="0"/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C712B-ABF2-4115-9082-BF5381C62B88}"/>
              </a:ext>
            </a:extLst>
          </p:cNvPr>
          <p:cNvSpPr/>
          <p:nvPr/>
        </p:nvSpPr>
        <p:spPr>
          <a:xfrm>
            <a:off x="6019800" y="1981200"/>
            <a:ext cx="304537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dirty="0"/>
              <a:t>Arithmetic Exception occurs</a:t>
            </a:r>
          </a:p>
          <a:p>
            <a:r>
              <a:rPr lang="en-GB" dirty="0"/>
              <a:t>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6294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(Nested try-catch)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C5AF4-1701-4C98-A6C4-B1713E19085F}"/>
              </a:ext>
            </a:extLst>
          </p:cNvPr>
          <p:cNvSpPr/>
          <p:nvPr/>
        </p:nvSpPr>
        <p:spPr>
          <a:xfrm>
            <a:off x="152400" y="779481"/>
            <a:ext cx="4648200" cy="5601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4: Nested try-catch</a:t>
            </a:r>
          </a:p>
          <a:p>
            <a:r>
              <a:rPr lang="en-GB" sz="2000" b="1" dirty="0"/>
              <a:t>public class</a:t>
            </a:r>
            <a:r>
              <a:rPr lang="en-GB" sz="2000" dirty="0"/>
              <a:t> Excep6{  </a:t>
            </a:r>
          </a:p>
          <a:p>
            <a:r>
              <a:rPr lang="en-GB" sz="2000" dirty="0"/>
              <a:t> </a:t>
            </a:r>
            <a:r>
              <a:rPr lang="en-GB" sz="2000" b="1" dirty="0"/>
              <a:t>public</a:t>
            </a:r>
            <a:r>
              <a:rPr lang="en-GB" sz="2000" dirty="0"/>
              <a:t> </a:t>
            </a:r>
            <a:r>
              <a:rPr lang="en-GB" sz="2000" b="1" dirty="0"/>
              <a:t>static</a:t>
            </a:r>
            <a:r>
              <a:rPr lang="en-GB" sz="2000" dirty="0"/>
              <a:t> </a:t>
            </a:r>
            <a:r>
              <a:rPr lang="en-GB" sz="2000" b="1" dirty="0"/>
              <a:t>void</a:t>
            </a:r>
            <a:r>
              <a:rPr lang="en-GB" sz="2000" dirty="0"/>
              <a:t> main(String </a:t>
            </a:r>
            <a:r>
              <a:rPr lang="en-GB" sz="2000" dirty="0" err="1"/>
              <a:t>args</a:t>
            </a:r>
            <a:r>
              <a:rPr lang="en-GB" sz="2000" dirty="0"/>
              <a:t>[]){  </a:t>
            </a:r>
          </a:p>
          <a:p>
            <a:r>
              <a:rPr lang="en-GB" sz="2000" dirty="0"/>
              <a:t>  </a:t>
            </a:r>
            <a:r>
              <a:rPr lang="en-GB" sz="2000" b="1" dirty="0">
                <a:solidFill>
                  <a:srgbClr val="7030A0"/>
                </a:solidFill>
              </a:rPr>
              <a:t>try{</a:t>
            </a:r>
            <a:r>
              <a:rPr lang="en-GB" sz="2000" dirty="0"/>
              <a:t>  </a:t>
            </a:r>
          </a:p>
          <a:p>
            <a:r>
              <a:rPr lang="en-GB" sz="2000" dirty="0"/>
              <a:t>    </a:t>
            </a:r>
            <a:r>
              <a:rPr lang="en-GB" sz="2000" b="1" dirty="0">
                <a:solidFill>
                  <a:srgbClr val="002060"/>
                </a:solidFill>
              </a:rPr>
              <a:t>try</a:t>
            </a:r>
            <a:r>
              <a:rPr lang="en-GB" sz="2000" dirty="0">
                <a:solidFill>
                  <a:srgbClr val="002060"/>
                </a:solidFill>
              </a:rPr>
              <a:t>{</a:t>
            </a:r>
            <a:r>
              <a:rPr lang="en-GB" sz="2000" dirty="0"/>
              <a:t>  </a:t>
            </a:r>
          </a:p>
          <a:p>
            <a:r>
              <a:rPr lang="en-GB" sz="2000" dirty="0"/>
              <a:t>    </a:t>
            </a:r>
            <a:r>
              <a:rPr lang="en-GB" sz="2000" dirty="0" err="1"/>
              <a:t>System.out.println</a:t>
            </a:r>
            <a:r>
              <a:rPr lang="en-GB" sz="2000" dirty="0"/>
              <a:t>("going to divide");  </a:t>
            </a:r>
          </a:p>
          <a:p>
            <a:r>
              <a:rPr lang="en-GB" sz="2000" dirty="0"/>
              <a:t>     </a:t>
            </a:r>
            <a:r>
              <a:rPr lang="en-GB" sz="2000" b="1" dirty="0"/>
              <a:t>int</a:t>
            </a:r>
            <a:r>
              <a:rPr lang="en-GB" sz="2000" dirty="0"/>
              <a:t> b =39/0;  </a:t>
            </a:r>
          </a:p>
          <a:p>
            <a:r>
              <a:rPr lang="en-GB" sz="2000" dirty="0"/>
              <a:t>    </a:t>
            </a:r>
            <a:r>
              <a:rPr lang="en-GB" sz="2000" b="1" dirty="0"/>
              <a:t>}</a:t>
            </a:r>
          </a:p>
          <a:p>
            <a:r>
              <a:rPr lang="en-GB" sz="2000" b="1" dirty="0"/>
              <a:t>	</a:t>
            </a:r>
            <a:r>
              <a:rPr lang="en-GB" sz="2000" b="1" dirty="0">
                <a:solidFill>
                  <a:srgbClr val="002060"/>
                </a:solidFill>
              </a:rPr>
              <a:t>catch</a:t>
            </a:r>
            <a:r>
              <a:rPr lang="en-GB" sz="2000" dirty="0">
                <a:solidFill>
                  <a:srgbClr val="002060"/>
                </a:solidFill>
              </a:rPr>
              <a:t>(ArithmeticException e)</a:t>
            </a:r>
          </a:p>
          <a:p>
            <a:r>
              <a:rPr lang="en-GB" sz="2000" dirty="0">
                <a:solidFill>
                  <a:srgbClr val="002060"/>
                </a:solidFill>
              </a:rPr>
              <a:t>	{</a:t>
            </a:r>
            <a:r>
              <a:rPr lang="en-GB" sz="2000" dirty="0" err="1">
                <a:solidFill>
                  <a:srgbClr val="002060"/>
                </a:solidFill>
              </a:rPr>
              <a:t>System.out.println</a:t>
            </a:r>
            <a:r>
              <a:rPr lang="en-GB" sz="2000" dirty="0">
                <a:solidFill>
                  <a:srgbClr val="002060"/>
                </a:solidFill>
              </a:rPr>
              <a:t>(e);} </a:t>
            </a:r>
            <a:r>
              <a:rPr lang="en-GB" sz="2000" dirty="0"/>
              <a:t> </a:t>
            </a:r>
          </a:p>
          <a:p>
            <a:r>
              <a:rPr lang="en-GB" sz="2000" dirty="0"/>
              <a:t>      	 </a:t>
            </a:r>
            <a:r>
              <a:rPr lang="en-GB" sz="2000" b="1" dirty="0">
                <a:solidFill>
                  <a:srgbClr val="FF0000"/>
                </a:solidFill>
              </a:rPr>
              <a:t>try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r>
              <a:rPr lang="en-GB" sz="2000" dirty="0"/>
              <a:t>  </a:t>
            </a:r>
          </a:p>
          <a:p>
            <a:r>
              <a:rPr lang="en-GB" sz="2000" dirty="0"/>
              <a:t>    	</a:t>
            </a:r>
            <a:r>
              <a:rPr lang="en-GB" sz="2000" b="1" dirty="0"/>
              <a:t>int</a:t>
            </a:r>
            <a:r>
              <a:rPr lang="en-GB" sz="2000" dirty="0"/>
              <a:t> a[]=</a:t>
            </a:r>
            <a:r>
              <a:rPr lang="en-GB" sz="2000" b="1" dirty="0"/>
              <a:t>new</a:t>
            </a:r>
            <a:r>
              <a:rPr lang="en-GB" sz="2000" dirty="0"/>
              <a:t> </a:t>
            </a:r>
            <a:r>
              <a:rPr lang="en-GB" sz="2000" b="1" dirty="0"/>
              <a:t>int</a:t>
            </a:r>
            <a:r>
              <a:rPr lang="en-GB" sz="2000" dirty="0"/>
              <a:t>[5];  </a:t>
            </a:r>
          </a:p>
          <a:p>
            <a:r>
              <a:rPr lang="en-GB" sz="2000" dirty="0"/>
              <a:t>   	 a[5]=4;  </a:t>
            </a:r>
          </a:p>
          <a:p>
            <a:r>
              <a:rPr lang="en-GB" sz="2000" dirty="0"/>
              <a:t>   	</a:t>
            </a:r>
            <a:r>
              <a:rPr lang="en-GB" sz="2000" b="1" dirty="0">
                <a:solidFill>
                  <a:srgbClr val="FF0000"/>
                </a:solidFill>
              </a:rPr>
              <a:t> }</a:t>
            </a:r>
          </a:p>
          <a:p>
            <a:r>
              <a:rPr lang="en-GB" sz="2000" b="1" dirty="0"/>
              <a:t>	</a:t>
            </a:r>
            <a:r>
              <a:rPr lang="en-GB" sz="2000" b="1" dirty="0">
                <a:solidFill>
                  <a:srgbClr val="FF0000"/>
                </a:solidFill>
              </a:rPr>
              <a:t>catch</a:t>
            </a:r>
            <a:r>
              <a:rPr lang="en-GB" sz="2000" dirty="0">
                <a:solidFill>
                  <a:srgbClr val="FF0000"/>
                </a:solidFill>
              </a:rPr>
              <a:t>(ArrayIndexOutOfBoundsException e){</a:t>
            </a:r>
            <a:r>
              <a:rPr lang="en-GB" sz="2000" dirty="0" err="1">
                <a:solidFill>
                  <a:srgbClr val="FF0000"/>
                </a:solidFill>
              </a:rPr>
              <a:t>System.out.println</a:t>
            </a:r>
            <a:r>
              <a:rPr lang="en-GB" sz="2000" dirty="0">
                <a:solidFill>
                  <a:srgbClr val="FF0000"/>
                </a:solidFill>
              </a:rPr>
              <a:t>(e);}  </a:t>
            </a:r>
          </a:p>
          <a:p>
            <a:r>
              <a:rPr lang="en-GB" dirty="0"/>
              <a:t>     </a:t>
            </a:r>
          </a:p>
          <a:p>
            <a:r>
              <a:rPr lang="en-GB" dirty="0"/>
              <a:t>    </a:t>
            </a:r>
            <a:endParaRPr lang="en-GB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A034C-3B40-40FB-99C5-12F8C6736560}"/>
              </a:ext>
            </a:extLst>
          </p:cNvPr>
          <p:cNvSpPr/>
          <p:nvPr/>
        </p:nvSpPr>
        <p:spPr>
          <a:xfrm>
            <a:off x="5029200" y="786452"/>
            <a:ext cx="3962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/>
              <a:t>System.out.println</a:t>
            </a:r>
            <a:r>
              <a:rPr lang="en-GB" sz="2000" dirty="0"/>
              <a:t>("other statement);  </a:t>
            </a:r>
          </a:p>
          <a:p>
            <a:r>
              <a:rPr lang="en-GB" sz="2000" dirty="0"/>
              <a:t>  </a:t>
            </a:r>
            <a:r>
              <a:rPr lang="en-GB" sz="2000" b="1" dirty="0">
                <a:solidFill>
                  <a:srgbClr val="7030A0"/>
                </a:solidFill>
              </a:rPr>
              <a:t>}catch</a:t>
            </a:r>
            <a:r>
              <a:rPr lang="en-GB" sz="2000" dirty="0">
                <a:solidFill>
                  <a:srgbClr val="7030A0"/>
                </a:solidFill>
              </a:rPr>
              <a:t>(Exception e){</a:t>
            </a:r>
            <a:r>
              <a:rPr lang="en-GB" sz="2000" dirty="0" err="1">
                <a:solidFill>
                  <a:srgbClr val="7030A0"/>
                </a:solidFill>
              </a:rPr>
              <a:t>System.out.println</a:t>
            </a:r>
            <a:r>
              <a:rPr lang="en-GB" sz="2000" dirty="0">
                <a:solidFill>
                  <a:srgbClr val="7030A0"/>
                </a:solidFill>
              </a:rPr>
              <a:t>("</a:t>
            </a:r>
            <a:r>
              <a:rPr lang="en-GB" sz="2000" dirty="0" err="1">
                <a:solidFill>
                  <a:srgbClr val="7030A0"/>
                </a:solidFill>
              </a:rPr>
              <a:t>handeled</a:t>
            </a:r>
            <a:r>
              <a:rPr lang="en-GB" sz="2000" dirty="0">
                <a:solidFill>
                  <a:srgbClr val="7030A0"/>
                </a:solidFill>
              </a:rPr>
              <a:t>");} </a:t>
            </a:r>
            <a:r>
              <a:rPr lang="en-GB" sz="2000" dirty="0"/>
              <a:t> </a:t>
            </a:r>
          </a:p>
          <a:p>
            <a:r>
              <a:rPr lang="en-GB" sz="2000" dirty="0"/>
              <a:t>  </a:t>
            </a:r>
          </a:p>
          <a:p>
            <a:r>
              <a:rPr lang="en-GB" sz="2000" dirty="0"/>
              <a:t>  </a:t>
            </a:r>
            <a:r>
              <a:rPr lang="en-GB" sz="2000" dirty="0" err="1"/>
              <a:t>System.out.println</a:t>
            </a:r>
            <a:r>
              <a:rPr lang="en-GB" sz="2000" dirty="0"/>
              <a:t>("normal flow..");  </a:t>
            </a:r>
          </a:p>
          <a:p>
            <a:r>
              <a:rPr lang="en-GB" sz="2000" dirty="0"/>
              <a:t> }  </a:t>
            </a:r>
          </a:p>
          <a:p>
            <a:r>
              <a:rPr lang="en-GB" sz="2000" dirty="0"/>
              <a:t>} </a:t>
            </a:r>
          </a:p>
          <a:p>
            <a:r>
              <a:rPr lang="en-GB" sz="2000" b="1" dirty="0"/>
              <a:t>Output:</a:t>
            </a:r>
          </a:p>
          <a:p>
            <a:r>
              <a:rPr lang="en-GB" sz="2000" dirty="0"/>
              <a:t>going to divide</a:t>
            </a:r>
          </a:p>
          <a:p>
            <a:r>
              <a:rPr lang="en-GB" sz="2000" dirty="0" err="1"/>
              <a:t>java.lang.ArithmeticException</a:t>
            </a:r>
            <a:r>
              <a:rPr lang="en-GB" sz="2000" dirty="0"/>
              <a:t>: / by zero</a:t>
            </a:r>
          </a:p>
          <a:p>
            <a:r>
              <a:rPr lang="en-GB" sz="2000" dirty="0" err="1"/>
              <a:t>java.lang.ArrayIndexOutOfBoundsException</a:t>
            </a:r>
            <a:r>
              <a:rPr lang="en-GB" sz="2000" dirty="0"/>
              <a:t>: Index 5 out of bounds for length 5</a:t>
            </a:r>
          </a:p>
          <a:p>
            <a:r>
              <a:rPr lang="en-GB" sz="2000" dirty="0"/>
              <a:t>other statement </a:t>
            </a:r>
          </a:p>
          <a:p>
            <a:r>
              <a:rPr lang="en-GB" sz="2000" dirty="0"/>
              <a:t>normal flow..</a:t>
            </a:r>
          </a:p>
        </p:txBody>
      </p:sp>
    </p:spTree>
    <p:extLst>
      <p:ext uri="{BB962C8B-B14F-4D97-AF65-F5344CB8AC3E}">
        <p14:creationId xmlns:p14="http://schemas.microsoft.com/office/powerpoint/2010/main" val="112701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throw and throws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defined exception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Exception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B8AF56-D4C0-45F4-B185-0E8601AF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65125"/>
            <a:ext cx="82296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9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EFB5A8-6B04-4C76-9D4F-9470B6BD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28014"/>
            <a:ext cx="822960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Sources (Slides 3 to 18): 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Cay </a:t>
            </a:r>
            <a:r>
              <a:rPr lang="en-GB" altLang="en-US" sz="800" dirty="0" err="1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Horstmann</a:t>
            </a:r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Object Oriented Design &amp; Patterns,  John Wiley &amp; Sons, 2006, 2nd Edition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https://cse.iitkgp.ac.in/~dsamanta/java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http://ramzi.ucoz.com/Java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https://www.geeksforgeeks.org/exceptions-in-java/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https://www.javatpoint.com/exception-handling-in-java#:~:text=What%20is%20Exception%20in%20Java,which%20is%20thrown%20at%20runtime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https://www.tutorialspoint.com/java/java_exceptions.htm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https://www.geeksforgeeks.org/types-of-exception-in-java-with-examples/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https://beginnersbook.com/2013/04/java-exception-handling/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8"/>
              </a:rPr>
              <a:t>https://www.tutorialspoint.com/difference-between-throw-and-throws-in-java#:~:text=Throw%20is%20a%20keyword%20which,function%20while%20executing%20the%20code</a:t>
            </a:r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9"/>
              </a:rPr>
              <a:t>https://www.programiz.com/java-programming/throw-throws</a:t>
            </a:r>
            <a:endParaRPr lang="en-US" altLang="en-US" sz="8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10"/>
              </a:rPr>
              <a:t>https://www.geeksforgeeks.org/classnotfoundexception-vs-noclassdeffounderror-java/</a:t>
            </a:r>
            <a:endParaRPr lang="en-US" altLang="en-US" sz="800" dirty="0">
              <a:solidFill>
                <a:srgbClr val="1155CC"/>
              </a:solidFill>
              <a:cs typeface="Arial" panose="020B0604020202020204" pitchFamily="34" charset="0"/>
            </a:endParaRPr>
          </a:p>
          <a:p>
            <a:pPr lvl="0"/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https://beginnersbook.com/2013/04/user-defined-exception-in-java/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Used to throw an </a:t>
            </a:r>
            <a:r>
              <a:rPr lang="en-GB" dirty="0">
                <a:solidFill>
                  <a:srgbClr val="FF0000"/>
                </a:solidFill>
              </a:rPr>
              <a:t>exception explicitly in the program inside a function</a:t>
            </a:r>
            <a:r>
              <a:rPr lang="en-GB" dirty="0"/>
              <a:t> or inside a block of code.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Allowed to throw only </a:t>
            </a:r>
            <a:r>
              <a:rPr lang="en-GB" dirty="0">
                <a:solidFill>
                  <a:srgbClr val="FF0000"/>
                </a:solidFill>
              </a:rPr>
              <a:t>single exception at a time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Syntax: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throw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/>
              <a:t>throwableObject</a:t>
            </a:r>
            <a:r>
              <a:rPr lang="en-GB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i="1" dirty="0"/>
              <a:t>throw</a:t>
            </a:r>
            <a:r>
              <a:rPr lang="en-GB" sz="14400" dirty="0"/>
              <a:t> keyword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3CA68-191E-4CE4-A41D-112D9B1E71B3}"/>
              </a:ext>
            </a:extLst>
          </p:cNvPr>
          <p:cNvSpPr/>
          <p:nvPr/>
        </p:nvSpPr>
        <p:spPr>
          <a:xfrm>
            <a:off x="38502" y="2740570"/>
            <a:ext cx="4572000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200" dirty="0"/>
              <a:t>//Example 1: Throw keyword</a:t>
            </a:r>
          </a:p>
          <a:p>
            <a:r>
              <a:rPr lang="en-GB" sz="2200" dirty="0"/>
              <a:t>public class </a:t>
            </a:r>
            <a:r>
              <a:rPr lang="en-GB" sz="2200" dirty="0" err="1"/>
              <a:t>JavaTester</a:t>
            </a:r>
            <a:r>
              <a:rPr lang="en-GB" sz="2200" dirty="0"/>
              <a:t>{</a:t>
            </a:r>
          </a:p>
          <a:p>
            <a:r>
              <a:rPr lang="en-GB" sz="2200" dirty="0"/>
              <a:t>   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GB" sz="2200" dirty="0" err="1">
                <a:solidFill>
                  <a:schemeClr val="accent6">
                    <a:lumMod val="50000"/>
                  </a:schemeClr>
                </a:solidFill>
              </a:rPr>
              <a:t>checkAge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(int age){</a:t>
            </a:r>
          </a:p>
          <a:p>
            <a:r>
              <a:rPr lang="en-GB" sz="2200" dirty="0"/>
              <a:t>      if(age&lt;18)</a:t>
            </a:r>
          </a:p>
          <a:p>
            <a:r>
              <a:rPr lang="en-GB" sz="2200" b="1" dirty="0">
                <a:solidFill>
                  <a:srgbClr val="FF0000"/>
                </a:solidFill>
              </a:rPr>
              <a:t>         throw </a:t>
            </a:r>
            <a:r>
              <a:rPr lang="en-GB" sz="2200" dirty="0">
                <a:solidFill>
                  <a:srgbClr val="0070C0"/>
                </a:solidFill>
              </a:rPr>
              <a:t>new ArithmeticException("Not Eligible for voting");</a:t>
            </a:r>
          </a:p>
          <a:p>
            <a:r>
              <a:rPr lang="en-GB" sz="2200" dirty="0"/>
              <a:t>      else</a:t>
            </a:r>
          </a:p>
          <a:p>
            <a:r>
              <a:rPr lang="en-GB" sz="2200" dirty="0"/>
              <a:t>         </a:t>
            </a:r>
            <a:r>
              <a:rPr lang="en-GB" sz="2200" dirty="0" err="1"/>
              <a:t>System.out.println</a:t>
            </a:r>
            <a:r>
              <a:rPr lang="en-GB" sz="2200" dirty="0"/>
              <a:t>("Eligible for voting");</a:t>
            </a:r>
          </a:p>
          <a:p>
            <a:r>
              <a:rPr lang="en-GB" sz="2200" dirty="0"/>
              <a:t>   </a:t>
            </a: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98628-C1CE-4D6C-9098-C0C908D692B8}"/>
              </a:ext>
            </a:extLst>
          </p:cNvPr>
          <p:cNvSpPr/>
          <p:nvPr/>
        </p:nvSpPr>
        <p:spPr>
          <a:xfrm>
            <a:off x="4704242" y="2766116"/>
            <a:ext cx="436618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public static void main(String </a:t>
            </a:r>
            <a:r>
              <a:rPr lang="en-GB" sz="2200" dirty="0" err="1"/>
              <a:t>args</a:t>
            </a:r>
            <a:r>
              <a:rPr lang="en-GB" sz="2200" dirty="0"/>
              <a:t>[]){</a:t>
            </a:r>
          </a:p>
          <a:p>
            <a:r>
              <a:rPr lang="en-GB" sz="2200" dirty="0"/>
              <a:t>      </a:t>
            </a:r>
            <a:r>
              <a:rPr lang="en-GB" sz="2200" dirty="0" err="1"/>
              <a:t>JavaTester</a:t>
            </a:r>
            <a:r>
              <a:rPr lang="en-GB" sz="2200" dirty="0"/>
              <a:t> </a:t>
            </a:r>
            <a:r>
              <a:rPr lang="en-GB" sz="2200" dirty="0" err="1"/>
              <a:t>obj</a:t>
            </a:r>
            <a:r>
              <a:rPr lang="en-GB" sz="2200" dirty="0"/>
              <a:t> = new </a:t>
            </a:r>
            <a:r>
              <a:rPr lang="en-GB" sz="2200" dirty="0" err="1"/>
              <a:t>JavaTester</a:t>
            </a:r>
            <a:r>
              <a:rPr lang="en-GB" sz="2200" dirty="0"/>
              <a:t>();</a:t>
            </a:r>
          </a:p>
          <a:p>
            <a:r>
              <a:rPr lang="en-GB" sz="2200" dirty="0"/>
              <a:t>      </a:t>
            </a:r>
            <a:r>
              <a:rPr lang="en-GB" sz="2200" dirty="0" err="1"/>
              <a:t>obj.checkAge</a:t>
            </a:r>
            <a:r>
              <a:rPr lang="en-GB" sz="2200" dirty="0"/>
              <a:t>(13);</a:t>
            </a:r>
          </a:p>
          <a:p>
            <a:r>
              <a:rPr lang="en-GB" sz="2200" dirty="0"/>
              <a:t>      </a:t>
            </a:r>
            <a:r>
              <a:rPr lang="en-GB" sz="2200" dirty="0" err="1"/>
              <a:t>System.out.println</a:t>
            </a:r>
            <a:r>
              <a:rPr lang="en-GB" sz="2200" dirty="0"/>
              <a:t>("End Of Program");</a:t>
            </a:r>
          </a:p>
          <a:p>
            <a:r>
              <a:rPr lang="en-GB" sz="2200" dirty="0"/>
              <a:t>   } }</a:t>
            </a:r>
          </a:p>
          <a:p>
            <a:r>
              <a:rPr lang="en-GB" b="1" dirty="0"/>
              <a:t>Output:</a:t>
            </a:r>
          </a:p>
          <a:p>
            <a:r>
              <a:rPr lang="en-GB" dirty="0"/>
              <a:t>Exception in thread "main" </a:t>
            </a:r>
            <a:r>
              <a:rPr lang="en-GB" dirty="0" err="1"/>
              <a:t>java.lang.ArithmeticException</a:t>
            </a:r>
            <a:r>
              <a:rPr lang="en-GB" dirty="0"/>
              <a:t>:</a:t>
            </a:r>
          </a:p>
          <a:p>
            <a:r>
              <a:rPr lang="en-GB" dirty="0"/>
              <a:t>Not Eligible for voting</a:t>
            </a:r>
          </a:p>
          <a:p>
            <a:r>
              <a:rPr lang="en-GB" dirty="0"/>
              <a:t>at </a:t>
            </a:r>
            <a:r>
              <a:rPr lang="en-GB" dirty="0" err="1"/>
              <a:t>JavaTester.checkAge</a:t>
            </a:r>
            <a:r>
              <a:rPr lang="en-GB" dirty="0"/>
              <a:t>(JavaTester.java:4)</a:t>
            </a:r>
          </a:p>
          <a:p>
            <a:r>
              <a:rPr lang="en-GB" dirty="0"/>
              <a:t>at </a:t>
            </a:r>
            <a:r>
              <a:rPr lang="en-GB" dirty="0" err="1"/>
              <a:t>JavaTester.main</a:t>
            </a:r>
            <a:r>
              <a:rPr lang="en-GB" dirty="0"/>
              <a:t>(JavaTester.java:10</a:t>
            </a:r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DB4B6-F9C1-428D-B9DD-91A31552CCD3}"/>
              </a:ext>
            </a:extLst>
          </p:cNvPr>
          <p:cNvSpPr/>
          <p:nvPr/>
        </p:nvSpPr>
        <p:spPr>
          <a:xfrm>
            <a:off x="42038" y="775136"/>
            <a:ext cx="4572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2: throw keyword</a:t>
            </a:r>
          </a:p>
          <a:p>
            <a:r>
              <a:rPr lang="en-GB" sz="2000" dirty="0"/>
              <a:t>class </a:t>
            </a:r>
            <a:r>
              <a:rPr lang="en-GB" sz="2000" dirty="0" err="1"/>
              <a:t>ThrowExcep</a:t>
            </a:r>
            <a:r>
              <a:rPr lang="en-GB" sz="2000" dirty="0"/>
              <a:t> </a:t>
            </a:r>
          </a:p>
          <a:p>
            <a:r>
              <a:rPr lang="en-GB" sz="2000" dirty="0"/>
              <a:t>{ </a:t>
            </a:r>
          </a:p>
          <a:p>
            <a:r>
              <a:rPr lang="en-GB" sz="2000" dirty="0"/>
              <a:t>    static void fun() </a:t>
            </a:r>
          </a:p>
          <a:p>
            <a:r>
              <a:rPr lang="en-GB" sz="2000" dirty="0"/>
              <a:t>    { 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7030A0"/>
                </a:solidFill>
              </a:rPr>
              <a:t>try</a:t>
            </a:r>
          </a:p>
          <a:p>
            <a:r>
              <a:rPr lang="en-GB" sz="2000" dirty="0">
                <a:solidFill>
                  <a:srgbClr val="7030A0"/>
                </a:solidFill>
              </a:rPr>
              <a:t>        { 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            throw </a:t>
            </a:r>
            <a:r>
              <a:rPr lang="en-GB" sz="2000" dirty="0">
                <a:solidFill>
                  <a:srgbClr val="0070C0"/>
                </a:solidFill>
              </a:rPr>
              <a:t>new </a:t>
            </a:r>
            <a:r>
              <a:rPr lang="en-GB" sz="2000" dirty="0" err="1">
                <a:solidFill>
                  <a:srgbClr val="0070C0"/>
                </a:solidFill>
              </a:rPr>
              <a:t>NullPointerException</a:t>
            </a:r>
            <a:r>
              <a:rPr lang="en-GB" sz="2000" dirty="0">
                <a:solidFill>
                  <a:srgbClr val="0070C0"/>
                </a:solidFill>
              </a:rPr>
              <a:t>("demo"); 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7030A0"/>
                </a:solidFill>
              </a:rPr>
              <a:t>}</a:t>
            </a:r>
            <a:r>
              <a:rPr lang="en-GB" sz="2000" dirty="0"/>
              <a:t> 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catch(</a:t>
            </a:r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NullPointerException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e) 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    { </a:t>
            </a:r>
          </a:p>
          <a:p>
            <a:r>
              <a:rPr lang="en-GB" sz="2000" dirty="0"/>
              <a:t>            </a:t>
            </a:r>
            <a:r>
              <a:rPr lang="en-GB" sz="2000" dirty="0" err="1"/>
              <a:t>System.out.println</a:t>
            </a:r>
            <a:r>
              <a:rPr lang="en-GB" sz="2000" dirty="0"/>
              <a:t>("Caught inside fun()."); </a:t>
            </a:r>
          </a:p>
          <a:p>
            <a:r>
              <a:rPr lang="en-GB" sz="2000" dirty="0"/>
              <a:t>            </a:t>
            </a:r>
            <a:r>
              <a:rPr lang="en-GB" sz="2000" b="1" dirty="0">
                <a:solidFill>
                  <a:srgbClr val="FF0000"/>
                </a:solidFill>
              </a:rPr>
              <a:t>throw </a:t>
            </a:r>
            <a:r>
              <a:rPr lang="en-GB" sz="2000" b="1" dirty="0">
                <a:solidFill>
                  <a:srgbClr val="0070C0"/>
                </a:solidFill>
              </a:rPr>
              <a:t>e;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// rethrowing the exception 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       } </a:t>
            </a:r>
          </a:p>
          <a:p>
            <a:r>
              <a:rPr lang="en-GB" sz="2000" dirty="0"/>
              <a:t>    }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F4F76-49F9-4838-8B0A-B922AA4AF67F}"/>
              </a:ext>
            </a:extLst>
          </p:cNvPr>
          <p:cNvSpPr/>
          <p:nvPr/>
        </p:nvSpPr>
        <p:spPr>
          <a:xfrm>
            <a:off x="4724400" y="764630"/>
            <a:ext cx="439332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   public static void main(String </a:t>
            </a:r>
            <a:r>
              <a:rPr lang="en-GB" dirty="0" err="1"/>
              <a:t>args</a:t>
            </a:r>
            <a:r>
              <a:rPr lang="en-GB" dirty="0"/>
              <a:t>[]) </a:t>
            </a:r>
          </a:p>
          <a:p>
            <a:r>
              <a:rPr lang="en-GB" dirty="0"/>
              <a:t>    {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7030A0"/>
                </a:solidFill>
              </a:rPr>
              <a:t>try</a:t>
            </a:r>
          </a:p>
          <a:p>
            <a:r>
              <a:rPr lang="en-GB" dirty="0">
                <a:solidFill>
                  <a:srgbClr val="7030A0"/>
                </a:solidFill>
              </a:rPr>
              <a:t>        {</a:t>
            </a:r>
            <a:r>
              <a:rPr lang="en-GB" dirty="0"/>
              <a:t> </a:t>
            </a:r>
          </a:p>
          <a:p>
            <a:r>
              <a:rPr lang="en-GB" dirty="0"/>
              <a:t>            fun(); </a:t>
            </a:r>
          </a:p>
          <a:p>
            <a:r>
              <a:rPr lang="en-GB" dirty="0">
                <a:solidFill>
                  <a:srgbClr val="7030A0"/>
                </a:solidFill>
              </a:rPr>
              <a:t>        }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catch(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NullPointerException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e)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    { </a:t>
            </a:r>
          </a:p>
          <a:p>
            <a:r>
              <a:rPr lang="en-GB" dirty="0"/>
              <a:t>            </a:t>
            </a:r>
            <a:r>
              <a:rPr lang="en-GB" dirty="0" err="1"/>
              <a:t>System.out.println</a:t>
            </a:r>
            <a:r>
              <a:rPr lang="en-GB" dirty="0"/>
              <a:t>("Caught in main."); 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}</a:t>
            </a:r>
            <a:r>
              <a:rPr lang="en-GB" dirty="0"/>
              <a:t> </a:t>
            </a:r>
          </a:p>
          <a:p>
            <a:r>
              <a:rPr lang="en-GB" dirty="0"/>
              <a:t>    } </a:t>
            </a:r>
          </a:p>
          <a:p>
            <a:r>
              <a:rPr lang="en-GB" dirty="0"/>
              <a:t>} </a:t>
            </a:r>
          </a:p>
          <a:p>
            <a:r>
              <a:rPr lang="en-GB" b="1" dirty="0"/>
              <a:t>Output:</a:t>
            </a:r>
          </a:p>
          <a:p>
            <a:r>
              <a:rPr lang="en-GB" dirty="0"/>
              <a:t>Caught inside fun().</a:t>
            </a:r>
          </a:p>
          <a:p>
            <a:r>
              <a:rPr lang="en-GB" dirty="0"/>
              <a:t>Caught in main.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5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Used in the method signature </a:t>
            </a:r>
            <a:r>
              <a:rPr lang="en-GB" dirty="0">
                <a:solidFill>
                  <a:srgbClr val="FF0000"/>
                </a:solidFill>
              </a:rPr>
              <a:t>used to declare an exception which might get thrown by the function while executing the code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Multiple exceptions </a:t>
            </a:r>
            <a:r>
              <a:rPr lang="en-GB" dirty="0"/>
              <a:t>with throws keyword.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Syntax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accessModifier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returnType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methodName</a:t>
            </a:r>
            <a:r>
              <a:rPr lang="en-GB" dirty="0">
                <a:solidFill>
                  <a:srgbClr val="7030A0"/>
                </a:solidFill>
              </a:rPr>
              <a:t>()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throws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ExceptionType1, ExceptionType2 …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  // code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i="1" dirty="0"/>
              <a:t>throws</a:t>
            </a:r>
            <a:r>
              <a:rPr lang="en-GB" sz="14400" dirty="0"/>
              <a:t> keyword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3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DB4B6-F9C1-428D-B9DD-91A31552CCD3}"/>
              </a:ext>
            </a:extLst>
          </p:cNvPr>
          <p:cNvSpPr/>
          <p:nvPr/>
        </p:nvSpPr>
        <p:spPr>
          <a:xfrm>
            <a:off x="199698" y="790902"/>
            <a:ext cx="780656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3: throws keyword</a:t>
            </a:r>
          </a:p>
          <a:p>
            <a:r>
              <a:rPr lang="en-GB" sz="2000" dirty="0"/>
              <a:t>import java.io.*;</a:t>
            </a:r>
          </a:p>
          <a:p>
            <a:r>
              <a:rPr lang="en-GB" sz="2000" dirty="0"/>
              <a:t>class Main {</a:t>
            </a:r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rgbClr val="00B050"/>
                </a:solidFill>
              </a:rPr>
              <a:t>public static void </a:t>
            </a:r>
            <a:r>
              <a:rPr lang="en-GB" sz="2000" dirty="0" err="1">
                <a:solidFill>
                  <a:srgbClr val="00B050"/>
                </a:solidFill>
              </a:rPr>
              <a:t>findFile</a:t>
            </a:r>
            <a:r>
              <a:rPr lang="en-GB" sz="2000" dirty="0">
                <a:solidFill>
                  <a:srgbClr val="00B050"/>
                </a:solidFill>
              </a:rPr>
              <a:t>() </a:t>
            </a:r>
            <a:r>
              <a:rPr lang="en-GB" sz="2000" b="1" dirty="0">
                <a:solidFill>
                  <a:srgbClr val="FF0000"/>
                </a:solidFill>
              </a:rPr>
              <a:t>throws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IOException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0070C0"/>
                </a:solidFill>
              </a:rPr>
              <a:t>{</a:t>
            </a:r>
          </a:p>
          <a:p>
            <a:r>
              <a:rPr lang="en-GB" sz="2000" dirty="0"/>
              <a:t>    // code that may produce IOException</a:t>
            </a:r>
          </a:p>
          <a:p>
            <a:r>
              <a:rPr lang="en-GB" sz="2000" dirty="0"/>
              <a:t>    File </a:t>
            </a:r>
            <a:r>
              <a:rPr lang="en-GB" sz="2000" dirty="0" err="1"/>
              <a:t>newFile</a:t>
            </a:r>
            <a:r>
              <a:rPr lang="en-GB" sz="2000" dirty="0"/>
              <a:t>=new File("test.txt");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FileInputStream</a:t>
            </a:r>
            <a:r>
              <a:rPr lang="en-GB" sz="2000" dirty="0"/>
              <a:t> stream=new </a:t>
            </a:r>
            <a:r>
              <a:rPr lang="en-GB" sz="2000" dirty="0" err="1"/>
              <a:t>FileInputStream</a:t>
            </a:r>
            <a:r>
              <a:rPr lang="en-GB" sz="2000" dirty="0"/>
              <a:t>(</a:t>
            </a:r>
            <a:r>
              <a:rPr lang="en-GB" sz="2000" dirty="0" err="1"/>
              <a:t>newFile</a:t>
            </a:r>
            <a:r>
              <a:rPr lang="en-GB" sz="2000" dirty="0"/>
              <a:t>);</a:t>
            </a:r>
          </a:p>
          <a:p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}</a:t>
            </a:r>
          </a:p>
          <a:p>
            <a:r>
              <a:rPr lang="en-GB" sz="2000" dirty="0"/>
              <a:t> public static void main(String[] </a:t>
            </a:r>
            <a:r>
              <a:rPr lang="en-GB" sz="2000" dirty="0" err="1"/>
              <a:t>args</a:t>
            </a:r>
            <a:r>
              <a:rPr lang="en-GB" sz="2000" dirty="0"/>
              <a:t>) {</a:t>
            </a:r>
          </a:p>
          <a:p>
            <a:r>
              <a:rPr lang="en-GB" sz="2000" dirty="0">
                <a:solidFill>
                  <a:srgbClr val="7030A0"/>
                </a:solidFill>
              </a:rPr>
              <a:t>    try{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findFile</a:t>
            </a:r>
            <a:r>
              <a:rPr lang="en-GB" sz="2000" dirty="0"/>
              <a:t>();</a:t>
            </a:r>
          </a:p>
          <a:p>
            <a:r>
              <a:rPr lang="en-GB" sz="2000" dirty="0"/>
              <a:t>   </a:t>
            </a:r>
            <a:r>
              <a:rPr lang="en-GB" sz="2000" dirty="0">
                <a:solidFill>
                  <a:srgbClr val="7030A0"/>
                </a:solidFill>
              </a:rPr>
              <a:t> }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catch(IOException e){</a:t>
            </a:r>
          </a:p>
          <a:p>
            <a:r>
              <a:rPr lang="en-GB" sz="2000" dirty="0"/>
              <a:t>      </a:t>
            </a:r>
            <a:r>
              <a:rPr lang="en-GB" sz="2000" dirty="0" err="1"/>
              <a:t>System.out.println</a:t>
            </a:r>
            <a:r>
              <a:rPr lang="en-GB" sz="2000" dirty="0"/>
              <a:t>(e);</a:t>
            </a:r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GB" sz="2000" dirty="0"/>
              <a:t>  } </a:t>
            </a:r>
          </a:p>
          <a:p>
            <a:r>
              <a:rPr lang="en-GB" sz="2000" dirty="0"/>
              <a:t>}</a:t>
            </a:r>
          </a:p>
          <a:p>
            <a:r>
              <a:rPr lang="en-GB" sz="2000" b="1" dirty="0"/>
              <a:t>Output:</a:t>
            </a:r>
          </a:p>
          <a:p>
            <a:r>
              <a:rPr lang="en-GB" sz="2000" dirty="0" err="1"/>
              <a:t>java.io.FileNotFoundException</a:t>
            </a:r>
            <a:r>
              <a:rPr lang="en-GB" sz="2000" dirty="0"/>
              <a:t>: test.txt (No such file or directory)</a:t>
            </a:r>
          </a:p>
        </p:txBody>
      </p:sp>
    </p:spTree>
    <p:extLst>
      <p:ext uri="{BB962C8B-B14F-4D97-AF65-F5344CB8AC3E}">
        <p14:creationId xmlns:p14="http://schemas.microsoft.com/office/powerpoint/2010/main" val="156853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DB4B6-F9C1-428D-B9DD-91A31552CCD3}"/>
              </a:ext>
            </a:extLst>
          </p:cNvPr>
          <p:cNvSpPr/>
          <p:nvPr/>
        </p:nvSpPr>
        <p:spPr>
          <a:xfrm>
            <a:off x="78828" y="804038"/>
            <a:ext cx="4332887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//Example 4: throws with multiple </a:t>
            </a:r>
          </a:p>
          <a:p>
            <a:r>
              <a:rPr lang="en-GB" sz="2000" dirty="0"/>
              <a:t>// exceptions</a:t>
            </a:r>
          </a:p>
          <a:p>
            <a:r>
              <a:rPr lang="en-GB" sz="2000" dirty="0"/>
              <a:t>import java.io.*;</a:t>
            </a:r>
          </a:p>
          <a:p>
            <a:r>
              <a:rPr lang="en-GB" sz="2000" dirty="0"/>
              <a:t>class </a:t>
            </a:r>
            <a:r>
              <a:rPr lang="en-GB" sz="2000" dirty="0" err="1"/>
              <a:t>ThrowExample</a:t>
            </a:r>
            <a:r>
              <a:rPr lang="en-GB" sz="2000" dirty="0"/>
              <a:t> { </a:t>
            </a:r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rgbClr val="00B050"/>
                </a:solidFill>
              </a:rPr>
              <a:t>void </a:t>
            </a:r>
            <a:r>
              <a:rPr lang="en-GB" sz="2000" dirty="0" err="1">
                <a:solidFill>
                  <a:srgbClr val="00B050"/>
                </a:solidFill>
              </a:rPr>
              <a:t>myMethod</a:t>
            </a:r>
            <a:r>
              <a:rPr lang="en-GB" sz="2000" dirty="0">
                <a:solidFill>
                  <a:srgbClr val="00B050"/>
                </a:solidFill>
              </a:rPr>
              <a:t>(int </a:t>
            </a:r>
            <a:r>
              <a:rPr lang="en-GB" sz="2000" dirty="0" err="1">
                <a:solidFill>
                  <a:srgbClr val="00B050"/>
                </a:solidFill>
              </a:rPr>
              <a:t>num</a:t>
            </a:r>
            <a:r>
              <a:rPr lang="en-GB" sz="2000" dirty="0">
                <a:solidFill>
                  <a:srgbClr val="00B050"/>
                </a:solidFill>
              </a:rPr>
              <a:t>) </a:t>
            </a:r>
            <a:r>
              <a:rPr lang="en-GB" sz="2000" b="1" dirty="0">
                <a:solidFill>
                  <a:srgbClr val="FF0000"/>
                </a:solidFill>
              </a:rPr>
              <a:t>throws </a:t>
            </a:r>
            <a:r>
              <a:rPr lang="en-GB" sz="2000" dirty="0">
                <a:solidFill>
                  <a:srgbClr val="00B0F0"/>
                </a:solidFill>
              </a:rPr>
              <a:t>IOException, </a:t>
            </a:r>
            <a:r>
              <a:rPr lang="en-GB" sz="2000" dirty="0" err="1">
                <a:solidFill>
                  <a:srgbClr val="00B0F0"/>
                </a:solidFill>
              </a:rPr>
              <a:t>ClassNotFoundException</a:t>
            </a:r>
            <a:r>
              <a:rPr lang="en-GB" sz="2000" b="1" dirty="0">
                <a:solidFill>
                  <a:srgbClr val="00B0F0"/>
                </a:solidFill>
              </a:rPr>
              <a:t>{</a:t>
            </a:r>
            <a:r>
              <a:rPr lang="en-GB" sz="2000" dirty="0">
                <a:solidFill>
                  <a:srgbClr val="00B0F0"/>
                </a:solidFill>
              </a:rPr>
              <a:t> </a:t>
            </a:r>
          </a:p>
          <a:p>
            <a:r>
              <a:rPr lang="en-GB" sz="2000" dirty="0"/>
              <a:t>     if(</a:t>
            </a:r>
            <a:r>
              <a:rPr lang="en-GB" sz="2000" dirty="0" err="1"/>
              <a:t>num</a:t>
            </a:r>
            <a:r>
              <a:rPr lang="en-GB" sz="2000" dirty="0"/>
              <a:t>==1)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FF0000"/>
                </a:solidFill>
              </a:rPr>
              <a:t>throw new IOException("IOException Occurred");</a:t>
            </a:r>
          </a:p>
          <a:p>
            <a:r>
              <a:rPr lang="en-GB" sz="2000" dirty="0"/>
              <a:t>     else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FF0000"/>
                </a:solidFill>
              </a:rPr>
              <a:t>throw new </a:t>
            </a:r>
            <a:r>
              <a:rPr lang="en-GB" sz="2000" dirty="0" err="1">
                <a:solidFill>
                  <a:srgbClr val="FF0000"/>
                </a:solidFill>
              </a:rPr>
              <a:t>ClassNotFoundException</a:t>
            </a:r>
            <a:r>
              <a:rPr lang="en-GB" sz="2000" dirty="0">
                <a:solidFill>
                  <a:srgbClr val="FF0000"/>
                </a:solidFill>
              </a:rPr>
              <a:t>("</a:t>
            </a:r>
            <a:r>
              <a:rPr lang="en-GB" sz="2000" dirty="0" err="1">
                <a:solidFill>
                  <a:srgbClr val="FF0000"/>
                </a:solidFill>
              </a:rPr>
              <a:t>ClassNotFoundException</a:t>
            </a:r>
            <a:r>
              <a:rPr lang="en-GB" sz="2000" dirty="0">
                <a:solidFill>
                  <a:srgbClr val="FF0000"/>
                </a:solidFill>
              </a:rPr>
              <a:t>");</a:t>
            </a:r>
          </a:p>
          <a:p>
            <a:r>
              <a:rPr lang="en-GB" sz="2000" b="1" dirty="0">
                <a:solidFill>
                  <a:srgbClr val="00B0F0"/>
                </a:solidFill>
              </a:rPr>
              <a:t>  } </a:t>
            </a:r>
          </a:p>
          <a:p>
            <a:r>
              <a:rPr lang="en-GB" sz="2000" dirty="0"/>
              <a:t>} </a:t>
            </a:r>
          </a:p>
          <a:p>
            <a:endParaRPr lang="en-GB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8A6D99-5283-4AD0-B3DC-FBBA4C04345F}"/>
              </a:ext>
            </a:extLst>
          </p:cNvPr>
          <p:cNvSpPr/>
          <p:nvPr/>
        </p:nvSpPr>
        <p:spPr>
          <a:xfrm>
            <a:off x="4582515" y="811923"/>
            <a:ext cx="4332886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public class Example1{ </a:t>
            </a:r>
          </a:p>
          <a:p>
            <a:r>
              <a:rPr lang="en-GB" sz="2000" dirty="0"/>
              <a:t>  public static void main(String </a:t>
            </a:r>
            <a:r>
              <a:rPr lang="en-GB" sz="2000" dirty="0" err="1"/>
              <a:t>args</a:t>
            </a:r>
            <a:r>
              <a:rPr lang="en-GB" sz="2000" dirty="0"/>
              <a:t>[]){ </a:t>
            </a:r>
          </a:p>
          <a:p>
            <a:r>
              <a:rPr lang="en-GB" sz="2000" dirty="0"/>
              <a:t>   </a:t>
            </a:r>
            <a:r>
              <a:rPr lang="en-GB" sz="2000" dirty="0">
                <a:solidFill>
                  <a:srgbClr val="7030A0"/>
                </a:solidFill>
              </a:rPr>
              <a:t>try{</a:t>
            </a:r>
            <a:r>
              <a:rPr lang="en-GB" sz="2000" dirty="0"/>
              <a:t> </a:t>
            </a:r>
          </a:p>
          <a:p>
            <a:r>
              <a:rPr lang="en-GB" sz="2000" dirty="0"/>
              <a:t>     </a:t>
            </a:r>
            <a:r>
              <a:rPr lang="en-GB" sz="2000" dirty="0" err="1"/>
              <a:t>ThrowExample</a:t>
            </a:r>
            <a:r>
              <a:rPr lang="en-GB" sz="2000" dirty="0"/>
              <a:t> </a:t>
            </a:r>
            <a:r>
              <a:rPr lang="en-GB" sz="2000" dirty="0" err="1"/>
              <a:t>obj</a:t>
            </a:r>
            <a:r>
              <a:rPr lang="en-GB" sz="2000" dirty="0"/>
              <a:t>=new </a:t>
            </a:r>
            <a:r>
              <a:rPr lang="en-GB" sz="2000" dirty="0" err="1"/>
              <a:t>ThrowExample</a:t>
            </a:r>
            <a:r>
              <a:rPr lang="en-GB" sz="2000" dirty="0"/>
              <a:t>(); </a:t>
            </a:r>
          </a:p>
          <a:p>
            <a:r>
              <a:rPr lang="en-GB" sz="2000" dirty="0"/>
              <a:t>     </a:t>
            </a:r>
            <a:r>
              <a:rPr lang="en-GB" sz="2000" dirty="0" err="1"/>
              <a:t>obj.myMethod</a:t>
            </a:r>
            <a:r>
              <a:rPr lang="en-GB" sz="2000" dirty="0"/>
              <a:t>(1); </a:t>
            </a:r>
          </a:p>
          <a:p>
            <a:r>
              <a:rPr lang="en-GB" sz="2000" dirty="0"/>
              <a:t>   </a:t>
            </a:r>
            <a:r>
              <a:rPr lang="en-GB" sz="2000" dirty="0">
                <a:solidFill>
                  <a:srgbClr val="7030A0"/>
                </a:solidFill>
              </a:rPr>
              <a:t>}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catch(Exception ex){</a:t>
            </a:r>
          </a:p>
          <a:p>
            <a:r>
              <a:rPr lang="en-GB" sz="2000" dirty="0"/>
              <a:t>     </a:t>
            </a:r>
            <a:r>
              <a:rPr lang="en-GB" sz="2000" dirty="0" err="1"/>
              <a:t>System.out.println</a:t>
            </a:r>
            <a:r>
              <a:rPr lang="en-GB" sz="2000" dirty="0"/>
              <a:t>(ex);</a:t>
            </a:r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} </a:t>
            </a:r>
          </a:p>
          <a:p>
            <a:r>
              <a:rPr lang="en-GB" sz="2000" dirty="0"/>
              <a:t>  }</a:t>
            </a:r>
          </a:p>
          <a:p>
            <a:r>
              <a:rPr lang="en-GB" sz="2000" dirty="0"/>
              <a:t>}</a:t>
            </a:r>
          </a:p>
          <a:p>
            <a:r>
              <a:rPr lang="en-GB" sz="2000" b="1" dirty="0"/>
              <a:t>Output:</a:t>
            </a:r>
          </a:p>
          <a:p>
            <a:r>
              <a:rPr lang="en-GB" sz="2000" dirty="0" err="1"/>
              <a:t>java.io.IOException</a:t>
            </a:r>
            <a:r>
              <a:rPr lang="en-GB" sz="2000" dirty="0"/>
              <a:t>: IOException Occurred</a:t>
            </a:r>
          </a:p>
        </p:txBody>
      </p:sp>
    </p:spTree>
    <p:extLst>
      <p:ext uri="{BB962C8B-B14F-4D97-AF65-F5344CB8AC3E}">
        <p14:creationId xmlns:p14="http://schemas.microsoft.com/office/powerpoint/2010/main" val="299389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3E0EA4-1C8F-467D-9156-42BEFEE78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53041"/>
              </p:ext>
            </p:extLst>
          </p:nvPr>
        </p:nvGraphicFramePr>
        <p:xfrm>
          <a:off x="211928" y="838201"/>
          <a:ext cx="8551073" cy="55902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85475">
                  <a:extLst>
                    <a:ext uri="{9D8B030D-6E8A-4147-A177-3AD203B41FA5}">
                      <a16:colId xmlns:a16="http://schemas.microsoft.com/office/drawing/2014/main" val="3715136480"/>
                    </a:ext>
                  </a:extLst>
                </a:gridCol>
                <a:gridCol w="3432799">
                  <a:extLst>
                    <a:ext uri="{9D8B030D-6E8A-4147-A177-3AD203B41FA5}">
                      <a16:colId xmlns:a16="http://schemas.microsoft.com/office/drawing/2014/main" val="3316779299"/>
                    </a:ext>
                  </a:extLst>
                </a:gridCol>
                <a:gridCol w="3432799">
                  <a:extLst>
                    <a:ext uri="{9D8B030D-6E8A-4147-A177-3AD203B41FA5}">
                      <a16:colId xmlns:a16="http://schemas.microsoft.com/office/drawing/2014/main" val="4004782117"/>
                    </a:ext>
                  </a:extLst>
                </a:gridCol>
              </a:tblGrid>
              <a:tr h="29948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dirty="0">
                          <a:effectLst/>
                        </a:rPr>
                        <a:t>throw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b="1" dirty="0">
                          <a:effectLst/>
                        </a:rPr>
                        <a:t>throws</a:t>
                      </a:r>
                    </a:p>
                  </a:txBody>
                  <a:tcPr marL="36594" marR="36594" marT="36594" marB="36594"/>
                </a:tc>
                <a:extLst>
                  <a:ext uri="{0D108BD9-81ED-4DB2-BD59-A6C34878D82A}">
                    <a16:rowId xmlns:a16="http://schemas.microsoft.com/office/drawing/2014/main" val="515398731"/>
                  </a:ext>
                </a:extLst>
              </a:tr>
              <a:tr h="971336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effectLst/>
                        </a:rPr>
                        <a:t>Definition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Throw is a keyword which is used to throw an exception explicitly in the program inside a function or inside a block of code.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Throws is a keyword used in the method signature used to declare an exception which might get thrown by the function while executing the code.</a:t>
                      </a:r>
                    </a:p>
                  </a:txBody>
                  <a:tcPr marL="36594" marR="36594" marT="36594" marB="36594"/>
                </a:tc>
                <a:extLst>
                  <a:ext uri="{0D108BD9-81ED-4DB2-BD59-A6C34878D82A}">
                    <a16:rowId xmlns:a16="http://schemas.microsoft.com/office/drawing/2014/main" val="2596352461"/>
                  </a:ext>
                </a:extLst>
              </a:tr>
              <a:tr h="971336">
                <a:tc>
                  <a:txBody>
                    <a:bodyPr/>
                    <a:lstStyle/>
                    <a:p>
                      <a:pPr fontAlgn="t"/>
                      <a:r>
                        <a:rPr lang="en-GB" sz="1600" b="1">
                          <a:effectLst/>
                        </a:rPr>
                        <a:t>Internal implementation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Internally throw is implemented as it is allowed to throw only single exception at a time i.e we cannot throw multiple exception with throw keyword.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On other hand we can declare multiple exceptions with throws keyword that could get thrown by the function where throws keyword is used.</a:t>
                      </a:r>
                    </a:p>
                  </a:txBody>
                  <a:tcPr marL="36594" marR="36594" marT="36594" marB="36594"/>
                </a:tc>
                <a:extLst>
                  <a:ext uri="{0D108BD9-81ED-4DB2-BD59-A6C34878D82A}">
                    <a16:rowId xmlns:a16="http://schemas.microsoft.com/office/drawing/2014/main" val="1999124062"/>
                  </a:ext>
                </a:extLst>
              </a:tr>
              <a:tr h="1425468">
                <a:tc>
                  <a:txBody>
                    <a:bodyPr/>
                    <a:lstStyle/>
                    <a:p>
                      <a:pPr fontAlgn="t"/>
                      <a:r>
                        <a:rPr lang="en-GB" sz="1600" b="1">
                          <a:effectLst/>
                        </a:rPr>
                        <a:t>Type of exception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With throw keyword we can propagate only unchecked exception i.e checked exception cannot be propagated using throw.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On other hand with throws keyword both checked and unchecked exceptions can be declared and for the propagation checked exception must use throws keyword followed by specific exception class name.</a:t>
                      </a:r>
                    </a:p>
                  </a:txBody>
                  <a:tcPr marL="36594" marR="36594" marT="36594" marB="36594"/>
                </a:tc>
                <a:extLst>
                  <a:ext uri="{0D108BD9-81ED-4DB2-BD59-A6C34878D82A}">
                    <a16:rowId xmlns:a16="http://schemas.microsoft.com/office/drawing/2014/main" val="539680521"/>
                  </a:ext>
                </a:extLst>
              </a:tr>
              <a:tr h="693503">
                <a:tc>
                  <a:txBody>
                    <a:bodyPr/>
                    <a:lstStyle/>
                    <a:p>
                      <a:pPr fontAlgn="t"/>
                      <a:r>
                        <a:rPr lang="en-GB" sz="1600" b="1">
                          <a:effectLst/>
                        </a:rPr>
                        <a:t>Syntax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Syntax wise throw keyword is followed by the instance variable.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On other hand syntax wise throws keyword is followed by exception class names.</a:t>
                      </a:r>
                    </a:p>
                  </a:txBody>
                  <a:tcPr marL="36594" marR="36594" marT="36594" marB="36594"/>
                </a:tc>
                <a:extLst>
                  <a:ext uri="{0D108BD9-81ED-4DB2-BD59-A6C34878D82A}">
                    <a16:rowId xmlns:a16="http://schemas.microsoft.com/office/drawing/2014/main" val="3600530100"/>
                  </a:ext>
                </a:extLst>
              </a:tr>
              <a:tr h="744271">
                <a:tc>
                  <a:txBody>
                    <a:bodyPr/>
                    <a:lstStyle/>
                    <a:p>
                      <a:pPr fontAlgn="t"/>
                      <a:r>
                        <a:rPr lang="en-GB" sz="1600" b="1" dirty="0">
                          <a:effectLst/>
                        </a:rPr>
                        <a:t>Declaration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In order to use throw keyword we should know that throw keyword is used within the method.</a:t>
                      </a:r>
                    </a:p>
                  </a:txBody>
                  <a:tcPr marL="36594" marR="36594" marT="36594" marB="365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On other hand throws keyword is used with the method signature.</a:t>
                      </a:r>
                    </a:p>
                  </a:txBody>
                  <a:tcPr marL="36594" marR="36594" marT="36594" marB="36594"/>
                </a:tc>
                <a:extLst>
                  <a:ext uri="{0D108BD9-81ED-4DB2-BD59-A6C34878D82A}">
                    <a16:rowId xmlns:a16="http://schemas.microsoft.com/office/drawing/2014/main" val="209272812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8AD0-463D-48EC-A174-D4BD670197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throw vs throws</a:t>
            </a:r>
          </a:p>
        </p:txBody>
      </p:sp>
    </p:spTree>
    <p:extLst>
      <p:ext uri="{BB962C8B-B14F-4D97-AF65-F5344CB8AC3E}">
        <p14:creationId xmlns:p14="http://schemas.microsoft.com/office/powerpoint/2010/main" val="423810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dirty="0">
                <a:solidFill>
                  <a:srgbClr val="FF0000"/>
                </a:solidFill>
              </a:rPr>
              <a:t> create own exception by extending Exception class.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Syntax: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class </a:t>
            </a:r>
            <a:r>
              <a:rPr lang="en-GB" dirty="0" err="1">
                <a:solidFill>
                  <a:srgbClr val="7030A0"/>
                </a:solidFill>
              </a:rPr>
              <a:t>own_exception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extends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Exception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User defined exception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3CA68-191E-4CE4-A41D-112D9B1E71B3}"/>
              </a:ext>
            </a:extLst>
          </p:cNvPr>
          <p:cNvSpPr/>
          <p:nvPr/>
        </p:nvSpPr>
        <p:spPr>
          <a:xfrm>
            <a:off x="533400" y="2994533"/>
            <a:ext cx="70866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//Example 5: User defined exception</a:t>
            </a:r>
          </a:p>
          <a:p>
            <a:r>
              <a:rPr lang="en-GB" sz="2200" dirty="0">
                <a:solidFill>
                  <a:srgbClr val="FF0000"/>
                </a:solidFill>
              </a:rPr>
              <a:t>class</a:t>
            </a:r>
            <a:r>
              <a:rPr lang="en-GB" sz="2200" dirty="0"/>
              <a:t> </a:t>
            </a:r>
            <a:r>
              <a:rPr lang="en-GB" sz="2200" dirty="0" err="1">
                <a:solidFill>
                  <a:srgbClr val="7030A0"/>
                </a:solidFill>
              </a:rPr>
              <a:t>InvalidProductException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FF0000"/>
                </a:solidFill>
              </a:rPr>
              <a:t>extends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accent6">
                    <a:lumMod val="50000"/>
                  </a:schemeClr>
                </a:solidFill>
              </a:rPr>
              <a:t>Exception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  public </a:t>
            </a:r>
            <a:r>
              <a:rPr lang="en-GB" sz="2200" dirty="0" err="1"/>
              <a:t>InvalidProductException</a:t>
            </a:r>
            <a:r>
              <a:rPr lang="en-GB" sz="2200" dirty="0"/>
              <a:t>(String s)</a:t>
            </a:r>
          </a:p>
          <a:p>
            <a:r>
              <a:rPr lang="en-GB" sz="2200" dirty="0"/>
              <a:t>    {</a:t>
            </a:r>
          </a:p>
          <a:p>
            <a:r>
              <a:rPr lang="en-GB" sz="2200" dirty="0"/>
              <a:t>        // Call constructor of parent Exception</a:t>
            </a:r>
          </a:p>
          <a:p>
            <a:r>
              <a:rPr lang="en-GB" sz="2200" dirty="0"/>
              <a:t>        super(s);</a:t>
            </a:r>
          </a:p>
          <a:p>
            <a:r>
              <a:rPr lang="en-GB" sz="2200" dirty="0"/>
              <a:t>    }</a:t>
            </a:r>
          </a:p>
          <a:p>
            <a:r>
              <a:rPr lang="en-GB" sz="22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15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2024</Words>
  <Application>Microsoft Office PowerPoint</Application>
  <PresentationFormat>On-screen Show (4:3)</PresentationFormat>
  <Paragraphs>328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763</cp:revision>
  <dcterms:created xsi:type="dcterms:W3CDTF">2011-09-14T09:42:05Z</dcterms:created>
  <dcterms:modified xsi:type="dcterms:W3CDTF">2021-11-16T07:55:23Z</dcterms:modified>
</cp:coreProperties>
</file>