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313" r:id="rId3"/>
    <p:sldId id="328" r:id="rId4"/>
    <p:sldId id="340" r:id="rId5"/>
    <p:sldId id="329" r:id="rId6"/>
    <p:sldId id="332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9" r:id="rId15"/>
    <p:sldId id="350" r:id="rId16"/>
    <p:sldId id="351" r:id="rId17"/>
    <p:sldId id="352" r:id="rId18"/>
    <p:sldId id="2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2" autoAdjust="0"/>
  </p:normalViewPr>
  <p:slideViewPr>
    <p:cSldViewPr>
      <p:cViewPr>
        <p:scale>
          <a:sx n="112" d="100"/>
          <a:sy n="112" d="100"/>
        </p:scale>
        <p:origin x="102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 Pawar 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 member and method are </a:t>
            </a:r>
            <a:r>
              <a:rPr lang="en-GB" dirty="0">
                <a:solidFill>
                  <a:srgbClr val="FF0000"/>
                </a:solidFill>
              </a:rPr>
              <a:t>only accessible by the classes of the same package and the subclasses present in any package</a:t>
            </a:r>
            <a:r>
              <a:rPr lang="en-GB" dirty="0"/>
              <a:t>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Similar to default access modifier with one exception that it has visibility in sub classes.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Classes cannot be declared protected.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Used in a parent child relationship.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Protected Access Modifier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944CC-7944-46A2-BF8B-E7BC75A2CF5C}"/>
              </a:ext>
            </a:extLst>
          </p:cNvPr>
          <p:cNvSpPr/>
          <p:nvPr/>
        </p:nvSpPr>
        <p:spPr>
          <a:xfrm>
            <a:off x="147145" y="3457904"/>
            <a:ext cx="427245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4: To understand protected access</a:t>
            </a:r>
          </a:p>
          <a:p>
            <a:r>
              <a:rPr lang="en-GB" dirty="0"/>
              <a:t>//Addition.java </a:t>
            </a:r>
          </a:p>
          <a:p>
            <a:r>
              <a:rPr lang="en-GB" dirty="0"/>
              <a:t>package </a:t>
            </a:r>
            <a:r>
              <a:rPr lang="en-GB" dirty="0" err="1"/>
              <a:t>abcpackage</a:t>
            </a:r>
            <a:r>
              <a:rPr lang="en-GB" dirty="0"/>
              <a:t>;</a:t>
            </a:r>
          </a:p>
          <a:p>
            <a:r>
              <a:rPr lang="en-GB" dirty="0"/>
              <a:t>public class Addition {</a:t>
            </a:r>
          </a:p>
          <a:p>
            <a:r>
              <a:rPr lang="en-GB" dirty="0">
                <a:solidFill>
                  <a:srgbClr val="FF0000"/>
                </a:solidFill>
              </a:rPr>
              <a:t>   protected int </a:t>
            </a:r>
            <a:r>
              <a:rPr lang="en-GB" dirty="0" err="1">
                <a:solidFill>
                  <a:srgbClr val="FF0000"/>
                </a:solidFill>
              </a:rPr>
              <a:t>addTwoNumbers</a:t>
            </a:r>
            <a:r>
              <a:rPr lang="en-GB" dirty="0">
                <a:solidFill>
                  <a:srgbClr val="FF0000"/>
                </a:solidFill>
              </a:rPr>
              <a:t>(int a, int b)</a:t>
            </a:r>
            <a:r>
              <a:rPr lang="en-GB" dirty="0"/>
              <a:t>{</a:t>
            </a:r>
          </a:p>
          <a:p>
            <a:r>
              <a:rPr lang="en-GB" dirty="0"/>
              <a:t>	return </a:t>
            </a:r>
            <a:r>
              <a:rPr lang="en-GB" dirty="0" err="1"/>
              <a:t>a+b</a:t>
            </a:r>
            <a:r>
              <a:rPr lang="en-GB" dirty="0"/>
              <a:t>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51AE12-E385-438D-9DD3-AFB7C2DDF907}"/>
              </a:ext>
            </a:extLst>
          </p:cNvPr>
          <p:cNvSpPr/>
          <p:nvPr/>
        </p:nvSpPr>
        <p:spPr>
          <a:xfrm>
            <a:off x="4488774" y="3429000"/>
            <a:ext cx="4572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//Test.java</a:t>
            </a:r>
          </a:p>
          <a:p>
            <a:r>
              <a:rPr lang="en-GB" dirty="0"/>
              <a:t>package </a:t>
            </a:r>
            <a:r>
              <a:rPr lang="en-GB" dirty="0" err="1"/>
              <a:t>xyzpackage</a:t>
            </a:r>
            <a:r>
              <a:rPr lang="en-GB" dirty="0"/>
              <a:t>;</a:t>
            </a:r>
          </a:p>
          <a:p>
            <a:r>
              <a:rPr lang="en-GB" dirty="0"/>
              <a:t>import </a:t>
            </a:r>
            <a:r>
              <a:rPr lang="en-GB" dirty="0" err="1"/>
              <a:t>abcpackage</a:t>
            </a:r>
            <a:r>
              <a:rPr lang="en-GB" dirty="0"/>
              <a:t>.*;</a:t>
            </a:r>
          </a:p>
          <a:p>
            <a:r>
              <a:rPr lang="en-GB" dirty="0"/>
              <a:t>class Test extends Addition{</a:t>
            </a:r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[]){</a:t>
            </a:r>
          </a:p>
          <a:p>
            <a:r>
              <a:rPr lang="en-GB" dirty="0"/>
              <a:t>	Test </a:t>
            </a:r>
            <a:r>
              <a:rPr lang="en-GB" dirty="0" err="1"/>
              <a:t>obj</a:t>
            </a:r>
            <a:r>
              <a:rPr lang="en-GB" dirty="0"/>
              <a:t> = new Test();</a:t>
            </a:r>
          </a:p>
          <a:p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</a:rPr>
              <a:t>System.out.println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obj.addTwoNumbers</a:t>
            </a:r>
            <a:r>
              <a:rPr lang="en-GB" dirty="0">
                <a:solidFill>
                  <a:srgbClr val="FF0000"/>
                </a:solidFill>
              </a:rPr>
              <a:t>(11, 22));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  <a:p>
            <a:r>
              <a:rPr lang="en-GB" dirty="0">
                <a:solidFill>
                  <a:srgbClr val="00B0F0"/>
                </a:solidFill>
              </a:rPr>
              <a:t>Output: </a:t>
            </a:r>
            <a:r>
              <a:rPr lang="en-GB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14346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Members, methods and classes that are declared </a:t>
            </a:r>
            <a:r>
              <a:rPr lang="en-GB" dirty="0">
                <a:solidFill>
                  <a:srgbClr val="FF0000"/>
                </a:solidFill>
              </a:rPr>
              <a:t>public</a:t>
            </a:r>
            <a:r>
              <a:rPr lang="en-GB" dirty="0"/>
              <a:t> can be </a:t>
            </a:r>
            <a:r>
              <a:rPr lang="en-GB" dirty="0">
                <a:solidFill>
                  <a:srgbClr val="FF0000"/>
                </a:solidFill>
              </a:rPr>
              <a:t>accessed from anywhere</a:t>
            </a:r>
            <a:r>
              <a:rPr lang="en-GB" dirty="0"/>
              <a:t>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Doesn’t put any restriction on the access.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Public Access Modifier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944CC-7944-46A2-BF8B-E7BC75A2CF5C}"/>
              </a:ext>
            </a:extLst>
          </p:cNvPr>
          <p:cNvSpPr/>
          <p:nvPr/>
        </p:nvSpPr>
        <p:spPr>
          <a:xfrm>
            <a:off x="96364" y="2274838"/>
            <a:ext cx="427245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5: To understand public access</a:t>
            </a:r>
          </a:p>
          <a:p>
            <a:r>
              <a:rPr lang="en-GB" dirty="0"/>
              <a:t>//Addition.java</a:t>
            </a:r>
          </a:p>
          <a:p>
            <a:r>
              <a:rPr lang="en-GB" dirty="0"/>
              <a:t>package </a:t>
            </a:r>
            <a:r>
              <a:rPr lang="en-GB" dirty="0" err="1"/>
              <a:t>abcpackage</a:t>
            </a:r>
            <a:r>
              <a:rPr lang="en-GB" dirty="0"/>
              <a:t>;</a:t>
            </a:r>
          </a:p>
          <a:p>
            <a:r>
              <a:rPr lang="en-GB" dirty="0"/>
              <a:t>public class Addition {</a:t>
            </a:r>
          </a:p>
          <a:p>
            <a:endParaRPr lang="en-GB" dirty="0"/>
          </a:p>
          <a:p>
            <a:r>
              <a:rPr lang="en-GB" dirty="0"/>
              <a:t>   </a:t>
            </a:r>
            <a:r>
              <a:rPr lang="en-GB" dirty="0">
                <a:solidFill>
                  <a:srgbClr val="FF0000"/>
                </a:solidFill>
              </a:rPr>
              <a:t>public int </a:t>
            </a:r>
            <a:r>
              <a:rPr lang="en-GB" dirty="0" err="1">
                <a:solidFill>
                  <a:srgbClr val="FF0000"/>
                </a:solidFill>
              </a:rPr>
              <a:t>addTwoNumbers</a:t>
            </a:r>
            <a:r>
              <a:rPr lang="en-GB" dirty="0">
                <a:solidFill>
                  <a:srgbClr val="FF0000"/>
                </a:solidFill>
              </a:rPr>
              <a:t>(int a, int b</a:t>
            </a:r>
            <a:r>
              <a:rPr lang="en-GB" dirty="0"/>
              <a:t>){</a:t>
            </a:r>
          </a:p>
          <a:p>
            <a:r>
              <a:rPr lang="en-GB" dirty="0"/>
              <a:t>	return </a:t>
            </a:r>
            <a:r>
              <a:rPr lang="en-GB" dirty="0" err="1"/>
              <a:t>a+b</a:t>
            </a:r>
            <a:r>
              <a:rPr lang="en-GB" dirty="0"/>
              <a:t>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51AE12-E385-438D-9DD3-AFB7C2DDF907}"/>
              </a:ext>
            </a:extLst>
          </p:cNvPr>
          <p:cNvSpPr/>
          <p:nvPr/>
        </p:nvSpPr>
        <p:spPr>
          <a:xfrm>
            <a:off x="4495749" y="2274838"/>
            <a:ext cx="4572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//Test.java</a:t>
            </a:r>
          </a:p>
          <a:p>
            <a:r>
              <a:rPr lang="en-GB" dirty="0"/>
              <a:t>package </a:t>
            </a:r>
            <a:r>
              <a:rPr lang="en-GB" dirty="0" err="1"/>
              <a:t>xyzpackage</a:t>
            </a:r>
            <a:r>
              <a:rPr lang="en-GB" dirty="0"/>
              <a:t>;</a:t>
            </a:r>
          </a:p>
          <a:p>
            <a:r>
              <a:rPr lang="en-GB" dirty="0"/>
              <a:t>import </a:t>
            </a:r>
            <a:r>
              <a:rPr lang="en-GB" dirty="0" err="1"/>
              <a:t>abcpackage</a:t>
            </a:r>
            <a:r>
              <a:rPr lang="en-GB" dirty="0"/>
              <a:t>.*;</a:t>
            </a:r>
          </a:p>
          <a:p>
            <a:r>
              <a:rPr lang="en-GB" dirty="0"/>
              <a:t>class Test{</a:t>
            </a:r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[]){</a:t>
            </a:r>
          </a:p>
          <a:p>
            <a:r>
              <a:rPr lang="en-GB" dirty="0"/>
              <a:t>      Addition </a:t>
            </a:r>
            <a:r>
              <a:rPr lang="en-GB" dirty="0" err="1"/>
              <a:t>obj</a:t>
            </a:r>
            <a:r>
              <a:rPr lang="en-GB" dirty="0"/>
              <a:t> = new Addition();</a:t>
            </a:r>
          </a:p>
          <a:p>
            <a:r>
              <a:rPr lang="en-GB" dirty="0"/>
              <a:t>      </a:t>
            </a:r>
            <a:r>
              <a:rPr lang="en-GB" dirty="0" err="1">
                <a:solidFill>
                  <a:srgbClr val="FF0000"/>
                </a:solidFill>
              </a:rPr>
              <a:t>System.out.println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obj.addTwoNumbers</a:t>
            </a:r>
            <a:r>
              <a:rPr lang="en-GB" dirty="0">
                <a:solidFill>
                  <a:srgbClr val="FF0000"/>
                </a:solidFill>
              </a:rPr>
              <a:t>(100, 1));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  <a:p>
            <a:r>
              <a:rPr lang="en-GB" dirty="0">
                <a:solidFill>
                  <a:srgbClr val="00B0F0"/>
                </a:solidFill>
              </a:rPr>
              <a:t>Output:</a:t>
            </a:r>
          </a:p>
          <a:p>
            <a:r>
              <a:rPr lang="en-GB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29467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18F8F2-6F80-45AE-97B4-55D679F36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19895"/>
              </p:ext>
            </p:extLst>
          </p:nvPr>
        </p:nvGraphicFramePr>
        <p:xfrm>
          <a:off x="182562" y="1752600"/>
          <a:ext cx="8788824" cy="3017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0038">
                  <a:extLst>
                    <a:ext uri="{9D8B030D-6E8A-4147-A177-3AD203B41FA5}">
                      <a16:colId xmlns:a16="http://schemas.microsoft.com/office/drawing/2014/main" val="2846194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9141547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466917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80854591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430192861"/>
                    </a:ext>
                  </a:extLst>
                </a:gridCol>
                <a:gridCol w="1579986">
                  <a:extLst>
                    <a:ext uri="{9D8B030D-6E8A-4147-A177-3AD203B41FA5}">
                      <a16:colId xmlns:a16="http://schemas.microsoft.com/office/drawing/2014/main" val="3827767839"/>
                    </a:ext>
                  </a:extLst>
                </a:gridCol>
              </a:tblGrid>
              <a:tr h="1120367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Subclass (same package)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Subclass (different package)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Outside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066412"/>
                  </a:ext>
                </a:extLst>
              </a:tr>
              <a:tr h="430911">
                <a:tc>
                  <a:txBody>
                    <a:bodyPr/>
                    <a:lstStyle/>
                    <a:p>
                      <a:r>
                        <a:rPr lang="en-GB" sz="2400" dirty="0"/>
                        <a:t>public</a:t>
                      </a:r>
                      <a:endParaRPr lang="en-GB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71216"/>
                  </a:ext>
                </a:extLst>
              </a:tr>
              <a:tr h="430911">
                <a:tc>
                  <a:txBody>
                    <a:bodyPr/>
                    <a:lstStyle/>
                    <a:p>
                      <a:r>
                        <a:rPr lang="en-GB" sz="2400" dirty="0"/>
                        <a:t>protected</a:t>
                      </a:r>
                      <a:endParaRPr lang="en-GB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No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697661"/>
                  </a:ext>
                </a:extLst>
              </a:tr>
              <a:tr h="430911">
                <a:tc>
                  <a:txBody>
                    <a:bodyPr/>
                    <a:lstStyle/>
                    <a:p>
                      <a:r>
                        <a:rPr lang="en-GB" sz="2400" dirty="0"/>
                        <a:t>default</a:t>
                      </a:r>
                      <a:endParaRPr lang="en-GB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No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No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99364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400" dirty="0"/>
                        <a:t>private</a:t>
                      </a:r>
                      <a:endParaRPr lang="en-GB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Yes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No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No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No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No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86050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Access Modifier Summary</a:t>
            </a:r>
          </a:p>
        </p:txBody>
      </p:sp>
    </p:spTree>
    <p:extLst>
      <p:ext uri="{BB962C8B-B14F-4D97-AF65-F5344CB8AC3E}">
        <p14:creationId xmlns:p14="http://schemas.microsoft.com/office/powerpoint/2010/main" val="302301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Inheritance is a fundamental object-oriented design technique </a:t>
            </a:r>
            <a:r>
              <a:rPr lang="en-GB" dirty="0">
                <a:solidFill>
                  <a:srgbClr val="FF0000"/>
                </a:solidFill>
              </a:rPr>
              <a:t>used to create and organize reusable classes.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Inheritance allows a software developer to </a:t>
            </a:r>
            <a:r>
              <a:rPr lang="en-GB" dirty="0">
                <a:solidFill>
                  <a:srgbClr val="FF0000"/>
                </a:solidFill>
              </a:rPr>
              <a:t>derive a new class from an existing one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The existing class is called </a:t>
            </a:r>
            <a:r>
              <a:rPr lang="en-GB" dirty="0">
                <a:solidFill>
                  <a:srgbClr val="FF0000"/>
                </a:solidFill>
              </a:rPr>
              <a:t>the parent class, or superclass, or base class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The derived class is called the </a:t>
            </a:r>
            <a:r>
              <a:rPr lang="en-GB" dirty="0">
                <a:solidFill>
                  <a:srgbClr val="FF0000"/>
                </a:solidFill>
              </a:rPr>
              <a:t>child class or subclass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As the name implies, the </a:t>
            </a:r>
            <a:r>
              <a:rPr lang="en-GB" dirty="0">
                <a:solidFill>
                  <a:srgbClr val="7030A0"/>
                </a:solidFill>
              </a:rPr>
              <a:t>child inherits characteristics of the parent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That is, </a:t>
            </a:r>
            <a:r>
              <a:rPr lang="en-GB" dirty="0">
                <a:solidFill>
                  <a:srgbClr val="7030A0"/>
                </a:solidFill>
              </a:rPr>
              <a:t>the child class inherits the methods and data defined by the parent class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Inheritance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41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Inheritance relationships are shown in </a:t>
            </a:r>
            <a:r>
              <a:rPr lang="en-GB" dirty="0">
                <a:solidFill>
                  <a:srgbClr val="FF0000"/>
                </a:solidFill>
              </a:rPr>
              <a:t>a UML class diagram</a:t>
            </a:r>
            <a:r>
              <a:rPr lang="en-GB" dirty="0"/>
              <a:t> using a solid arrow with an unfilled triangular arrowhead pointing to the parent class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Inheritance creates an </a:t>
            </a:r>
            <a:r>
              <a:rPr lang="en-US" altLang="en-US" i="1" dirty="0"/>
              <a:t>i</a:t>
            </a:r>
            <a:r>
              <a:rPr lang="en-US" altLang="en-US" i="1" dirty="0">
                <a:solidFill>
                  <a:srgbClr val="FF0000"/>
                </a:solidFill>
              </a:rPr>
              <a:t>s-a</a:t>
            </a:r>
            <a:r>
              <a:rPr lang="en-US" altLang="en-US" dirty="0">
                <a:solidFill>
                  <a:srgbClr val="FF0000"/>
                </a:solidFill>
              </a:rPr>
              <a:t> relationship</a:t>
            </a:r>
            <a:r>
              <a:rPr lang="en-US" altLang="en-US" dirty="0"/>
              <a:t>, meaning the child </a:t>
            </a:r>
            <a:r>
              <a:rPr lang="en-US" altLang="en-US" i="1" dirty="0"/>
              <a:t>is a</a:t>
            </a:r>
            <a:r>
              <a:rPr lang="en-US" altLang="en-US" dirty="0"/>
              <a:t> more specific version of the parent.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dirty="0"/>
              <a:t>A programmer can tailor a derived class as needed by adding new variables or methods, or by modifying the inherited ones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dirty="0"/>
              <a:t>Software reuse is a fundamental benefit of inheritance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Inheritance (2) </a:t>
            </a:r>
            <a:endParaRPr lang="en-GB" dirty="0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BA53098F-8BE2-48C3-A18B-62570E72C8EB}"/>
              </a:ext>
            </a:extLst>
          </p:cNvPr>
          <p:cNvGrpSpPr>
            <a:grpSpLocks/>
          </p:cNvGrpSpPr>
          <p:nvPr/>
        </p:nvGrpSpPr>
        <p:grpSpPr bwMode="auto">
          <a:xfrm>
            <a:off x="3374228" y="2046881"/>
            <a:ext cx="1600200" cy="1704975"/>
            <a:chOff x="2400" y="1662"/>
            <a:chExt cx="1008" cy="1074"/>
          </a:xfrm>
        </p:grpSpPr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24038F7D-38C1-4E94-848B-9E7DC0C5B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0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DFFC1B36-8B94-43D6-BD68-51B7D70C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4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A4EA3F05-0064-406C-A849-C63B19166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62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tx1"/>
                  </a:solidFill>
                  <a:latin typeface="Arial Unicode MS" pitchFamily="34" charset="-128"/>
                </a:rPr>
                <a:t>Vehicle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D4FC16B5-B5D8-420D-9E87-8A640492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478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  <a:latin typeface="Arial Unicode MS" pitchFamily="34" charset="-128"/>
                </a:rPr>
                <a:t>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46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In Java, the reserved word </a:t>
            </a:r>
            <a:r>
              <a:rPr lang="en-GB" b="1" dirty="0">
                <a:solidFill>
                  <a:srgbClr val="FF0000"/>
                </a:solidFill>
              </a:rPr>
              <a:t>extends</a:t>
            </a:r>
            <a:r>
              <a:rPr lang="en-GB" dirty="0"/>
              <a:t> to establish an inheritance relationship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How to derive subclasses?</a:t>
            </a:r>
            <a:endParaRPr lang="en-GB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516575-C900-4BF8-956C-EABEF3DC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056217"/>
            <a:ext cx="541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class Car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000" dirty="0">
                <a:latin typeface="Courier New" panose="02070309020205020404" pitchFamily="49" charset="0"/>
              </a:rPr>
              <a:t> Vehicle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class contents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3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Inheritance Example (1)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3E766-8D24-4FB2-91AF-BA5D6E433C64}"/>
              </a:ext>
            </a:extLst>
          </p:cNvPr>
          <p:cNvSpPr/>
          <p:nvPr/>
        </p:nvSpPr>
        <p:spPr>
          <a:xfrm>
            <a:off x="211928" y="838200"/>
            <a:ext cx="3445672" cy="3643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//Example 6: Book.java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public class</a:t>
            </a:r>
            <a:r>
              <a:rPr lang="en-US" altLang="en-US" dirty="0">
                <a:latin typeface="Calibri (Body)"/>
              </a:rPr>
              <a:t> Book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</a:t>
            </a: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protected int</a:t>
            </a:r>
            <a:r>
              <a:rPr lang="en-US" altLang="en-US" dirty="0">
                <a:latin typeface="Calibri (Body)"/>
              </a:rPr>
              <a:t> pages = 1500;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  <a:latin typeface="Calibri (Body)"/>
              </a:rPr>
              <a:t>//  Pages mutator.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public void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setPages</a:t>
            </a:r>
            <a:r>
              <a:rPr lang="en-US" altLang="en-US" dirty="0">
                <a:latin typeface="Calibri (Body)"/>
              </a:rPr>
              <a:t> (</a:t>
            </a: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int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numPages</a:t>
            </a:r>
            <a:r>
              <a:rPr lang="en-US" altLang="en-US" dirty="0">
                <a:latin typeface="Calibri (Body)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   pages = </a:t>
            </a:r>
            <a:r>
              <a:rPr lang="en-US" altLang="en-US" dirty="0" err="1">
                <a:latin typeface="Calibri (Body)"/>
              </a:rPr>
              <a:t>numPages</a:t>
            </a:r>
            <a:r>
              <a:rPr lang="en-US" altLang="en-US" dirty="0">
                <a:latin typeface="Calibri (Body)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  <a:latin typeface="Calibri (Body)"/>
              </a:rPr>
              <a:t>//  Pages accessor.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public int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getPages</a:t>
            </a:r>
            <a:r>
              <a:rPr lang="en-US" altLang="en-US" dirty="0">
                <a:latin typeface="Calibri (Body)"/>
              </a:rPr>
              <a:t> ()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   </a:t>
            </a: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return</a:t>
            </a:r>
            <a:r>
              <a:rPr lang="en-US" altLang="en-US" dirty="0">
                <a:latin typeface="Calibri (Body)"/>
              </a:rPr>
              <a:t> pages;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B2E3C-5E05-4E16-B0D9-9077EC1E173B}"/>
              </a:ext>
            </a:extLst>
          </p:cNvPr>
          <p:cNvSpPr/>
          <p:nvPr/>
        </p:nvSpPr>
        <p:spPr>
          <a:xfrm>
            <a:off x="3886200" y="838200"/>
            <a:ext cx="4953000" cy="5166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//Example 6: Dictionary.java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Calibri (Body)"/>
              </a:rPr>
              <a:t>public class Dictionary extends Book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</a:t>
            </a: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private int</a:t>
            </a:r>
            <a:r>
              <a:rPr lang="en-US" altLang="en-US" dirty="0">
                <a:latin typeface="Calibri (Body)"/>
              </a:rPr>
              <a:t> definitions = 52500;</a:t>
            </a:r>
          </a:p>
          <a:p>
            <a:pPr>
              <a:lnSpc>
                <a:spcPct val="80000"/>
              </a:lnSpc>
            </a:pPr>
            <a:endParaRPr lang="en-US" altLang="en-US" sz="900" dirty="0">
              <a:latin typeface="Calibri (Body)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</a:t>
            </a:r>
            <a:r>
              <a:rPr lang="en-US" altLang="en-US" dirty="0">
                <a:solidFill>
                  <a:schemeClr val="hlink"/>
                </a:solidFill>
                <a:latin typeface="Calibri (Body)"/>
              </a:rPr>
              <a:t>//  Prints a message using both local and inherited values.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</a:t>
            </a: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public double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computeRatio</a:t>
            </a:r>
            <a:r>
              <a:rPr lang="en-US" altLang="en-US" dirty="0">
                <a:latin typeface="Calibri (Body)"/>
              </a:rPr>
              <a:t> ()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   return definitions/pages;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}</a:t>
            </a:r>
          </a:p>
          <a:p>
            <a:pPr>
              <a:lnSpc>
                <a:spcPct val="80000"/>
              </a:lnSpc>
            </a:pPr>
            <a:endParaRPr lang="en-US" altLang="en-US" sz="900" dirty="0">
              <a:latin typeface="Calibri (Body)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</a:t>
            </a:r>
            <a:r>
              <a:rPr lang="en-US" altLang="en-US" dirty="0">
                <a:solidFill>
                  <a:schemeClr val="hlink"/>
                </a:solidFill>
                <a:latin typeface="Calibri (Body)"/>
              </a:rPr>
              <a:t>//  Definitions mutator.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</a:t>
            </a: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public void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setDefinitions</a:t>
            </a:r>
            <a:r>
              <a:rPr lang="en-US" altLang="en-US" dirty="0">
                <a:latin typeface="Calibri (Body)"/>
              </a:rPr>
              <a:t> (</a:t>
            </a: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int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numDefinitions</a:t>
            </a:r>
            <a:r>
              <a:rPr lang="en-US" altLang="en-US" dirty="0">
                <a:latin typeface="Calibri (Body)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   definitions = </a:t>
            </a:r>
            <a:r>
              <a:rPr lang="en-US" altLang="en-US" dirty="0" err="1">
                <a:latin typeface="Calibri (Body)"/>
              </a:rPr>
              <a:t>numDefinitions</a:t>
            </a:r>
            <a:r>
              <a:rPr lang="en-US" altLang="en-US" dirty="0">
                <a:latin typeface="Calibri (Body)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}</a:t>
            </a:r>
          </a:p>
          <a:p>
            <a:pPr>
              <a:lnSpc>
                <a:spcPct val="80000"/>
              </a:lnSpc>
            </a:pPr>
            <a:endParaRPr lang="en-US" altLang="en-US" sz="900" dirty="0">
              <a:latin typeface="Calibri (Body)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</a:t>
            </a:r>
            <a:r>
              <a:rPr lang="en-US" altLang="en-US" dirty="0">
                <a:solidFill>
                  <a:schemeClr val="hlink"/>
                </a:solidFill>
                <a:latin typeface="Calibri (Body)"/>
              </a:rPr>
              <a:t>//  Definitions accessor.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</a:t>
            </a: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public int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getDefinitions</a:t>
            </a:r>
            <a:r>
              <a:rPr lang="en-US" altLang="en-US" dirty="0">
                <a:latin typeface="Calibri (Body)"/>
              </a:rPr>
              <a:t> ()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   </a:t>
            </a: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return</a:t>
            </a:r>
            <a:r>
              <a:rPr lang="en-US" altLang="en-US" dirty="0">
                <a:latin typeface="Calibri (Body)"/>
              </a:rPr>
              <a:t> definitions;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</a:t>
            </a: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73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Inheritance Example (2)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C026F4-E29A-4D12-8DE6-5396302023F5}"/>
              </a:ext>
            </a:extLst>
          </p:cNvPr>
          <p:cNvSpPr/>
          <p:nvPr/>
        </p:nvSpPr>
        <p:spPr>
          <a:xfrm>
            <a:off x="227694" y="874816"/>
            <a:ext cx="7392306" cy="5416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//Example 7: Words.java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public class</a:t>
            </a:r>
            <a:r>
              <a:rPr lang="en-US" altLang="en-US" dirty="0">
                <a:latin typeface="Calibri (Body)"/>
              </a:rPr>
              <a:t> Words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</a:t>
            </a:r>
            <a:r>
              <a:rPr lang="en-US" altLang="en-US" dirty="0">
                <a:solidFill>
                  <a:schemeClr val="hlink"/>
                </a:solidFill>
                <a:latin typeface="Calibri (Body)"/>
              </a:rPr>
              <a:t>//----------------------------------------------------------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  <a:latin typeface="Calibri (Body)"/>
              </a:rPr>
              <a:t>   //  Instantiates a derived class and invokes its inherited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  <a:latin typeface="Calibri (Body)"/>
              </a:rPr>
              <a:t>   //  and local methods.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  <a:latin typeface="Calibri (Body)"/>
              </a:rPr>
              <a:t>   //----------------------------------------------------------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</a:t>
            </a: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public static void</a:t>
            </a:r>
            <a:r>
              <a:rPr lang="en-US" altLang="en-US" dirty="0">
                <a:latin typeface="Calibri (Body)"/>
              </a:rPr>
              <a:t> main (String[] </a:t>
            </a:r>
            <a:r>
              <a:rPr lang="en-US" altLang="en-US" dirty="0" err="1">
                <a:latin typeface="Calibri (Body)"/>
              </a:rPr>
              <a:t>args</a:t>
            </a:r>
            <a:r>
              <a:rPr lang="en-US" altLang="en-US" dirty="0">
                <a:latin typeface="Calibri (Body)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   Dictionary </a:t>
            </a:r>
            <a:r>
              <a:rPr lang="en-US" altLang="en-US" dirty="0" err="1">
                <a:latin typeface="Calibri (Body)"/>
              </a:rPr>
              <a:t>webster</a:t>
            </a:r>
            <a:r>
              <a:rPr lang="en-US" altLang="en-US" dirty="0">
                <a:latin typeface="Calibri (Body)"/>
              </a:rPr>
              <a:t> = </a:t>
            </a:r>
            <a:r>
              <a:rPr lang="en-US" altLang="en-US" dirty="0">
                <a:solidFill>
                  <a:schemeClr val="accent2"/>
                </a:solidFill>
                <a:latin typeface="Calibri (Body)"/>
              </a:rPr>
              <a:t>new</a:t>
            </a:r>
            <a:r>
              <a:rPr lang="en-US" altLang="en-US" dirty="0">
                <a:latin typeface="Calibri (Body)"/>
              </a:rPr>
              <a:t> Dictionary();</a:t>
            </a:r>
          </a:p>
          <a:p>
            <a:pPr>
              <a:lnSpc>
                <a:spcPct val="80000"/>
              </a:lnSpc>
            </a:pPr>
            <a:endParaRPr lang="en-US" altLang="en-US" dirty="0">
              <a:latin typeface="Calibri (Body)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   </a:t>
            </a:r>
            <a:r>
              <a:rPr lang="en-US" altLang="en-US" dirty="0" err="1">
                <a:latin typeface="Calibri (Body)"/>
              </a:rPr>
              <a:t>System.out.println</a:t>
            </a:r>
            <a:r>
              <a:rPr lang="en-US" altLang="en-US" dirty="0">
                <a:latin typeface="Calibri (Body)"/>
              </a:rPr>
              <a:t> (</a:t>
            </a:r>
            <a:r>
              <a:rPr lang="en-US" altLang="en-US" dirty="0">
                <a:solidFill>
                  <a:srgbClr val="008000"/>
                </a:solidFill>
                <a:latin typeface="Calibri (Body)"/>
              </a:rPr>
              <a:t>"Number of pages: "</a:t>
            </a:r>
            <a:r>
              <a:rPr lang="en-US" altLang="en-US" dirty="0">
                <a:latin typeface="Calibri (Body)"/>
              </a:rPr>
              <a:t> + </a:t>
            </a:r>
            <a:r>
              <a:rPr lang="en-US" altLang="en-US" dirty="0" err="1">
                <a:latin typeface="Calibri (Body)"/>
              </a:rPr>
              <a:t>webster.getPages</a:t>
            </a:r>
            <a:r>
              <a:rPr lang="en-US" altLang="en-US" dirty="0">
                <a:latin typeface="Calibri (Body)"/>
              </a:rPr>
              <a:t>());</a:t>
            </a:r>
          </a:p>
          <a:p>
            <a:pPr>
              <a:lnSpc>
                <a:spcPct val="80000"/>
              </a:lnSpc>
            </a:pPr>
            <a:endParaRPr lang="en-US" altLang="en-US" dirty="0">
              <a:latin typeface="Calibri (Body)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   </a:t>
            </a:r>
            <a:r>
              <a:rPr lang="en-US" altLang="en-US" dirty="0" err="1">
                <a:latin typeface="Calibri (Body)"/>
              </a:rPr>
              <a:t>System.out.println</a:t>
            </a:r>
            <a:r>
              <a:rPr lang="en-US" altLang="en-US" dirty="0">
                <a:latin typeface="Calibri (Body)"/>
              </a:rPr>
              <a:t> (</a:t>
            </a:r>
            <a:r>
              <a:rPr lang="en-US" altLang="en-US" dirty="0">
                <a:solidFill>
                  <a:srgbClr val="008000"/>
                </a:solidFill>
                <a:latin typeface="Calibri (Body)"/>
              </a:rPr>
              <a:t>"Number of definitions: "</a:t>
            </a:r>
            <a:r>
              <a:rPr lang="en-US" altLang="en-US" dirty="0">
                <a:latin typeface="Calibri (Body)"/>
              </a:rPr>
              <a:t> + </a:t>
            </a:r>
            <a:r>
              <a:rPr lang="en-US" altLang="en-US" dirty="0" err="1">
                <a:latin typeface="Calibri (Body)"/>
              </a:rPr>
              <a:t>webster.getDefinitions</a:t>
            </a:r>
            <a:r>
              <a:rPr lang="en-US" altLang="en-US" dirty="0">
                <a:latin typeface="Calibri (Body)"/>
              </a:rPr>
              <a:t>());</a:t>
            </a:r>
          </a:p>
          <a:p>
            <a:pPr>
              <a:lnSpc>
                <a:spcPct val="80000"/>
              </a:lnSpc>
            </a:pPr>
            <a:endParaRPr lang="en-US" altLang="en-US" dirty="0">
              <a:latin typeface="Calibri (Body)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   </a:t>
            </a:r>
            <a:r>
              <a:rPr lang="en-US" altLang="en-US" dirty="0" err="1">
                <a:latin typeface="Calibri (Body)"/>
              </a:rPr>
              <a:t>System.out.println</a:t>
            </a:r>
            <a:r>
              <a:rPr lang="en-US" altLang="en-US" dirty="0">
                <a:latin typeface="Calibri (Body)"/>
              </a:rPr>
              <a:t> (</a:t>
            </a:r>
            <a:r>
              <a:rPr lang="en-US" altLang="en-US" dirty="0">
                <a:solidFill>
                  <a:srgbClr val="008000"/>
                </a:solidFill>
                <a:latin typeface="Calibri (Body)"/>
              </a:rPr>
              <a:t>"Definitions per page: "</a:t>
            </a:r>
            <a:r>
              <a:rPr lang="en-US" altLang="en-US" dirty="0">
                <a:latin typeface="Calibri (Body)"/>
              </a:rPr>
              <a:t> + </a:t>
            </a:r>
            <a:r>
              <a:rPr lang="en-US" altLang="en-US" dirty="0" err="1">
                <a:latin typeface="Calibri (Body)"/>
              </a:rPr>
              <a:t>webster.computeRatio</a:t>
            </a:r>
            <a:r>
              <a:rPr lang="en-US" altLang="en-US" dirty="0">
                <a:latin typeface="Calibri (Body)"/>
              </a:rPr>
              <a:t>());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libri (Body)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dirty="0">
              <a:solidFill>
                <a:srgbClr val="FF0000"/>
              </a:solidFill>
              <a:latin typeface="Calibri (Body)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B0F0"/>
                </a:solidFill>
                <a:latin typeface="Calibri (Body)"/>
              </a:rPr>
              <a:t>Output: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Number of pages: 1500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Number of definitions: 52500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Definitions per page: 35</a:t>
            </a:r>
          </a:p>
          <a:p>
            <a:pPr>
              <a:lnSpc>
                <a:spcPct val="80000"/>
              </a:lnSpc>
            </a:pPr>
            <a:endParaRPr lang="en-US" alt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14758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Encapsulation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of Encapsulation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Modifiers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Inheritance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of Inheritance</a:t>
            </a:r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C629022-9C6F-40A9-8D99-074769A5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12768"/>
            <a:ext cx="75438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Sources ( Slide 2:17)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http://www.cs.loyola.edu/~lawrie/CS630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800" dirty="0">
                <a:latin typeface="Arial" panose="020B0604020202020204" pitchFamily="34" charset="0"/>
              </a:rPr>
              <a:t>https://beginnersbook.com/2013/03/inheritance-in-java/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Means </a:t>
            </a:r>
            <a:r>
              <a:rPr lang="en-GB" dirty="0">
                <a:solidFill>
                  <a:srgbClr val="FF0000"/>
                </a:solidFill>
              </a:rPr>
              <a:t>hiding implementation </a:t>
            </a:r>
            <a:r>
              <a:rPr lang="en-GB" dirty="0"/>
              <a:t>details from users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In another way, </a:t>
            </a:r>
            <a:r>
              <a:rPr lang="en-GB" dirty="0">
                <a:solidFill>
                  <a:srgbClr val="FF0000"/>
                </a:solidFill>
              </a:rPr>
              <a:t>binding object state(fields) and behaviour(methods) together</a:t>
            </a:r>
            <a:r>
              <a:rPr lang="en-GB" dirty="0"/>
              <a:t>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Creating a </a:t>
            </a:r>
            <a:r>
              <a:rPr lang="en-GB" dirty="0">
                <a:solidFill>
                  <a:srgbClr val="FF0000"/>
                </a:solidFill>
              </a:rPr>
              <a:t>class</a:t>
            </a:r>
            <a:r>
              <a:rPr lang="en-GB" dirty="0"/>
              <a:t> is nothing but encapsulation.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Private members </a:t>
            </a:r>
            <a:r>
              <a:rPr lang="en-US" altLang="ja-JP" dirty="0"/>
              <a:t>are only accessed within same class.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Public members</a:t>
            </a:r>
            <a:r>
              <a:rPr lang="en-US" altLang="ja-JP" dirty="0"/>
              <a:t> are accessible outside the class.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Improves maintainability and flexibility and re-usability.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Fields can be made read-only or write-only.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Details of implementation are hidden from users.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Encapsulation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27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Example of Encapsulation 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211928" y="726273"/>
            <a:ext cx="4055272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1: Encapsulation </a:t>
            </a:r>
          </a:p>
          <a:p>
            <a:r>
              <a:rPr lang="en-GB" dirty="0"/>
              <a:t>class </a:t>
            </a:r>
            <a:r>
              <a:rPr lang="en-GB" dirty="0" err="1"/>
              <a:t>EncapsulationDemo</a:t>
            </a:r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private int </a:t>
            </a:r>
            <a:r>
              <a:rPr lang="en-GB" dirty="0" err="1">
                <a:solidFill>
                  <a:srgbClr val="FF0000"/>
                </a:solidFill>
              </a:rPr>
              <a:t>ssn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  <a:p>
            <a:r>
              <a:rPr lang="en-GB" dirty="0">
                <a:solidFill>
                  <a:srgbClr val="FF0000"/>
                </a:solidFill>
              </a:rPr>
              <a:t>    private String </a:t>
            </a:r>
            <a:r>
              <a:rPr lang="en-GB" dirty="0" err="1">
                <a:solidFill>
                  <a:srgbClr val="FF0000"/>
                </a:solidFill>
              </a:rPr>
              <a:t>empName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  <a:p>
            <a:r>
              <a:rPr lang="en-GB" dirty="0">
                <a:solidFill>
                  <a:srgbClr val="FF0000"/>
                </a:solidFill>
              </a:rPr>
              <a:t>    private int </a:t>
            </a:r>
            <a:r>
              <a:rPr lang="en-GB" dirty="0" err="1">
                <a:solidFill>
                  <a:srgbClr val="FF0000"/>
                </a:solidFill>
              </a:rPr>
              <a:t>empAge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  <a:p>
            <a:r>
              <a:rPr lang="en-GB" dirty="0"/>
              <a:t>    //Getter and Setter methods</a:t>
            </a:r>
          </a:p>
          <a:p>
            <a:r>
              <a:rPr lang="en-GB" dirty="0">
                <a:solidFill>
                  <a:srgbClr val="00B050"/>
                </a:solidFill>
              </a:rPr>
              <a:t>    public int </a:t>
            </a:r>
            <a:r>
              <a:rPr lang="en-GB" dirty="0" err="1">
                <a:solidFill>
                  <a:srgbClr val="00B050"/>
                </a:solidFill>
              </a:rPr>
              <a:t>getEmpSSN</a:t>
            </a:r>
            <a:r>
              <a:rPr lang="en-GB" dirty="0">
                <a:solidFill>
                  <a:srgbClr val="00B050"/>
                </a:solidFill>
              </a:rPr>
              <a:t>()</a:t>
            </a:r>
            <a:r>
              <a:rPr lang="en-GB" dirty="0"/>
              <a:t>{</a:t>
            </a:r>
          </a:p>
          <a:p>
            <a:r>
              <a:rPr lang="en-GB" dirty="0"/>
              <a:t>        return </a:t>
            </a:r>
            <a:r>
              <a:rPr lang="en-GB" dirty="0" err="1"/>
              <a:t>ssn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>
                <a:solidFill>
                  <a:srgbClr val="00B050"/>
                </a:solidFill>
              </a:rPr>
              <a:t>    public String </a:t>
            </a:r>
            <a:r>
              <a:rPr lang="en-GB" dirty="0" err="1">
                <a:solidFill>
                  <a:srgbClr val="00B050"/>
                </a:solidFill>
              </a:rPr>
              <a:t>getEmpName</a:t>
            </a:r>
            <a:r>
              <a:rPr lang="en-GB" dirty="0">
                <a:solidFill>
                  <a:srgbClr val="00B050"/>
                </a:solidFill>
              </a:rPr>
              <a:t>(</a:t>
            </a:r>
            <a:r>
              <a:rPr lang="en-GB" dirty="0"/>
              <a:t>){</a:t>
            </a:r>
          </a:p>
          <a:p>
            <a:r>
              <a:rPr lang="en-GB" dirty="0"/>
              <a:t>        return </a:t>
            </a:r>
            <a:r>
              <a:rPr lang="en-GB" dirty="0" err="1"/>
              <a:t>empName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public int </a:t>
            </a:r>
            <a:r>
              <a:rPr lang="en-GB" dirty="0" err="1">
                <a:solidFill>
                  <a:srgbClr val="00B050"/>
                </a:solidFill>
              </a:rPr>
              <a:t>getEmpAge</a:t>
            </a:r>
            <a:r>
              <a:rPr lang="en-GB" dirty="0">
                <a:solidFill>
                  <a:srgbClr val="00B050"/>
                </a:solidFill>
              </a:rPr>
              <a:t>(){</a:t>
            </a:r>
          </a:p>
          <a:p>
            <a:r>
              <a:rPr lang="en-GB" dirty="0"/>
              <a:t>        return </a:t>
            </a:r>
            <a:r>
              <a:rPr lang="en-GB" dirty="0" err="1"/>
              <a:t>empAge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public void </a:t>
            </a:r>
            <a:r>
              <a:rPr lang="en-GB" dirty="0" err="1">
                <a:solidFill>
                  <a:srgbClr val="00B050"/>
                </a:solidFill>
              </a:rPr>
              <a:t>setEmpAge</a:t>
            </a:r>
            <a:r>
              <a:rPr lang="en-GB" dirty="0">
                <a:solidFill>
                  <a:srgbClr val="00B050"/>
                </a:solidFill>
              </a:rPr>
              <a:t>(int </a:t>
            </a:r>
            <a:r>
              <a:rPr lang="en-GB" dirty="0" err="1">
                <a:solidFill>
                  <a:srgbClr val="00B050"/>
                </a:solidFill>
              </a:rPr>
              <a:t>newValue</a:t>
            </a:r>
            <a:r>
              <a:rPr lang="en-GB" dirty="0">
                <a:solidFill>
                  <a:srgbClr val="00B050"/>
                </a:solidFill>
              </a:rPr>
              <a:t>){</a:t>
            </a:r>
          </a:p>
          <a:p>
            <a:r>
              <a:rPr lang="en-GB" dirty="0"/>
              <a:t>        </a:t>
            </a:r>
            <a:r>
              <a:rPr lang="en-GB" dirty="0" err="1"/>
              <a:t>empAge</a:t>
            </a:r>
            <a:r>
              <a:rPr lang="en-GB" dirty="0"/>
              <a:t> = </a:t>
            </a:r>
            <a:r>
              <a:rPr lang="en-GB" dirty="0" err="1"/>
              <a:t>newValue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public void </a:t>
            </a:r>
            <a:r>
              <a:rPr lang="en-GB" dirty="0" err="1">
                <a:solidFill>
                  <a:srgbClr val="00B050"/>
                </a:solidFill>
              </a:rPr>
              <a:t>setEmpName</a:t>
            </a:r>
            <a:r>
              <a:rPr lang="en-GB" dirty="0">
                <a:solidFill>
                  <a:srgbClr val="00B050"/>
                </a:solidFill>
              </a:rPr>
              <a:t>(String </a:t>
            </a:r>
            <a:r>
              <a:rPr lang="en-GB" dirty="0" err="1">
                <a:solidFill>
                  <a:srgbClr val="00B050"/>
                </a:solidFill>
              </a:rPr>
              <a:t>newValue</a:t>
            </a:r>
            <a:r>
              <a:rPr lang="en-GB" dirty="0">
                <a:solidFill>
                  <a:srgbClr val="00B050"/>
                </a:solidFill>
              </a:rPr>
              <a:t>){</a:t>
            </a:r>
          </a:p>
          <a:p>
            <a:r>
              <a:rPr lang="en-GB" dirty="0"/>
              <a:t>        </a:t>
            </a:r>
            <a:r>
              <a:rPr lang="en-GB" dirty="0" err="1"/>
              <a:t>empName</a:t>
            </a:r>
            <a:r>
              <a:rPr lang="en-GB" dirty="0"/>
              <a:t> = </a:t>
            </a:r>
            <a:r>
              <a:rPr lang="en-GB" dirty="0" err="1"/>
              <a:t>newValue</a:t>
            </a:r>
            <a:r>
              <a:rPr lang="en-GB" dirty="0"/>
              <a:t>;  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022C64-3949-419F-B68D-52B44CC032B4}"/>
              </a:ext>
            </a:extLst>
          </p:cNvPr>
          <p:cNvSpPr/>
          <p:nvPr/>
        </p:nvSpPr>
        <p:spPr>
          <a:xfrm>
            <a:off x="4482660" y="789337"/>
            <a:ext cx="4572000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public void </a:t>
            </a:r>
            <a:r>
              <a:rPr lang="en-GB" dirty="0" err="1">
                <a:solidFill>
                  <a:srgbClr val="00B050"/>
                </a:solidFill>
              </a:rPr>
              <a:t>setEmpSSN</a:t>
            </a:r>
            <a:r>
              <a:rPr lang="en-GB" dirty="0">
                <a:solidFill>
                  <a:srgbClr val="00B050"/>
                </a:solidFill>
              </a:rPr>
              <a:t>(int </a:t>
            </a:r>
            <a:r>
              <a:rPr lang="en-GB" dirty="0" err="1">
                <a:solidFill>
                  <a:srgbClr val="00B050"/>
                </a:solidFill>
              </a:rPr>
              <a:t>newValue</a:t>
            </a:r>
            <a:r>
              <a:rPr lang="en-GB" dirty="0">
                <a:solidFill>
                  <a:srgbClr val="00B050"/>
                </a:solidFill>
              </a:rPr>
              <a:t>){</a:t>
            </a:r>
          </a:p>
          <a:p>
            <a:r>
              <a:rPr lang="en-GB" dirty="0"/>
              <a:t>        </a:t>
            </a:r>
            <a:r>
              <a:rPr lang="en-GB" dirty="0" err="1"/>
              <a:t>ssn</a:t>
            </a:r>
            <a:r>
              <a:rPr lang="en-GB" dirty="0"/>
              <a:t> = </a:t>
            </a:r>
            <a:r>
              <a:rPr lang="en-GB" dirty="0" err="1"/>
              <a:t>newValue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public class </a:t>
            </a:r>
            <a:r>
              <a:rPr lang="en-GB" dirty="0" err="1"/>
              <a:t>EncapsTest</a:t>
            </a:r>
            <a:r>
              <a:rPr lang="en-GB" dirty="0"/>
              <a:t>{</a:t>
            </a:r>
          </a:p>
          <a:p>
            <a:r>
              <a:rPr lang="en-GB" dirty="0"/>
              <a:t>    public static void main(String </a:t>
            </a:r>
            <a:r>
              <a:rPr lang="en-GB" dirty="0" err="1"/>
              <a:t>args</a:t>
            </a:r>
            <a:r>
              <a:rPr lang="en-GB" dirty="0"/>
              <a:t>[]){</a:t>
            </a:r>
          </a:p>
          <a:p>
            <a:r>
              <a:rPr lang="en-GB" dirty="0"/>
              <a:t>         </a:t>
            </a:r>
            <a:r>
              <a:rPr lang="en-GB" dirty="0" err="1"/>
              <a:t>EncapsulationDemo</a:t>
            </a:r>
            <a:r>
              <a:rPr lang="en-GB" dirty="0"/>
              <a:t> </a:t>
            </a:r>
            <a:r>
              <a:rPr lang="en-GB" dirty="0" err="1"/>
              <a:t>obj</a:t>
            </a:r>
            <a:r>
              <a:rPr lang="en-GB" dirty="0"/>
              <a:t> = new </a:t>
            </a:r>
            <a:r>
              <a:rPr lang="en-GB" dirty="0" err="1"/>
              <a:t>EncapsulationDemo</a:t>
            </a:r>
            <a:r>
              <a:rPr lang="en-GB" dirty="0"/>
              <a:t>();</a:t>
            </a:r>
          </a:p>
          <a:p>
            <a:r>
              <a:rPr lang="en-GB" dirty="0"/>
              <a:t>         </a:t>
            </a:r>
            <a:r>
              <a:rPr lang="en-GB" dirty="0" err="1"/>
              <a:t>obj.setEmpName</a:t>
            </a:r>
            <a:r>
              <a:rPr lang="en-GB" dirty="0"/>
              <a:t>("Mario");</a:t>
            </a:r>
          </a:p>
          <a:p>
            <a:r>
              <a:rPr lang="en-GB" dirty="0"/>
              <a:t>         </a:t>
            </a:r>
            <a:r>
              <a:rPr lang="en-GB" dirty="0" err="1"/>
              <a:t>obj.setEmpAge</a:t>
            </a:r>
            <a:r>
              <a:rPr lang="en-GB" dirty="0"/>
              <a:t>(32);</a:t>
            </a:r>
          </a:p>
          <a:p>
            <a:r>
              <a:rPr lang="en-GB" dirty="0"/>
              <a:t>         </a:t>
            </a:r>
            <a:r>
              <a:rPr lang="en-GB" dirty="0" err="1"/>
              <a:t>obj.setEmpSSN</a:t>
            </a:r>
            <a:r>
              <a:rPr lang="en-GB" dirty="0"/>
              <a:t>(112233);</a:t>
            </a:r>
          </a:p>
          <a:p>
            <a:r>
              <a:rPr lang="en-GB" dirty="0"/>
              <a:t>         </a:t>
            </a:r>
            <a:r>
              <a:rPr lang="en-GB" dirty="0" err="1"/>
              <a:t>System.out.println</a:t>
            </a:r>
            <a:r>
              <a:rPr lang="en-GB" dirty="0"/>
              <a:t>("Employee Name: " + </a:t>
            </a:r>
            <a:r>
              <a:rPr lang="en-GB" dirty="0" err="1"/>
              <a:t>obj.getEmpName</a:t>
            </a:r>
            <a:r>
              <a:rPr lang="en-GB" dirty="0"/>
              <a:t>());</a:t>
            </a:r>
          </a:p>
          <a:p>
            <a:r>
              <a:rPr lang="en-GB" dirty="0"/>
              <a:t>         </a:t>
            </a:r>
            <a:r>
              <a:rPr lang="en-GB" dirty="0" err="1"/>
              <a:t>System.out.println</a:t>
            </a:r>
            <a:r>
              <a:rPr lang="en-GB" dirty="0"/>
              <a:t>("Employee SSN: " + </a:t>
            </a:r>
            <a:r>
              <a:rPr lang="en-GB" dirty="0" err="1"/>
              <a:t>obj.getEmpSSN</a:t>
            </a:r>
            <a:r>
              <a:rPr lang="en-GB" dirty="0"/>
              <a:t>());</a:t>
            </a:r>
          </a:p>
          <a:p>
            <a:r>
              <a:rPr lang="en-GB" dirty="0"/>
              <a:t>         </a:t>
            </a:r>
            <a:r>
              <a:rPr lang="en-GB" dirty="0" err="1"/>
              <a:t>System.out.println</a:t>
            </a:r>
            <a:r>
              <a:rPr lang="en-GB" dirty="0"/>
              <a:t>("Employee Age: " + </a:t>
            </a:r>
            <a:r>
              <a:rPr lang="en-GB" dirty="0" err="1"/>
              <a:t>obj.getEmpAge</a:t>
            </a:r>
            <a:r>
              <a:rPr lang="en-GB" dirty="0"/>
              <a:t>());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32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2D9B-449C-4547-B584-D6D137F05F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78856"/>
            <a:ext cx="6569872" cy="363845"/>
          </a:xfrm>
        </p:spPr>
        <p:txBody>
          <a:bodyPr>
            <a:noAutofit/>
          </a:bodyPr>
          <a:lstStyle/>
          <a:p>
            <a:pPr indent="0"/>
            <a:r>
              <a:rPr lang="en-GB" dirty="0"/>
              <a:t>Example of Encapsulation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713D8-10FC-479E-BE6C-697655888ACD}"/>
              </a:ext>
            </a:extLst>
          </p:cNvPr>
          <p:cNvSpPr/>
          <p:nvPr/>
        </p:nvSpPr>
        <p:spPr>
          <a:xfrm>
            <a:off x="152400" y="914400"/>
            <a:ext cx="266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Output:</a:t>
            </a:r>
          </a:p>
          <a:p>
            <a:r>
              <a:rPr lang="en-GB" dirty="0"/>
              <a:t>Employee Name: Mario</a:t>
            </a:r>
          </a:p>
          <a:p>
            <a:r>
              <a:rPr lang="en-GB" dirty="0"/>
              <a:t>Employee SSN: 112233</a:t>
            </a:r>
          </a:p>
          <a:p>
            <a:r>
              <a:rPr lang="en-GB" dirty="0"/>
              <a:t>Employee Age: 32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A54C9-2580-4A1E-9EF1-65DA86CB6781}"/>
              </a:ext>
            </a:extLst>
          </p:cNvPr>
          <p:cNvSpPr/>
          <p:nvPr/>
        </p:nvSpPr>
        <p:spPr>
          <a:xfrm>
            <a:off x="304800" y="2520587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PT Sans"/>
              </a:rPr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426"/>
                </a:solidFill>
                <a:latin typeface="PT Sans"/>
              </a:rPr>
              <a:t>In example all the three data members (or data fields) are private which cannot be accessed directly. They can be accessed via public methods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426"/>
                </a:solidFill>
                <a:latin typeface="PT Sans"/>
              </a:rPr>
              <a:t>Here, variables are hidden from users.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17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</a:t>
            </a:r>
            <a:r>
              <a:rPr lang="en-GB" dirty="0">
                <a:solidFill>
                  <a:srgbClr val="FF0000"/>
                </a:solidFill>
              </a:rPr>
              <a:t>restricts the access </a:t>
            </a:r>
            <a:r>
              <a:rPr lang="en-GB" dirty="0"/>
              <a:t>of a class, constructor, data member and method </a:t>
            </a:r>
            <a:r>
              <a:rPr lang="en-GB" dirty="0">
                <a:solidFill>
                  <a:srgbClr val="FF0000"/>
                </a:solidFill>
              </a:rPr>
              <a:t>in another class</a:t>
            </a:r>
            <a:r>
              <a:rPr lang="en-GB" dirty="0"/>
              <a:t>.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Java have four access modifiers: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Default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Private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Protected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Public</a:t>
            </a:r>
            <a:endParaRPr lang="en-US" dirty="0">
              <a:solidFill>
                <a:srgbClr val="00B0F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25903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</a:t>
            </a:r>
            <a:r>
              <a:rPr lang="en-GB" dirty="0">
                <a:solidFill>
                  <a:srgbClr val="FF0000"/>
                </a:solidFill>
              </a:rPr>
              <a:t>we do not mention any access modifier</a:t>
            </a:r>
            <a:r>
              <a:rPr lang="en-GB" dirty="0"/>
              <a:t>, it is called default access modifier.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Scope of this modifier is </a:t>
            </a:r>
            <a:r>
              <a:rPr lang="en-GB" dirty="0">
                <a:solidFill>
                  <a:srgbClr val="FF0000"/>
                </a:solidFill>
              </a:rPr>
              <a:t>limited to the package only </a:t>
            </a:r>
            <a:r>
              <a:rPr lang="en-GB" dirty="0"/>
              <a:t>i.e. only those classes that are in this package can access this class.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we have a default method or data member in a class, it would not be visible in the class of another package.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Default Access Modifier</a:t>
            </a:r>
          </a:p>
        </p:txBody>
      </p:sp>
    </p:spTree>
    <p:extLst>
      <p:ext uri="{BB962C8B-B14F-4D97-AF65-F5344CB8AC3E}">
        <p14:creationId xmlns:p14="http://schemas.microsoft.com/office/powerpoint/2010/main" val="249806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781800" cy="363845"/>
          </a:xfrm>
        </p:spPr>
        <p:txBody>
          <a:bodyPr>
            <a:noAutofit/>
          </a:bodyPr>
          <a:lstStyle/>
          <a:p>
            <a:r>
              <a:rPr lang="en-GB" dirty="0"/>
              <a:t>Example Default Access Modifier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7C391-4130-48B9-9628-7C7E3122B838}"/>
              </a:ext>
            </a:extLst>
          </p:cNvPr>
          <p:cNvSpPr/>
          <p:nvPr/>
        </p:nvSpPr>
        <p:spPr>
          <a:xfrm>
            <a:off x="60436" y="851336"/>
            <a:ext cx="397816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2: Addition.java</a:t>
            </a:r>
          </a:p>
          <a:p>
            <a:r>
              <a:rPr lang="en-GB" dirty="0"/>
              <a:t>package </a:t>
            </a:r>
            <a:r>
              <a:rPr lang="en-GB" dirty="0" err="1"/>
              <a:t>abcpackage</a:t>
            </a:r>
            <a:r>
              <a:rPr lang="en-GB" dirty="0"/>
              <a:t>;</a:t>
            </a:r>
          </a:p>
          <a:p>
            <a:r>
              <a:rPr lang="en-GB" dirty="0"/>
              <a:t>public class Addition 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00B050"/>
                </a:solidFill>
              </a:rPr>
              <a:t>/* Since we didn't mention any access modifier here, it would</a:t>
            </a:r>
          </a:p>
          <a:p>
            <a:r>
              <a:rPr lang="en-GB" dirty="0">
                <a:solidFill>
                  <a:srgbClr val="00B050"/>
                </a:solidFill>
              </a:rPr>
              <a:t>    * be considered as default.</a:t>
            </a:r>
          </a:p>
          <a:p>
            <a:r>
              <a:rPr lang="en-GB" dirty="0">
                <a:solidFill>
                  <a:srgbClr val="00B050"/>
                </a:solidFill>
              </a:rPr>
              <a:t>    */</a:t>
            </a:r>
          </a:p>
          <a:p>
            <a:r>
              <a:rPr lang="en-GB" dirty="0">
                <a:solidFill>
                  <a:srgbClr val="FF0000"/>
                </a:solidFill>
              </a:rPr>
              <a:t>   int </a:t>
            </a:r>
            <a:r>
              <a:rPr lang="en-GB" dirty="0" err="1">
                <a:solidFill>
                  <a:srgbClr val="FF0000"/>
                </a:solidFill>
              </a:rPr>
              <a:t>addTwoNumbers</a:t>
            </a:r>
            <a:r>
              <a:rPr lang="en-GB" dirty="0">
                <a:solidFill>
                  <a:srgbClr val="FF0000"/>
                </a:solidFill>
              </a:rPr>
              <a:t>(int a, int b){</a:t>
            </a:r>
          </a:p>
          <a:p>
            <a:r>
              <a:rPr lang="en-GB" dirty="0"/>
              <a:t>	return </a:t>
            </a:r>
            <a:r>
              <a:rPr lang="en-GB" dirty="0" err="1"/>
              <a:t>a+b</a:t>
            </a:r>
            <a:r>
              <a:rPr lang="en-GB" dirty="0"/>
              <a:t>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C441C-11AE-4B4E-B3FC-33C978391415}"/>
              </a:ext>
            </a:extLst>
          </p:cNvPr>
          <p:cNvSpPr/>
          <p:nvPr/>
        </p:nvSpPr>
        <p:spPr>
          <a:xfrm>
            <a:off x="4267200" y="851336"/>
            <a:ext cx="457200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//Example 2: Test.java</a:t>
            </a:r>
          </a:p>
          <a:p>
            <a:r>
              <a:rPr lang="en-GB" dirty="0"/>
              <a:t>package </a:t>
            </a:r>
            <a:r>
              <a:rPr lang="en-GB" dirty="0" err="1"/>
              <a:t>xyzpackage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rgbClr val="00B050"/>
                </a:solidFill>
              </a:rPr>
              <a:t>/* We are importing the </a:t>
            </a:r>
            <a:r>
              <a:rPr lang="en-GB" dirty="0" err="1">
                <a:solidFill>
                  <a:srgbClr val="00B050"/>
                </a:solidFill>
              </a:rPr>
              <a:t>abcpackage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 * but still we will get error because the</a:t>
            </a:r>
          </a:p>
          <a:p>
            <a:r>
              <a:rPr lang="en-GB" dirty="0">
                <a:solidFill>
                  <a:srgbClr val="00B050"/>
                </a:solidFill>
              </a:rPr>
              <a:t> * class we are trying to use has default access</a:t>
            </a:r>
          </a:p>
          <a:p>
            <a:r>
              <a:rPr lang="en-GB" dirty="0">
                <a:solidFill>
                  <a:srgbClr val="00B050"/>
                </a:solidFill>
              </a:rPr>
              <a:t> * modifier.</a:t>
            </a:r>
          </a:p>
          <a:p>
            <a:r>
              <a:rPr lang="en-GB" dirty="0">
                <a:solidFill>
                  <a:srgbClr val="00B050"/>
                </a:solidFill>
              </a:rPr>
              <a:t> */</a:t>
            </a:r>
          </a:p>
          <a:p>
            <a:r>
              <a:rPr lang="en-GB" dirty="0"/>
              <a:t>import </a:t>
            </a:r>
            <a:r>
              <a:rPr lang="en-GB" dirty="0" err="1"/>
              <a:t>abcpackage</a:t>
            </a:r>
            <a:r>
              <a:rPr lang="en-GB" dirty="0"/>
              <a:t>.*;</a:t>
            </a:r>
          </a:p>
          <a:p>
            <a:r>
              <a:rPr lang="en-GB" dirty="0"/>
              <a:t>public class Test {</a:t>
            </a:r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[]){</a:t>
            </a:r>
          </a:p>
          <a:p>
            <a:r>
              <a:rPr lang="en-GB" dirty="0"/>
              <a:t>	Addition </a:t>
            </a:r>
            <a:r>
              <a:rPr lang="en-GB" dirty="0" err="1"/>
              <a:t>obj</a:t>
            </a:r>
            <a:r>
              <a:rPr lang="en-GB" dirty="0"/>
              <a:t> = new Addition();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rgbClr val="00B050"/>
                </a:solidFill>
              </a:rPr>
              <a:t>/* It will throw error because we are trying to access</a:t>
            </a:r>
          </a:p>
          <a:p>
            <a:r>
              <a:rPr lang="en-GB" dirty="0">
                <a:solidFill>
                  <a:srgbClr val="00B050"/>
                </a:solidFill>
              </a:rPr>
              <a:t>         * the default method in another package</a:t>
            </a:r>
          </a:p>
          <a:p>
            <a:r>
              <a:rPr lang="en-GB" dirty="0">
                <a:solidFill>
                  <a:srgbClr val="00B050"/>
                </a:solidFill>
              </a:rPr>
              <a:t>         */</a:t>
            </a:r>
          </a:p>
          <a:p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</a:rPr>
              <a:t>obj.addTwoNumbers</a:t>
            </a:r>
            <a:r>
              <a:rPr lang="en-GB" dirty="0">
                <a:solidFill>
                  <a:srgbClr val="FF0000"/>
                </a:solidFill>
              </a:rPr>
              <a:t>(10, 21);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B9078-CD36-4C5B-9419-3727E1C609A4}"/>
              </a:ext>
            </a:extLst>
          </p:cNvPr>
          <p:cNvSpPr/>
          <p:nvPr/>
        </p:nvSpPr>
        <p:spPr>
          <a:xfrm>
            <a:off x="212836" y="4308593"/>
            <a:ext cx="382576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Output (After executing Test.java):</a:t>
            </a:r>
          </a:p>
          <a:p>
            <a:r>
              <a:rPr lang="en-GB" dirty="0"/>
              <a:t>Exception in thread "main" </a:t>
            </a:r>
            <a:r>
              <a:rPr lang="en-GB" dirty="0" err="1"/>
              <a:t>java.lang.Error</a:t>
            </a:r>
            <a:r>
              <a:rPr lang="en-GB" dirty="0"/>
              <a:t>: Unresolved compilation problem: </a:t>
            </a:r>
          </a:p>
          <a:p>
            <a:r>
              <a:rPr lang="en-GB" dirty="0"/>
              <a:t>The method </a:t>
            </a:r>
            <a:r>
              <a:rPr lang="en-GB" dirty="0" err="1"/>
              <a:t>addTwoNumbers</a:t>
            </a:r>
            <a:r>
              <a:rPr lang="en-GB" dirty="0"/>
              <a:t>(int, int) from the type Addition is not visible</a:t>
            </a:r>
          </a:p>
          <a:p>
            <a:r>
              <a:rPr lang="en-GB" dirty="0"/>
              <a:t>at </a:t>
            </a:r>
            <a:r>
              <a:rPr lang="en-GB" dirty="0" err="1"/>
              <a:t>xyzpackage.Test.main</a:t>
            </a:r>
            <a:r>
              <a:rPr lang="en-GB" dirty="0"/>
              <a:t>(Test.java:12)</a:t>
            </a:r>
          </a:p>
        </p:txBody>
      </p:sp>
    </p:spTree>
    <p:extLst>
      <p:ext uri="{BB962C8B-B14F-4D97-AF65-F5344CB8AC3E}">
        <p14:creationId xmlns:p14="http://schemas.microsoft.com/office/powerpoint/2010/main" val="112455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Scope of private modifier is </a:t>
            </a:r>
            <a:r>
              <a:rPr lang="en-GB" dirty="0">
                <a:solidFill>
                  <a:srgbClr val="FF0000"/>
                </a:solidFill>
              </a:rPr>
              <a:t>limited to the class only</a:t>
            </a:r>
            <a:r>
              <a:rPr lang="en-GB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Data members and methods are </a:t>
            </a:r>
            <a:r>
              <a:rPr lang="en-GB" dirty="0">
                <a:solidFill>
                  <a:srgbClr val="FF0000"/>
                </a:solidFill>
              </a:rPr>
              <a:t>only accessible within the class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Class and Interface cannot be declared as private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If a </a:t>
            </a:r>
            <a:r>
              <a:rPr lang="en-GB" dirty="0">
                <a:solidFill>
                  <a:srgbClr val="FF0000"/>
                </a:solidFill>
              </a:rPr>
              <a:t>class has private constructor </a:t>
            </a:r>
            <a:r>
              <a:rPr lang="en-GB" dirty="0"/>
              <a:t>then you cannot create the object of that class from outside of the class.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Private Access Modifier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7A1CC-C84D-4F6E-A7CF-34FE5A02840E}"/>
              </a:ext>
            </a:extLst>
          </p:cNvPr>
          <p:cNvSpPr/>
          <p:nvPr/>
        </p:nvSpPr>
        <p:spPr>
          <a:xfrm>
            <a:off x="457200" y="3089722"/>
            <a:ext cx="36576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3: To understand private access modifier</a:t>
            </a:r>
          </a:p>
          <a:p>
            <a:r>
              <a:rPr lang="en-GB" dirty="0"/>
              <a:t>class ABC{  </a:t>
            </a:r>
          </a:p>
          <a:p>
            <a:r>
              <a:rPr lang="en-GB" dirty="0"/>
              <a:t>   private double </a:t>
            </a:r>
            <a:r>
              <a:rPr lang="en-GB" dirty="0" err="1"/>
              <a:t>num</a:t>
            </a:r>
            <a:r>
              <a:rPr lang="en-GB" dirty="0"/>
              <a:t> = 100;</a:t>
            </a:r>
          </a:p>
          <a:p>
            <a:r>
              <a:rPr lang="en-GB" dirty="0"/>
              <a:t>   private int square(int a){</a:t>
            </a:r>
          </a:p>
          <a:p>
            <a:r>
              <a:rPr lang="en-GB" dirty="0"/>
              <a:t>	return a*a;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5CC4C-9D07-4DB9-9857-F460E8DE2FE7}"/>
              </a:ext>
            </a:extLst>
          </p:cNvPr>
          <p:cNvSpPr/>
          <p:nvPr/>
        </p:nvSpPr>
        <p:spPr>
          <a:xfrm>
            <a:off x="4403834" y="3117859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public class Example{</a:t>
            </a:r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[]){  </a:t>
            </a:r>
          </a:p>
          <a:p>
            <a:r>
              <a:rPr lang="en-GB" dirty="0"/>
              <a:t>	ABC </a:t>
            </a:r>
            <a:r>
              <a:rPr lang="en-GB" dirty="0" err="1"/>
              <a:t>obj</a:t>
            </a:r>
            <a:r>
              <a:rPr lang="en-GB" dirty="0"/>
              <a:t> = new ABC();  </a:t>
            </a:r>
          </a:p>
          <a:p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obj.num</a:t>
            </a:r>
            <a:r>
              <a:rPr lang="en-GB" dirty="0"/>
              <a:t>); </a:t>
            </a:r>
          </a:p>
          <a:p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obj.square</a:t>
            </a:r>
            <a:r>
              <a:rPr lang="en-GB" dirty="0"/>
              <a:t>(10));</a:t>
            </a:r>
          </a:p>
          <a:p>
            <a:r>
              <a:rPr lang="en-GB" dirty="0"/>
              <a:t>   }  </a:t>
            </a:r>
          </a:p>
          <a:p>
            <a:r>
              <a:rPr lang="en-GB" dirty="0"/>
              <a:t>}</a:t>
            </a:r>
          </a:p>
          <a:p>
            <a:r>
              <a:rPr lang="en-GB" dirty="0">
                <a:solidFill>
                  <a:srgbClr val="00B0F0"/>
                </a:solidFill>
              </a:rPr>
              <a:t>Output:</a:t>
            </a:r>
          </a:p>
          <a:p>
            <a:r>
              <a:rPr lang="en-GB" dirty="0">
                <a:solidFill>
                  <a:schemeClr val="tx1"/>
                </a:solidFill>
              </a:rPr>
              <a:t>Compile - time error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57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</TotalTime>
  <Words>1610</Words>
  <Application>Microsoft Office PowerPoint</Application>
  <PresentationFormat>On-screen Show (4:3)</PresentationFormat>
  <Paragraphs>294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Arial Unicode MS</vt:lpstr>
      <vt:lpstr>Calibri</vt:lpstr>
      <vt:lpstr>Calibri (Body)</vt:lpstr>
      <vt:lpstr>Courier New</vt:lpstr>
      <vt:lpstr>PT Sans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389</cp:revision>
  <dcterms:created xsi:type="dcterms:W3CDTF">2011-09-14T09:42:05Z</dcterms:created>
  <dcterms:modified xsi:type="dcterms:W3CDTF">2021-10-25T09:18:55Z</dcterms:modified>
</cp:coreProperties>
</file>