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313" r:id="rId3"/>
    <p:sldId id="328" r:id="rId4"/>
    <p:sldId id="353" r:id="rId5"/>
    <p:sldId id="354" r:id="rId6"/>
    <p:sldId id="332" r:id="rId7"/>
    <p:sldId id="355" r:id="rId8"/>
    <p:sldId id="341" r:id="rId9"/>
    <p:sldId id="342" r:id="rId10"/>
    <p:sldId id="357" r:id="rId11"/>
    <p:sldId id="358" r:id="rId12"/>
    <p:sldId id="343" r:id="rId13"/>
    <p:sldId id="359" r:id="rId14"/>
    <p:sldId id="360" r:id="rId15"/>
    <p:sldId id="361" r:id="rId16"/>
    <p:sldId id="344" r:id="rId17"/>
    <p:sldId id="345" r:id="rId18"/>
    <p:sldId id="362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heritance-in-java/" TargetMode="External"/><Relationship Id="rId2" Type="http://schemas.openxmlformats.org/officeDocument/2006/relationships/hyperlink" Target="https://beginnersbook.com/2013/03/inheritance-in-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gramcreek.com/2009/02/overriding-and-overloading-in-java-with-examples/#:~:text=Overloading%20occurs%20when%20two%20or,(i.e.%2C%20method%20signatur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</a:t>
            </a:r>
            <a:r>
              <a:rPr lang="en-US"/>
              <a:t>M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super Keyword in Java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EFFAE-22E3-413B-B747-93F1600427E2}"/>
              </a:ext>
            </a:extLst>
          </p:cNvPr>
          <p:cNvSpPr/>
          <p:nvPr/>
        </p:nvSpPr>
        <p:spPr>
          <a:xfrm>
            <a:off x="181302" y="809298"/>
            <a:ext cx="439069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//Example 3: Use of super with variables</a:t>
            </a:r>
          </a:p>
          <a:p>
            <a:r>
              <a:rPr lang="en-GB" dirty="0"/>
              <a:t>class Vehicle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int </a:t>
            </a:r>
            <a:r>
              <a:rPr lang="en-GB" dirty="0" err="1"/>
              <a:t>maxSpeed</a:t>
            </a:r>
            <a:r>
              <a:rPr lang="en-GB" dirty="0"/>
              <a:t> = 120;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/* sub class Car extending vehicle */</a:t>
            </a:r>
          </a:p>
          <a:p>
            <a:r>
              <a:rPr lang="en-GB" dirty="0"/>
              <a:t>class Car extends Vehicle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int </a:t>
            </a:r>
            <a:r>
              <a:rPr lang="en-GB" dirty="0" err="1"/>
              <a:t>maxSpeed</a:t>
            </a:r>
            <a:r>
              <a:rPr lang="en-GB" dirty="0"/>
              <a:t> = 180; </a:t>
            </a:r>
          </a:p>
          <a:p>
            <a:r>
              <a:rPr lang="en-GB" dirty="0"/>
              <a:t>     void display()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/* print </a:t>
            </a:r>
            <a:r>
              <a:rPr lang="en-GB" dirty="0" err="1"/>
              <a:t>maxSpeed</a:t>
            </a:r>
            <a:r>
              <a:rPr lang="en-GB" dirty="0"/>
              <a:t> of base class (vehicle) */</a:t>
            </a:r>
          </a:p>
          <a:p>
            <a:r>
              <a:rPr lang="en-GB" dirty="0"/>
              <a:t>        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("Maximum Speed: " + </a:t>
            </a:r>
            <a:r>
              <a:rPr lang="en-GB" dirty="0" err="1">
                <a:solidFill>
                  <a:srgbClr val="FF0000"/>
                </a:solidFill>
              </a:rPr>
              <a:t>super.maxSpeed</a:t>
            </a:r>
            <a:r>
              <a:rPr lang="en-GB" dirty="0">
                <a:solidFill>
                  <a:srgbClr val="FF0000"/>
                </a:solidFill>
              </a:rPr>
              <a:t>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6A9C4-1E35-49B0-AE0C-31B8E0337F43}"/>
              </a:ext>
            </a:extLst>
          </p:cNvPr>
          <p:cNvSpPr/>
          <p:nvPr/>
        </p:nvSpPr>
        <p:spPr>
          <a:xfrm>
            <a:off x="4769068" y="809298"/>
            <a:ext cx="39939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class Test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Car small = new Car(); </a:t>
            </a:r>
          </a:p>
          <a:p>
            <a:r>
              <a:rPr lang="en-GB" dirty="0"/>
              <a:t>        </a:t>
            </a:r>
            <a:r>
              <a:rPr lang="en-GB" dirty="0" err="1"/>
              <a:t>small.display</a:t>
            </a:r>
            <a:r>
              <a:rPr lang="en-GB" dirty="0"/>
              <a:t>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Maximum Speed: 120</a:t>
            </a:r>
          </a:p>
        </p:txBody>
      </p:sp>
    </p:spTree>
    <p:extLst>
      <p:ext uri="{BB962C8B-B14F-4D97-AF65-F5344CB8AC3E}">
        <p14:creationId xmlns:p14="http://schemas.microsoft.com/office/powerpoint/2010/main" val="33360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super Keyword in Java 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EFFAE-22E3-413B-B747-93F1600427E2}"/>
              </a:ext>
            </a:extLst>
          </p:cNvPr>
          <p:cNvSpPr/>
          <p:nvPr/>
        </p:nvSpPr>
        <p:spPr>
          <a:xfrm>
            <a:off x="181302" y="809298"/>
            <a:ext cx="538129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//Example 4: Use of super with methods</a:t>
            </a:r>
          </a:p>
          <a:p>
            <a:r>
              <a:rPr lang="en-GB" dirty="0"/>
              <a:t>class Person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void message() </a:t>
            </a:r>
          </a:p>
          <a:p>
            <a:r>
              <a:rPr lang="en-GB" dirty="0"/>
              <a:t>    {          </a:t>
            </a:r>
            <a:r>
              <a:rPr lang="en-GB" dirty="0" err="1"/>
              <a:t>System.out.println</a:t>
            </a:r>
            <a:r>
              <a:rPr lang="en-GB" dirty="0"/>
              <a:t>("This is person class"); 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/* Subclass Student */</a:t>
            </a:r>
          </a:p>
          <a:p>
            <a:r>
              <a:rPr lang="en-GB" dirty="0"/>
              <a:t>class Student extends Person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void message() </a:t>
            </a:r>
          </a:p>
          <a:p>
            <a:r>
              <a:rPr lang="en-GB" dirty="0"/>
              <a:t>    {          </a:t>
            </a:r>
            <a:r>
              <a:rPr lang="en-GB" dirty="0" err="1"/>
              <a:t>System.out.println</a:t>
            </a:r>
            <a:r>
              <a:rPr lang="en-GB" dirty="0"/>
              <a:t>("This is student class"); } </a:t>
            </a:r>
          </a:p>
          <a:p>
            <a:r>
              <a:rPr lang="en-GB" dirty="0"/>
              <a:t>      // Note that display() is only in Student class </a:t>
            </a:r>
          </a:p>
          <a:p>
            <a:r>
              <a:rPr lang="en-GB" dirty="0"/>
              <a:t>    void display() </a:t>
            </a:r>
          </a:p>
          <a:p>
            <a:r>
              <a:rPr lang="en-GB" dirty="0"/>
              <a:t>    { </a:t>
            </a:r>
          </a:p>
          <a:p>
            <a:r>
              <a:rPr lang="en-GB" dirty="0">
                <a:solidFill>
                  <a:srgbClr val="00B050"/>
                </a:solidFill>
              </a:rPr>
              <a:t>       // will invoke or call current class message() method </a:t>
            </a:r>
          </a:p>
          <a:p>
            <a:r>
              <a:rPr lang="en-GB" dirty="0">
                <a:solidFill>
                  <a:srgbClr val="00B050"/>
                </a:solidFill>
              </a:rPr>
              <a:t>        </a:t>
            </a:r>
            <a:r>
              <a:rPr lang="en-GB" b="1" dirty="0">
                <a:solidFill>
                  <a:srgbClr val="00B050"/>
                </a:solidFill>
              </a:rPr>
              <a:t>message();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FF0000"/>
                </a:solidFill>
              </a:rPr>
              <a:t>// will invoke or call parent class message() method </a:t>
            </a:r>
          </a:p>
          <a:p>
            <a:r>
              <a:rPr lang="en-GB" dirty="0">
                <a:solidFill>
                  <a:srgbClr val="FF0000"/>
                </a:solidFill>
              </a:rPr>
              <a:t>        </a:t>
            </a:r>
            <a:r>
              <a:rPr lang="en-GB" b="1" dirty="0" err="1">
                <a:solidFill>
                  <a:srgbClr val="FF0000"/>
                </a:solidFill>
              </a:rPr>
              <a:t>super.message</a:t>
            </a:r>
            <a:r>
              <a:rPr lang="en-GB" b="1" dirty="0">
                <a:solidFill>
                  <a:srgbClr val="FF0000"/>
                </a:solidFill>
              </a:rPr>
              <a:t>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DFC96-3F5A-46D2-9942-88AA11287775}"/>
              </a:ext>
            </a:extLst>
          </p:cNvPr>
          <p:cNvSpPr/>
          <p:nvPr/>
        </p:nvSpPr>
        <p:spPr>
          <a:xfrm>
            <a:off x="5791200" y="809298"/>
            <a:ext cx="317149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/* Driver program to test */</a:t>
            </a:r>
          </a:p>
          <a:p>
            <a:r>
              <a:rPr lang="en-GB" dirty="0"/>
              <a:t>class Test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Student s = new Student();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    // calling display() of Student </a:t>
            </a:r>
          </a:p>
          <a:p>
            <a:r>
              <a:rPr lang="en-GB" dirty="0"/>
              <a:t>        </a:t>
            </a:r>
            <a:r>
              <a:rPr lang="en-GB" dirty="0" err="1"/>
              <a:t>s.display</a:t>
            </a:r>
            <a:r>
              <a:rPr lang="en-GB" dirty="0"/>
              <a:t>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This is student class</a:t>
            </a:r>
          </a:p>
          <a:p>
            <a:r>
              <a:rPr lang="en-GB" dirty="0"/>
              <a:t>This is person class</a:t>
            </a:r>
          </a:p>
        </p:txBody>
      </p:sp>
    </p:spTree>
    <p:extLst>
      <p:ext uri="{BB962C8B-B14F-4D97-AF65-F5344CB8AC3E}">
        <p14:creationId xmlns:p14="http://schemas.microsoft.com/office/powerpoint/2010/main" val="6322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4604438" cy="60686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allows </a:t>
            </a:r>
            <a:r>
              <a:rPr lang="en-GB" dirty="0">
                <a:solidFill>
                  <a:srgbClr val="FF0000"/>
                </a:solidFill>
              </a:rPr>
              <a:t>a subclass or child class to provide a specific implementation of a method that is already provided by one of its super-classes or parent classes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child class can override the definition of an inherited method in favour of its 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new method must have the same signature as the parent's method, </a:t>
            </a:r>
            <a:r>
              <a:rPr lang="en-GB" dirty="0">
                <a:solidFill>
                  <a:srgbClr val="FF0000"/>
                </a:solidFill>
              </a:rPr>
              <a:t>but can have a different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type of the object executing the method determines which version of the method is invoked.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 Overriding</a:t>
            </a:r>
          </a:p>
        </p:txBody>
      </p:sp>
      <p:pic>
        <p:nvPicPr>
          <p:cNvPr id="10242" name="Picture 2" descr="overriding in java">
            <a:extLst>
              <a:ext uri="{FF2B5EF4-FFF2-40B4-BE49-F238E27FC236}">
                <a16:creationId xmlns:a16="http://schemas.microsoft.com/office/drawing/2014/main" id="{23587A6E-DE0A-4B86-9780-40EAFFF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41" y="1835944"/>
            <a:ext cx="4172497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Method Overriding Example 1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EFFAE-22E3-413B-B747-93F1600427E2}"/>
              </a:ext>
            </a:extLst>
          </p:cNvPr>
          <p:cNvSpPr/>
          <p:nvPr/>
        </p:nvSpPr>
        <p:spPr>
          <a:xfrm>
            <a:off x="181302" y="809298"/>
            <a:ext cx="538129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//Example 5: Method overriding example</a:t>
            </a:r>
          </a:p>
          <a:p>
            <a:r>
              <a:rPr lang="en-GB" dirty="0"/>
              <a:t>class Thought</a:t>
            </a:r>
          </a:p>
          <a:p>
            <a:r>
              <a:rPr lang="en-GB" dirty="0"/>
              <a:t>{</a:t>
            </a:r>
          </a:p>
          <a:p>
            <a:r>
              <a:rPr lang="en-GB" b="1" dirty="0">
                <a:solidFill>
                  <a:srgbClr val="00B0F0"/>
                </a:solidFill>
              </a:rPr>
              <a:t>public void message()</a:t>
            </a:r>
          </a:p>
          <a:p>
            <a:r>
              <a:rPr lang="en-GB" dirty="0"/>
              <a:t>   {       </a:t>
            </a:r>
            <a:r>
              <a:rPr lang="en-GB" dirty="0" err="1"/>
              <a:t>System.out.println</a:t>
            </a:r>
            <a:r>
              <a:rPr lang="en-GB" dirty="0"/>
              <a:t> ("I feel like I'm diagonally parked" +  " in a parallel universe.");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class Advice extends Thought</a:t>
            </a:r>
          </a:p>
          <a:p>
            <a:r>
              <a:rPr lang="en-GB" dirty="0"/>
              <a:t>{</a:t>
            </a:r>
          </a:p>
          <a:p>
            <a:r>
              <a:rPr lang="en-GB" dirty="0">
                <a:solidFill>
                  <a:srgbClr val="00B050"/>
                </a:solidFill>
              </a:rPr>
              <a:t>//  This method overrides the parent's version.</a:t>
            </a:r>
          </a:p>
          <a:p>
            <a:r>
              <a:rPr lang="en-GB" b="1" dirty="0">
                <a:solidFill>
                  <a:srgbClr val="00B050"/>
                </a:solidFill>
              </a:rPr>
              <a:t>public void message()</a:t>
            </a:r>
          </a:p>
          <a:p>
            <a:r>
              <a:rPr lang="en-GB" dirty="0"/>
              <a:t>   {       </a:t>
            </a:r>
            <a:r>
              <a:rPr lang="en-GB" dirty="0" err="1"/>
              <a:t>System.out.println</a:t>
            </a:r>
            <a:r>
              <a:rPr lang="en-GB" dirty="0"/>
              <a:t> ("Warning: Dates in calendar are " +  "closer than they appear.");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();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super.message</a:t>
            </a:r>
            <a:r>
              <a:rPr lang="en-GB" dirty="0">
                <a:solidFill>
                  <a:srgbClr val="FF0000"/>
                </a:solidFill>
              </a:rPr>
              <a:t>();  // explicitly invokes the parent's</a:t>
            </a:r>
          </a:p>
          <a:p>
            <a:r>
              <a:rPr lang="en-GB" dirty="0">
                <a:solidFill>
                  <a:srgbClr val="FF0000"/>
                </a:solidFill>
              </a:rPr>
              <a:t>                        // version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DFC96-3F5A-46D2-9942-88AA11287775}"/>
              </a:ext>
            </a:extLst>
          </p:cNvPr>
          <p:cNvSpPr/>
          <p:nvPr/>
        </p:nvSpPr>
        <p:spPr>
          <a:xfrm>
            <a:off x="5791200" y="809298"/>
            <a:ext cx="3171498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public class Messages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public static void main 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 Thought parked = new Thought();</a:t>
            </a:r>
          </a:p>
          <a:p>
            <a:r>
              <a:rPr lang="en-GB" dirty="0"/>
              <a:t>      Advice dates = new Advice();</a:t>
            </a:r>
          </a:p>
          <a:p>
            <a:r>
              <a:rPr lang="en-GB" dirty="0"/>
              <a:t>      </a:t>
            </a:r>
            <a:r>
              <a:rPr lang="en-GB" b="1" dirty="0" err="1">
                <a:solidFill>
                  <a:srgbClr val="00B0F0"/>
                </a:solidFill>
              </a:rPr>
              <a:t>parked.message</a:t>
            </a:r>
            <a:r>
              <a:rPr lang="en-GB" b="1" dirty="0">
                <a:solidFill>
                  <a:srgbClr val="00B0F0"/>
                </a:solidFill>
              </a:rPr>
              <a:t>();</a:t>
            </a:r>
          </a:p>
          <a:p>
            <a:r>
              <a:rPr lang="en-GB" dirty="0"/>
              <a:t>      </a:t>
            </a:r>
            <a:r>
              <a:rPr lang="en-GB" b="1" dirty="0" err="1">
                <a:solidFill>
                  <a:srgbClr val="00B050"/>
                </a:solidFill>
              </a:rPr>
              <a:t>dates.message</a:t>
            </a:r>
            <a:r>
              <a:rPr lang="en-GB" b="1" dirty="0">
                <a:solidFill>
                  <a:srgbClr val="00B050"/>
                </a:solidFill>
              </a:rPr>
              <a:t>();  // overridden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} 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I feel like I'm diagonally parked in a parallel universe.</a:t>
            </a:r>
          </a:p>
          <a:p>
            <a:r>
              <a:rPr lang="en-GB" dirty="0"/>
              <a:t>Warning: Dates in calendar are closer than they appear.</a:t>
            </a:r>
          </a:p>
          <a:p>
            <a:r>
              <a:rPr lang="en-GB" dirty="0"/>
              <a:t>I feel like I'm diagonally parked in a parallel universe.</a:t>
            </a:r>
          </a:p>
        </p:txBody>
      </p:sp>
    </p:spTree>
    <p:extLst>
      <p:ext uri="{BB962C8B-B14F-4D97-AF65-F5344CB8AC3E}">
        <p14:creationId xmlns:p14="http://schemas.microsoft.com/office/powerpoint/2010/main" val="215142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Method Overriding Example 2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EFFAE-22E3-413B-B747-93F1600427E2}"/>
              </a:ext>
            </a:extLst>
          </p:cNvPr>
          <p:cNvSpPr/>
          <p:nvPr/>
        </p:nvSpPr>
        <p:spPr>
          <a:xfrm>
            <a:off x="181302" y="809298"/>
            <a:ext cx="439069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//Example 6 : Method overriding example</a:t>
            </a:r>
          </a:p>
          <a:p>
            <a:r>
              <a:rPr lang="en-GB" dirty="0"/>
              <a:t>// Base Class </a:t>
            </a:r>
          </a:p>
          <a:p>
            <a:r>
              <a:rPr lang="en-GB" dirty="0"/>
              <a:t>class Parent {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F0"/>
                </a:solidFill>
              </a:rPr>
              <a:t>void show() </a:t>
            </a:r>
          </a:p>
          <a:p>
            <a:r>
              <a:rPr lang="en-GB" dirty="0">
                <a:solidFill>
                  <a:srgbClr val="00B0F0"/>
                </a:solidFill>
              </a:rPr>
              <a:t>    { </a:t>
            </a:r>
          </a:p>
          <a:p>
            <a:r>
              <a:rPr lang="en-GB" dirty="0">
                <a:solidFill>
                  <a:srgbClr val="00B0F0"/>
                </a:solidFill>
              </a:rPr>
              <a:t>        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("Parent's show()"); </a:t>
            </a:r>
          </a:p>
          <a:p>
            <a:r>
              <a:rPr lang="en-GB" dirty="0">
                <a:solidFill>
                  <a:srgbClr val="00B0F0"/>
                </a:solidFill>
              </a:rPr>
              <a:t>    } </a:t>
            </a:r>
          </a:p>
          <a:p>
            <a:r>
              <a:rPr lang="en-GB" dirty="0">
                <a:solidFill>
                  <a:srgbClr val="00B0F0"/>
                </a:solidFill>
              </a:rPr>
              <a:t>} </a:t>
            </a:r>
          </a:p>
          <a:p>
            <a:r>
              <a:rPr lang="en-GB" dirty="0"/>
              <a:t>// Inherited class </a:t>
            </a:r>
          </a:p>
          <a:p>
            <a:r>
              <a:rPr lang="en-GB" dirty="0"/>
              <a:t>class Child extends Parent { </a:t>
            </a:r>
          </a:p>
          <a:p>
            <a:r>
              <a:rPr lang="en-GB" dirty="0"/>
              <a:t>    // This method overrides show() of Parent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@Override</a:t>
            </a:r>
          </a:p>
          <a:p>
            <a:r>
              <a:rPr lang="en-GB" dirty="0">
                <a:solidFill>
                  <a:srgbClr val="00B050"/>
                </a:solidFill>
              </a:rPr>
              <a:t>    void show() </a:t>
            </a:r>
          </a:p>
          <a:p>
            <a:r>
              <a:rPr lang="en-GB" dirty="0">
                <a:solidFill>
                  <a:srgbClr val="00B050"/>
                </a:solidFill>
              </a:rPr>
              <a:t>    { </a:t>
            </a:r>
          </a:p>
          <a:p>
            <a:r>
              <a:rPr lang="en-GB" dirty="0">
                <a:solidFill>
                  <a:srgbClr val="00B050"/>
                </a:solidFill>
              </a:rPr>
              <a:t>        </a:t>
            </a:r>
            <a:r>
              <a:rPr lang="en-GB" dirty="0" err="1">
                <a:solidFill>
                  <a:srgbClr val="00B050"/>
                </a:solidFill>
              </a:rPr>
              <a:t>System.out.println</a:t>
            </a:r>
            <a:r>
              <a:rPr lang="en-GB" dirty="0">
                <a:solidFill>
                  <a:srgbClr val="00B050"/>
                </a:solidFill>
              </a:rPr>
              <a:t>("Child's show()"); </a:t>
            </a:r>
          </a:p>
          <a:p>
            <a:r>
              <a:rPr lang="en-GB" dirty="0">
                <a:solidFill>
                  <a:srgbClr val="00B050"/>
                </a:solidFill>
              </a:rPr>
              <a:t>    } 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DFC96-3F5A-46D2-9942-88AA11287775}"/>
              </a:ext>
            </a:extLst>
          </p:cNvPr>
          <p:cNvSpPr/>
          <p:nvPr/>
        </p:nvSpPr>
        <p:spPr>
          <a:xfrm>
            <a:off x="4724400" y="809298"/>
            <a:ext cx="423829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Driver class </a:t>
            </a:r>
          </a:p>
          <a:p>
            <a:r>
              <a:rPr lang="en-GB" dirty="0"/>
              <a:t>class Main { 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// If a Parent type reference refers </a:t>
            </a:r>
          </a:p>
          <a:p>
            <a:r>
              <a:rPr lang="en-GB" dirty="0"/>
              <a:t>        // to a Parent object, then Parent's </a:t>
            </a:r>
          </a:p>
          <a:p>
            <a:r>
              <a:rPr lang="en-GB" dirty="0"/>
              <a:t>        // show is called </a:t>
            </a:r>
          </a:p>
          <a:p>
            <a:r>
              <a:rPr lang="en-GB" dirty="0"/>
              <a:t>        Parent obj1 = new Parent(); </a:t>
            </a:r>
          </a:p>
          <a:p>
            <a:r>
              <a:rPr lang="en-GB" dirty="0"/>
              <a:t>        obj1.show(); </a:t>
            </a:r>
          </a:p>
          <a:p>
            <a:r>
              <a:rPr lang="en-GB" dirty="0"/>
              <a:t>         // If a Parent type reference refers </a:t>
            </a:r>
          </a:p>
          <a:p>
            <a:r>
              <a:rPr lang="en-GB" dirty="0"/>
              <a:t>        // to a Child object Child's show() </a:t>
            </a:r>
          </a:p>
          <a:p>
            <a:r>
              <a:rPr lang="en-GB" dirty="0"/>
              <a:t>        // is called. This is called RUN TIME </a:t>
            </a:r>
          </a:p>
          <a:p>
            <a:r>
              <a:rPr lang="en-GB" dirty="0"/>
              <a:t>        // POLYMORPHISM. </a:t>
            </a:r>
          </a:p>
          <a:p>
            <a:r>
              <a:rPr lang="en-GB" dirty="0"/>
              <a:t>        Parent obj2 = new Child(); </a:t>
            </a:r>
          </a:p>
          <a:p>
            <a:r>
              <a:rPr lang="en-GB" dirty="0"/>
              <a:t>        obj2.show();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Parent's show()</a:t>
            </a:r>
          </a:p>
          <a:p>
            <a:r>
              <a:rPr lang="en-GB" dirty="0"/>
              <a:t>Child's show()</a:t>
            </a:r>
          </a:p>
        </p:txBody>
      </p:sp>
    </p:spTree>
    <p:extLst>
      <p:ext uri="{BB962C8B-B14F-4D97-AF65-F5344CB8AC3E}">
        <p14:creationId xmlns:p14="http://schemas.microsoft.com/office/powerpoint/2010/main" val="191598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643038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Important points to note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Be careful during use of access modifier for overridden methods and variables.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Final methods can not be overridden.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Static methods can not be overridden.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Private methods can not be overridden.</a:t>
            </a:r>
          </a:p>
          <a:p>
            <a:pPr marL="400050" lvl="1" indent="0">
              <a:buNone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 Overriding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55C8A-D791-48CF-B767-D6173A06AD03}"/>
              </a:ext>
            </a:extLst>
          </p:cNvPr>
          <p:cNvSpPr/>
          <p:nvPr/>
        </p:nvSpPr>
        <p:spPr>
          <a:xfrm>
            <a:off x="304800" y="2313676"/>
            <a:ext cx="36838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7: Final method overriding</a:t>
            </a:r>
          </a:p>
          <a:p>
            <a:r>
              <a:rPr lang="en-GB" dirty="0"/>
              <a:t>class Parent { </a:t>
            </a:r>
          </a:p>
          <a:p>
            <a:r>
              <a:rPr lang="en-GB" dirty="0"/>
              <a:t>    // Can't be overridden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final void show() {}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  class Child extends Parent { </a:t>
            </a:r>
          </a:p>
          <a:p>
            <a:r>
              <a:rPr lang="en-GB" dirty="0"/>
              <a:t>    // This would produce error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void show() {} </a:t>
            </a:r>
          </a:p>
          <a:p>
            <a:r>
              <a:rPr lang="en-GB" dirty="0"/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505EB-14D3-4F96-BE28-F52D668020ED}"/>
              </a:ext>
            </a:extLst>
          </p:cNvPr>
          <p:cNvSpPr/>
          <p:nvPr/>
        </p:nvSpPr>
        <p:spPr>
          <a:xfrm>
            <a:off x="4269828" y="2590800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Output: </a:t>
            </a:r>
          </a:p>
          <a:p>
            <a:r>
              <a:rPr lang="en-GB" dirty="0"/>
              <a:t>13: error: show() in Child cannot override show() in Parent</a:t>
            </a:r>
          </a:p>
          <a:p>
            <a:r>
              <a:rPr lang="en-GB" dirty="0"/>
              <a:t>    void show() {  }</a:t>
            </a:r>
          </a:p>
          <a:p>
            <a:r>
              <a:rPr lang="en-GB" dirty="0"/>
              <a:t>         ^</a:t>
            </a:r>
          </a:p>
          <a:p>
            <a:r>
              <a:rPr lang="en-GB" dirty="0"/>
              <a:t>  overridden method is final</a:t>
            </a:r>
          </a:p>
        </p:txBody>
      </p:sp>
    </p:spTree>
    <p:extLst>
      <p:ext uri="{BB962C8B-B14F-4D97-AF65-F5344CB8AC3E}">
        <p14:creationId xmlns:p14="http://schemas.microsoft.com/office/powerpoint/2010/main" val="204709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Overloading deals with multiple methods with the same name in the same class, but with different signatures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Overriding deals with two methods, one in a parent class and one in a child class, that have the same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Overloading lets you define a similar operation in different ways for different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Overriding lets you define a similar operation in different ways for different object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Overloading vs Overriding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C7DDB-74D8-4E57-A0AA-385DFD33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4" y="3565638"/>
            <a:ext cx="6953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6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Revision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944CC-7944-46A2-BF8B-E7BC75A2CF5C}"/>
              </a:ext>
            </a:extLst>
          </p:cNvPr>
          <p:cNvSpPr/>
          <p:nvPr/>
        </p:nvSpPr>
        <p:spPr>
          <a:xfrm>
            <a:off x="714703" y="928681"/>
            <a:ext cx="7714593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8: Revision example</a:t>
            </a:r>
          </a:p>
          <a:p>
            <a:r>
              <a:rPr lang="en-GB" dirty="0"/>
              <a:t>class Bicycle  </a:t>
            </a:r>
          </a:p>
          <a:p>
            <a:r>
              <a:rPr lang="en-GB" dirty="0"/>
              <a:t>{     // the Bicycle class has two fields </a:t>
            </a:r>
          </a:p>
          <a:p>
            <a:r>
              <a:rPr lang="en-GB" dirty="0"/>
              <a:t>    public int gear; </a:t>
            </a:r>
          </a:p>
          <a:p>
            <a:r>
              <a:rPr lang="en-GB" dirty="0"/>
              <a:t>    public int speed; </a:t>
            </a:r>
          </a:p>
          <a:p>
            <a:r>
              <a:rPr lang="en-GB" dirty="0"/>
              <a:t>     // the Bicycle class has one constructor </a:t>
            </a:r>
          </a:p>
          <a:p>
            <a:r>
              <a:rPr lang="en-GB" dirty="0"/>
              <a:t>    public Bicycle(int gear, int speed) </a:t>
            </a:r>
          </a:p>
          <a:p>
            <a:r>
              <a:rPr lang="en-GB" dirty="0"/>
              <a:t>    {   </a:t>
            </a:r>
            <a:r>
              <a:rPr lang="en-GB" dirty="0" err="1"/>
              <a:t>this.gear</a:t>
            </a:r>
            <a:r>
              <a:rPr lang="en-GB" dirty="0"/>
              <a:t> = gear; </a:t>
            </a:r>
            <a:r>
              <a:rPr lang="en-GB" dirty="0" err="1"/>
              <a:t>this.speed</a:t>
            </a:r>
            <a:r>
              <a:rPr lang="en-GB" dirty="0"/>
              <a:t> = speed; } </a:t>
            </a:r>
          </a:p>
          <a:p>
            <a:r>
              <a:rPr lang="en-GB" dirty="0"/>
              <a:t>// the Bicycle class has three methods </a:t>
            </a:r>
          </a:p>
          <a:p>
            <a:r>
              <a:rPr lang="en-GB" dirty="0"/>
              <a:t>    public void </a:t>
            </a:r>
            <a:r>
              <a:rPr lang="en-GB" dirty="0" err="1"/>
              <a:t>applyBrake</a:t>
            </a:r>
            <a:r>
              <a:rPr lang="en-GB" dirty="0"/>
              <a:t>(int decrement) </a:t>
            </a:r>
          </a:p>
          <a:p>
            <a:r>
              <a:rPr lang="en-GB" dirty="0"/>
              <a:t>    {          speed -= decrement; }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public void </a:t>
            </a:r>
            <a:r>
              <a:rPr lang="en-GB" dirty="0" err="1"/>
              <a:t>speedUp</a:t>
            </a:r>
            <a:r>
              <a:rPr lang="en-GB" dirty="0"/>
              <a:t>(int increment) </a:t>
            </a:r>
          </a:p>
          <a:p>
            <a:r>
              <a:rPr lang="en-GB" dirty="0"/>
              <a:t>    {          speed += increment;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// </a:t>
            </a:r>
            <a:r>
              <a:rPr lang="en-GB" dirty="0" err="1"/>
              <a:t>toString</a:t>
            </a:r>
            <a:r>
              <a:rPr lang="en-GB" dirty="0"/>
              <a:t>() method to print info of Bicycle </a:t>
            </a:r>
          </a:p>
          <a:p>
            <a:r>
              <a:rPr lang="en-GB" dirty="0"/>
              <a:t>    public String </a:t>
            </a:r>
            <a:r>
              <a:rPr lang="en-GB" dirty="0" err="1"/>
              <a:t>toString</a:t>
            </a:r>
            <a:r>
              <a:rPr lang="en-GB" dirty="0"/>
              <a:t>() 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return("No of gears are "+gear +"\n“  + "speed of bicycle is "+speed); </a:t>
            </a:r>
          </a:p>
          <a:p>
            <a:r>
              <a:rPr lang="en-GB" dirty="0"/>
              <a:t>    }  }</a:t>
            </a:r>
          </a:p>
        </p:txBody>
      </p:sp>
    </p:spTree>
    <p:extLst>
      <p:ext uri="{BB962C8B-B14F-4D97-AF65-F5344CB8AC3E}">
        <p14:creationId xmlns:p14="http://schemas.microsoft.com/office/powerpoint/2010/main" val="429467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D0C67-97AD-4EF5-AC4C-49BC38FD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6781-9BDF-4AD8-9DD1-1038CB3A4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Revision Example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69334-EA99-42DC-B4D2-255071D3D33D}"/>
              </a:ext>
            </a:extLst>
          </p:cNvPr>
          <p:cNvSpPr/>
          <p:nvPr/>
        </p:nvSpPr>
        <p:spPr>
          <a:xfrm>
            <a:off x="119149" y="789337"/>
            <a:ext cx="536725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class </a:t>
            </a:r>
            <a:r>
              <a:rPr lang="en-GB" b="1" dirty="0" err="1">
                <a:solidFill>
                  <a:srgbClr val="FF0000"/>
                </a:solidFill>
              </a:rPr>
              <a:t>MountainBike</a:t>
            </a:r>
            <a:r>
              <a:rPr lang="en-GB" b="1" dirty="0">
                <a:solidFill>
                  <a:srgbClr val="FF0000"/>
                </a:solidFill>
              </a:rPr>
              <a:t> extends Bicycle  </a:t>
            </a:r>
          </a:p>
          <a:p>
            <a:r>
              <a:rPr lang="en-GB" dirty="0"/>
              <a:t>{  // the </a:t>
            </a:r>
            <a:r>
              <a:rPr lang="en-GB" dirty="0" err="1"/>
              <a:t>MountainBike</a:t>
            </a:r>
            <a:r>
              <a:rPr lang="en-GB" dirty="0"/>
              <a:t> subclass adds one more field </a:t>
            </a:r>
          </a:p>
          <a:p>
            <a:r>
              <a:rPr lang="en-GB" dirty="0"/>
              <a:t>    public int </a:t>
            </a:r>
            <a:r>
              <a:rPr lang="en-GB" dirty="0" err="1"/>
              <a:t>seatHeight</a:t>
            </a:r>
            <a:r>
              <a:rPr lang="en-GB" dirty="0"/>
              <a:t>; </a:t>
            </a:r>
          </a:p>
          <a:p>
            <a:r>
              <a:rPr lang="en-GB" dirty="0"/>
              <a:t>    // the </a:t>
            </a:r>
            <a:r>
              <a:rPr lang="en-GB" dirty="0" err="1"/>
              <a:t>MountainBike</a:t>
            </a:r>
            <a:r>
              <a:rPr lang="en-GB" dirty="0"/>
              <a:t> subclass has one constructor </a:t>
            </a:r>
          </a:p>
          <a:p>
            <a:r>
              <a:rPr lang="en-GB" dirty="0"/>
              <a:t>    public </a:t>
            </a:r>
            <a:r>
              <a:rPr lang="en-GB" dirty="0" err="1"/>
              <a:t>MountainBike</a:t>
            </a:r>
            <a:r>
              <a:rPr lang="en-GB" dirty="0"/>
              <a:t>(int </a:t>
            </a:r>
            <a:r>
              <a:rPr lang="en-GB" dirty="0" err="1"/>
              <a:t>gear,int</a:t>
            </a:r>
            <a:r>
              <a:rPr lang="en-GB" dirty="0"/>
              <a:t> speed, </a:t>
            </a:r>
          </a:p>
          <a:p>
            <a:r>
              <a:rPr lang="en-GB" dirty="0"/>
              <a:t>                        int </a:t>
            </a:r>
            <a:r>
              <a:rPr lang="en-GB" dirty="0" err="1"/>
              <a:t>startHeight</a:t>
            </a:r>
            <a:r>
              <a:rPr lang="en-GB" dirty="0"/>
              <a:t>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// invoking base-class(Bicycle) constructor </a:t>
            </a:r>
          </a:p>
          <a:p>
            <a:r>
              <a:rPr lang="en-GB" dirty="0"/>
              <a:t>        </a:t>
            </a:r>
            <a:r>
              <a:rPr lang="en-GB" b="1" dirty="0">
                <a:solidFill>
                  <a:srgbClr val="00B050"/>
                </a:solidFill>
              </a:rPr>
              <a:t>super(gear, speed); </a:t>
            </a:r>
          </a:p>
          <a:p>
            <a:r>
              <a:rPr lang="en-GB" dirty="0"/>
              <a:t>        </a:t>
            </a:r>
            <a:r>
              <a:rPr lang="en-GB" dirty="0" err="1"/>
              <a:t>seatHeight</a:t>
            </a:r>
            <a:r>
              <a:rPr lang="en-GB" dirty="0"/>
              <a:t> = </a:t>
            </a:r>
            <a:r>
              <a:rPr lang="en-GB" dirty="0" err="1"/>
              <a:t>startHeight</a:t>
            </a:r>
            <a:r>
              <a:rPr lang="en-GB" dirty="0"/>
              <a:t>; </a:t>
            </a:r>
          </a:p>
          <a:p>
            <a:r>
              <a:rPr lang="en-GB" dirty="0"/>
              <a:t>    }  </a:t>
            </a:r>
          </a:p>
          <a:p>
            <a:r>
              <a:rPr lang="en-GB" dirty="0"/>
              <a:t>   // the </a:t>
            </a:r>
            <a:r>
              <a:rPr lang="en-GB" dirty="0" err="1"/>
              <a:t>MountainBike</a:t>
            </a:r>
            <a:r>
              <a:rPr lang="en-GB" dirty="0"/>
              <a:t> subclass adds one more method </a:t>
            </a:r>
          </a:p>
          <a:p>
            <a:r>
              <a:rPr lang="en-GB" dirty="0"/>
              <a:t>    public void </a:t>
            </a:r>
            <a:r>
              <a:rPr lang="en-GB" dirty="0" err="1"/>
              <a:t>setHeight</a:t>
            </a:r>
            <a:r>
              <a:rPr lang="en-GB" dirty="0"/>
              <a:t>(int </a:t>
            </a:r>
            <a:r>
              <a:rPr lang="en-GB" dirty="0" err="1"/>
              <a:t>newValue</a:t>
            </a:r>
            <a:r>
              <a:rPr lang="en-GB" dirty="0"/>
              <a:t>) </a:t>
            </a:r>
          </a:p>
          <a:p>
            <a:r>
              <a:rPr lang="en-GB" dirty="0"/>
              <a:t>    {          </a:t>
            </a:r>
            <a:r>
              <a:rPr lang="en-GB" dirty="0" err="1"/>
              <a:t>seatHeight</a:t>
            </a:r>
            <a:r>
              <a:rPr lang="en-GB" dirty="0"/>
              <a:t> = </a:t>
            </a:r>
            <a:r>
              <a:rPr lang="en-GB" dirty="0" err="1"/>
              <a:t>newValue</a:t>
            </a:r>
            <a:r>
              <a:rPr lang="en-GB" dirty="0"/>
              <a:t>;    }  </a:t>
            </a:r>
          </a:p>
          <a:p>
            <a:r>
              <a:rPr lang="en-GB" dirty="0"/>
              <a:t>     </a:t>
            </a:r>
            <a:r>
              <a:rPr lang="en-GB" dirty="0">
                <a:solidFill>
                  <a:srgbClr val="00B0F0"/>
                </a:solidFill>
              </a:rPr>
              <a:t>// overriding </a:t>
            </a:r>
            <a:r>
              <a:rPr lang="en-GB" dirty="0" err="1">
                <a:solidFill>
                  <a:srgbClr val="00B0F0"/>
                </a:solidFill>
              </a:rPr>
              <a:t>toString</a:t>
            </a:r>
            <a:r>
              <a:rPr lang="en-GB" dirty="0">
                <a:solidFill>
                  <a:srgbClr val="00B0F0"/>
                </a:solidFill>
              </a:rPr>
              <a:t>() method </a:t>
            </a:r>
          </a:p>
          <a:p>
            <a:r>
              <a:rPr lang="en-GB" dirty="0">
                <a:solidFill>
                  <a:srgbClr val="00B0F0"/>
                </a:solidFill>
              </a:rPr>
              <a:t>    // of Bicycle to print more info </a:t>
            </a:r>
          </a:p>
          <a:p>
            <a:r>
              <a:rPr lang="en-GB" dirty="0"/>
              <a:t>    </a:t>
            </a:r>
            <a:r>
              <a:rPr lang="en-GB" b="1" dirty="0">
                <a:solidFill>
                  <a:srgbClr val="00B0F0"/>
                </a:solidFill>
              </a:rPr>
              <a:t>@Override</a:t>
            </a:r>
          </a:p>
          <a:p>
            <a:r>
              <a:rPr lang="en-GB" b="1" dirty="0">
                <a:solidFill>
                  <a:srgbClr val="00B0F0"/>
                </a:solidFill>
              </a:rPr>
              <a:t>    public String </a:t>
            </a:r>
            <a:r>
              <a:rPr lang="en-GB" b="1" dirty="0" err="1">
                <a:solidFill>
                  <a:srgbClr val="00B0F0"/>
                </a:solidFill>
              </a:rPr>
              <a:t>toString</a:t>
            </a:r>
            <a:r>
              <a:rPr lang="en-GB" b="1" dirty="0">
                <a:solidFill>
                  <a:srgbClr val="00B0F0"/>
                </a:solidFill>
              </a:rPr>
              <a:t>() </a:t>
            </a:r>
          </a:p>
          <a:p>
            <a:r>
              <a:rPr lang="en-GB" b="1" dirty="0">
                <a:solidFill>
                  <a:srgbClr val="00B0F0"/>
                </a:solidFill>
              </a:rPr>
              <a:t>    {          return (</a:t>
            </a:r>
            <a:r>
              <a:rPr lang="en-GB" b="1" dirty="0" err="1">
                <a:solidFill>
                  <a:srgbClr val="00B0F0"/>
                </a:solidFill>
              </a:rPr>
              <a:t>super.toString</a:t>
            </a:r>
            <a:r>
              <a:rPr lang="en-GB" b="1" dirty="0">
                <a:solidFill>
                  <a:srgbClr val="00B0F0"/>
                </a:solidFill>
              </a:rPr>
              <a:t>()+ 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"\</a:t>
            </a:r>
            <a:r>
              <a:rPr lang="en-GB" b="1" dirty="0" err="1">
                <a:solidFill>
                  <a:srgbClr val="00B0F0"/>
                </a:solidFill>
              </a:rPr>
              <a:t>nseat</a:t>
            </a:r>
            <a:r>
              <a:rPr lang="en-GB" b="1" dirty="0">
                <a:solidFill>
                  <a:srgbClr val="00B0F0"/>
                </a:solidFill>
              </a:rPr>
              <a:t> height is "+</a:t>
            </a:r>
            <a:r>
              <a:rPr lang="en-GB" b="1" dirty="0" err="1">
                <a:solidFill>
                  <a:srgbClr val="00B0F0"/>
                </a:solidFill>
              </a:rPr>
              <a:t>seatHeight</a:t>
            </a:r>
            <a:r>
              <a:rPr lang="en-GB" b="1" dirty="0">
                <a:solidFill>
                  <a:srgbClr val="00B0F0"/>
                </a:solidFill>
              </a:rPr>
              <a:t>); </a:t>
            </a:r>
          </a:p>
          <a:p>
            <a:r>
              <a:rPr lang="en-GB" b="1" dirty="0">
                <a:solidFill>
                  <a:srgbClr val="00B0F0"/>
                </a:solidFill>
              </a:rPr>
              <a:t>    } </a:t>
            </a:r>
            <a:r>
              <a:rPr lang="en-GB" b="1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E09D3-BB5A-405F-BEE4-5760882B2825}"/>
              </a:ext>
            </a:extLst>
          </p:cNvPr>
          <p:cNvSpPr/>
          <p:nvPr/>
        </p:nvSpPr>
        <p:spPr>
          <a:xfrm>
            <a:off x="5579180" y="990600"/>
            <a:ext cx="3298095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driver class </a:t>
            </a:r>
          </a:p>
          <a:p>
            <a:r>
              <a:rPr lang="en-GB" dirty="0"/>
              <a:t>public class Test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 </a:t>
            </a:r>
            <a:r>
              <a:rPr lang="en-GB" dirty="0" err="1"/>
              <a:t>MountainBike</a:t>
            </a:r>
            <a:r>
              <a:rPr lang="en-GB" dirty="0"/>
              <a:t> mb = new </a:t>
            </a:r>
            <a:r>
              <a:rPr lang="en-GB" dirty="0" err="1"/>
              <a:t>MountainBike</a:t>
            </a:r>
            <a:r>
              <a:rPr lang="en-GB" dirty="0"/>
              <a:t>(3, 100, 25); 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mb.toString</a:t>
            </a:r>
            <a:r>
              <a:rPr lang="en-GB" dirty="0"/>
              <a:t>());            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/>
              <a:t>Output:</a:t>
            </a:r>
          </a:p>
          <a:p>
            <a:r>
              <a:rPr lang="en-GB" dirty="0"/>
              <a:t>No of gears are 3</a:t>
            </a:r>
          </a:p>
          <a:p>
            <a:r>
              <a:rPr lang="en-GB" dirty="0"/>
              <a:t>speed of bicycle is 100</a:t>
            </a:r>
          </a:p>
          <a:p>
            <a:r>
              <a:rPr lang="en-GB" dirty="0"/>
              <a:t>seat height is 25</a:t>
            </a:r>
          </a:p>
        </p:txBody>
      </p:sp>
    </p:spTree>
    <p:extLst>
      <p:ext uri="{BB962C8B-B14F-4D97-AF65-F5344CB8AC3E}">
        <p14:creationId xmlns:p14="http://schemas.microsoft.com/office/powerpoint/2010/main" val="370253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Inheritance (continue from previous lecture)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More example on 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Types of 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super keyword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Method Overriding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Overloading vs Overriding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Revision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629022-9C6F-40A9-8D99-074769A5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66548"/>
            <a:ext cx="754380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 ( Slide 2:18)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http://www.cs.loyola.edu/~lawrie/CS630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800" dirty="0">
                <a:latin typeface="Arial" panose="020B0604020202020204" pitchFamily="34" charset="0"/>
                <a:hlinkClick r:id="rId2"/>
              </a:rPr>
              <a:t>https://beginnersbook.com/2013/03/inheritance-in-java/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800" dirty="0">
                <a:latin typeface="Arial" panose="020B0604020202020204" pitchFamily="34" charset="0"/>
                <a:hlinkClick r:id="rId3"/>
              </a:rPr>
              <a:t>https://www.geeksforgeeks.org/inheritance-in-java/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800" dirty="0">
                <a:latin typeface="Arial" panose="020B0604020202020204" pitchFamily="34" charset="0"/>
                <a:hlinkClick r:id="rId4"/>
              </a:rPr>
              <a:t>https://www.programcreek.com/2009/02/overriding-and-overloading-in-java-with-examples/#:~:text=Overloading%20occurs%20when%20two%20or,(i.e.%2C%20method%20signature)</a:t>
            </a:r>
            <a:r>
              <a:rPr lang="en-US" altLang="en-US" sz="800" dirty="0">
                <a:latin typeface="Arial" panose="020B0604020202020204" pitchFamily="34" charset="0"/>
              </a:rPr>
              <a:t>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800" dirty="0"/>
              <a:t>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The class diagram for our book example will be,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Inheritance (1) </a:t>
            </a:r>
            <a:endParaRPr lang="en-GB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4B225B52-7961-4859-97D7-56F52B03CEA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90691"/>
            <a:ext cx="6934200" cy="3305175"/>
            <a:chOff x="864" y="1086"/>
            <a:chExt cx="4368" cy="2082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263416CA-6F12-4106-A6F2-52F3CC906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390F0D-B656-429C-9DBB-0D70DAA0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Book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A3DAF4-11B3-49E1-83C0-28074741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# pages : 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4B6E39-3606-403F-BDDD-0CCAEFAF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pageMessage() : void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743DBA4-711C-4195-BCCD-3923BF631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133AB836-18E5-4DB7-A8AD-4DEF8AA8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784868-FF22-48F6-85C7-84AF31D02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Dictionary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C894F8-7B92-4655-B19B-0C04EA3B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definitions : int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878CF6-DEBF-4BF3-91B6-CEC80E6C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definitionMessage() : void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94B22-781D-468F-ADC8-E96EC417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Words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F85D94-5379-459C-B5DC-2B691EE4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FB82D9-BFB4-4D41-AE89-7AFF4471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main (args : String[]) 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Inheritance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914400" y="779135"/>
            <a:ext cx="679847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1: Inheritance Example </a:t>
            </a:r>
          </a:p>
          <a:p>
            <a:r>
              <a:rPr lang="en-GB" dirty="0"/>
              <a:t>// base class </a:t>
            </a:r>
          </a:p>
          <a:p>
            <a:r>
              <a:rPr lang="en-GB" dirty="0"/>
              <a:t>class Teacher {</a:t>
            </a:r>
          </a:p>
          <a:p>
            <a:r>
              <a:rPr lang="en-GB" dirty="0"/>
              <a:t>   private String designation = "Teacher";</a:t>
            </a:r>
          </a:p>
          <a:p>
            <a:r>
              <a:rPr lang="en-GB" dirty="0"/>
              <a:t>   private String </a:t>
            </a:r>
            <a:r>
              <a:rPr lang="en-GB" dirty="0" err="1"/>
              <a:t>collegeName</a:t>
            </a:r>
            <a:r>
              <a:rPr lang="en-GB" dirty="0"/>
              <a:t> = "</a:t>
            </a:r>
            <a:r>
              <a:rPr lang="en-GB" dirty="0" err="1"/>
              <a:t>Beginnersbook</a:t>
            </a:r>
            <a:r>
              <a:rPr lang="en-GB" dirty="0"/>
              <a:t>";</a:t>
            </a:r>
          </a:p>
          <a:p>
            <a:r>
              <a:rPr lang="en-GB" dirty="0"/>
              <a:t>   public String </a:t>
            </a:r>
            <a:r>
              <a:rPr lang="en-GB" dirty="0" err="1"/>
              <a:t>getDesignation</a:t>
            </a:r>
            <a:r>
              <a:rPr lang="en-GB" dirty="0"/>
              <a:t>() {</a:t>
            </a:r>
          </a:p>
          <a:p>
            <a:r>
              <a:rPr lang="en-GB" dirty="0"/>
              <a:t>	return designation;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protected void </a:t>
            </a:r>
            <a:r>
              <a:rPr lang="en-GB" dirty="0" err="1"/>
              <a:t>setDesignation</a:t>
            </a:r>
            <a:r>
              <a:rPr lang="en-GB" dirty="0"/>
              <a:t>(String designation) {</a:t>
            </a:r>
          </a:p>
          <a:p>
            <a:r>
              <a:rPr lang="en-GB" dirty="0"/>
              <a:t>	</a:t>
            </a:r>
            <a:r>
              <a:rPr lang="en-GB" dirty="0" err="1"/>
              <a:t>this.designation</a:t>
            </a:r>
            <a:r>
              <a:rPr lang="en-GB" dirty="0"/>
              <a:t> = designation;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protected String </a:t>
            </a:r>
            <a:r>
              <a:rPr lang="en-GB" dirty="0" err="1"/>
              <a:t>getCollegeName</a:t>
            </a:r>
            <a:r>
              <a:rPr lang="en-GB" dirty="0"/>
              <a:t>() {</a:t>
            </a:r>
          </a:p>
          <a:p>
            <a:r>
              <a:rPr lang="en-GB" dirty="0"/>
              <a:t>	return </a:t>
            </a:r>
            <a:r>
              <a:rPr lang="en-GB" dirty="0" err="1"/>
              <a:t>collegeName</a:t>
            </a:r>
            <a:r>
              <a:rPr lang="en-GB" dirty="0"/>
              <a:t>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protected void </a:t>
            </a:r>
            <a:r>
              <a:rPr lang="en-GB" dirty="0" err="1"/>
              <a:t>setCollegeName</a:t>
            </a:r>
            <a:r>
              <a:rPr lang="en-GB" dirty="0"/>
              <a:t>(String </a:t>
            </a:r>
            <a:r>
              <a:rPr lang="en-GB" dirty="0" err="1"/>
              <a:t>collegeName</a:t>
            </a:r>
            <a:r>
              <a:rPr lang="en-GB" dirty="0"/>
              <a:t>) {</a:t>
            </a:r>
          </a:p>
          <a:p>
            <a:r>
              <a:rPr lang="en-GB" dirty="0"/>
              <a:t>	</a:t>
            </a:r>
            <a:r>
              <a:rPr lang="en-GB" dirty="0" err="1"/>
              <a:t>this.collegeName</a:t>
            </a:r>
            <a:r>
              <a:rPr lang="en-GB" dirty="0"/>
              <a:t> = </a:t>
            </a:r>
            <a:r>
              <a:rPr lang="en-GB" dirty="0" err="1"/>
              <a:t>collegeName</a:t>
            </a:r>
            <a:r>
              <a:rPr lang="en-GB" dirty="0"/>
              <a:t>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void does(){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("Teaching");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96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of Inheritance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914400" y="810667"/>
            <a:ext cx="679847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1: Inheritance Example </a:t>
            </a:r>
          </a:p>
          <a:p>
            <a:r>
              <a:rPr lang="en-GB" dirty="0"/>
              <a:t>// Derived class </a:t>
            </a:r>
          </a:p>
          <a:p>
            <a:r>
              <a:rPr lang="en-GB" dirty="0">
                <a:solidFill>
                  <a:srgbClr val="FF0000"/>
                </a:solidFill>
              </a:rPr>
              <a:t>public class </a:t>
            </a:r>
            <a:r>
              <a:rPr lang="en-GB" dirty="0" err="1">
                <a:solidFill>
                  <a:srgbClr val="FF0000"/>
                </a:solidFill>
              </a:rPr>
              <a:t>JavaExample</a:t>
            </a:r>
            <a:r>
              <a:rPr lang="en-GB" dirty="0">
                <a:solidFill>
                  <a:srgbClr val="FF0000"/>
                </a:solidFill>
              </a:rPr>
              <a:t> extends Teacher</a:t>
            </a:r>
            <a:r>
              <a:rPr lang="en-GB" dirty="0"/>
              <a:t>{</a:t>
            </a:r>
          </a:p>
          <a:p>
            <a:r>
              <a:rPr lang="en-GB" dirty="0"/>
              <a:t>   String </a:t>
            </a:r>
            <a:r>
              <a:rPr lang="en-GB" dirty="0" err="1"/>
              <a:t>mainSubject</a:t>
            </a:r>
            <a:r>
              <a:rPr lang="en-GB" dirty="0"/>
              <a:t> = "Physics";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r>
              <a:rPr lang="en-GB" dirty="0"/>
              <a:t>	</a:t>
            </a:r>
            <a:r>
              <a:rPr lang="en-GB" dirty="0" err="1"/>
              <a:t>JavaExample</a:t>
            </a:r>
            <a:r>
              <a:rPr lang="en-GB" dirty="0"/>
              <a:t> </a:t>
            </a:r>
            <a:r>
              <a:rPr lang="en-GB" dirty="0" err="1"/>
              <a:t>obj</a:t>
            </a:r>
            <a:r>
              <a:rPr lang="en-GB" dirty="0"/>
              <a:t> = new </a:t>
            </a:r>
            <a:r>
              <a:rPr lang="en-GB" dirty="0" err="1"/>
              <a:t>JavaExample</a:t>
            </a:r>
            <a:r>
              <a:rPr lang="en-GB" dirty="0"/>
              <a:t>();</a:t>
            </a:r>
          </a:p>
          <a:p>
            <a:r>
              <a:rPr lang="en-GB" dirty="0"/>
              <a:t>	/* Note: we are not accessing the data members </a:t>
            </a:r>
          </a:p>
          <a:p>
            <a:r>
              <a:rPr lang="en-GB" dirty="0"/>
              <a:t>	 * directly we are using public getter method </a:t>
            </a:r>
          </a:p>
          <a:p>
            <a:r>
              <a:rPr lang="en-GB" dirty="0"/>
              <a:t>	 * to access the private members of parent class</a:t>
            </a:r>
          </a:p>
          <a:p>
            <a:r>
              <a:rPr lang="en-GB" dirty="0"/>
              <a:t>	 */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obj.getCollegeName</a:t>
            </a:r>
            <a:r>
              <a:rPr lang="en-GB" dirty="0"/>
              <a:t>());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obj.getDesignation</a:t>
            </a:r>
            <a:r>
              <a:rPr lang="en-GB" dirty="0"/>
              <a:t>());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obj.mainSubject</a:t>
            </a:r>
            <a:r>
              <a:rPr lang="en-GB" dirty="0"/>
              <a:t>);</a:t>
            </a:r>
          </a:p>
          <a:p>
            <a:r>
              <a:rPr lang="en-GB" dirty="0"/>
              <a:t>	</a:t>
            </a:r>
            <a:r>
              <a:rPr lang="en-GB" dirty="0" err="1"/>
              <a:t>obj.does</a:t>
            </a:r>
            <a:r>
              <a:rPr lang="en-GB" dirty="0"/>
              <a:t>();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7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Single Inheritance: </a:t>
            </a:r>
            <a:r>
              <a:rPr lang="en-GB" sz="2000" dirty="0"/>
              <a:t>Refers to a child and parent class relationship where a class extends the another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Multilevel Inheritance: </a:t>
            </a:r>
            <a:r>
              <a:rPr lang="en-GB" sz="2000" dirty="0"/>
              <a:t>Refers to a child and parent class relationship where a class extends the child class.</a:t>
            </a:r>
          </a:p>
          <a:p>
            <a:pPr marL="0" inden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Types of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4687-C058-4746-8DB4-00B293143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5" t="7632" r="30062" b="30062"/>
          <a:stretch/>
        </p:blipFill>
        <p:spPr>
          <a:xfrm>
            <a:off x="4823346" y="1219200"/>
            <a:ext cx="1713182" cy="1773626"/>
          </a:xfrm>
          <a:prstGeom prst="rect">
            <a:avLst/>
          </a:prstGeom>
        </p:spPr>
      </p:pic>
      <p:pic>
        <p:nvPicPr>
          <p:cNvPr id="5124" name="Picture 4" descr="C# | Multilevel Inheritance - GeeksforGeeks">
            <a:extLst>
              <a:ext uri="{FF2B5EF4-FFF2-40B4-BE49-F238E27FC236}">
                <a16:creationId xmlns:a16="http://schemas.microsoft.com/office/drawing/2014/main" id="{A64B0834-92A5-485E-B30B-46E1C6B9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9" y="3657600"/>
            <a:ext cx="2156346" cy="26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Hierarchical inheritance: </a:t>
            </a:r>
            <a:r>
              <a:rPr lang="en-GB" sz="2000" dirty="0"/>
              <a:t>Refers to a child and parent class relationship where more than one classes extends the same class.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Multiple Inheritance: </a:t>
            </a:r>
            <a:r>
              <a:rPr lang="en-GB" sz="2000" dirty="0"/>
              <a:t>Refers to the concept of one class extending more than one classes, which means a child class has two parent classes.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Types of Inheritance</a:t>
            </a:r>
          </a:p>
        </p:txBody>
      </p:sp>
      <p:pic>
        <p:nvPicPr>
          <p:cNvPr id="6146" name="Picture 2" descr="Inheritance in C++ - GeeksforGeeks">
            <a:extLst>
              <a:ext uri="{FF2B5EF4-FFF2-40B4-BE49-F238E27FC236}">
                <a16:creationId xmlns:a16="http://schemas.microsoft.com/office/drawing/2014/main" id="{5F87D0A9-2A32-446F-9192-D15DC57D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32" y="1456803"/>
            <a:ext cx="4610100" cy="19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# | Multiple inheritance using interfaces - GeeksforGeeks">
            <a:extLst>
              <a:ext uri="{FF2B5EF4-FFF2-40B4-BE49-F238E27FC236}">
                <a16:creationId xmlns:a16="http://schemas.microsoft.com/office/drawing/2014/main" id="{B1C7F3ED-AAF9-4B26-AB49-15B1E4FAF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10850" r="10732" b="16808"/>
          <a:stretch/>
        </p:blipFill>
        <p:spPr bwMode="auto">
          <a:xfrm>
            <a:off x="2743200" y="4201898"/>
            <a:ext cx="313733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4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Constructors are not inherited</a:t>
            </a:r>
            <a:r>
              <a:rPr lang="en-US" altLang="en-US" dirty="0"/>
              <a:t>, even though they have public visibility</a:t>
            </a:r>
          </a:p>
          <a:p>
            <a:pPr marL="457200" indent="-4572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Yet we often want to use the parent's constructor to set up the "parent's part" of the object</a:t>
            </a:r>
          </a:p>
          <a:p>
            <a:pPr marL="457200" indent="-4572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>
                <a:solidFill>
                  <a:srgbClr val="FF0000"/>
                </a:solidFill>
              </a:rPr>
              <a:t> reference can be used to refer to the parent class, and often is used to invoke the parent's constructor.</a:t>
            </a:r>
          </a:p>
          <a:p>
            <a:pPr marL="457200" indent="-4572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>
                <a:solidFill>
                  <a:srgbClr val="FF0000"/>
                </a:solidFill>
              </a:rPr>
              <a:t> reference can also be used to reference other variables and methods defined in the parent’s class.</a:t>
            </a:r>
          </a:p>
          <a:p>
            <a:pPr marL="457200" indent="-457200">
              <a:spcBef>
                <a:spcPct val="700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830" y="304800"/>
            <a:ext cx="6781800" cy="228600"/>
          </a:xfrm>
        </p:spPr>
        <p:txBody>
          <a:bodyPr>
            <a:noAutofit/>
          </a:bodyPr>
          <a:lstStyle/>
          <a:p>
            <a:r>
              <a:rPr lang="en-GB" dirty="0"/>
              <a:t>super Keyword in Java (1)</a:t>
            </a:r>
          </a:p>
        </p:txBody>
      </p:sp>
    </p:spTree>
    <p:extLst>
      <p:ext uri="{BB962C8B-B14F-4D97-AF65-F5344CB8AC3E}">
        <p14:creationId xmlns:p14="http://schemas.microsoft.com/office/powerpoint/2010/main" val="249806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81800" cy="363845"/>
          </a:xfrm>
        </p:spPr>
        <p:txBody>
          <a:bodyPr>
            <a:noAutofit/>
          </a:bodyPr>
          <a:lstStyle/>
          <a:p>
            <a:r>
              <a:rPr lang="en-GB" dirty="0"/>
              <a:t>super Keyword in Java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EFFAE-22E3-413B-B747-93F1600427E2}"/>
              </a:ext>
            </a:extLst>
          </p:cNvPr>
          <p:cNvSpPr/>
          <p:nvPr/>
        </p:nvSpPr>
        <p:spPr>
          <a:xfrm>
            <a:off x="181302" y="809298"/>
            <a:ext cx="439069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//Example 2: Use of super with constructors</a:t>
            </a:r>
          </a:p>
          <a:p>
            <a:r>
              <a:rPr lang="en-GB" dirty="0"/>
              <a:t>class Person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Person()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("Person class Constructor");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  /* subclass Student extending the Person class */</a:t>
            </a:r>
          </a:p>
          <a:p>
            <a:r>
              <a:rPr lang="en-GB" dirty="0"/>
              <a:t>class Student extends Person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Student() </a:t>
            </a:r>
          </a:p>
          <a:p>
            <a:r>
              <a:rPr lang="en-GB" dirty="0"/>
              <a:t>    {  </a:t>
            </a:r>
            <a:r>
              <a:rPr lang="en-GB" dirty="0">
                <a:solidFill>
                  <a:srgbClr val="FF0000"/>
                </a:solidFill>
              </a:rPr>
              <a:t>// invoke or call parent class constructor </a:t>
            </a:r>
          </a:p>
          <a:p>
            <a:r>
              <a:rPr lang="en-GB" dirty="0">
                <a:solidFill>
                  <a:srgbClr val="FF0000"/>
                </a:solidFill>
              </a:rPr>
              <a:t>        super(); </a:t>
            </a:r>
          </a:p>
          <a:p>
            <a:r>
              <a:rPr lang="en-GB" dirty="0"/>
              <a:t>          </a:t>
            </a:r>
            <a:r>
              <a:rPr lang="en-GB" dirty="0" err="1"/>
              <a:t>System.out.println</a:t>
            </a:r>
            <a:r>
              <a:rPr lang="en-GB" dirty="0"/>
              <a:t>("Student class Constructor");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6A9C4-1E35-49B0-AE0C-31B8E0337F43}"/>
              </a:ext>
            </a:extLst>
          </p:cNvPr>
          <p:cNvSpPr/>
          <p:nvPr/>
        </p:nvSpPr>
        <p:spPr>
          <a:xfrm>
            <a:off x="4769068" y="809298"/>
            <a:ext cx="39939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/* Driver program to test*/</a:t>
            </a:r>
          </a:p>
          <a:p>
            <a:r>
              <a:rPr lang="en-GB" dirty="0"/>
              <a:t>class Test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Student s = new Student();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Output:</a:t>
            </a:r>
          </a:p>
          <a:p>
            <a:r>
              <a:rPr lang="en-GB" dirty="0"/>
              <a:t>Person class Constructor</a:t>
            </a:r>
          </a:p>
          <a:p>
            <a:r>
              <a:rPr lang="en-GB" dirty="0"/>
              <a:t>Student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112455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1959</Words>
  <Application>Microsoft Office PowerPoint</Application>
  <PresentationFormat>On-screen Show (4:3)</PresentationFormat>
  <Paragraphs>342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Verdana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470</cp:revision>
  <dcterms:created xsi:type="dcterms:W3CDTF">2011-09-14T09:42:05Z</dcterms:created>
  <dcterms:modified xsi:type="dcterms:W3CDTF">2021-10-26T07:51:18Z</dcterms:modified>
</cp:coreProperties>
</file>