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0" r:id="rId2"/>
    <p:sldId id="313" r:id="rId3"/>
    <p:sldId id="384" r:id="rId4"/>
    <p:sldId id="328" r:id="rId5"/>
    <p:sldId id="363" r:id="rId6"/>
    <p:sldId id="364" r:id="rId7"/>
    <p:sldId id="366" r:id="rId8"/>
    <p:sldId id="367" r:id="rId9"/>
    <p:sldId id="368" r:id="rId10"/>
    <p:sldId id="353" r:id="rId11"/>
    <p:sldId id="369" r:id="rId12"/>
    <p:sldId id="370" r:id="rId13"/>
    <p:sldId id="371" r:id="rId14"/>
    <p:sldId id="373" r:id="rId15"/>
    <p:sldId id="354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25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62" autoAdjust="0"/>
  </p:normalViewPr>
  <p:slideViewPr>
    <p:cSldViewPr>
      <p:cViewPr varScale="1">
        <p:scale>
          <a:sx n="57" d="100"/>
          <a:sy n="57" d="100"/>
        </p:scale>
        <p:origin x="169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5D780-9A2E-4B0A-9BC0-EB98530F16B7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6D650-78DF-4806-9D67-9002F9D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99378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356859" y="2567941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Dubai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Campus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C439E90-FE6F-4799-86C8-AC7DEA6F4B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77D05-5339-4A86-A36C-13A77F6541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8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928" y="789337"/>
            <a:ext cx="8779672" cy="5707884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/>
            </a:lvl3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11430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Third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700427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211928" y="169555"/>
            <a:ext cx="6324600" cy="363845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304800" y="845097"/>
            <a:ext cx="4038600" cy="555570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610100" y="851887"/>
            <a:ext cx="4381500" cy="554891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35886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405" y="832066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405" y="1668596"/>
            <a:ext cx="4040188" cy="46255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5800" y="885966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11" y="1838927"/>
            <a:ext cx="4041775" cy="4455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299" y="735886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-7848"/>
            <a:ext cx="6324600" cy="700544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092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53658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-11317" y="735886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ginnersbook.com/2013/05/java-abstract-class-method/" TargetMode="External"/><Relationship Id="rId2" Type="http://schemas.openxmlformats.org/officeDocument/2006/relationships/hyperlink" Target="https://www.cis.upenn.edu/~matuszek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geeksforgeeks.org/interfaces-in-java/" TargetMode="External"/><Relationship Id="rId5" Type="http://schemas.openxmlformats.org/officeDocument/2006/relationships/hyperlink" Target="https://www.tutorialspoint.com/java" TargetMode="External"/><Relationship Id="rId4" Type="http://schemas.openxmlformats.org/officeDocument/2006/relationships/hyperlink" Target="https://www.geeksforgeeks.org/abstract-classes-in-java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3810000"/>
            <a:ext cx="6248400" cy="1524000"/>
          </a:xfrm>
        </p:spPr>
        <p:txBody>
          <a:bodyPr/>
          <a:lstStyle/>
          <a:p>
            <a:pPr algn="ctr"/>
            <a:r>
              <a:rPr lang="en-US" dirty="0"/>
              <a:t>Object Oriented Programming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CS F213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Abstract Class Example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C5AF4-1701-4C98-A6C4-B1713E19085F}"/>
              </a:ext>
            </a:extLst>
          </p:cNvPr>
          <p:cNvSpPr/>
          <p:nvPr/>
        </p:nvSpPr>
        <p:spPr>
          <a:xfrm>
            <a:off x="914400" y="779135"/>
            <a:ext cx="6798472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//Example 1: Abstract class example</a:t>
            </a:r>
          </a:p>
          <a:p>
            <a:r>
              <a:rPr lang="en-GB" dirty="0"/>
              <a:t>//abstract parent class</a:t>
            </a:r>
          </a:p>
          <a:p>
            <a:r>
              <a:rPr lang="en-GB" dirty="0">
                <a:solidFill>
                  <a:srgbClr val="FF0000"/>
                </a:solidFill>
              </a:rPr>
              <a:t>abstract class Animal</a:t>
            </a:r>
            <a:r>
              <a:rPr lang="en-GB" dirty="0"/>
              <a:t>{</a:t>
            </a:r>
          </a:p>
          <a:p>
            <a:r>
              <a:rPr lang="en-GB" dirty="0"/>
              <a:t>   //abstract method</a:t>
            </a:r>
          </a:p>
          <a:p>
            <a:r>
              <a:rPr lang="en-GB" dirty="0"/>
              <a:t>   </a:t>
            </a:r>
            <a:r>
              <a:rPr lang="en-GB" dirty="0">
                <a:solidFill>
                  <a:srgbClr val="FF0000"/>
                </a:solidFill>
              </a:rPr>
              <a:t>public abstract void sound();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//Dog class extends Animal class</a:t>
            </a:r>
          </a:p>
          <a:p>
            <a:r>
              <a:rPr lang="en-GB" dirty="0"/>
              <a:t>public class Dog extends Animal{</a:t>
            </a:r>
          </a:p>
          <a:p>
            <a:endParaRPr lang="en-GB" dirty="0"/>
          </a:p>
          <a:p>
            <a:r>
              <a:rPr lang="en-GB" dirty="0">
                <a:solidFill>
                  <a:srgbClr val="00B0F0"/>
                </a:solidFill>
              </a:rPr>
              <a:t>   public void sound(){</a:t>
            </a:r>
          </a:p>
          <a:p>
            <a:r>
              <a:rPr lang="en-GB" dirty="0">
                <a:solidFill>
                  <a:srgbClr val="00B0F0"/>
                </a:solidFill>
              </a:rPr>
              <a:t>	</a:t>
            </a:r>
            <a:r>
              <a:rPr lang="en-GB" dirty="0" err="1">
                <a:solidFill>
                  <a:srgbClr val="00B0F0"/>
                </a:solidFill>
              </a:rPr>
              <a:t>System.out.println</a:t>
            </a:r>
            <a:r>
              <a:rPr lang="en-GB" dirty="0">
                <a:solidFill>
                  <a:srgbClr val="00B0F0"/>
                </a:solidFill>
              </a:rPr>
              <a:t>("Woof");</a:t>
            </a:r>
          </a:p>
          <a:p>
            <a:r>
              <a:rPr lang="en-GB" dirty="0">
                <a:solidFill>
                  <a:srgbClr val="00B0F0"/>
                </a:solidFill>
              </a:rPr>
              <a:t>   }</a:t>
            </a:r>
          </a:p>
          <a:p>
            <a:r>
              <a:rPr lang="en-GB" dirty="0"/>
              <a:t>   public static void main(String </a:t>
            </a:r>
            <a:r>
              <a:rPr lang="en-GB" dirty="0" err="1"/>
              <a:t>args</a:t>
            </a:r>
            <a:r>
              <a:rPr lang="en-GB" dirty="0"/>
              <a:t>[]){</a:t>
            </a:r>
          </a:p>
          <a:p>
            <a:r>
              <a:rPr lang="en-GB" dirty="0"/>
              <a:t>	</a:t>
            </a:r>
            <a:r>
              <a:rPr lang="en-GB" dirty="0">
                <a:solidFill>
                  <a:srgbClr val="C00000"/>
                </a:solidFill>
              </a:rPr>
              <a:t>Animal </a:t>
            </a:r>
            <a:r>
              <a:rPr lang="en-GB" dirty="0" err="1">
                <a:solidFill>
                  <a:srgbClr val="C00000"/>
                </a:solidFill>
              </a:rPr>
              <a:t>obj</a:t>
            </a:r>
            <a:r>
              <a:rPr lang="en-GB" dirty="0">
                <a:solidFill>
                  <a:srgbClr val="C00000"/>
                </a:solidFill>
              </a:rPr>
              <a:t> = new Dog();</a:t>
            </a:r>
          </a:p>
          <a:p>
            <a:r>
              <a:rPr lang="en-GB" dirty="0"/>
              <a:t>	</a:t>
            </a:r>
            <a:r>
              <a:rPr lang="en-GB" dirty="0" err="1"/>
              <a:t>obj.sound</a:t>
            </a:r>
            <a:r>
              <a:rPr lang="en-GB" dirty="0"/>
              <a:t>();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8960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An </a:t>
            </a:r>
            <a:r>
              <a:rPr lang="en-GB" dirty="0">
                <a:solidFill>
                  <a:srgbClr val="FF0000"/>
                </a:solidFill>
              </a:rPr>
              <a:t>instance of an abstract class cannot be created</a:t>
            </a:r>
            <a:r>
              <a:rPr lang="en-GB" dirty="0"/>
              <a:t>, we can use references of abstract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An </a:t>
            </a:r>
            <a:r>
              <a:rPr lang="en-GB" dirty="0">
                <a:solidFill>
                  <a:srgbClr val="FF0000"/>
                </a:solidFill>
              </a:rPr>
              <a:t>abstract class can contain constructors in Java</a:t>
            </a:r>
            <a:r>
              <a:rPr lang="en-GB" dirty="0"/>
              <a:t>. And a constructor of abstract class is called when an instance of a inherited class is created.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766" y="174647"/>
            <a:ext cx="7543800" cy="440044"/>
          </a:xfrm>
        </p:spPr>
        <p:txBody>
          <a:bodyPr>
            <a:noAutofit/>
          </a:bodyPr>
          <a:lstStyle/>
          <a:p>
            <a:r>
              <a:rPr lang="en-GB" sz="3200" dirty="0"/>
              <a:t>Important Notes on Abstract Classes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4182E-33D7-4BEC-8B98-22FB7365CEBE}"/>
              </a:ext>
            </a:extLst>
          </p:cNvPr>
          <p:cNvSpPr/>
          <p:nvPr/>
        </p:nvSpPr>
        <p:spPr>
          <a:xfrm>
            <a:off x="222438" y="3073649"/>
            <a:ext cx="419716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//Example 2: Abstract Class Constructor</a:t>
            </a:r>
          </a:p>
          <a:p>
            <a:r>
              <a:rPr lang="en-GB" dirty="0">
                <a:solidFill>
                  <a:srgbClr val="FF0000"/>
                </a:solidFill>
              </a:rPr>
              <a:t>abstract class Base { 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rgbClr val="00B050"/>
                </a:solidFill>
              </a:rPr>
              <a:t>Base() { </a:t>
            </a:r>
            <a:r>
              <a:rPr lang="en-GB" dirty="0" err="1">
                <a:solidFill>
                  <a:srgbClr val="00B050"/>
                </a:solidFill>
              </a:rPr>
              <a:t>System.out.println</a:t>
            </a:r>
            <a:r>
              <a:rPr lang="en-GB" dirty="0">
                <a:solidFill>
                  <a:srgbClr val="00B050"/>
                </a:solidFill>
              </a:rPr>
              <a:t>("Base Constructor Called"); } 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rgbClr val="FF0000"/>
                </a:solidFill>
              </a:rPr>
              <a:t>abstract void fun(); </a:t>
            </a:r>
          </a:p>
          <a:p>
            <a:r>
              <a:rPr lang="en-GB" dirty="0"/>
              <a:t>} </a:t>
            </a:r>
          </a:p>
          <a:p>
            <a:r>
              <a:rPr lang="en-GB" dirty="0"/>
              <a:t>class Derived extends Base { </a:t>
            </a:r>
          </a:p>
          <a:p>
            <a:r>
              <a:rPr lang="en-GB" dirty="0"/>
              <a:t>    Derived() { </a:t>
            </a:r>
            <a:r>
              <a:rPr lang="en-GB" dirty="0" err="1"/>
              <a:t>System.out.println</a:t>
            </a:r>
            <a:r>
              <a:rPr lang="en-GB" dirty="0"/>
              <a:t>("Derived Constructor Called"); } </a:t>
            </a:r>
          </a:p>
          <a:p>
            <a:r>
              <a:rPr lang="en-GB" dirty="0"/>
              <a:t>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8B007E-83D6-4170-83B6-3147FA86854F}"/>
              </a:ext>
            </a:extLst>
          </p:cNvPr>
          <p:cNvSpPr/>
          <p:nvPr/>
        </p:nvSpPr>
        <p:spPr>
          <a:xfrm>
            <a:off x="4601764" y="3057883"/>
            <a:ext cx="4389836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void fun() </a:t>
            </a:r>
          </a:p>
          <a:p>
            <a:r>
              <a:rPr lang="en-GB" dirty="0"/>
              <a:t>{ </a:t>
            </a:r>
            <a:r>
              <a:rPr lang="en-GB" dirty="0" err="1"/>
              <a:t>System.out.println</a:t>
            </a:r>
            <a:r>
              <a:rPr lang="en-GB" dirty="0"/>
              <a:t>("Derived fun() called"); } </a:t>
            </a:r>
          </a:p>
          <a:p>
            <a:r>
              <a:rPr lang="en-GB" dirty="0"/>
              <a:t>} </a:t>
            </a:r>
          </a:p>
          <a:p>
            <a:r>
              <a:rPr lang="en-GB" dirty="0"/>
              <a:t>class Main { </a:t>
            </a:r>
          </a:p>
          <a:p>
            <a:r>
              <a:rPr lang="en-GB" dirty="0"/>
              <a:t>    public static void main(String </a:t>
            </a:r>
            <a:r>
              <a:rPr lang="en-GB" dirty="0" err="1"/>
              <a:t>args</a:t>
            </a:r>
            <a:r>
              <a:rPr lang="en-GB" dirty="0"/>
              <a:t>[]) {  </a:t>
            </a:r>
          </a:p>
          <a:p>
            <a:r>
              <a:rPr lang="en-GB" dirty="0"/>
              <a:t>       Derived d = new Derived(); </a:t>
            </a:r>
          </a:p>
          <a:p>
            <a:r>
              <a:rPr lang="en-GB" dirty="0"/>
              <a:t>    } </a:t>
            </a:r>
          </a:p>
          <a:p>
            <a:r>
              <a:rPr lang="en-GB" dirty="0"/>
              <a:t>} </a:t>
            </a:r>
          </a:p>
          <a:p>
            <a:r>
              <a:rPr lang="en-GB" dirty="0">
                <a:solidFill>
                  <a:srgbClr val="00B0F0"/>
                </a:solidFill>
              </a:rPr>
              <a:t>Output:</a:t>
            </a:r>
          </a:p>
          <a:p>
            <a:r>
              <a:rPr lang="en-GB" dirty="0"/>
              <a:t>Base Constructor Called</a:t>
            </a:r>
          </a:p>
          <a:p>
            <a:r>
              <a:rPr lang="en-GB" dirty="0"/>
              <a:t>Derived Constructor Called </a:t>
            </a:r>
          </a:p>
        </p:txBody>
      </p:sp>
    </p:spTree>
    <p:extLst>
      <p:ext uri="{BB962C8B-B14F-4D97-AF65-F5344CB8AC3E}">
        <p14:creationId xmlns:p14="http://schemas.microsoft.com/office/powerpoint/2010/main" val="1576226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Can have an </a:t>
            </a:r>
            <a:r>
              <a:rPr lang="en-GB" dirty="0">
                <a:solidFill>
                  <a:srgbClr val="FF0000"/>
                </a:solidFill>
              </a:rPr>
              <a:t>abstract class without any abstract method.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Abstract classes </a:t>
            </a:r>
            <a:r>
              <a:rPr lang="en-GB" dirty="0">
                <a:solidFill>
                  <a:srgbClr val="FF0000"/>
                </a:solidFill>
              </a:rPr>
              <a:t>can also have final methods.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We are not allowed to create an object of abstract class. i.e., </a:t>
            </a:r>
            <a:r>
              <a:rPr lang="en-GB" dirty="0">
                <a:solidFill>
                  <a:srgbClr val="FF0000"/>
                </a:solidFill>
              </a:rPr>
              <a:t>for abstract class instantiation is not possible.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766" y="174647"/>
            <a:ext cx="7543800" cy="440044"/>
          </a:xfrm>
        </p:spPr>
        <p:txBody>
          <a:bodyPr>
            <a:noAutofit/>
          </a:bodyPr>
          <a:lstStyle/>
          <a:p>
            <a:r>
              <a:rPr lang="en-GB" sz="3200" dirty="0"/>
              <a:t>Important Notes on Abstract Classes (2)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8B007E-83D6-4170-83B6-3147FA86854F}"/>
              </a:ext>
            </a:extLst>
          </p:cNvPr>
          <p:cNvSpPr/>
          <p:nvPr/>
        </p:nvSpPr>
        <p:spPr>
          <a:xfrm>
            <a:off x="2667000" y="3357900"/>
            <a:ext cx="4389836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abstract class Test </a:t>
            </a:r>
          </a:p>
          <a:p>
            <a:r>
              <a:rPr lang="en-GB" dirty="0"/>
              <a:t>{ </a:t>
            </a:r>
          </a:p>
          <a:p>
            <a:r>
              <a:rPr lang="en-GB" dirty="0"/>
              <a:t>      public static void main(String </a:t>
            </a:r>
            <a:r>
              <a:rPr lang="en-GB" dirty="0" err="1"/>
              <a:t>args</a:t>
            </a:r>
            <a:r>
              <a:rPr lang="en-GB" dirty="0"/>
              <a:t>[]) </a:t>
            </a:r>
          </a:p>
          <a:p>
            <a:r>
              <a:rPr lang="en-GB" dirty="0"/>
              <a:t>     { </a:t>
            </a:r>
          </a:p>
          <a:p>
            <a:r>
              <a:rPr lang="en-GB" dirty="0"/>
              <a:t>           // Try to create an object </a:t>
            </a:r>
          </a:p>
          <a:p>
            <a:r>
              <a:rPr lang="en-GB" dirty="0"/>
              <a:t>           Test t=new Test(); </a:t>
            </a:r>
          </a:p>
          <a:p>
            <a:r>
              <a:rPr lang="en-GB" dirty="0"/>
              <a:t>     } </a:t>
            </a:r>
          </a:p>
          <a:p>
            <a:r>
              <a:rPr lang="en-GB" dirty="0"/>
              <a:t>} </a:t>
            </a:r>
          </a:p>
          <a:p>
            <a:r>
              <a:rPr lang="en-GB" dirty="0">
                <a:solidFill>
                  <a:srgbClr val="00B0F0"/>
                </a:solidFill>
              </a:rPr>
              <a:t>Output:</a:t>
            </a:r>
          </a:p>
          <a:p>
            <a:r>
              <a:rPr lang="en-GB" dirty="0"/>
              <a:t>Compile time error. Test is abstract; </a:t>
            </a:r>
          </a:p>
          <a:p>
            <a:r>
              <a:rPr lang="en-GB" dirty="0"/>
              <a:t>cannot be instantiated Test t=new Test();</a:t>
            </a:r>
          </a:p>
        </p:txBody>
      </p:sp>
    </p:spTree>
    <p:extLst>
      <p:ext uri="{BB962C8B-B14F-4D97-AF65-F5344CB8AC3E}">
        <p14:creationId xmlns:p14="http://schemas.microsoft.com/office/powerpoint/2010/main" val="72692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altLang="en-US" sz="2400" dirty="0">
                <a:solidFill>
                  <a:srgbClr val="FF0000"/>
                </a:solidFill>
              </a:rPr>
              <a:t>Interface</a:t>
            </a:r>
            <a:r>
              <a:rPr lang="en-GB" altLang="en-US" sz="2400" dirty="0"/>
              <a:t> are used to </a:t>
            </a:r>
            <a:r>
              <a:rPr lang="en-GB" altLang="en-US" sz="2400" dirty="0">
                <a:solidFill>
                  <a:srgbClr val="FF0000"/>
                </a:solidFill>
              </a:rPr>
              <a:t>express common operations</a:t>
            </a:r>
            <a:r>
              <a:rPr lang="en-GB" alt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sz="2400" dirty="0"/>
              <a:t>Interfaces make it possible to </a:t>
            </a:r>
            <a:r>
              <a:rPr lang="en-GB" altLang="en-US" sz="2400" dirty="0">
                <a:solidFill>
                  <a:srgbClr val="FF0000"/>
                </a:solidFill>
              </a:rPr>
              <a:t>make a service available to a wide set. 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An </a:t>
            </a:r>
            <a:r>
              <a:rPr lang="en-US" altLang="en-US" sz="2400" dirty="0">
                <a:solidFill>
                  <a:srgbClr val="FF0000"/>
                </a:solidFill>
              </a:rPr>
              <a:t>interface</a:t>
            </a:r>
            <a:r>
              <a:rPr lang="en-US" altLang="en-US" sz="2400" dirty="0"/>
              <a:t> declares (describes) methods but does not supply bodies for them</a:t>
            </a:r>
          </a:p>
          <a:p>
            <a:pPr>
              <a:buFont typeface="Wingdings" panose="05000000000000000000" pitchFamily="2" charset="2"/>
              <a:buChar char=" "/>
            </a:pP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400" dirty="0">
                <a:solidFill>
                  <a:schemeClr val="tx2"/>
                </a:solidFill>
                <a:latin typeface="Trebuchet MS" panose="020B0603020202020204" pitchFamily="34" charset="0"/>
              </a:rPr>
              <a:t>interface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KeyListener</a:t>
            </a:r>
            <a:r>
              <a:rPr lang="en-US" altLang="en-US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 {</a:t>
            </a:r>
            <a:br>
              <a:rPr lang="en-US" altLang="en-US" sz="2400" dirty="0">
                <a:solidFill>
                  <a:srgbClr val="FF0000"/>
                </a:solidFill>
                <a:latin typeface="Trebuchet MS" panose="020B0603020202020204" pitchFamily="34" charset="0"/>
              </a:rPr>
            </a:br>
            <a:r>
              <a:rPr lang="en-US" altLang="en-US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      public void </a:t>
            </a:r>
            <a:r>
              <a:rPr lang="en-US" altLang="en-US" sz="24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keyPressed</a:t>
            </a:r>
            <a:r>
              <a:rPr lang="en-US" altLang="en-US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(</a:t>
            </a:r>
            <a:r>
              <a:rPr lang="en-US" altLang="en-US" sz="24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KeyEvent</a:t>
            </a:r>
            <a:r>
              <a:rPr lang="en-US" altLang="en-US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 e);</a:t>
            </a:r>
            <a:br>
              <a:rPr lang="en-US" altLang="en-US" sz="2400" dirty="0">
                <a:solidFill>
                  <a:srgbClr val="FF0000"/>
                </a:solidFill>
                <a:latin typeface="Trebuchet MS" panose="020B0603020202020204" pitchFamily="34" charset="0"/>
              </a:rPr>
            </a:br>
            <a:r>
              <a:rPr lang="en-US" altLang="en-US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      public void </a:t>
            </a:r>
            <a:r>
              <a:rPr lang="en-US" altLang="en-US" sz="24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keyReleased</a:t>
            </a:r>
            <a:r>
              <a:rPr lang="en-US" altLang="en-US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(</a:t>
            </a:r>
            <a:r>
              <a:rPr lang="en-US" altLang="en-US" sz="24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KeyEvent</a:t>
            </a:r>
            <a:r>
              <a:rPr lang="en-US" altLang="en-US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 e);</a:t>
            </a:r>
            <a:br>
              <a:rPr lang="en-US" altLang="en-US" sz="2400" dirty="0">
                <a:solidFill>
                  <a:srgbClr val="FF0000"/>
                </a:solidFill>
                <a:latin typeface="Trebuchet MS" panose="020B0603020202020204" pitchFamily="34" charset="0"/>
              </a:rPr>
            </a:br>
            <a:r>
              <a:rPr lang="en-US" altLang="en-US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      public void </a:t>
            </a:r>
            <a:r>
              <a:rPr lang="en-US" altLang="en-US" sz="24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keyTyped</a:t>
            </a:r>
            <a:r>
              <a:rPr lang="en-US" altLang="en-US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(</a:t>
            </a:r>
            <a:r>
              <a:rPr lang="en-US" altLang="en-US" sz="24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KeyEvent</a:t>
            </a:r>
            <a:r>
              <a:rPr lang="en-US" altLang="en-US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 e);</a:t>
            </a:r>
            <a:br>
              <a:rPr lang="en-US" altLang="en-US" sz="2400" dirty="0">
                <a:solidFill>
                  <a:srgbClr val="FF0000"/>
                </a:solidFill>
                <a:latin typeface="Trebuchet MS" panose="020B0603020202020204" pitchFamily="34" charset="0"/>
              </a:rPr>
            </a:br>
            <a:r>
              <a:rPr lang="en-US" altLang="en-US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All the methods are implicitly </a:t>
            </a:r>
            <a:r>
              <a:rPr lang="en-US" altLang="en-US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public</a:t>
            </a:r>
            <a:r>
              <a:rPr lang="en-US" altLang="en-US" sz="2400" dirty="0">
                <a:solidFill>
                  <a:srgbClr val="FF0000"/>
                </a:solidFill>
              </a:rPr>
              <a:t> and </a:t>
            </a:r>
            <a:r>
              <a:rPr lang="en-US" altLang="en-US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abstract</a:t>
            </a:r>
          </a:p>
          <a:p>
            <a:pPr lvl="1"/>
            <a:r>
              <a:rPr lang="en-US" altLang="en-US" dirty="0"/>
              <a:t>You can add these qualifiers if you like, but why bother?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You cannot instantiate an interface</a:t>
            </a:r>
          </a:p>
          <a:p>
            <a:pPr lvl="1"/>
            <a:r>
              <a:rPr lang="en-US" altLang="en-US" dirty="0"/>
              <a:t>An </a:t>
            </a:r>
            <a:r>
              <a:rPr lang="en-US" alt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interface</a:t>
            </a:r>
            <a:r>
              <a:rPr lang="en-US" altLang="en-US" dirty="0"/>
              <a:t> is like a </a:t>
            </a:r>
            <a:r>
              <a:rPr lang="en-US" altLang="en-US" i="1" dirty="0"/>
              <a:t>very</a:t>
            </a:r>
            <a:r>
              <a:rPr lang="en-US" altLang="en-US" dirty="0"/>
              <a:t> abstract class—</a:t>
            </a:r>
            <a:r>
              <a:rPr lang="en-US" altLang="en-US" i="1" dirty="0"/>
              <a:t>none</a:t>
            </a:r>
            <a:r>
              <a:rPr lang="en-US" altLang="en-US" dirty="0"/>
              <a:t> of its methods are defined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An interface may also contain constants </a:t>
            </a:r>
            <a:r>
              <a:rPr lang="en-US" altLang="en-US" sz="2400" dirty="0">
                <a:solidFill>
                  <a:srgbClr val="FF0000"/>
                </a:solidFill>
              </a:rPr>
              <a:t>(</a:t>
            </a:r>
            <a:r>
              <a:rPr lang="en-US" altLang="en-US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final</a:t>
            </a:r>
            <a:r>
              <a:rPr lang="en-US" altLang="en-US" sz="2400" dirty="0">
                <a:solidFill>
                  <a:srgbClr val="FF0000"/>
                </a:solidFill>
              </a:rPr>
              <a:t> variables)</a:t>
            </a:r>
          </a:p>
          <a:p>
            <a:pPr marL="857250" lvl="1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Interfaces (1)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0417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You </a:t>
            </a:r>
            <a:r>
              <a:rPr lang="en-US" alt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extend</a:t>
            </a:r>
            <a:r>
              <a:rPr lang="en-US" altLang="en-US" dirty="0"/>
              <a:t> a class, but you </a:t>
            </a:r>
            <a:r>
              <a:rPr lang="en-US" alt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implement</a:t>
            </a:r>
            <a:r>
              <a:rPr lang="en-US" altLang="en-US" dirty="0"/>
              <a:t> an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A class can only extend (subclass) one other class, but it can implement as many interfaces as you like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dirty="0"/>
              <a:t>Example:</a:t>
            </a:r>
          </a:p>
          <a:p>
            <a:pPr lvl="1">
              <a:buClr>
                <a:srgbClr val="FFFF99"/>
              </a:buClr>
              <a:buFontTx/>
              <a:buChar char=" "/>
            </a:pPr>
            <a:r>
              <a:rPr lang="en-US" alt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class </a:t>
            </a:r>
            <a:r>
              <a:rPr lang="en-US" altLang="en-US" dirty="0" err="1">
                <a:solidFill>
                  <a:srgbClr val="FF0000"/>
                </a:solidFill>
                <a:latin typeface="Trebuchet MS" panose="020B0603020202020204" pitchFamily="34" charset="0"/>
              </a:rPr>
              <a:t>MyListener</a:t>
            </a:r>
            <a:br>
              <a:rPr lang="en-US" altLang="en-US" dirty="0">
                <a:solidFill>
                  <a:srgbClr val="FF0000"/>
                </a:solidFill>
                <a:latin typeface="Trebuchet MS" panose="020B0603020202020204" pitchFamily="34" charset="0"/>
              </a:rPr>
            </a:br>
            <a:r>
              <a:rPr lang="en-US" alt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        implements </a:t>
            </a:r>
            <a:r>
              <a:rPr lang="en-US" altLang="en-US" dirty="0" err="1">
                <a:solidFill>
                  <a:srgbClr val="FF0000"/>
                </a:solidFill>
                <a:latin typeface="Trebuchet MS" panose="020B0603020202020204" pitchFamily="34" charset="0"/>
              </a:rPr>
              <a:t>KeyListener</a:t>
            </a:r>
            <a:r>
              <a:rPr lang="en-US" alt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, ActionListener { … 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When you say a class </a:t>
            </a:r>
            <a:r>
              <a:rPr lang="en-US" alt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implements</a:t>
            </a:r>
            <a:r>
              <a:rPr lang="en-US" altLang="en-US" dirty="0"/>
              <a:t> an interface, you are promising to </a:t>
            </a:r>
            <a:r>
              <a:rPr lang="en-US" altLang="en-US" i="1" dirty="0"/>
              <a:t>define</a:t>
            </a:r>
            <a:r>
              <a:rPr lang="en-US" altLang="en-US" dirty="0"/>
              <a:t> all the methods that were </a:t>
            </a:r>
            <a:r>
              <a:rPr lang="en-US" altLang="en-US" i="1" dirty="0"/>
              <a:t>declared</a:t>
            </a:r>
            <a:r>
              <a:rPr lang="en-US" altLang="en-US" dirty="0"/>
              <a:t> in the interface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dirty="0"/>
              <a:t>Example:</a:t>
            </a:r>
          </a:p>
          <a:p>
            <a:pPr lvl="1">
              <a:buClr>
                <a:srgbClr val="FFFF99"/>
              </a:buClr>
              <a:buFontTx/>
              <a:buChar char=" "/>
            </a:pPr>
            <a:r>
              <a:rPr lang="en-US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class </a:t>
            </a:r>
            <a:r>
              <a:rPr lang="en-US" altLang="en-US" sz="16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MyKeyListener</a:t>
            </a:r>
            <a:r>
              <a:rPr lang="en-US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 implements </a:t>
            </a:r>
            <a:r>
              <a:rPr lang="en-US" altLang="en-US" sz="16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KeyListener</a:t>
            </a:r>
            <a:r>
              <a:rPr lang="en-US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 {</a:t>
            </a:r>
            <a:br>
              <a:rPr lang="en-US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</a:br>
            <a:r>
              <a:rPr lang="en-US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      public void </a:t>
            </a:r>
            <a:r>
              <a:rPr lang="en-US" altLang="en-US" sz="16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keyPressed</a:t>
            </a:r>
            <a:r>
              <a:rPr lang="en-US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(</a:t>
            </a:r>
            <a:r>
              <a:rPr lang="en-US" altLang="en-US" sz="16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KeyEvent</a:t>
            </a:r>
            <a:r>
              <a:rPr lang="en-US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 e) {...};</a:t>
            </a:r>
            <a:br>
              <a:rPr lang="en-US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</a:br>
            <a:r>
              <a:rPr lang="en-US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      public void </a:t>
            </a:r>
            <a:r>
              <a:rPr lang="en-US" altLang="en-US" sz="16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keyReleased</a:t>
            </a:r>
            <a:r>
              <a:rPr lang="en-US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(</a:t>
            </a:r>
            <a:r>
              <a:rPr lang="en-US" altLang="en-US" sz="16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KeyEvent</a:t>
            </a:r>
            <a:r>
              <a:rPr lang="en-US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 e) {...};</a:t>
            </a:r>
            <a:br>
              <a:rPr lang="en-US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</a:br>
            <a:r>
              <a:rPr lang="en-US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      public void </a:t>
            </a:r>
            <a:r>
              <a:rPr lang="en-US" altLang="en-US" sz="16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keyTyped</a:t>
            </a:r>
            <a:r>
              <a:rPr lang="en-US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(</a:t>
            </a:r>
            <a:r>
              <a:rPr lang="en-US" altLang="en-US" sz="16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KeyEvent</a:t>
            </a:r>
            <a:r>
              <a:rPr lang="en-US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 e) {...};</a:t>
            </a:r>
            <a:br>
              <a:rPr lang="en-US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</a:br>
            <a:r>
              <a:rPr lang="en-US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}</a:t>
            </a:r>
            <a:endParaRPr lang="en-US" altLang="en-US" sz="1200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lvl="1"/>
            <a:r>
              <a:rPr lang="en-US" altLang="en-US" dirty="0"/>
              <a:t>The “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...</a:t>
            </a:r>
            <a:r>
              <a:rPr lang="en-US" altLang="en-US" dirty="0"/>
              <a:t>” indicates actual code that you must supply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dirty="0"/>
              <a:t>Now we can create a</a:t>
            </a:r>
            <a:r>
              <a:rPr lang="en-US" altLang="en-US" dirty="0">
                <a:solidFill>
                  <a:srgbClr val="FFFF99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new </a:t>
            </a:r>
            <a:r>
              <a:rPr lang="en-US" altLang="en-US" dirty="0" err="1">
                <a:solidFill>
                  <a:srgbClr val="FF0000"/>
                </a:solidFill>
                <a:latin typeface="Trebuchet MS" panose="020B0603020202020204" pitchFamily="34" charset="0"/>
              </a:rPr>
              <a:t>MyKeyListener</a:t>
            </a:r>
            <a:endParaRPr lang="en-US" altLang="en-US" sz="1200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lvl="1">
              <a:buClr>
                <a:srgbClr val="FFFF99"/>
              </a:buClr>
              <a:buFontTx/>
              <a:buChar char=" "/>
            </a:pPr>
            <a:endParaRPr lang="en-US" altLang="en-US" dirty="0">
              <a:solidFill>
                <a:schemeClr val="accent2"/>
              </a:solidFill>
            </a:endParaRPr>
          </a:p>
          <a:p>
            <a:pPr marL="857250" lvl="1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Implementing an Interfaces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7665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Example of Interfaces (1)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C5AF4-1701-4C98-A6C4-B1713E19085F}"/>
              </a:ext>
            </a:extLst>
          </p:cNvPr>
          <p:cNvSpPr/>
          <p:nvPr/>
        </p:nvSpPr>
        <p:spPr>
          <a:xfrm>
            <a:off x="211928" y="762000"/>
            <a:ext cx="4360072" cy="5909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//Example 3: Interface Example </a:t>
            </a:r>
          </a:p>
          <a:p>
            <a:r>
              <a:rPr lang="en-GB" dirty="0"/>
              <a:t>import java.io.*; </a:t>
            </a:r>
          </a:p>
          <a:p>
            <a:r>
              <a:rPr lang="en-GB" dirty="0">
                <a:solidFill>
                  <a:srgbClr val="FF0000"/>
                </a:solidFill>
              </a:rPr>
              <a:t>interface Vehicle</a:t>
            </a:r>
            <a:r>
              <a:rPr lang="en-GB" dirty="0"/>
              <a:t> { </a:t>
            </a:r>
          </a:p>
          <a:p>
            <a:r>
              <a:rPr lang="en-GB" dirty="0"/>
              <a:t>     // all are the abstract methods. </a:t>
            </a:r>
          </a:p>
          <a:p>
            <a:r>
              <a:rPr lang="en-GB" dirty="0"/>
              <a:t>    void </a:t>
            </a:r>
            <a:r>
              <a:rPr lang="en-GB" dirty="0" err="1"/>
              <a:t>changeGear</a:t>
            </a:r>
            <a:r>
              <a:rPr lang="en-GB" dirty="0"/>
              <a:t>(int a); </a:t>
            </a:r>
          </a:p>
          <a:p>
            <a:r>
              <a:rPr lang="en-GB" dirty="0"/>
              <a:t>    void </a:t>
            </a:r>
            <a:r>
              <a:rPr lang="en-GB" dirty="0" err="1"/>
              <a:t>speedUp</a:t>
            </a:r>
            <a:r>
              <a:rPr lang="en-GB" dirty="0"/>
              <a:t>(int a); </a:t>
            </a:r>
          </a:p>
          <a:p>
            <a:r>
              <a:rPr lang="en-GB" dirty="0"/>
              <a:t>    void </a:t>
            </a:r>
            <a:r>
              <a:rPr lang="en-GB" dirty="0" err="1"/>
              <a:t>applyBrakes</a:t>
            </a:r>
            <a:r>
              <a:rPr lang="en-GB" dirty="0"/>
              <a:t>(int a); </a:t>
            </a:r>
          </a:p>
          <a:p>
            <a:r>
              <a:rPr lang="en-GB" dirty="0"/>
              <a:t>} </a:t>
            </a:r>
          </a:p>
          <a:p>
            <a:r>
              <a:rPr lang="en-GB" dirty="0">
                <a:solidFill>
                  <a:srgbClr val="FF0000"/>
                </a:solidFill>
              </a:rPr>
              <a:t>class Bicycle implements Vehicle</a:t>
            </a:r>
            <a:r>
              <a:rPr lang="en-GB" dirty="0"/>
              <a:t>{ </a:t>
            </a:r>
          </a:p>
          <a:p>
            <a:r>
              <a:rPr lang="en-GB" dirty="0"/>
              <a:t>    int speed; </a:t>
            </a:r>
          </a:p>
          <a:p>
            <a:r>
              <a:rPr lang="en-GB" dirty="0"/>
              <a:t>    int gear; </a:t>
            </a:r>
          </a:p>
          <a:p>
            <a:r>
              <a:rPr lang="en-GB" dirty="0"/>
              <a:t>    // to change gear </a:t>
            </a:r>
          </a:p>
          <a:p>
            <a:r>
              <a:rPr lang="en-GB" dirty="0"/>
              <a:t>    @Override</a:t>
            </a:r>
          </a:p>
          <a:p>
            <a:r>
              <a:rPr lang="en-GB" dirty="0"/>
              <a:t>    public void </a:t>
            </a:r>
            <a:r>
              <a:rPr lang="en-GB" dirty="0" err="1"/>
              <a:t>changeGear</a:t>
            </a:r>
            <a:r>
              <a:rPr lang="en-GB" dirty="0"/>
              <a:t>(int </a:t>
            </a:r>
            <a:r>
              <a:rPr lang="en-GB" dirty="0" err="1"/>
              <a:t>newGear</a:t>
            </a:r>
            <a:r>
              <a:rPr lang="en-GB" dirty="0"/>
              <a:t>){ </a:t>
            </a:r>
          </a:p>
          <a:p>
            <a:r>
              <a:rPr lang="en-GB" dirty="0"/>
              <a:t>           gear = </a:t>
            </a:r>
            <a:r>
              <a:rPr lang="en-GB" dirty="0" err="1"/>
              <a:t>newGear</a:t>
            </a:r>
            <a:r>
              <a:rPr lang="en-GB" dirty="0"/>
              <a:t>; </a:t>
            </a:r>
          </a:p>
          <a:p>
            <a:r>
              <a:rPr lang="en-GB" dirty="0"/>
              <a:t>    } </a:t>
            </a:r>
          </a:p>
          <a:p>
            <a:r>
              <a:rPr lang="en-GB" dirty="0"/>
              <a:t>     // to increase speed </a:t>
            </a:r>
          </a:p>
          <a:p>
            <a:r>
              <a:rPr lang="en-GB" dirty="0"/>
              <a:t>    @Override</a:t>
            </a:r>
          </a:p>
          <a:p>
            <a:r>
              <a:rPr lang="en-GB" dirty="0"/>
              <a:t>    public void </a:t>
            </a:r>
            <a:r>
              <a:rPr lang="en-GB" dirty="0" err="1"/>
              <a:t>speedUp</a:t>
            </a:r>
            <a:r>
              <a:rPr lang="en-GB" dirty="0"/>
              <a:t>(int increment){ </a:t>
            </a:r>
          </a:p>
          <a:p>
            <a:r>
              <a:rPr lang="en-GB" dirty="0"/>
              <a:t>           speed = speed + increment; </a:t>
            </a:r>
          </a:p>
          <a:p>
            <a:r>
              <a:rPr lang="en-GB" dirty="0"/>
              <a:t>    }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93E05D-9CF2-4471-B77A-61A7FF5CF96E}"/>
              </a:ext>
            </a:extLst>
          </p:cNvPr>
          <p:cNvSpPr/>
          <p:nvPr/>
        </p:nvSpPr>
        <p:spPr>
          <a:xfrm>
            <a:off x="4707728" y="756740"/>
            <a:ext cx="4207672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 // to decrease speed </a:t>
            </a:r>
          </a:p>
          <a:p>
            <a:r>
              <a:rPr lang="en-GB" dirty="0"/>
              <a:t>    @Override</a:t>
            </a:r>
          </a:p>
          <a:p>
            <a:r>
              <a:rPr lang="en-GB" dirty="0"/>
              <a:t>    public void </a:t>
            </a:r>
            <a:r>
              <a:rPr lang="en-GB" dirty="0" err="1"/>
              <a:t>applyBrakes</a:t>
            </a:r>
            <a:r>
              <a:rPr lang="en-GB" dirty="0"/>
              <a:t>(int decrement){ </a:t>
            </a:r>
          </a:p>
          <a:p>
            <a:r>
              <a:rPr lang="en-GB" dirty="0"/>
              <a:t>          </a:t>
            </a:r>
          </a:p>
          <a:p>
            <a:r>
              <a:rPr lang="en-GB" dirty="0"/>
              <a:t>        speed = speed - decrement; </a:t>
            </a:r>
          </a:p>
          <a:p>
            <a:r>
              <a:rPr lang="en-GB" dirty="0"/>
              <a:t>    } </a:t>
            </a:r>
          </a:p>
          <a:p>
            <a:r>
              <a:rPr lang="en-GB" dirty="0"/>
              <a:t>      </a:t>
            </a:r>
          </a:p>
          <a:p>
            <a:r>
              <a:rPr lang="en-GB" dirty="0"/>
              <a:t>    public void </a:t>
            </a:r>
            <a:r>
              <a:rPr lang="en-GB" dirty="0" err="1"/>
              <a:t>printStates</a:t>
            </a:r>
            <a:r>
              <a:rPr lang="en-GB" dirty="0"/>
              <a:t>() { </a:t>
            </a:r>
          </a:p>
          <a:p>
            <a:r>
              <a:rPr lang="en-GB" dirty="0"/>
              <a:t>         </a:t>
            </a:r>
            <a:r>
              <a:rPr lang="en-GB" dirty="0" err="1"/>
              <a:t>System.out.println</a:t>
            </a:r>
            <a:r>
              <a:rPr lang="en-GB" dirty="0"/>
              <a:t>("speed: " + speed </a:t>
            </a:r>
          </a:p>
          <a:p>
            <a:r>
              <a:rPr lang="en-GB" dirty="0"/>
              <a:t>              + " gear: " + gear); </a:t>
            </a:r>
          </a:p>
          <a:p>
            <a:r>
              <a:rPr lang="en-GB" dirty="0"/>
              <a:t>    } </a:t>
            </a:r>
          </a:p>
          <a:p>
            <a:r>
              <a:rPr lang="en-GB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237732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Example of Interfaces (2)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C5AF4-1701-4C98-A6C4-B1713E19085F}"/>
              </a:ext>
            </a:extLst>
          </p:cNvPr>
          <p:cNvSpPr/>
          <p:nvPr/>
        </p:nvSpPr>
        <p:spPr>
          <a:xfrm>
            <a:off x="211928" y="762000"/>
            <a:ext cx="4360072" cy="5909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class Bike implements Vehicle </a:t>
            </a:r>
            <a:r>
              <a:rPr lang="en-GB" sz="2000" dirty="0"/>
              <a:t>{ </a:t>
            </a:r>
          </a:p>
          <a:p>
            <a:r>
              <a:rPr lang="en-GB" sz="2000" dirty="0"/>
              <a:t>      </a:t>
            </a:r>
          </a:p>
          <a:p>
            <a:r>
              <a:rPr lang="en-GB" sz="2000" dirty="0"/>
              <a:t>    int speed; </a:t>
            </a:r>
          </a:p>
          <a:p>
            <a:r>
              <a:rPr lang="en-GB" sz="2000" dirty="0"/>
              <a:t>    int gear; </a:t>
            </a:r>
          </a:p>
          <a:p>
            <a:r>
              <a:rPr lang="en-GB" sz="2000" dirty="0"/>
              <a:t>      </a:t>
            </a:r>
          </a:p>
          <a:p>
            <a:r>
              <a:rPr lang="en-GB" sz="2000" dirty="0"/>
              <a:t>    // to change gear </a:t>
            </a:r>
          </a:p>
          <a:p>
            <a:r>
              <a:rPr lang="en-GB" sz="2000" dirty="0"/>
              <a:t>    @Override</a:t>
            </a:r>
          </a:p>
          <a:p>
            <a:r>
              <a:rPr lang="en-GB" sz="2000" dirty="0"/>
              <a:t>    public void </a:t>
            </a:r>
            <a:r>
              <a:rPr lang="en-GB" sz="2000" dirty="0" err="1"/>
              <a:t>changeGear</a:t>
            </a:r>
            <a:r>
              <a:rPr lang="en-GB" sz="2000" dirty="0"/>
              <a:t>(int </a:t>
            </a:r>
            <a:r>
              <a:rPr lang="en-GB" sz="2000" dirty="0" err="1"/>
              <a:t>newGear</a:t>
            </a:r>
            <a:r>
              <a:rPr lang="en-GB" sz="2000" dirty="0"/>
              <a:t>){ </a:t>
            </a:r>
          </a:p>
          <a:p>
            <a:r>
              <a:rPr lang="en-GB" sz="2000" dirty="0"/>
              <a:t>          </a:t>
            </a:r>
          </a:p>
          <a:p>
            <a:r>
              <a:rPr lang="en-GB" sz="2000" dirty="0"/>
              <a:t>        gear = </a:t>
            </a:r>
            <a:r>
              <a:rPr lang="en-GB" sz="2000" dirty="0" err="1"/>
              <a:t>newGear</a:t>
            </a:r>
            <a:r>
              <a:rPr lang="en-GB" sz="2000" dirty="0"/>
              <a:t>; </a:t>
            </a:r>
          </a:p>
          <a:p>
            <a:r>
              <a:rPr lang="en-GB" sz="2000" dirty="0"/>
              <a:t>    } </a:t>
            </a:r>
          </a:p>
          <a:p>
            <a:r>
              <a:rPr lang="en-GB" sz="2000" dirty="0"/>
              <a:t>      </a:t>
            </a:r>
          </a:p>
          <a:p>
            <a:r>
              <a:rPr lang="en-GB" sz="2000" dirty="0"/>
              <a:t>    // to increase speed </a:t>
            </a:r>
          </a:p>
          <a:p>
            <a:r>
              <a:rPr lang="en-GB" sz="2000" dirty="0"/>
              <a:t>    @Override</a:t>
            </a:r>
          </a:p>
          <a:p>
            <a:r>
              <a:rPr lang="en-GB" sz="2000" dirty="0"/>
              <a:t>    public void </a:t>
            </a:r>
            <a:r>
              <a:rPr lang="en-GB" sz="2000" dirty="0" err="1"/>
              <a:t>speedUp</a:t>
            </a:r>
            <a:r>
              <a:rPr lang="en-GB" sz="2000" dirty="0"/>
              <a:t>(int increment){ </a:t>
            </a:r>
          </a:p>
          <a:p>
            <a:r>
              <a:rPr lang="en-GB" sz="2000" dirty="0"/>
              <a:t>          </a:t>
            </a:r>
          </a:p>
          <a:p>
            <a:r>
              <a:rPr lang="en-GB" sz="2000" dirty="0"/>
              <a:t>        speed = speed + increment; </a:t>
            </a:r>
          </a:p>
          <a:p>
            <a:r>
              <a:rPr lang="en-GB" sz="2000" dirty="0"/>
              <a:t>    } 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93E05D-9CF2-4471-B77A-61A7FF5CF96E}"/>
              </a:ext>
            </a:extLst>
          </p:cNvPr>
          <p:cNvSpPr/>
          <p:nvPr/>
        </p:nvSpPr>
        <p:spPr>
          <a:xfrm>
            <a:off x="4707728" y="756740"/>
            <a:ext cx="4207672" cy="4985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  </a:t>
            </a:r>
            <a:endParaRPr lang="en-GB" sz="2000" dirty="0"/>
          </a:p>
          <a:p>
            <a:r>
              <a:rPr lang="en-GB" sz="2000" dirty="0"/>
              <a:t>    // to decrease speed </a:t>
            </a:r>
          </a:p>
          <a:p>
            <a:r>
              <a:rPr lang="en-GB" sz="2000" dirty="0"/>
              <a:t>    @Override</a:t>
            </a:r>
          </a:p>
          <a:p>
            <a:r>
              <a:rPr lang="en-GB" sz="2000" dirty="0"/>
              <a:t>    public void </a:t>
            </a:r>
            <a:r>
              <a:rPr lang="en-GB" sz="2000" dirty="0" err="1"/>
              <a:t>applyBrakes</a:t>
            </a:r>
            <a:r>
              <a:rPr lang="en-GB" sz="2000" dirty="0"/>
              <a:t>(int decrement){ </a:t>
            </a:r>
          </a:p>
          <a:p>
            <a:r>
              <a:rPr lang="en-GB" sz="2000" dirty="0"/>
              <a:t>          </a:t>
            </a:r>
          </a:p>
          <a:p>
            <a:r>
              <a:rPr lang="en-GB" sz="2000" dirty="0"/>
              <a:t>        speed = speed - decrement; </a:t>
            </a:r>
          </a:p>
          <a:p>
            <a:r>
              <a:rPr lang="en-GB" sz="2000" dirty="0"/>
              <a:t>    } </a:t>
            </a:r>
          </a:p>
          <a:p>
            <a:r>
              <a:rPr lang="en-GB" sz="2000" dirty="0"/>
              <a:t>      </a:t>
            </a:r>
          </a:p>
          <a:p>
            <a:r>
              <a:rPr lang="en-GB" sz="2000" dirty="0"/>
              <a:t>    public void </a:t>
            </a:r>
            <a:r>
              <a:rPr lang="en-GB" sz="2000" dirty="0" err="1"/>
              <a:t>printStates</a:t>
            </a:r>
            <a:r>
              <a:rPr lang="en-GB" sz="2000" dirty="0"/>
              <a:t>() { </a:t>
            </a:r>
          </a:p>
          <a:p>
            <a:r>
              <a:rPr lang="en-GB" sz="2000" dirty="0"/>
              <a:t>         </a:t>
            </a:r>
            <a:r>
              <a:rPr lang="en-GB" sz="2000" dirty="0" err="1"/>
              <a:t>System.out.println</a:t>
            </a:r>
            <a:r>
              <a:rPr lang="en-GB" sz="2000" dirty="0"/>
              <a:t>("speed: " + speed </a:t>
            </a:r>
          </a:p>
          <a:p>
            <a:r>
              <a:rPr lang="en-GB" sz="2000" dirty="0"/>
              <a:t>             + " gear: " + gear); </a:t>
            </a:r>
          </a:p>
          <a:p>
            <a:r>
              <a:rPr lang="en-GB" sz="2000" dirty="0"/>
              <a:t>    } </a:t>
            </a:r>
          </a:p>
          <a:p>
            <a:r>
              <a:rPr lang="en-GB" sz="2000" dirty="0"/>
              <a:t>      </a:t>
            </a:r>
          </a:p>
          <a:p>
            <a:r>
              <a:rPr lang="en-GB" sz="20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35650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Example of Interfaces (3)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C5AF4-1701-4C98-A6C4-B1713E19085F}"/>
              </a:ext>
            </a:extLst>
          </p:cNvPr>
          <p:cNvSpPr/>
          <p:nvPr/>
        </p:nvSpPr>
        <p:spPr>
          <a:xfrm>
            <a:off x="211928" y="762000"/>
            <a:ext cx="4360072" cy="5016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class GFG { </a:t>
            </a:r>
          </a:p>
          <a:p>
            <a:r>
              <a:rPr lang="en-GB" sz="2000" dirty="0">
                <a:solidFill>
                  <a:schemeClr val="tx1"/>
                </a:solidFill>
              </a:rPr>
              <a:t>      </a:t>
            </a:r>
          </a:p>
          <a:p>
            <a:r>
              <a:rPr lang="en-GB" sz="2000" dirty="0">
                <a:solidFill>
                  <a:schemeClr val="tx1"/>
                </a:solidFill>
              </a:rPr>
              <a:t>    public static void main (String[] </a:t>
            </a:r>
            <a:r>
              <a:rPr lang="en-GB" sz="2000" dirty="0" err="1">
                <a:solidFill>
                  <a:schemeClr val="tx1"/>
                </a:solidFill>
              </a:rPr>
              <a:t>args</a:t>
            </a:r>
            <a:r>
              <a:rPr lang="en-GB" sz="2000" dirty="0">
                <a:solidFill>
                  <a:schemeClr val="tx1"/>
                </a:solidFill>
              </a:rPr>
              <a:t>) { </a:t>
            </a:r>
          </a:p>
          <a:p>
            <a:r>
              <a:rPr lang="en-GB" sz="2000" dirty="0">
                <a:solidFill>
                  <a:schemeClr val="tx1"/>
                </a:solidFill>
              </a:rPr>
              <a:t>      </a:t>
            </a:r>
          </a:p>
          <a:p>
            <a:r>
              <a:rPr lang="en-GB" sz="2000" dirty="0">
                <a:solidFill>
                  <a:schemeClr val="tx1"/>
                </a:solidFill>
              </a:rPr>
              <a:t>        // creating an </a:t>
            </a:r>
            <a:r>
              <a:rPr lang="en-GB" sz="2000" dirty="0" err="1">
                <a:solidFill>
                  <a:schemeClr val="tx1"/>
                </a:solidFill>
              </a:rPr>
              <a:t>inatance</a:t>
            </a:r>
            <a:r>
              <a:rPr lang="en-GB" sz="2000" dirty="0">
                <a:solidFill>
                  <a:schemeClr val="tx1"/>
                </a:solidFill>
              </a:rPr>
              <a:t> of Bicycle  </a:t>
            </a:r>
          </a:p>
          <a:p>
            <a:r>
              <a:rPr lang="en-GB" sz="2000" dirty="0">
                <a:solidFill>
                  <a:schemeClr val="tx1"/>
                </a:solidFill>
              </a:rPr>
              <a:t>        // doing some operations  </a:t>
            </a:r>
          </a:p>
          <a:p>
            <a:r>
              <a:rPr lang="en-GB" sz="2000" dirty="0">
                <a:solidFill>
                  <a:schemeClr val="tx1"/>
                </a:solidFill>
              </a:rPr>
              <a:t>        Bicycle </a:t>
            </a:r>
            <a:r>
              <a:rPr lang="en-GB" sz="2000" dirty="0" err="1">
                <a:solidFill>
                  <a:schemeClr val="tx1"/>
                </a:solidFill>
              </a:rPr>
              <a:t>bicycle</a:t>
            </a:r>
            <a:r>
              <a:rPr lang="en-GB" sz="2000" dirty="0">
                <a:solidFill>
                  <a:schemeClr val="tx1"/>
                </a:solidFill>
              </a:rPr>
              <a:t> = new Bicycle(); </a:t>
            </a:r>
          </a:p>
          <a:p>
            <a:r>
              <a:rPr lang="en-GB" sz="2000" dirty="0">
                <a:solidFill>
                  <a:schemeClr val="tx1"/>
                </a:solidFill>
              </a:rPr>
              <a:t>        </a:t>
            </a:r>
            <a:r>
              <a:rPr lang="en-GB" sz="2000" dirty="0" err="1">
                <a:solidFill>
                  <a:schemeClr val="tx1"/>
                </a:solidFill>
              </a:rPr>
              <a:t>bicycle.changeGear</a:t>
            </a:r>
            <a:r>
              <a:rPr lang="en-GB" sz="2000" dirty="0">
                <a:solidFill>
                  <a:schemeClr val="tx1"/>
                </a:solidFill>
              </a:rPr>
              <a:t>(2); </a:t>
            </a:r>
          </a:p>
          <a:p>
            <a:r>
              <a:rPr lang="en-GB" sz="2000" dirty="0">
                <a:solidFill>
                  <a:schemeClr val="tx1"/>
                </a:solidFill>
              </a:rPr>
              <a:t>        </a:t>
            </a:r>
            <a:r>
              <a:rPr lang="en-GB" sz="2000" dirty="0" err="1">
                <a:solidFill>
                  <a:schemeClr val="tx1"/>
                </a:solidFill>
              </a:rPr>
              <a:t>bicycle.speedUp</a:t>
            </a:r>
            <a:r>
              <a:rPr lang="en-GB" sz="2000" dirty="0">
                <a:solidFill>
                  <a:schemeClr val="tx1"/>
                </a:solidFill>
              </a:rPr>
              <a:t>(3); </a:t>
            </a:r>
          </a:p>
          <a:p>
            <a:r>
              <a:rPr lang="en-GB" sz="2000" dirty="0">
                <a:solidFill>
                  <a:schemeClr val="tx1"/>
                </a:solidFill>
              </a:rPr>
              <a:t>        </a:t>
            </a:r>
            <a:r>
              <a:rPr lang="en-GB" sz="2000" dirty="0" err="1">
                <a:solidFill>
                  <a:schemeClr val="tx1"/>
                </a:solidFill>
              </a:rPr>
              <a:t>bicycle.applyBrakes</a:t>
            </a:r>
            <a:r>
              <a:rPr lang="en-GB" sz="2000" dirty="0">
                <a:solidFill>
                  <a:schemeClr val="tx1"/>
                </a:solidFill>
              </a:rPr>
              <a:t>(1); </a:t>
            </a:r>
          </a:p>
          <a:p>
            <a:r>
              <a:rPr lang="en-GB" sz="2000" dirty="0">
                <a:solidFill>
                  <a:schemeClr val="tx1"/>
                </a:solidFill>
              </a:rPr>
              <a:t>          </a:t>
            </a:r>
          </a:p>
          <a:p>
            <a:r>
              <a:rPr lang="en-GB" sz="2000" dirty="0">
                <a:solidFill>
                  <a:schemeClr val="tx1"/>
                </a:solidFill>
              </a:rPr>
              <a:t>        </a:t>
            </a:r>
            <a:r>
              <a:rPr lang="en-GB" sz="2000" dirty="0" err="1">
                <a:solidFill>
                  <a:schemeClr val="tx1"/>
                </a:solidFill>
              </a:rPr>
              <a:t>System.out.println</a:t>
            </a:r>
            <a:r>
              <a:rPr lang="en-GB" sz="2000" dirty="0">
                <a:solidFill>
                  <a:schemeClr val="tx1"/>
                </a:solidFill>
              </a:rPr>
              <a:t>("Bicycle present state :"); </a:t>
            </a:r>
          </a:p>
          <a:p>
            <a:r>
              <a:rPr lang="en-GB" sz="2000" dirty="0">
                <a:solidFill>
                  <a:schemeClr val="tx1"/>
                </a:solidFill>
              </a:rPr>
              <a:t>        </a:t>
            </a:r>
            <a:r>
              <a:rPr lang="en-GB" sz="2000" dirty="0" err="1">
                <a:solidFill>
                  <a:schemeClr val="tx1"/>
                </a:solidFill>
              </a:rPr>
              <a:t>bicycle.printStates</a:t>
            </a:r>
            <a:r>
              <a:rPr lang="en-GB" sz="2000" dirty="0">
                <a:solidFill>
                  <a:schemeClr val="tx1"/>
                </a:solidFill>
              </a:rPr>
              <a:t>(); </a:t>
            </a:r>
          </a:p>
          <a:p>
            <a:r>
              <a:rPr lang="en-GB" sz="2000" dirty="0">
                <a:solidFill>
                  <a:srgbClr val="FF0000"/>
                </a:solidFill>
              </a:rPr>
              <a:t>          </a:t>
            </a:r>
          </a:p>
          <a:p>
            <a:r>
              <a:rPr lang="en-GB" sz="2000" dirty="0">
                <a:solidFill>
                  <a:srgbClr val="FF0000"/>
                </a:solidFill>
              </a:rPr>
              <a:t>        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93E05D-9CF2-4471-B77A-61A7FF5CF96E}"/>
              </a:ext>
            </a:extLst>
          </p:cNvPr>
          <p:cNvSpPr/>
          <p:nvPr/>
        </p:nvSpPr>
        <p:spPr>
          <a:xfrm>
            <a:off x="4707728" y="756740"/>
            <a:ext cx="4207672" cy="3754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  </a:t>
            </a:r>
            <a:endParaRPr lang="en-GB" sz="2000" dirty="0"/>
          </a:p>
          <a:p>
            <a:r>
              <a:rPr lang="en-GB" sz="2000" dirty="0">
                <a:solidFill>
                  <a:schemeClr val="tx1"/>
                </a:solidFill>
              </a:rPr>
              <a:t>// creating instance of the bike. </a:t>
            </a:r>
          </a:p>
          <a:p>
            <a:r>
              <a:rPr lang="en-GB" sz="2000" dirty="0">
                <a:solidFill>
                  <a:schemeClr val="tx1"/>
                </a:solidFill>
              </a:rPr>
              <a:t>        Bike </a:t>
            </a:r>
            <a:r>
              <a:rPr lang="en-GB" sz="2000" dirty="0" err="1">
                <a:solidFill>
                  <a:schemeClr val="tx1"/>
                </a:solidFill>
              </a:rPr>
              <a:t>bike</a:t>
            </a:r>
            <a:r>
              <a:rPr lang="en-GB" sz="2000" dirty="0">
                <a:solidFill>
                  <a:schemeClr val="tx1"/>
                </a:solidFill>
              </a:rPr>
              <a:t> = new Bike(); </a:t>
            </a:r>
          </a:p>
          <a:p>
            <a:r>
              <a:rPr lang="en-GB" sz="2000" dirty="0">
                <a:solidFill>
                  <a:schemeClr val="tx1"/>
                </a:solidFill>
              </a:rPr>
              <a:t>        </a:t>
            </a:r>
            <a:r>
              <a:rPr lang="en-GB" sz="2000" dirty="0" err="1">
                <a:solidFill>
                  <a:schemeClr val="tx1"/>
                </a:solidFill>
              </a:rPr>
              <a:t>bike.changeGear</a:t>
            </a:r>
            <a:r>
              <a:rPr lang="en-GB" sz="2000" dirty="0">
                <a:solidFill>
                  <a:schemeClr val="tx1"/>
                </a:solidFill>
              </a:rPr>
              <a:t>(1); </a:t>
            </a:r>
          </a:p>
          <a:p>
            <a:r>
              <a:rPr lang="en-GB" sz="2000" dirty="0">
                <a:solidFill>
                  <a:schemeClr val="tx1"/>
                </a:solidFill>
              </a:rPr>
              <a:t>        </a:t>
            </a:r>
            <a:r>
              <a:rPr lang="en-GB" sz="2000" dirty="0" err="1">
                <a:solidFill>
                  <a:schemeClr val="tx1"/>
                </a:solidFill>
              </a:rPr>
              <a:t>bike.speedUp</a:t>
            </a:r>
            <a:r>
              <a:rPr lang="en-GB" sz="2000" dirty="0">
                <a:solidFill>
                  <a:schemeClr val="tx1"/>
                </a:solidFill>
              </a:rPr>
              <a:t>(4); </a:t>
            </a:r>
          </a:p>
          <a:p>
            <a:r>
              <a:rPr lang="en-GB" sz="2000" dirty="0">
                <a:solidFill>
                  <a:schemeClr val="tx1"/>
                </a:solidFill>
              </a:rPr>
              <a:t>        </a:t>
            </a:r>
            <a:r>
              <a:rPr lang="en-GB" sz="2000" dirty="0" err="1">
                <a:solidFill>
                  <a:schemeClr val="tx1"/>
                </a:solidFill>
              </a:rPr>
              <a:t>bike.applyBrakes</a:t>
            </a:r>
            <a:r>
              <a:rPr lang="en-GB" sz="2000" dirty="0">
                <a:solidFill>
                  <a:schemeClr val="tx1"/>
                </a:solidFill>
              </a:rPr>
              <a:t>(3); </a:t>
            </a:r>
          </a:p>
          <a:p>
            <a:r>
              <a:rPr lang="en-GB" sz="2000" dirty="0">
                <a:solidFill>
                  <a:schemeClr val="tx1"/>
                </a:solidFill>
              </a:rPr>
              <a:t>          </a:t>
            </a:r>
          </a:p>
          <a:p>
            <a:r>
              <a:rPr lang="en-GB" sz="2000" dirty="0">
                <a:solidFill>
                  <a:schemeClr val="tx1"/>
                </a:solidFill>
              </a:rPr>
              <a:t>        </a:t>
            </a:r>
            <a:r>
              <a:rPr lang="en-GB" sz="2000" dirty="0" err="1">
                <a:solidFill>
                  <a:schemeClr val="tx1"/>
                </a:solidFill>
              </a:rPr>
              <a:t>System.out.println</a:t>
            </a:r>
            <a:r>
              <a:rPr lang="en-GB" sz="2000" dirty="0">
                <a:solidFill>
                  <a:schemeClr val="tx1"/>
                </a:solidFill>
              </a:rPr>
              <a:t>("Bike present state :"); </a:t>
            </a:r>
          </a:p>
          <a:p>
            <a:r>
              <a:rPr lang="en-GB" sz="2000" dirty="0">
                <a:solidFill>
                  <a:schemeClr val="tx1"/>
                </a:solidFill>
              </a:rPr>
              <a:t>        </a:t>
            </a:r>
            <a:r>
              <a:rPr lang="en-GB" sz="2000" dirty="0" err="1">
                <a:solidFill>
                  <a:schemeClr val="tx1"/>
                </a:solidFill>
              </a:rPr>
              <a:t>bike.printStates</a:t>
            </a:r>
            <a:r>
              <a:rPr lang="en-GB" sz="2000" dirty="0">
                <a:solidFill>
                  <a:schemeClr val="tx1"/>
                </a:solidFill>
              </a:rPr>
              <a:t>(); </a:t>
            </a:r>
          </a:p>
          <a:p>
            <a:r>
              <a:rPr lang="en-GB" sz="2000" dirty="0">
                <a:solidFill>
                  <a:schemeClr val="tx1"/>
                </a:solidFill>
              </a:rPr>
              <a:t>    } </a:t>
            </a:r>
          </a:p>
          <a:p>
            <a:r>
              <a:rPr lang="en-GB" sz="2000" dirty="0">
                <a:solidFill>
                  <a:schemeClr val="tx1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001209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GB" dirty="0"/>
              <a:t>Not possible to create instance</a:t>
            </a:r>
            <a:r>
              <a:rPr lang="en-GB" dirty="0">
                <a:solidFill>
                  <a:srgbClr val="FF0000"/>
                </a:solidFill>
              </a:rPr>
              <a:t>(interface can’t be instantiated)</a:t>
            </a:r>
            <a:r>
              <a:rPr lang="en-GB" dirty="0"/>
              <a:t> of interface but we can make reference of it that refers to the Object of its implementing class.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GB" dirty="0"/>
              <a:t>A class can implement more than one interface.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GB" dirty="0"/>
              <a:t>An interface </a:t>
            </a:r>
            <a:r>
              <a:rPr lang="en-GB" dirty="0">
                <a:solidFill>
                  <a:srgbClr val="FF0000"/>
                </a:solidFill>
              </a:rPr>
              <a:t>can extends another interface or interfaces.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GB" dirty="0"/>
              <a:t>A class that implements interface must implements all the methods in interface.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GB" dirty="0"/>
              <a:t>All the </a:t>
            </a:r>
            <a:r>
              <a:rPr lang="en-GB" dirty="0">
                <a:solidFill>
                  <a:srgbClr val="FF0000"/>
                </a:solidFill>
              </a:rPr>
              <a:t>methods are public and abstract</a:t>
            </a:r>
            <a:r>
              <a:rPr lang="en-GB" dirty="0"/>
              <a:t>. And all the fields are public, static, and final.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GB" dirty="0"/>
              <a:t>It is used to achieve </a:t>
            </a:r>
            <a:r>
              <a:rPr lang="en-GB" dirty="0">
                <a:solidFill>
                  <a:srgbClr val="FF0000"/>
                </a:solidFill>
              </a:rPr>
              <a:t>multiple inheritance.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766" y="174647"/>
            <a:ext cx="7543800" cy="440044"/>
          </a:xfrm>
        </p:spPr>
        <p:txBody>
          <a:bodyPr>
            <a:noAutofit/>
          </a:bodyPr>
          <a:lstStyle/>
          <a:p>
            <a:r>
              <a:rPr lang="en-GB" sz="3200" dirty="0"/>
              <a:t>Important Notes on Interfaces (1)</a:t>
            </a:r>
          </a:p>
        </p:txBody>
      </p:sp>
    </p:spTree>
    <p:extLst>
      <p:ext uri="{BB962C8B-B14F-4D97-AF65-F5344CB8AC3E}">
        <p14:creationId xmlns:p14="http://schemas.microsoft.com/office/powerpoint/2010/main" val="2467243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GB" dirty="0"/>
              <a:t>In </a:t>
            </a:r>
            <a:r>
              <a:rPr lang="en-GB" dirty="0">
                <a:solidFill>
                  <a:srgbClr val="FF0000"/>
                </a:solidFill>
              </a:rPr>
              <a:t>Java 8 and onwards</a:t>
            </a:r>
            <a:r>
              <a:rPr lang="en-GB" dirty="0"/>
              <a:t>,</a:t>
            </a:r>
          </a:p>
          <a:p>
            <a:pPr marL="857250" lvl="1" indent="-457200" fontAlgn="base">
              <a:buFont typeface="Arial" panose="020B0604020202020204" pitchFamily="34" charset="0"/>
              <a:buChar char="•"/>
            </a:pPr>
            <a:r>
              <a:rPr lang="en-GB" dirty="0"/>
              <a:t>Can add default implementation for interface methods.</a:t>
            </a:r>
            <a:endParaRPr lang="en-GB" dirty="0">
              <a:solidFill>
                <a:srgbClr val="FF0000"/>
              </a:solidFill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766" y="174647"/>
            <a:ext cx="7543800" cy="440044"/>
          </a:xfrm>
        </p:spPr>
        <p:txBody>
          <a:bodyPr>
            <a:noAutofit/>
          </a:bodyPr>
          <a:lstStyle/>
          <a:p>
            <a:r>
              <a:rPr lang="en-GB" sz="3200" dirty="0"/>
              <a:t>Important Notes on Interfaces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58BE90-73AA-4C6A-959C-C3FE49F78023}"/>
              </a:ext>
            </a:extLst>
          </p:cNvPr>
          <p:cNvSpPr/>
          <p:nvPr/>
        </p:nvSpPr>
        <p:spPr>
          <a:xfrm>
            <a:off x="381000" y="1676400"/>
            <a:ext cx="33528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interface In1 </a:t>
            </a:r>
          </a:p>
          <a:p>
            <a:r>
              <a:rPr lang="en-GB" sz="2000" dirty="0"/>
              <a:t>{ </a:t>
            </a:r>
          </a:p>
          <a:p>
            <a:r>
              <a:rPr lang="en-GB" sz="2000" dirty="0"/>
              <a:t>    final int a = 10; </a:t>
            </a:r>
          </a:p>
          <a:p>
            <a:r>
              <a:rPr lang="en-GB" sz="2000" dirty="0"/>
              <a:t>    </a:t>
            </a:r>
            <a:r>
              <a:rPr lang="en-GB" sz="2000" dirty="0">
                <a:solidFill>
                  <a:srgbClr val="00B050"/>
                </a:solidFill>
              </a:rPr>
              <a:t>default void display() </a:t>
            </a:r>
          </a:p>
          <a:p>
            <a:r>
              <a:rPr lang="en-GB" sz="2000" dirty="0">
                <a:solidFill>
                  <a:srgbClr val="00B050"/>
                </a:solidFill>
              </a:rPr>
              <a:t>    { </a:t>
            </a:r>
          </a:p>
          <a:p>
            <a:r>
              <a:rPr lang="en-GB" sz="2000" dirty="0">
                <a:solidFill>
                  <a:srgbClr val="00B050"/>
                </a:solidFill>
              </a:rPr>
              <a:t>        </a:t>
            </a:r>
            <a:r>
              <a:rPr lang="en-GB" sz="2000" dirty="0" err="1">
                <a:solidFill>
                  <a:srgbClr val="00B050"/>
                </a:solidFill>
              </a:rPr>
              <a:t>System.out.println</a:t>
            </a:r>
            <a:r>
              <a:rPr lang="en-GB" sz="2000" dirty="0">
                <a:solidFill>
                  <a:srgbClr val="00B050"/>
                </a:solidFill>
              </a:rPr>
              <a:t>("hello"); </a:t>
            </a:r>
          </a:p>
          <a:p>
            <a:r>
              <a:rPr lang="en-GB" sz="2000" dirty="0">
                <a:solidFill>
                  <a:srgbClr val="00B050"/>
                </a:solidFill>
              </a:rPr>
              <a:t>    } </a:t>
            </a:r>
          </a:p>
          <a:p>
            <a:r>
              <a:rPr lang="en-GB" sz="2000" dirty="0"/>
              <a:t>} </a:t>
            </a:r>
          </a:p>
          <a:p>
            <a:r>
              <a:rPr lang="en-GB" sz="2000" dirty="0"/>
              <a:t>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599974-E153-4C2E-8291-7E14C7A53EAB}"/>
              </a:ext>
            </a:extLst>
          </p:cNvPr>
          <p:cNvSpPr/>
          <p:nvPr/>
        </p:nvSpPr>
        <p:spPr>
          <a:xfrm>
            <a:off x="4540469" y="1658007"/>
            <a:ext cx="3993931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/>
              <a:t>// A class that implements the interface. </a:t>
            </a:r>
          </a:p>
          <a:p>
            <a:r>
              <a:rPr lang="en-GB" sz="2000" dirty="0">
                <a:solidFill>
                  <a:srgbClr val="FF0000"/>
                </a:solidFill>
              </a:rPr>
              <a:t>class </a:t>
            </a:r>
            <a:r>
              <a:rPr lang="en-GB" sz="2000" dirty="0" err="1">
                <a:solidFill>
                  <a:srgbClr val="FF0000"/>
                </a:solidFill>
              </a:rPr>
              <a:t>TestClass</a:t>
            </a:r>
            <a:r>
              <a:rPr lang="en-GB" sz="2000" dirty="0">
                <a:solidFill>
                  <a:srgbClr val="FF0000"/>
                </a:solidFill>
              </a:rPr>
              <a:t> implements In1 </a:t>
            </a:r>
          </a:p>
          <a:p>
            <a:r>
              <a:rPr lang="en-GB" sz="2000" dirty="0"/>
              <a:t>{ </a:t>
            </a:r>
          </a:p>
          <a:p>
            <a:r>
              <a:rPr lang="en-GB" sz="2000" dirty="0"/>
              <a:t>    // Driver Code </a:t>
            </a:r>
          </a:p>
          <a:p>
            <a:r>
              <a:rPr lang="en-GB" sz="2000" dirty="0"/>
              <a:t>    public static void main (String[] </a:t>
            </a:r>
            <a:r>
              <a:rPr lang="en-GB" sz="2000" dirty="0" err="1"/>
              <a:t>args</a:t>
            </a:r>
            <a:r>
              <a:rPr lang="en-GB" sz="2000" dirty="0"/>
              <a:t>) </a:t>
            </a:r>
          </a:p>
          <a:p>
            <a:r>
              <a:rPr lang="en-GB" sz="2000" dirty="0"/>
              <a:t>    { </a:t>
            </a:r>
          </a:p>
          <a:p>
            <a:r>
              <a:rPr lang="en-GB" sz="2000" dirty="0"/>
              <a:t>        </a:t>
            </a:r>
            <a:r>
              <a:rPr lang="en-GB" sz="2000" dirty="0" err="1"/>
              <a:t>TestClass</a:t>
            </a:r>
            <a:r>
              <a:rPr lang="en-GB" sz="2000" dirty="0"/>
              <a:t> t = new </a:t>
            </a:r>
            <a:r>
              <a:rPr lang="en-GB" sz="2000" dirty="0" err="1"/>
              <a:t>TestClass</a:t>
            </a:r>
            <a:r>
              <a:rPr lang="en-GB" sz="2000" dirty="0"/>
              <a:t>(); </a:t>
            </a:r>
          </a:p>
          <a:p>
            <a:r>
              <a:rPr lang="en-GB" sz="2000" dirty="0"/>
              <a:t>        </a:t>
            </a:r>
            <a:r>
              <a:rPr lang="en-GB" sz="2000" dirty="0" err="1"/>
              <a:t>t.display</a:t>
            </a:r>
            <a:r>
              <a:rPr lang="en-GB" sz="2000" dirty="0"/>
              <a:t>(); </a:t>
            </a:r>
          </a:p>
          <a:p>
            <a:r>
              <a:rPr lang="en-GB" sz="2000" dirty="0"/>
              <a:t>    } </a:t>
            </a:r>
          </a:p>
          <a:p>
            <a:r>
              <a:rPr lang="en-GB" sz="20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74085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0ADA7-3883-41F3-8105-810B7C22C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Inheritance </a:t>
            </a:r>
            <a:r>
              <a:rPr lang="en-GB" dirty="0" err="1"/>
              <a:t>Excercise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Abstract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 of Abstract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Interfaces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 of Interfaces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Difference between Abstract Class and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Types of inheritance: Revisited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/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E76543-22D7-42F5-AD71-14E142FE24B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178856"/>
            <a:ext cx="6324600" cy="363845"/>
          </a:xfrm>
        </p:spPr>
        <p:txBody>
          <a:bodyPr>
            <a:noAutofit/>
          </a:bodyPr>
          <a:lstStyle/>
          <a:p>
            <a:r>
              <a:rPr lang="en-GB" dirty="0"/>
              <a:t>Contents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AB8AF56-D4C0-45F4-B185-0E8601AFA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349623"/>
            <a:ext cx="8229600" cy="10618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900" dirty="0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Sources (Slides 3 to 23):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900" dirty="0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https://www.cis.upenn.edu/~matuszek</a:t>
            </a:r>
            <a:endParaRPr lang="en-US" altLang="en-US" sz="900" dirty="0">
              <a:solidFill>
                <a:srgbClr val="1155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900" dirty="0">
                <a:hlinkClick r:id="rId3"/>
              </a:rPr>
              <a:t>https://beginnersbook.com/2013/05/java-abstract-class-method/</a:t>
            </a:r>
            <a:endParaRPr lang="en-US" altLang="en-US" sz="900" dirty="0"/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900" dirty="0">
                <a:hlinkClick r:id="rId4"/>
              </a:rPr>
              <a:t>https://www.geeksforgeeks.org/abstract-classes-in-java/</a:t>
            </a:r>
            <a:endParaRPr lang="en-US" altLang="en-US" sz="900" dirty="0"/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900" dirty="0"/>
              <a:t> </a:t>
            </a:r>
            <a:r>
              <a:rPr lang="en-US" altLang="en-US" sz="900" dirty="0">
                <a:hlinkClick r:id="rId5"/>
              </a:rPr>
              <a:t>https://www.tutorialspoint.com/java</a:t>
            </a:r>
            <a:endParaRPr lang="en-US" altLang="en-US" sz="900" dirty="0"/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900" dirty="0">
                <a:hlinkClick r:id="rId6"/>
              </a:rPr>
              <a:t>https://www.geeksforgeeks.org/interfaces-in-java/</a:t>
            </a:r>
            <a:endParaRPr lang="en-US" altLang="en-US" sz="900" dirty="0"/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sz="900" dirty="0" err="1"/>
              <a:t>Horstmann</a:t>
            </a:r>
            <a:r>
              <a:rPr lang="en-GB" altLang="en-US" sz="900" dirty="0"/>
              <a:t>, Cay S. Big Java: Programming and Practice. John Wiley &amp; Sons, Inc., 2001.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034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GB" dirty="0"/>
              <a:t>In Java 8 and onwards,</a:t>
            </a:r>
          </a:p>
          <a:p>
            <a:pPr marL="857250" lvl="1" indent="-457200" fontAlgn="base">
              <a:buFont typeface="Arial" panose="020B0604020202020204" pitchFamily="34" charset="0"/>
              <a:buChar char="•"/>
            </a:pPr>
            <a:r>
              <a:rPr lang="en-GB" dirty="0"/>
              <a:t>Can </a:t>
            </a:r>
            <a:r>
              <a:rPr lang="en-GB" dirty="0">
                <a:solidFill>
                  <a:srgbClr val="FF0000"/>
                </a:solidFill>
              </a:rPr>
              <a:t>now define static methods in interfaces </a:t>
            </a:r>
            <a:r>
              <a:rPr lang="en-GB" dirty="0"/>
              <a:t>which can be called independently without an object.</a:t>
            </a:r>
          </a:p>
          <a:p>
            <a:pPr marL="857250" lvl="1" indent="-457200" fontAlgn="base">
              <a:buFont typeface="Arial" panose="020B0604020202020204" pitchFamily="34" charset="0"/>
              <a:buChar char="•"/>
            </a:pPr>
            <a:endParaRPr lang="en-GB" dirty="0"/>
          </a:p>
          <a:p>
            <a:pPr marL="857250" lvl="1" indent="-457200" fontAlgn="base">
              <a:buFont typeface="Arial" panose="020B0604020202020204" pitchFamily="34" charset="0"/>
              <a:buChar char="•"/>
            </a:pPr>
            <a:endParaRPr lang="en-GB" dirty="0"/>
          </a:p>
          <a:p>
            <a:pPr marL="857250" lvl="1" indent="-457200" fontAlgn="base">
              <a:buFont typeface="Arial" panose="020B0604020202020204" pitchFamily="34" charset="0"/>
              <a:buChar char="•"/>
            </a:pPr>
            <a:endParaRPr lang="en-GB" dirty="0"/>
          </a:p>
          <a:p>
            <a:pPr marL="857250" lvl="1" indent="-457200" fontAlgn="base">
              <a:buFont typeface="Arial" panose="020B0604020202020204" pitchFamily="34" charset="0"/>
              <a:buChar char="•"/>
            </a:pPr>
            <a:endParaRPr lang="en-GB" dirty="0"/>
          </a:p>
          <a:p>
            <a:pPr marL="857250" lvl="1" indent="-457200" fontAlgn="base">
              <a:buFont typeface="Arial" panose="020B0604020202020204" pitchFamily="34" charset="0"/>
              <a:buChar char="•"/>
            </a:pPr>
            <a:endParaRPr lang="en-GB" dirty="0"/>
          </a:p>
          <a:p>
            <a:pPr marL="857250" lvl="1" indent="-457200" fontAlgn="base">
              <a:buFont typeface="Arial" panose="020B0604020202020204" pitchFamily="34" charset="0"/>
              <a:buChar char="•"/>
            </a:pPr>
            <a:endParaRPr lang="en-GB" dirty="0"/>
          </a:p>
          <a:p>
            <a:pPr marL="857250" lvl="1" indent="-457200" fontAlgn="base">
              <a:buFont typeface="Arial" panose="020B0604020202020204" pitchFamily="34" charset="0"/>
              <a:buChar char="•"/>
            </a:pPr>
            <a:endParaRPr lang="en-GB" dirty="0"/>
          </a:p>
          <a:p>
            <a:pPr marL="857250" lvl="1" indent="-457200" fontAlgn="base">
              <a:buFont typeface="Arial" panose="020B0604020202020204" pitchFamily="34" charset="0"/>
              <a:buChar char="•"/>
            </a:pPr>
            <a:endParaRPr lang="en-GB" dirty="0"/>
          </a:p>
          <a:p>
            <a:pPr marL="857250" lvl="1" indent="-457200" fontAlgn="base">
              <a:buFont typeface="Arial" panose="020B0604020202020204" pitchFamily="34" charset="0"/>
              <a:buChar char="•"/>
            </a:pPr>
            <a:endParaRPr lang="en-GB" dirty="0"/>
          </a:p>
          <a:p>
            <a:pPr marL="857250" lvl="1" indent="-457200" fontAlgn="base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From Java 9 onwards</a:t>
            </a:r>
            <a:r>
              <a:rPr lang="en-GB" dirty="0"/>
              <a:t>, interfaces can contain following also Static methods, Private methods, Private 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766" y="174647"/>
            <a:ext cx="7543800" cy="440044"/>
          </a:xfrm>
        </p:spPr>
        <p:txBody>
          <a:bodyPr>
            <a:noAutofit/>
          </a:bodyPr>
          <a:lstStyle/>
          <a:p>
            <a:r>
              <a:rPr lang="en-GB" sz="3200" dirty="0"/>
              <a:t>Important Notes on Interfaces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58BE90-73AA-4C6A-959C-C3FE49F78023}"/>
              </a:ext>
            </a:extLst>
          </p:cNvPr>
          <p:cNvSpPr/>
          <p:nvPr/>
        </p:nvSpPr>
        <p:spPr>
          <a:xfrm>
            <a:off x="429611" y="1805975"/>
            <a:ext cx="33528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interface In1 </a:t>
            </a:r>
          </a:p>
          <a:p>
            <a:r>
              <a:rPr lang="en-GB" sz="2000" dirty="0">
                <a:solidFill>
                  <a:schemeClr val="tx1"/>
                </a:solidFill>
              </a:rPr>
              <a:t>{ </a:t>
            </a:r>
          </a:p>
          <a:p>
            <a:r>
              <a:rPr lang="en-GB" sz="2000" dirty="0">
                <a:solidFill>
                  <a:schemeClr val="tx1"/>
                </a:solidFill>
              </a:rPr>
              <a:t>    final int a = 10; </a:t>
            </a:r>
          </a:p>
          <a:p>
            <a:r>
              <a:rPr lang="en-GB" sz="2000" dirty="0">
                <a:solidFill>
                  <a:schemeClr val="tx1"/>
                </a:solidFill>
              </a:rPr>
              <a:t>    static void display() </a:t>
            </a:r>
          </a:p>
          <a:p>
            <a:r>
              <a:rPr lang="en-GB" sz="2000" dirty="0">
                <a:solidFill>
                  <a:schemeClr val="tx1"/>
                </a:solidFill>
              </a:rPr>
              <a:t>    { </a:t>
            </a:r>
          </a:p>
          <a:p>
            <a:r>
              <a:rPr lang="en-GB" sz="2000" dirty="0">
                <a:solidFill>
                  <a:schemeClr val="tx1"/>
                </a:solidFill>
              </a:rPr>
              <a:t>        </a:t>
            </a:r>
            <a:r>
              <a:rPr lang="en-GB" sz="2000" dirty="0" err="1">
                <a:solidFill>
                  <a:schemeClr val="tx1"/>
                </a:solidFill>
              </a:rPr>
              <a:t>System.out.println</a:t>
            </a:r>
            <a:r>
              <a:rPr lang="en-GB" sz="2000" dirty="0">
                <a:solidFill>
                  <a:schemeClr val="tx1"/>
                </a:solidFill>
              </a:rPr>
              <a:t>("hello"); </a:t>
            </a:r>
          </a:p>
          <a:p>
            <a:r>
              <a:rPr lang="en-GB" sz="2000" dirty="0">
                <a:solidFill>
                  <a:schemeClr val="tx1"/>
                </a:solidFill>
              </a:rPr>
              <a:t>    } </a:t>
            </a:r>
          </a:p>
          <a:p>
            <a:r>
              <a:rPr lang="en-GB" sz="2000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599974-E153-4C2E-8291-7E14C7A53EAB}"/>
              </a:ext>
            </a:extLst>
          </p:cNvPr>
          <p:cNvSpPr/>
          <p:nvPr/>
        </p:nvSpPr>
        <p:spPr>
          <a:xfrm>
            <a:off x="4601764" y="1778213"/>
            <a:ext cx="3993931" cy="347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/>
              <a:t>// A class that implements the interface. </a:t>
            </a:r>
          </a:p>
          <a:p>
            <a:r>
              <a:rPr lang="en-GB" sz="2000" dirty="0">
                <a:solidFill>
                  <a:srgbClr val="FF0000"/>
                </a:solidFill>
              </a:rPr>
              <a:t>class </a:t>
            </a:r>
            <a:r>
              <a:rPr lang="en-GB" sz="2000" dirty="0" err="1">
                <a:solidFill>
                  <a:srgbClr val="FF0000"/>
                </a:solidFill>
              </a:rPr>
              <a:t>TestClass</a:t>
            </a:r>
            <a:r>
              <a:rPr lang="en-GB" sz="2000" dirty="0">
                <a:solidFill>
                  <a:srgbClr val="FF0000"/>
                </a:solidFill>
              </a:rPr>
              <a:t> implements In1 </a:t>
            </a:r>
          </a:p>
          <a:p>
            <a:r>
              <a:rPr lang="en-GB" sz="2000" dirty="0"/>
              <a:t>{ </a:t>
            </a:r>
          </a:p>
          <a:p>
            <a:r>
              <a:rPr lang="en-GB" sz="2000" dirty="0"/>
              <a:t>    // Driver Code </a:t>
            </a:r>
          </a:p>
          <a:p>
            <a:r>
              <a:rPr lang="en-GB" sz="2000" dirty="0"/>
              <a:t>    public static void main (String[] </a:t>
            </a:r>
            <a:r>
              <a:rPr lang="en-GB" sz="2000" dirty="0" err="1"/>
              <a:t>args</a:t>
            </a:r>
            <a:r>
              <a:rPr lang="en-GB" sz="2000" dirty="0"/>
              <a:t>) </a:t>
            </a:r>
          </a:p>
          <a:p>
            <a:r>
              <a:rPr lang="en-GB" sz="2000" dirty="0"/>
              <a:t>    { </a:t>
            </a:r>
          </a:p>
          <a:p>
            <a:r>
              <a:rPr lang="en-GB" sz="2000" dirty="0">
                <a:solidFill>
                  <a:srgbClr val="00B050"/>
                </a:solidFill>
              </a:rPr>
              <a:t>        In1.display(); </a:t>
            </a:r>
          </a:p>
          <a:p>
            <a:r>
              <a:rPr lang="en-GB" sz="2000" dirty="0"/>
              <a:t>    } </a:t>
            </a:r>
          </a:p>
          <a:p>
            <a:r>
              <a:rPr lang="en-GB" sz="20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113142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86BF39-0172-401A-92DC-3C5317D97C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373670"/>
              </p:ext>
            </p:extLst>
          </p:nvPr>
        </p:nvGraphicFramePr>
        <p:xfrm>
          <a:off x="696314" y="838200"/>
          <a:ext cx="7691022" cy="552633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380118">
                  <a:extLst>
                    <a:ext uri="{9D8B030D-6E8A-4147-A177-3AD203B41FA5}">
                      <a16:colId xmlns:a16="http://schemas.microsoft.com/office/drawing/2014/main" val="2076747505"/>
                    </a:ext>
                  </a:extLst>
                </a:gridCol>
                <a:gridCol w="3155452">
                  <a:extLst>
                    <a:ext uri="{9D8B030D-6E8A-4147-A177-3AD203B41FA5}">
                      <a16:colId xmlns:a16="http://schemas.microsoft.com/office/drawing/2014/main" val="3400554477"/>
                    </a:ext>
                  </a:extLst>
                </a:gridCol>
                <a:gridCol w="3155452">
                  <a:extLst>
                    <a:ext uri="{9D8B030D-6E8A-4147-A177-3AD203B41FA5}">
                      <a16:colId xmlns:a16="http://schemas.microsoft.com/office/drawing/2014/main" val="1128279486"/>
                    </a:ext>
                  </a:extLst>
                </a:gridCol>
              </a:tblGrid>
              <a:tr h="261450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1" dirty="0">
                          <a:effectLst/>
                        </a:rPr>
                        <a:t>Key</a:t>
                      </a:r>
                    </a:p>
                  </a:txBody>
                  <a:tcPr marL="34473" marR="34473" marT="34473" marB="3447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1" dirty="0">
                          <a:effectLst/>
                        </a:rPr>
                        <a:t>Abstract Class</a:t>
                      </a:r>
                    </a:p>
                  </a:txBody>
                  <a:tcPr marL="34473" marR="34473" marT="34473" marB="3447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1" dirty="0">
                          <a:effectLst/>
                        </a:rPr>
                        <a:t>Interface</a:t>
                      </a:r>
                    </a:p>
                  </a:txBody>
                  <a:tcPr marL="34473" marR="34473" marT="34473" marB="34473" anchor="ctr"/>
                </a:tc>
                <a:extLst>
                  <a:ext uri="{0D108BD9-81ED-4DB2-BD59-A6C34878D82A}">
                    <a16:rowId xmlns:a16="http://schemas.microsoft.com/office/drawing/2014/main" val="3722250065"/>
                  </a:ext>
                </a:extLst>
              </a:tr>
              <a:tr h="376234">
                <a:tc>
                  <a:txBody>
                    <a:bodyPr/>
                    <a:lstStyle/>
                    <a:p>
                      <a:pPr fontAlgn="t"/>
                      <a:r>
                        <a:rPr lang="en-GB" sz="2000" b="1" dirty="0">
                          <a:effectLst/>
                        </a:rPr>
                        <a:t>Supported Methods</a:t>
                      </a:r>
                      <a:br>
                        <a:rPr lang="en-GB" sz="2000" b="1" dirty="0">
                          <a:effectLst/>
                        </a:rPr>
                      </a:br>
                      <a:endParaRPr lang="en-GB" sz="2000" b="1" dirty="0">
                        <a:effectLst/>
                      </a:endParaRPr>
                    </a:p>
                  </a:txBody>
                  <a:tcPr marL="34473" marR="34473" marT="34473" marB="34473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Abstract class can have both an abstract as well as concrete methods.</a:t>
                      </a:r>
                      <a:br>
                        <a:rPr lang="en-GB" sz="2000">
                          <a:effectLst/>
                        </a:rPr>
                      </a:br>
                      <a:endParaRPr lang="en-GB" sz="2000">
                        <a:effectLst/>
                      </a:endParaRPr>
                    </a:p>
                  </a:txBody>
                  <a:tcPr marL="34473" marR="34473" marT="34473" marB="34473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 dirty="0">
                          <a:effectLst/>
                        </a:rPr>
                        <a:t>Interface can have only abstract methods. Java 8 onwards, it can have default as well as static methods.</a:t>
                      </a:r>
                      <a:br>
                        <a:rPr lang="en-GB" sz="2000" dirty="0">
                          <a:effectLst/>
                        </a:rPr>
                      </a:br>
                      <a:endParaRPr lang="en-GB" sz="2000" dirty="0">
                        <a:effectLst/>
                      </a:endParaRPr>
                    </a:p>
                  </a:txBody>
                  <a:tcPr marL="34473" marR="34473" marT="34473" marB="34473" anchor="ctr"/>
                </a:tc>
                <a:extLst>
                  <a:ext uri="{0D108BD9-81ED-4DB2-BD59-A6C34878D82A}">
                    <a16:rowId xmlns:a16="http://schemas.microsoft.com/office/drawing/2014/main" val="781775931"/>
                  </a:ext>
                </a:extLst>
              </a:tr>
              <a:tr h="261450">
                <a:tc>
                  <a:txBody>
                    <a:bodyPr/>
                    <a:lstStyle/>
                    <a:p>
                      <a:pPr fontAlgn="t"/>
                      <a:r>
                        <a:rPr lang="en-GB" sz="2000" b="1">
                          <a:effectLst/>
                        </a:rPr>
                        <a:t>Multiple Inheritance</a:t>
                      </a:r>
                      <a:br>
                        <a:rPr lang="en-GB" sz="2000" b="1">
                          <a:effectLst/>
                        </a:rPr>
                      </a:br>
                      <a:endParaRPr lang="en-GB" sz="2000" b="1">
                        <a:effectLst/>
                      </a:endParaRPr>
                    </a:p>
                  </a:txBody>
                  <a:tcPr marL="34473" marR="34473" marT="34473" marB="34473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Multiple Inheritance is not supported.</a:t>
                      </a:r>
                      <a:br>
                        <a:rPr lang="en-GB" sz="2000">
                          <a:effectLst/>
                        </a:rPr>
                      </a:br>
                      <a:endParaRPr lang="en-GB" sz="2000">
                        <a:effectLst/>
                      </a:endParaRPr>
                    </a:p>
                  </a:txBody>
                  <a:tcPr marL="34473" marR="34473" marT="34473" marB="34473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Interface supports Multiple Inheritance.</a:t>
                      </a:r>
                      <a:br>
                        <a:rPr lang="en-GB" sz="2000">
                          <a:effectLst/>
                        </a:rPr>
                      </a:br>
                      <a:endParaRPr lang="en-GB" sz="2000">
                        <a:effectLst/>
                      </a:endParaRPr>
                    </a:p>
                  </a:txBody>
                  <a:tcPr marL="34473" marR="34473" marT="34473" marB="34473" anchor="ctr"/>
                </a:tc>
                <a:extLst>
                  <a:ext uri="{0D108BD9-81ED-4DB2-BD59-A6C34878D82A}">
                    <a16:rowId xmlns:a16="http://schemas.microsoft.com/office/drawing/2014/main" val="2750786647"/>
                  </a:ext>
                </a:extLst>
              </a:tr>
              <a:tr h="261450">
                <a:tc>
                  <a:txBody>
                    <a:bodyPr/>
                    <a:lstStyle/>
                    <a:p>
                      <a:pPr fontAlgn="t"/>
                      <a:r>
                        <a:rPr lang="en-GB" sz="2000" b="1">
                          <a:effectLst/>
                        </a:rPr>
                        <a:t>Supported Variables</a:t>
                      </a:r>
                      <a:br>
                        <a:rPr lang="en-GB" sz="2000" b="1">
                          <a:effectLst/>
                        </a:rPr>
                      </a:br>
                      <a:endParaRPr lang="en-GB" sz="2000" b="1">
                        <a:effectLst/>
                      </a:endParaRPr>
                    </a:p>
                  </a:txBody>
                  <a:tcPr marL="34473" marR="34473" marT="34473" marB="34473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final, non-final, static and non-static variables supported.</a:t>
                      </a:r>
                      <a:br>
                        <a:rPr lang="en-GB" sz="2000">
                          <a:effectLst/>
                        </a:rPr>
                      </a:br>
                      <a:endParaRPr lang="en-GB" sz="2000">
                        <a:effectLst/>
                      </a:endParaRPr>
                    </a:p>
                  </a:txBody>
                  <a:tcPr marL="34473" marR="34473" marT="34473" marB="34473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 dirty="0">
                          <a:effectLst/>
                        </a:rPr>
                        <a:t>Only static and final variables are permitted.</a:t>
                      </a:r>
                      <a:br>
                        <a:rPr lang="en-GB" sz="2000" dirty="0">
                          <a:effectLst/>
                        </a:rPr>
                      </a:br>
                      <a:endParaRPr lang="en-GB" sz="2000" dirty="0">
                        <a:effectLst/>
                      </a:endParaRPr>
                    </a:p>
                  </a:txBody>
                  <a:tcPr marL="34473" marR="34473" marT="34473" marB="34473" anchor="ctr"/>
                </a:tc>
                <a:extLst>
                  <a:ext uri="{0D108BD9-81ED-4DB2-BD59-A6C34878D82A}">
                    <a16:rowId xmlns:a16="http://schemas.microsoft.com/office/drawing/2014/main" val="3855631981"/>
                  </a:ext>
                </a:extLst>
              </a:tr>
              <a:tr h="318842">
                <a:tc>
                  <a:txBody>
                    <a:bodyPr/>
                    <a:lstStyle/>
                    <a:p>
                      <a:pPr fontAlgn="t"/>
                      <a:r>
                        <a:rPr lang="en-GB" sz="2000" b="1" dirty="0">
                          <a:effectLst/>
                        </a:rPr>
                        <a:t>Implementation</a:t>
                      </a:r>
                      <a:br>
                        <a:rPr lang="en-GB" sz="2000" b="1" dirty="0">
                          <a:effectLst/>
                        </a:rPr>
                      </a:br>
                      <a:endParaRPr lang="en-GB" sz="2000" b="1" dirty="0">
                        <a:effectLst/>
                      </a:endParaRPr>
                    </a:p>
                  </a:txBody>
                  <a:tcPr marL="34473" marR="34473" marT="34473" marB="34473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Abstract class can implement an interface.</a:t>
                      </a:r>
                      <a:br>
                        <a:rPr lang="en-GB" sz="2000">
                          <a:effectLst/>
                        </a:rPr>
                      </a:br>
                      <a:endParaRPr lang="en-GB" sz="2000">
                        <a:effectLst/>
                      </a:endParaRPr>
                    </a:p>
                  </a:txBody>
                  <a:tcPr marL="34473" marR="34473" marT="34473" marB="34473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 dirty="0">
                          <a:effectLst/>
                        </a:rPr>
                        <a:t>Interface can not implement an interface, it can extend an interface.</a:t>
                      </a:r>
                      <a:br>
                        <a:rPr lang="en-GB" sz="2000" dirty="0">
                          <a:effectLst/>
                        </a:rPr>
                      </a:br>
                      <a:endParaRPr lang="en-GB" sz="2000" dirty="0">
                        <a:effectLst/>
                      </a:endParaRPr>
                    </a:p>
                  </a:txBody>
                  <a:tcPr marL="34473" marR="34473" marT="34473" marB="34473" anchor="ctr"/>
                </a:tc>
                <a:extLst>
                  <a:ext uri="{0D108BD9-81ED-4DB2-BD59-A6C34878D82A}">
                    <a16:rowId xmlns:a16="http://schemas.microsoft.com/office/drawing/2014/main" val="3895083240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6D66C-0C9F-4495-8D7F-D937FC88D48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Abstract Class vs Interface (1)</a:t>
            </a:r>
          </a:p>
        </p:txBody>
      </p:sp>
    </p:spTree>
    <p:extLst>
      <p:ext uri="{BB962C8B-B14F-4D97-AF65-F5344CB8AC3E}">
        <p14:creationId xmlns:p14="http://schemas.microsoft.com/office/powerpoint/2010/main" val="559185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65D4A8-B709-4751-A28D-8F0B7BC660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502891"/>
              </p:ext>
            </p:extLst>
          </p:nvPr>
        </p:nvGraphicFramePr>
        <p:xfrm>
          <a:off x="726489" y="1143000"/>
          <a:ext cx="7691022" cy="5152584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380118">
                  <a:extLst>
                    <a:ext uri="{9D8B030D-6E8A-4147-A177-3AD203B41FA5}">
                      <a16:colId xmlns:a16="http://schemas.microsoft.com/office/drawing/2014/main" val="2181440491"/>
                    </a:ext>
                  </a:extLst>
                </a:gridCol>
                <a:gridCol w="3155452">
                  <a:extLst>
                    <a:ext uri="{9D8B030D-6E8A-4147-A177-3AD203B41FA5}">
                      <a16:colId xmlns:a16="http://schemas.microsoft.com/office/drawing/2014/main" val="1445168261"/>
                    </a:ext>
                  </a:extLst>
                </a:gridCol>
                <a:gridCol w="3155452">
                  <a:extLst>
                    <a:ext uri="{9D8B030D-6E8A-4147-A177-3AD203B41FA5}">
                      <a16:colId xmlns:a16="http://schemas.microsoft.com/office/drawing/2014/main" val="1942114797"/>
                    </a:ext>
                  </a:extLst>
                </a:gridCol>
              </a:tblGrid>
              <a:tr h="261450">
                <a:tc>
                  <a:txBody>
                    <a:bodyPr/>
                    <a:lstStyle/>
                    <a:p>
                      <a:pPr fontAlgn="t"/>
                      <a:r>
                        <a:rPr lang="en-GB" sz="2000" b="1" dirty="0">
                          <a:effectLst/>
                        </a:rPr>
                        <a:t>Keyword</a:t>
                      </a:r>
                      <a:br>
                        <a:rPr lang="en-GB" sz="2000" b="1" dirty="0">
                          <a:effectLst/>
                        </a:rPr>
                      </a:br>
                      <a:endParaRPr lang="en-GB" sz="2000" b="1" dirty="0">
                        <a:effectLst/>
                      </a:endParaRPr>
                    </a:p>
                  </a:txBody>
                  <a:tcPr marL="34473" marR="34473" marT="34473" marB="3447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 dirty="0">
                          <a:effectLst/>
                        </a:rPr>
                        <a:t>Abstract class declared using abstract keyword.</a:t>
                      </a:r>
                      <a:br>
                        <a:rPr lang="en-GB" sz="2000" dirty="0">
                          <a:effectLst/>
                        </a:rPr>
                      </a:br>
                      <a:endParaRPr lang="en-GB" sz="2000" dirty="0">
                        <a:effectLst/>
                      </a:endParaRPr>
                    </a:p>
                  </a:txBody>
                  <a:tcPr marL="34473" marR="34473" marT="34473" marB="3447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Interface is declared using interface keyword.</a:t>
                      </a:r>
                      <a:br>
                        <a:rPr lang="en-GB" sz="2000">
                          <a:effectLst/>
                        </a:rPr>
                      </a:br>
                      <a:endParaRPr lang="en-GB" sz="2000">
                        <a:effectLst/>
                      </a:endParaRPr>
                    </a:p>
                  </a:txBody>
                  <a:tcPr marL="34473" marR="34473" marT="34473" marB="34473"/>
                </a:tc>
                <a:extLst>
                  <a:ext uri="{0D108BD9-81ED-4DB2-BD59-A6C34878D82A}">
                    <a16:rowId xmlns:a16="http://schemas.microsoft.com/office/drawing/2014/main" val="855404362"/>
                  </a:ext>
                </a:extLst>
              </a:tr>
              <a:tr h="376234">
                <a:tc>
                  <a:txBody>
                    <a:bodyPr/>
                    <a:lstStyle/>
                    <a:p>
                      <a:pPr fontAlgn="t"/>
                      <a:r>
                        <a:rPr lang="en-GB" sz="2000" b="1">
                          <a:effectLst/>
                        </a:rPr>
                        <a:t>Inheritance</a:t>
                      </a:r>
                      <a:br>
                        <a:rPr lang="en-GB" sz="2000" b="1">
                          <a:effectLst/>
                        </a:rPr>
                      </a:br>
                      <a:endParaRPr lang="en-GB" sz="2000" b="1">
                        <a:effectLst/>
                      </a:endParaRPr>
                    </a:p>
                  </a:txBody>
                  <a:tcPr marL="34473" marR="34473" marT="34473" marB="3447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 dirty="0">
                          <a:effectLst/>
                        </a:rPr>
                        <a:t>Abstract class can inherit another class using extends keyword and implement an interface.</a:t>
                      </a:r>
                      <a:br>
                        <a:rPr lang="en-GB" sz="2000" dirty="0">
                          <a:effectLst/>
                        </a:rPr>
                      </a:br>
                      <a:endParaRPr lang="en-GB" sz="2000" dirty="0">
                        <a:effectLst/>
                      </a:endParaRPr>
                    </a:p>
                  </a:txBody>
                  <a:tcPr marL="34473" marR="34473" marT="34473" marB="3447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 dirty="0">
                          <a:effectLst/>
                        </a:rPr>
                        <a:t>Interface can inherit only an </a:t>
                      </a:r>
                      <a:r>
                        <a:rPr lang="en-GB" sz="2000" dirty="0" err="1">
                          <a:effectLst/>
                        </a:rPr>
                        <a:t>inteface</a:t>
                      </a:r>
                      <a:r>
                        <a:rPr lang="en-GB" sz="2000" dirty="0">
                          <a:effectLst/>
                        </a:rPr>
                        <a:t>.</a:t>
                      </a:r>
                      <a:br>
                        <a:rPr lang="en-GB" sz="2000" dirty="0">
                          <a:effectLst/>
                        </a:rPr>
                      </a:br>
                      <a:endParaRPr lang="en-GB" sz="2000" dirty="0">
                        <a:effectLst/>
                      </a:endParaRPr>
                    </a:p>
                  </a:txBody>
                  <a:tcPr marL="34473" marR="34473" marT="34473" marB="34473"/>
                </a:tc>
                <a:extLst>
                  <a:ext uri="{0D108BD9-81ED-4DB2-BD59-A6C34878D82A}">
                    <a16:rowId xmlns:a16="http://schemas.microsoft.com/office/drawing/2014/main" val="3544318252"/>
                  </a:ext>
                </a:extLst>
              </a:tr>
              <a:tr h="261450">
                <a:tc>
                  <a:txBody>
                    <a:bodyPr/>
                    <a:lstStyle/>
                    <a:p>
                      <a:pPr fontAlgn="t"/>
                      <a:r>
                        <a:rPr lang="en-GB" sz="2000" b="1">
                          <a:effectLst/>
                        </a:rPr>
                        <a:t>Inheritance</a:t>
                      </a:r>
                      <a:br>
                        <a:rPr lang="en-GB" sz="2000" b="1">
                          <a:effectLst/>
                        </a:rPr>
                      </a:br>
                      <a:endParaRPr lang="en-GB" sz="2000" b="1">
                        <a:effectLst/>
                      </a:endParaRPr>
                    </a:p>
                  </a:txBody>
                  <a:tcPr marL="34473" marR="34473" marT="34473" marB="3447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Abstract class can be inherited using extends keyword.</a:t>
                      </a:r>
                      <a:br>
                        <a:rPr lang="en-GB" sz="2000">
                          <a:effectLst/>
                        </a:rPr>
                      </a:br>
                      <a:endParaRPr lang="en-GB" sz="2000">
                        <a:effectLst/>
                      </a:endParaRPr>
                    </a:p>
                  </a:txBody>
                  <a:tcPr marL="34473" marR="34473" marT="34473" marB="3447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 dirty="0">
                          <a:effectLst/>
                        </a:rPr>
                        <a:t>Interface can only be implemented using implements keyword.</a:t>
                      </a:r>
                      <a:br>
                        <a:rPr lang="en-GB" sz="2000" dirty="0">
                          <a:effectLst/>
                        </a:rPr>
                      </a:br>
                      <a:endParaRPr lang="en-GB" sz="2000" dirty="0">
                        <a:effectLst/>
                      </a:endParaRPr>
                    </a:p>
                  </a:txBody>
                  <a:tcPr marL="34473" marR="34473" marT="34473" marB="34473"/>
                </a:tc>
                <a:extLst>
                  <a:ext uri="{0D108BD9-81ED-4DB2-BD59-A6C34878D82A}">
                    <a16:rowId xmlns:a16="http://schemas.microsoft.com/office/drawing/2014/main" val="627848721"/>
                  </a:ext>
                </a:extLst>
              </a:tr>
              <a:tr h="261450">
                <a:tc>
                  <a:txBody>
                    <a:bodyPr/>
                    <a:lstStyle/>
                    <a:p>
                      <a:pPr fontAlgn="t"/>
                      <a:r>
                        <a:rPr lang="en-GB" sz="2000" b="1" dirty="0">
                          <a:effectLst/>
                        </a:rPr>
                        <a:t>Access</a:t>
                      </a:r>
                      <a:br>
                        <a:rPr lang="en-GB" sz="2000" b="1" dirty="0">
                          <a:effectLst/>
                        </a:rPr>
                      </a:br>
                      <a:endParaRPr lang="en-GB" sz="2000" b="1" dirty="0">
                        <a:effectLst/>
                      </a:endParaRPr>
                    </a:p>
                  </a:txBody>
                  <a:tcPr marL="34473" marR="34473" marT="34473" marB="3447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Abstract class can have any type of members like private, public.</a:t>
                      </a:r>
                      <a:br>
                        <a:rPr lang="en-GB" sz="2000">
                          <a:effectLst/>
                        </a:rPr>
                      </a:br>
                      <a:endParaRPr lang="en-GB" sz="2000">
                        <a:effectLst/>
                      </a:endParaRPr>
                    </a:p>
                  </a:txBody>
                  <a:tcPr marL="34473" marR="34473" marT="34473" marB="3447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 dirty="0">
                          <a:effectLst/>
                        </a:rPr>
                        <a:t>Interface can only have public </a:t>
                      </a:r>
                    </a:p>
                  </a:txBody>
                  <a:tcPr marL="34473" marR="34473" marT="34473" marB="34473"/>
                </a:tc>
                <a:extLst>
                  <a:ext uri="{0D108BD9-81ED-4DB2-BD59-A6C34878D82A}">
                    <a16:rowId xmlns:a16="http://schemas.microsoft.com/office/drawing/2014/main" val="656541846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A9F9D-3598-45F1-87F3-EB094228EA8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Abstract Class vs Interface (2)</a:t>
            </a:r>
          </a:p>
        </p:txBody>
      </p:sp>
    </p:spTree>
    <p:extLst>
      <p:ext uri="{BB962C8B-B14F-4D97-AF65-F5344CB8AC3E}">
        <p14:creationId xmlns:p14="http://schemas.microsoft.com/office/powerpoint/2010/main" val="65529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BE995-5C6A-4187-BEC9-D0FFB2153B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Type of Inheritance : Multilevel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A253AD-311C-4EE8-9571-B01DB361850B}"/>
              </a:ext>
            </a:extLst>
          </p:cNvPr>
          <p:cNvSpPr/>
          <p:nvPr/>
        </p:nvSpPr>
        <p:spPr>
          <a:xfrm>
            <a:off x="117332" y="965623"/>
            <a:ext cx="3997468" cy="535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// Example 4: Multilevel inheritance </a:t>
            </a:r>
          </a:p>
          <a:p>
            <a:r>
              <a:rPr lang="en-GB" dirty="0"/>
              <a:t>import </a:t>
            </a:r>
            <a:r>
              <a:rPr lang="en-GB" dirty="0" err="1"/>
              <a:t>java.util</a:t>
            </a:r>
            <a:r>
              <a:rPr lang="en-GB" dirty="0"/>
              <a:t>.*; </a:t>
            </a:r>
          </a:p>
          <a:p>
            <a:r>
              <a:rPr lang="en-GB" dirty="0"/>
              <a:t>import </a:t>
            </a:r>
            <a:r>
              <a:rPr lang="en-GB" dirty="0" err="1"/>
              <a:t>java.lang</a:t>
            </a:r>
            <a:r>
              <a:rPr lang="en-GB" dirty="0"/>
              <a:t>.*; </a:t>
            </a:r>
          </a:p>
          <a:p>
            <a:r>
              <a:rPr lang="en-GB" dirty="0"/>
              <a:t>import java.io.*; </a:t>
            </a:r>
          </a:p>
          <a:p>
            <a:r>
              <a:rPr lang="en-GB" dirty="0"/>
              <a:t>class one </a:t>
            </a:r>
          </a:p>
          <a:p>
            <a:r>
              <a:rPr lang="en-GB" dirty="0"/>
              <a:t>{ </a:t>
            </a:r>
          </a:p>
          <a:p>
            <a:r>
              <a:rPr lang="en-GB" dirty="0"/>
              <a:t>	public void </a:t>
            </a:r>
            <a:r>
              <a:rPr lang="en-GB" dirty="0" err="1"/>
              <a:t>print_geek</a:t>
            </a:r>
            <a:r>
              <a:rPr lang="en-GB" dirty="0"/>
              <a:t>() </a:t>
            </a:r>
          </a:p>
          <a:p>
            <a:r>
              <a:rPr lang="en-GB" dirty="0"/>
              <a:t>	{ </a:t>
            </a:r>
          </a:p>
          <a:p>
            <a:r>
              <a:rPr lang="en-GB" dirty="0"/>
              <a:t>	</a:t>
            </a:r>
            <a:r>
              <a:rPr lang="en-GB" dirty="0" err="1"/>
              <a:t>System.out.println</a:t>
            </a:r>
            <a:r>
              <a:rPr lang="en-GB" dirty="0"/>
              <a:t>("Geeks"); </a:t>
            </a:r>
          </a:p>
          <a:p>
            <a:r>
              <a:rPr lang="en-GB" dirty="0"/>
              <a:t>	} </a:t>
            </a:r>
          </a:p>
          <a:p>
            <a:r>
              <a:rPr lang="en-GB" dirty="0"/>
              <a:t>} </a:t>
            </a:r>
          </a:p>
          <a:p>
            <a:r>
              <a:rPr lang="en-GB" dirty="0">
                <a:solidFill>
                  <a:srgbClr val="FF0000"/>
                </a:solidFill>
              </a:rPr>
              <a:t>class two extends one </a:t>
            </a:r>
          </a:p>
          <a:p>
            <a:r>
              <a:rPr lang="en-GB" dirty="0"/>
              <a:t>{ </a:t>
            </a:r>
          </a:p>
          <a:p>
            <a:r>
              <a:rPr lang="en-GB" dirty="0"/>
              <a:t>	public void </a:t>
            </a:r>
            <a:r>
              <a:rPr lang="en-GB" dirty="0" err="1"/>
              <a:t>print_for</a:t>
            </a:r>
            <a:r>
              <a:rPr lang="en-GB" dirty="0"/>
              <a:t>() </a:t>
            </a:r>
          </a:p>
          <a:p>
            <a:r>
              <a:rPr lang="en-GB" dirty="0"/>
              <a:t>	{ </a:t>
            </a:r>
          </a:p>
          <a:p>
            <a:r>
              <a:rPr lang="en-GB" dirty="0"/>
              <a:t>		</a:t>
            </a:r>
            <a:r>
              <a:rPr lang="en-GB" dirty="0" err="1"/>
              <a:t>System.out.println</a:t>
            </a:r>
            <a:r>
              <a:rPr lang="en-GB" dirty="0"/>
              <a:t>("for"); </a:t>
            </a:r>
          </a:p>
          <a:p>
            <a:r>
              <a:rPr lang="en-GB" dirty="0"/>
              <a:t>	} </a:t>
            </a:r>
          </a:p>
          <a:p>
            <a:r>
              <a:rPr lang="en-GB" dirty="0"/>
              <a:t>}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A9793A-C259-4A08-9764-E71F5DDD584B}"/>
              </a:ext>
            </a:extLst>
          </p:cNvPr>
          <p:cNvSpPr/>
          <p:nvPr/>
        </p:nvSpPr>
        <p:spPr>
          <a:xfrm>
            <a:off x="4572000" y="864910"/>
            <a:ext cx="4250528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class three extends two </a:t>
            </a:r>
          </a:p>
          <a:p>
            <a:r>
              <a:rPr lang="en-GB" dirty="0"/>
              <a:t>{ </a:t>
            </a:r>
          </a:p>
          <a:p>
            <a:r>
              <a:rPr lang="en-GB" dirty="0"/>
              <a:t>	public void </a:t>
            </a:r>
            <a:r>
              <a:rPr lang="en-GB" dirty="0" err="1"/>
              <a:t>print_geek</a:t>
            </a:r>
            <a:r>
              <a:rPr lang="en-GB" dirty="0"/>
              <a:t>() </a:t>
            </a:r>
          </a:p>
          <a:p>
            <a:r>
              <a:rPr lang="en-GB" dirty="0"/>
              <a:t>	{ </a:t>
            </a:r>
          </a:p>
          <a:p>
            <a:r>
              <a:rPr lang="en-GB" dirty="0"/>
              <a:t>		</a:t>
            </a:r>
            <a:r>
              <a:rPr lang="en-GB" dirty="0" err="1"/>
              <a:t>System.out.println</a:t>
            </a:r>
            <a:r>
              <a:rPr lang="en-GB" dirty="0"/>
              <a:t>("Geeks"); </a:t>
            </a:r>
          </a:p>
          <a:p>
            <a:r>
              <a:rPr lang="en-GB" dirty="0"/>
              <a:t>	} </a:t>
            </a:r>
          </a:p>
          <a:p>
            <a:r>
              <a:rPr lang="en-GB" dirty="0"/>
              <a:t>} </a:t>
            </a:r>
          </a:p>
          <a:p>
            <a:r>
              <a:rPr lang="en-GB" dirty="0"/>
              <a:t>// </a:t>
            </a:r>
            <a:r>
              <a:rPr lang="en-GB" dirty="0" err="1"/>
              <a:t>Drived</a:t>
            </a:r>
            <a:r>
              <a:rPr lang="en-GB" dirty="0"/>
              <a:t> class </a:t>
            </a:r>
          </a:p>
          <a:p>
            <a:r>
              <a:rPr lang="en-GB" dirty="0"/>
              <a:t>public class Main </a:t>
            </a:r>
          </a:p>
          <a:p>
            <a:r>
              <a:rPr lang="en-GB" dirty="0"/>
              <a:t>{ </a:t>
            </a:r>
          </a:p>
          <a:p>
            <a:r>
              <a:rPr lang="en-GB" dirty="0"/>
              <a:t>	public static void main(String[] </a:t>
            </a:r>
            <a:r>
              <a:rPr lang="en-GB" dirty="0" err="1"/>
              <a:t>args</a:t>
            </a:r>
            <a:r>
              <a:rPr lang="en-GB" dirty="0"/>
              <a:t>) </a:t>
            </a:r>
          </a:p>
          <a:p>
            <a:r>
              <a:rPr lang="en-GB" dirty="0"/>
              <a:t>	{ </a:t>
            </a:r>
          </a:p>
          <a:p>
            <a:r>
              <a:rPr lang="en-GB" dirty="0"/>
              <a:t>		three g = new three(); </a:t>
            </a:r>
          </a:p>
          <a:p>
            <a:r>
              <a:rPr lang="en-GB" dirty="0"/>
              <a:t>		</a:t>
            </a:r>
            <a:r>
              <a:rPr lang="en-GB" dirty="0" err="1"/>
              <a:t>g.print_geek</a:t>
            </a:r>
            <a:r>
              <a:rPr lang="en-GB" dirty="0"/>
              <a:t>(); </a:t>
            </a:r>
          </a:p>
          <a:p>
            <a:r>
              <a:rPr lang="en-GB" dirty="0"/>
              <a:t>		</a:t>
            </a:r>
            <a:r>
              <a:rPr lang="en-GB" dirty="0" err="1"/>
              <a:t>g.print_for</a:t>
            </a:r>
            <a:r>
              <a:rPr lang="en-GB" dirty="0"/>
              <a:t>(); </a:t>
            </a:r>
          </a:p>
          <a:p>
            <a:r>
              <a:rPr lang="en-GB" dirty="0"/>
              <a:t>		</a:t>
            </a:r>
            <a:r>
              <a:rPr lang="en-GB" dirty="0" err="1"/>
              <a:t>g.print_geek</a:t>
            </a:r>
            <a:r>
              <a:rPr lang="en-GB" dirty="0"/>
              <a:t>(); </a:t>
            </a:r>
          </a:p>
          <a:p>
            <a:r>
              <a:rPr lang="en-GB" dirty="0"/>
              <a:t>	} </a:t>
            </a:r>
          </a:p>
          <a:p>
            <a:r>
              <a:rPr lang="en-GB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121963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BE995-5C6A-4187-BEC9-D0FFB2153B8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40328" y="169555"/>
            <a:ext cx="6816868" cy="367510"/>
          </a:xfrm>
        </p:spPr>
        <p:txBody>
          <a:bodyPr>
            <a:noAutofit/>
          </a:bodyPr>
          <a:lstStyle/>
          <a:p>
            <a:r>
              <a:rPr lang="en-GB" dirty="0"/>
              <a:t>Type of Inheritance : Hierarchical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A253AD-311C-4EE8-9571-B01DB361850B}"/>
              </a:ext>
            </a:extLst>
          </p:cNvPr>
          <p:cNvSpPr/>
          <p:nvPr/>
        </p:nvSpPr>
        <p:spPr>
          <a:xfrm>
            <a:off x="152400" y="799654"/>
            <a:ext cx="3997468" cy="535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// Example 5: Hierarchical inheritance </a:t>
            </a:r>
          </a:p>
          <a:p>
            <a:r>
              <a:rPr lang="en-GB" dirty="0"/>
              <a:t>import </a:t>
            </a:r>
            <a:r>
              <a:rPr lang="en-GB" dirty="0" err="1"/>
              <a:t>java.util</a:t>
            </a:r>
            <a:r>
              <a:rPr lang="en-GB" dirty="0"/>
              <a:t>.*; </a:t>
            </a:r>
          </a:p>
          <a:p>
            <a:r>
              <a:rPr lang="en-GB" dirty="0"/>
              <a:t>import </a:t>
            </a:r>
            <a:r>
              <a:rPr lang="en-GB" dirty="0" err="1"/>
              <a:t>java.lang</a:t>
            </a:r>
            <a:r>
              <a:rPr lang="en-GB" dirty="0"/>
              <a:t>.*; </a:t>
            </a:r>
          </a:p>
          <a:p>
            <a:r>
              <a:rPr lang="en-GB" dirty="0"/>
              <a:t>import java.io.*; </a:t>
            </a:r>
          </a:p>
          <a:p>
            <a:r>
              <a:rPr lang="en-GB" dirty="0"/>
              <a:t>class one </a:t>
            </a:r>
          </a:p>
          <a:p>
            <a:r>
              <a:rPr lang="en-GB" dirty="0"/>
              <a:t>{ </a:t>
            </a:r>
          </a:p>
          <a:p>
            <a:r>
              <a:rPr lang="en-GB" dirty="0"/>
              <a:t>	public void </a:t>
            </a:r>
            <a:r>
              <a:rPr lang="en-GB" dirty="0" err="1"/>
              <a:t>print_geek</a:t>
            </a:r>
            <a:r>
              <a:rPr lang="en-GB" dirty="0"/>
              <a:t>() </a:t>
            </a:r>
          </a:p>
          <a:p>
            <a:r>
              <a:rPr lang="en-GB" dirty="0"/>
              <a:t>	{ </a:t>
            </a:r>
          </a:p>
          <a:p>
            <a:r>
              <a:rPr lang="en-GB" dirty="0"/>
              <a:t>		</a:t>
            </a:r>
            <a:r>
              <a:rPr lang="en-GB" dirty="0" err="1"/>
              <a:t>System.out.println</a:t>
            </a:r>
            <a:r>
              <a:rPr lang="en-GB" dirty="0"/>
              <a:t>("Geeks"); </a:t>
            </a:r>
          </a:p>
          <a:p>
            <a:r>
              <a:rPr lang="en-GB" dirty="0"/>
              <a:t>	} </a:t>
            </a:r>
          </a:p>
          <a:p>
            <a:r>
              <a:rPr lang="en-GB" dirty="0"/>
              <a:t>} </a:t>
            </a:r>
          </a:p>
          <a:p>
            <a:r>
              <a:rPr lang="en-GB" dirty="0">
                <a:solidFill>
                  <a:srgbClr val="FF0000"/>
                </a:solidFill>
              </a:rPr>
              <a:t>class two extends one </a:t>
            </a:r>
          </a:p>
          <a:p>
            <a:r>
              <a:rPr lang="en-GB" dirty="0"/>
              <a:t>{  	public void </a:t>
            </a:r>
            <a:r>
              <a:rPr lang="en-GB" dirty="0" err="1"/>
              <a:t>print_for</a:t>
            </a:r>
            <a:r>
              <a:rPr lang="en-GB" dirty="0"/>
              <a:t>() </a:t>
            </a:r>
          </a:p>
          <a:p>
            <a:r>
              <a:rPr lang="en-GB" dirty="0"/>
              <a:t>	{ </a:t>
            </a:r>
          </a:p>
          <a:p>
            <a:r>
              <a:rPr lang="en-GB" dirty="0"/>
              <a:t>		</a:t>
            </a:r>
            <a:r>
              <a:rPr lang="en-GB" dirty="0" err="1"/>
              <a:t>System.out.println</a:t>
            </a:r>
            <a:r>
              <a:rPr lang="en-GB" dirty="0"/>
              <a:t>("for"); </a:t>
            </a:r>
          </a:p>
          <a:p>
            <a:r>
              <a:rPr lang="en-GB" dirty="0"/>
              <a:t>	} </a:t>
            </a:r>
          </a:p>
          <a:p>
            <a:r>
              <a:rPr lang="en-GB" dirty="0"/>
              <a:t>}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A9793A-C259-4A08-9764-E71F5DDD584B}"/>
              </a:ext>
            </a:extLst>
          </p:cNvPr>
          <p:cNvSpPr/>
          <p:nvPr/>
        </p:nvSpPr>
        <p:spPr>
          <a:xfrm>
            <a:off x="4572000" y="864910"/>
            <a:ext cx="4250528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class three extends one </a:t>
            </a:r>
          </a:p>
          <a:p>
            <a:r>
              <a:rPr lang="en-GB" dirty="0"/>
              <a:t>{ </a:t>
            </a:r>
          </a:p>
          <a:p>
            <a:r>
              <a:rPr lang="en-GB" dirty="0"/>
              <a:t>	/*............*/</a:t>
            </a:r>
          </a:p>
          <a:p>
            <a:r>
              <a:rPr lang="en-GB" dirty="0"/>
              <a:t>} </a:t>
            </a:r>
          </a:p>
          <a:p>
            <a:endParaRPr lang="en-GB" dirty="0"/>
          </a:p>
          <a:p>
            <a:r>
              <a:rPr lang="en-GB" dirty="0"/>
              <a:t>// </a:t>
            </a:r>
            <a:r>
              <a:rPr lang="en-GB" dirty="0" err="1"/>
              <a:t>Drived</a:t>
            </a:r>
            <a:r>
              <a:rPr lang="en-GB" dirty="0"/>
              <a:t> class </a:t>
            </a:r>
          </a:p>
          <a:p>
            <a:r>
              <a:rPr lang="en-GB" dirty="0"/>
              <a:t>public class Main </a:t>
            </a:r>
          </a:p>
          <a:p>
            <a:r>
              <a:rPr lang="en-GB" dirty="0"/>
              <a:t>{ </a:t>
            </a:r>
          </a:p>
          <a:p>
            <a:r>
              <a:rPr lang="en-GB" dirty="0"/>
              <a:t>	public static void main(String[] </a:t>
            </a:r>
            <a:r>
              <a:rPr lang="en-GB" dirty="0" err="1"/>
              <a:t>args</a:t>
            </a:r>
            <a:r>
              <a:rPr lang="en-GB" dirty="0"/>
              <a:t>) </a:t>
            </a:r>
          </a:p>
          <a:p>
            <a:r>
              <a:rPr lang="en-GB" dirty="0"/>
              <a:t>	{ </a:t>
            </a:r>
          </a:p>
          <a:p>
            <a:r>
              <a:rPr lang="en-GB" dirty="0"/>
              <a:t>		three g = new three(); </a:t>
            </a:r>
          </a:p>
          <a:p>
            <a:r>
              <a:rPr lang="en-GB" dirty="0"/>
              <a:t>		</a:t>
            </a:r>
            <a:r>
              <a:rPr lang="en-GB" dirty="0" err="1"/>
              <a:t>g.print_geek</a:t>
            </a:r>
            <a:r>
              <a:rPr lang="en-GB" dirty="0"/>
              <a:t>(); </a:t>
            </a:r>
          </a:p>
          <a:p>
            <a:r>
              <a:rPr lang="en-GB" dirty="0"/>
              <a:t>		two t = new two(); </a:t>
            </a:r>
          </a:p>
          <a:p>
            <a:r>
              <a:rPr lang="en-GB" dirty="0"/>
              <a:t>		</a:t>
            </a:r>
            <a:r>
              <a:rPr lang="en-GB" dirty="0" err="1"/>
              <a:t>t.print_for</a:t>
            </a:r>
            <a:r>
              <a:rPr lang="en-GB" dirty="0"/>
              <a:t>(); </a:t>
            </a:r>
          </a:p>
          <a:p>
            <a:r>
              <a:rPr lang="en-GB" dirty="0"/>
              <a:t>		</a:t>
            </a:r>
            <a:r>
              <a:rPr lang="en-GB" dirty="0" err="1"/>
              <a:t>g.print_geek</a:t>
            </a:r>
            <a:r>
              <a:rPr lang="en-GB" dirty="0"/>
              <a:t>(); </a:t>
            </a:r>
          </a:p>
          <a:p>
            <a:r>
              <a:rPr lang="en-GB" dirty="0"/>
              <a:t>	} </a:t>
            </a:r>
          </a:p>
          <a:p>
            <a:r>
              <a:rPr lang="en-GB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079787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BE995-5C6A-4187-BEC9-D0FFB2153B8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40328" y="169555"/>
            <a:ext cx="6816868" cy="367510"/>
          </a:xfrm>
        </p:spPr>
        <p:txBody>
          <a:bodyPr>
            <a:noAutofit/>
          </a:bodyPr>
          <a:lstStyle/>
          <a:p>
            <a:r>
              <a:rPr lang="en-GB" dirty="0"/>
              <a:t>Type of Inheritance : Multiple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A253AD-311C-4EE8-9571-B01DB361850B}"/>
              </a:ext>
            </a:extLst>
          </p:cNvPr>
          <p:cNvSpPr/>
          <p:nvPr/>
        </p:nvSpPr>
        <p:spPr>
          <a:xfrm>
            <a:off x="152400" y="799654"/>
            <a:ext cx="3997468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//Example 6: Multiple inheritance </a:t>
            </a:r>
          </a:p>
          <a:p>
            <a:r>
              <a:rPr lang="en-GB" dirty="0"/>
              <a:t>import </a:t>
            </a:r>
            <a:r>
              <a:rPr lang="en-GB" dirty="0" err="1"/>
              <a:t>java.util</a:t>
            </a:r>
            <a:r>
              <a:rPr lang="en-GB" dirty="0"/>
              <a:t>.*; </a:t>
            </a:r>
          </a:p>
          <a:p>
            <a:r>
              <a:rPr lang="en-GB" dirty="0"/>
              <a:t>import </a:t>
            </a:r>
            <a:r>
              <a:rPr lang="en-GB" dirty="0" err="1"/>
              <a:t>java.lang</a:t>
            </a:r>
            <a:r>
              <a:rPr lang="en-GB" dirty="0"/>
              <a:t>.*; </a:t>
            </a:r>
          </a:p>
          <a:p>
            <a:r>
              <a:rPr lang="en-GB" dirty="0"/>
              <a:t>import java.io.*; </a:t>
            </a:r>
          </a:p>
          <a:p>
            <a:r>
              <a:rPr lang="en-GB" dirty="0">
                <a:solidFill>
                  <a:srgbClr val="FF0000"/>
                </a:solidFill>
              </a:rPr>
              <a:t>interface one </a:t>
            </a:r>
          </a:p>
          <a:p>
            <a:r>
              <a:rPr lang="en-GB" dirty="0"/>
              <a:t>{ </a:t>
            </a:r>
          </a:p>
          <a:p>
            <a:r>
              <a:rPr lang="en-GB" dirty="0"/>
              <a:t>	public void </a:t>
            </a:r>
            <a:r>
              <a:rPr lang="en-GB" dirty="0" err="1"/>
              <a:t>print_geek</a:t>
            </a:r>
            <a:r>
              <a:rPr lang="en-GB" dirty="0"/>
              <a:t>(); </a:t>
            </a:r>
          </a:p>
          <a:p>
            <a:r>
              <a:rPr lang="en-GB" dirty="0"/>
              <a:t>} </a:t>
            </a:r>
          </a:p>
          <a:p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interface two</a:t>
            </a:r>
            <a:r>
              <a:rPr lang="en-GB" dirty="0"/>
              <a:t> </a:t>
            </a:r>
          </a:p>
          <a:p>
            <a:r>
              <a:rPr lang="en-GB" dirty="0"/>
              <a:t>{ </a:t>
            </a:r>
          </a:p>
          <a:p>
            <a:r>
              <a:rPr lang="en-GB" dirty="0"/>
              <a:t>	public void </a:t>
            </a:r>
            <a:r>
              <a:rPr lang="en-GB" dirty="0" err="1"/>
              <a:t>print_for</a:t>
            </a:r>
            <a:r>
              <a:rPr lang="en-GB" dirty="0"/>
              <a:t>(); </a:t>
            </a:r>
          </a:p>
          <a:p>
            <a:r>
              <a:rPr lang="en-GB" dirty="0"/>
              <a:t>} </a:t>
            </a:r>
          </a:p>
          <a:p>
            <a:r>
              <a:rPr lang="en-GB" dirty="0">
                <a:solidFill>
                  <a:srgbClr val="00B0F0"/>
                </a:solidFill>
              </a:rPr>
              <a:t>interface three extends </a:t>
            </a:r>
            <a:r>
              <a:rPr lang="en-GB" dirty="0" err="1">
                <a:solidFill>
                  <a:srgbClr val="00B0F0"/>
                </a:solidFill>
              </a:rPr>
              <a:t>one,two</a:t>
            </a:r>
            <a:r>
              <a:rPr lang="en-GB" dirty="0">
                <a:solidFill>
                  <a:srgbClr val="00B0F0"/>
                </a:solidFill>
              </a:rPr>
              <a:t> </a:t>
            </a:r>
          </a:p>
          <a:p>
            <a:r>
              <a:rPr lang="en-GB" dirty="0"/>
              <a:t>{ </a:t>
            </a:r>
          </a:p>
          <a:p>
            <a:r>
              <a:rPr lang="en-GB" dirty="0"/>
              <a:t>	public void </a:t>
            </a:r>
            <a:r>
              <a:rPr lang="en-GB" dirty="0" err="1"/>
              <a:t>print_geek</a:t>
            </a:r>
            <a:r>
              <a:rPr lang="en-GB" dirty="0"/>
              <a:t>(); </a:t>
            </a:r>
          </a:p>
          <a:p>
            <a:r>
              <a:rPr lang="en-GB" dirty="0"/>
              <a:t>}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A9793A-C259-4A08-9764-E71F5DDD584B}"/>
              </a:ext>
            </a:extLst>
          </p:cNvPr>
          <p:cNvSpPr/>
          <p:nvPr/>
        </p:nvSpPr>
        <p:spPr>
          <a:xfrm>
            <a:off x="4572000" y="738782"/>
            <a:ext cx="4250528" cy="5909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class child implements three </a:t>
            </a:r>
          </a:p>
          <a:p>
            <a:r>
              <a:rPr lang="en-GB" dirty="0"/>
              <a:t>{ 	@Override</a:t>
            </a:r>
          </a:p>
          <a:p>
            <a:r>
              <a:rPr lang="en-GB" dirty="0"/>
              <a:t>	public void </a:t>
            </a:r>
            <a:r>
              <a:rPr lang="en-GB" dirty="0" err="1"/>
              <a:t>print_geek</a:t>
            </a:r>
            <a:r>
              <a:rPr lang="en-GB" dirty="0"/>
              <a:t>() { </a:t>
            </a:r>
          </a:p>
          <a:p>
            <a:r>
              <a:rPr lang="en-GB" dirty="0"/>
              <a:t>	</a:t>
            </a:r>
            <a:r>
              <a:rPr lang="en-GB" dirty="0" err="1"/>
              <a:t>System.out.println</a:t>
            </a:r>
            <a:r>
              <a:rPr lang="en-GB" dirty="0"/>
              <a:t>("Geeks"); </a:t>
            </a:r>
          </a:p>
          <a:p>
            <a:r>
              <a:rPr lang="en-GB" dirty="0"/>
              <a:t>	} </a:t>
            </a:r>
          </a:p>
          <a:p>
            <a:r>
              <a:rPr lang="en-GB" dirty="0"/>
              <a:t>	public void </a:t>
            </a:r>
            <a:r>
              <a:rPr lang="en-GB" dirty="0" err="1"/>
              <a:t>print_for</a:t>
            </a:r>
            <a:r>
              <a:rPr lang="en-GB" dirty="0"/>
              <a:t>() </a:t>
            </a:r>
          </a:p>
          <a:p>
            <a:r>
              <a:rPr lang="en-GB" dirty="0"/>
              <a:t>	{ </a:t>
            </a:r>
          </a:p>
          <a:p>
            <a:r>
              <a:rPr lang="en-GB" dirty="0"/>
              <a:t>	</a:t>
            </a:r>
            <a:r>
              <a:rPr lang="en-GB" dirty="0" err="1"/>
              <a:t>System.out.println</a:t>
            </a:r>
            <a:r>
              <a:rPr lang="en-GB" dirty="0"/>
              <a:t>("for"); </a:t>
            </a:r>
          </a:p>
          <a:p>
            <a:r>
              <a:rPr lang="en-GB" dirty="0"/>
              <a:t>	} </a:t>
            </a:r>
          </a:p>
          <a:p>
            <a:r>
              <a:rPr lang="en-GB" dirty="0"/>
              <a:t>} </a:t>
            </a:r>
          </a:p>
          <a:p>
            <a:r>
              <a:rPr lang="en-GB" dirty="0"/>
              <a:t>// Derived class </a:t>
            </a:r>
          </a:p>
          <a:p>
            <a:r>
              <a:rPr lang="en-GB" dirty="0"/>
              <a:t>public class Main </a:t>
            </a:r>
          </a:p>
          <a:p>
            <a:r>
              <a:rPr lang="en-GB" dirty="0"/>
              <a:t>{ 	public static void main(String[] </a:t>
            </a:r>
            <a:r>
              <a:rPr lang="en-GB" dirty="0" err="1"/>
              <a:t>args</a:t>
            </a:r>
            <a:r>
              <a:rPr lang="en-GB" dirty="0"/>
              <a:t>) </a:t>
            </a:r>
          </a:p>
          <a:p>
            <a:r>
              <a:rPr lang="en-GB" dirty="0"/>
              <a:t>	{ </a:t>
            </a:r>
          </a:p>
          <a:p>
            <a:r>
              <a:rPr lang="en-GB" dirty="0"/>
              <a:t>		child c = new child(); </a:t>
            </a:r>
          </a:p>
          <a:p>
            <a:r>
              <a:rPr lang="en-GB" dirty="0"/>
              <a:t>		</a:t>
            </a:r>
            <a:r>
              <a:rPr lang="en-GB" dirty="0" err="1"/>
              <a:t>c.print_geek</a:t>
            </a:r>
            <a:r>
              <a:rPr lang="en-GB" dirty="0"/>
              <a:t>(); </a:t>
            </a:r>
          </a:p>
          <a:p>
            <a:r>
              <a:rPr lang="en-GB" dirty="0"/>
              <a:t>		</a:t>
            </a:r>
            <a:r>
              <a:rPr lang="en-GB" dirty="0" err="1"/>
              <a:t>c.print_for</a:t>
            </a:r>
            <a:r>
              <a:rPr lang="en-GB" dirty="0"/>
              <a:t>(); </a:t>
            </a:r>
          </a:p>
          <a:p>
            <a:r>
              <a:rPr lang="en-GB" dirty="0"/>
              <a:t>		</a:t>
            </a:r>
            <a:r>
              <a:rPr lang="en-GB" dirty="0" err="1"/>
              <a:t>c.print_geek</a:t>
            </a:r>
            <a:r>
              <a:rPr lang="en-GB" dirty="0"/>
              <a:t>(); </a:t>
            </a:r>
          </a:p>
          <a:p>
            <a:r>
              <a:rPr lang="en-GB" dirty="0"/>
              <a:t>	} </a:t>
            </a:r>
          </a:p>
          <a:p>
            <a:r>
              <a:rPr lang="en-GB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15971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5105400"/>
            <a:ext cx="8458200" cy="6858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FC92BE-EDD8-441B-A9DC-E142A4B96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Create a class </a:t>
            </a:r>
            <a:r>
              <a:rPr lang="en-US" dirty="0">
                <a:solidFill>
                  <a:srgbClr val="FF0000"/>
                </a:solidFill>
              </a:rPr>
              <a:t>Box</a:t>
            </a:r>
            <a:r>
              <a:rPr lang="en-US" dirty="0"/>
              <a:t>. Each box has width, height, and depth. Class Box have parameterized constructor to initialize width, height, and depth, and it also consist of method to calculate volume of Box.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Class </a:t>
            </a:r>
            <a:r>
              <a:rPr lang="en-US" dirty="0" err="1">
                <a:solidFill>
                  <a:srgbClr val="FF0000"/>
                </a:solidFill>
              </a:rPr>
              <a:t>BoxWeight</a:t>
            </a:r>
            <a:r>
              <a:rPr lang="en-US" dirty="0"/>
              <a:t> is inherited from Box, which consist of weight as variable and </a:t>
            </a:r>
            <a:r>
              <a:rPr lang="en-US" dirty="0" err="1"/>
              <a:t>BoxWeight</a:t>
            </a:r>
            <a:r>
              <a:rPr lang="en-US" dirty="0"/>
              <a:t> constructor to initialize width, height, depth, and weight.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Class </a:t>
            </a:r>
            <a:r>
              <a:rPr lang="en-US" dirty="0">
                <a:solidFill>
                  <a:srgbClr val="FF0000"/>
                </a:solidFill>
              </a:rPr>
              <a:t>Shipment </a:t>
            </a:r>
            <a:r>
              <a:rPr lang="en-US" dirty="0"/>
              <a:t>is inherited from </a:t>
            </a:r>
            <a:r>
              <a:rPr lang="en-US" dirty="0" err="1"/>
              <a:t>BoxWeight</a:t>
            </a:r>
            <a:r>
              <a:rPr lang="en-US" dirty="0"/>
              <a:t>, which consist of cost as variable and Shipment constructor to initialize width, height, depth, weight, and cost.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Class </a:t>
            </a:r>
            <a:r>
              <a:rPr lang="en-US" dirty="0">
                <a:solidFill>
                  <a:srgbClr val="00B050"/>
                </a:solidFill>
              </a:rPr>
              <a:t>Demo is tester class </a:t>
            </a:r>
            <a:r>
              <a:rPr lang="en-US" dirty="0"/>
              <a:t>which create the </a:t>
            </a:r>
            <a:r>
              <a:rPr lang="en-US" dirty="0">
                <a:solidFill>
                  <a:srgbClr val="0070C0"/>
                </a:solidFill>
              </a:rPr>
              <a:t>two objects of Shipment and initialize values as (10,20,15,10,3.41) and (2,3,4,0.76,1.28) </a:t>
            </a:r>
            <a:r>
              <a:rPr lang="en-US" dirty="0"/>
              <a:t>respectively for each object. Call volume method to calculate the volume of each shipment and also print weight and cost of each shipment. 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A70D7-C377-4170-8473-6686889783C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Inheritance Exercise</a:t>
            </a:r>
          </a:p>
        </p:txBody>
      </p:sp>
    </p:spTree>
    <p:extLst>
      <p:ext uri="{BB962C8B-B14F-4D97-AF65-F5344CB8AC3E}">
        <p14:creationId xmlns:p14="http://schemas.microsoft.com/office/powerpoint/2010/main" val="367846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/>
              <a:t>In Java, </a:t>
            </a:r>
            <a:r>
              <a:rPr lang="en-GB" dirty="0">
                <a:solidFill>
                  <a:srgbClr val="FF0000"/>
                </a:solidFill>
              </a:rPr>
              <a:t>everything has to be defined before the program begins to execute</a:t>
            </a:r>
          </a:p>
          <a:p>
            <a:pPr marL="857250" lvl="1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/>
              <a:t>If you have a call to a function that doesn't exist, the compiler marks it as a syntax error</a:t>
            </a:r>
          </a:p>
          <a:p>
            <a:pPr marL="857250" lvl="1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Syntax errors are far better than runtime errors</a:t>
            </a:r>
          </a:p>
          <a:p>
            <a:pPr marL="1257300" lvl="2" indent="-457200">
              <a:spcBef>
                <a:spcPct val="50000"/>
              </a:spcBef>
            </a:pPr>
            <a:r>
              <a:rPr lang="en-GB" dirty="0"/>
              <a:t>Among other things, they won’t make it into distributed code</a:t>
            </a:r>
          </a:p>
          <a:p>
            <a:pPr marL="857250" lvl="1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/>
              <a:t>To achieve this, Java </a:t>
            </a:r>
            <a:r>
              <a:rPr lang="en-GB" dirty="0">
                <a:solidFill>
                  <a:srgbClr val="FF0000"/>
                </a:solidFill>
              </a:rPr>
              <a:t>requires some additional kinds of classes</a:t>
            </a:r>
          </a:p>
          <a:p>
            <a:pPr marL="857250" lvl="1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Motivation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727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You can </a:t>
            </a:r>
            <a:r>
              <a:rPr lang="en-US" altLang="en-US" i="1" dirty="0"/>
              <a:t>declare</a:t>
            </a:r>
            <a:r>
              <a:rPr lang="en-US" altLang="en-US" dirty="0"/>
              <a:t> an object without </a:t>
            </a:r>
            <a:r>
              <a:rPr lang="en-US" altLang="en-US" i="1" dirty="0"/>
              <a:t>defining</a:t>
            </a:r>
            <a:r>
              <a:rPr lang="en-US" altLang="en-US" dirty="0"/>
              <a:t> it:</a:t>
            </a:r>
          </a:p>
          <a:p>
            <a:pPr lvl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alt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Person p;</a:t>
            </a:r>
            <a:endParaRPr lang="en-US" altLang="en-US" dirty="0">
              <a:solidFill>
                <a:srgbClr val="FF0000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Similarly, you can declare a </a:t>
            </a:r>
            <a:r>
              <a:rPr lang="en-US" altLang="en-US" i="1" dirty="0"/>
              <a:t>method</a:t>
            </a:r>
            <a:r>
              <a:rPr lang="en-US" altLang="en-US" dirty="0"/>
              <a:t> without defining it:</a:t>
            </a:r>
          </a:p>
          <a:p>
            <a:pPr lvl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alt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public </a:t>
            </a:r>
            <a:r>
              <a:rPr lang="en-US" altLang="en-US" dirty="0">
                <a:solidFill>
                  <a:srgbClr val="00B0F0"/>
                </a:solidFill>
                <a:latin typeface="Trebuchet MS" panose="020B0603020202020204" pitchFamily="34" charset="0"/>
              </a:rPr>
              <a:t>abstract</a:t>
            </a:r>
            <a:r>
              <a:rPr lang="en-US" alt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 void draw(int size);</a:t>
            </a:r>
            <a:endParaRPr lang="en-US" altLang="en-US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dirty="0"/>
              <a:t>Notice that the body of the method is missing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A method that has been declared but not defined is an </a:t>
            </a:r>
            <a:r>
              <a:rPr lang="en-US" altLang="en-US" dirty="0">
                <a:solidFill>
                  <a:srgbClr val="FF0000"/>
                </a:solidFill>
              </a:rPr>
              <a:t>abstract method</a:t>
            </a:r>
          </a:p>
          <a:p>
            <a:pPr marL="857250" lvl="1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Abstract Method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32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Any class containing an abstract method is an </a:t>
            </a:r>
            <a:r>
              <a:rPr lang="en-US" altLang="en-US" dirty="0">
                <a:solidFill>
                  <a:srgbClr val="FF0000"/>
                </a:solidFill>
              </a:rPr>
              <a:t>abstract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You must declare the class with the keyword </a:t>
            </a:r>
            <a:r>
              <a:rPr lang="en-US" alt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abstract</a:t>
            </a:r>
            <a:r>
              <a:rPr lang="en-US" altLang="en-US" dirty="0"/>
              <a:t>:</a:t>
            </a:r>
          </a:p>
          <a:p>
            <a:pPr lvl="1">
              <a:buClr>
                <a:srgbClr val="99CCFF"/>
              </a:buClr>
              <a:buFontTx/>
              <a:buChar char=" "/>
            </a:pPr>
            <a:r>
              <a:rPr lang="en-US" alt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abstract class </a:t>
            </a:r>
            <a:r>
              <a:rPr lang="en-US" altLang="en-US" dirty="0" err="1">
                <a:solidFill>
                  <a:srgbClr val="FF0000"/>
                </a:solidFill>
                <a:latin typeface="Trebuchet MS" panose="020B0603020202020204" pitchFamily="34" charset="0"/>
              </a:rPr>
              <a:t>MyClass</a:t>
            </a:r>
            <a:r>
              <a:rPr lang="en-US" alt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 {...}</a:t>
            </a:r>
            <a:endParaRPr lang="en-US" altLang="en-US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An abstract class is </a:t>
            </a:r>
            <a:r>
              <a:rPr lang="en-US" altLang="en-US" i="1" dirty="0"/>
              <a:t>incomplete</a:t>
            </a:r>
            <a:endParaRPr lang="en-US" altLang="en-US" dirty="0"/>
          </a:p>
          <a:p>
            <a:pPr lvl="1"/>
            <a:r>
              <a:rPr lang="en-US" altLang="en-US" dirty="0"/>
              <a:t>It has “missing” method bodies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You cannot </a:t>
            </a:r>
            <a:r>
              <a:rPr lang="en-US" altLang="en-US" dirty="0">
                <a:solidFill>
                  <a:srgbClr val="FF0000"/>
                </a:solidFill>
              </a:rPr>
              <a:t>instantiate</a:t>
            </a:r>
            <a:r>
              <a:rPr lang="en-US" altLang="en-US" dirty="0"/>
              <a:t> (create a new instance of) an abstract class</a:t>
            </a:r>
          </a:p>
          <a:p>
            <a:pPr marL="857250" lvl="1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Abstract Classes (1)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96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You </a:t>
            </a:r>
            <a:r>
              <a:rPr lang="en-US" altLang="en-US" dirty="0">
                <a:solidFill>
                  <a:srgbClr val="FF0000"/>
                </a:solidFill>
              </a:rPr>
              <a:t>can extend (subclass) an abstract class</a:t>
            </a:r>
          </a:p>
          <a:p>
            <a:pPr lvl="1"/>
            <a:r>
              <a:rPr lang="en-US" altLang="en-US" dirty="0"/>
              <a:t>If the subclass defines all the inherited abstract methods, it is “complete” and can be instantiated</a:t>
            </a:r>
          </a:p>
          <a:p>
            <a:pPr lvl="1"/>
            <a:r>
              <a:rPr lang="en-US" altLang="en-US" dirty="0"/>
              <a:t>If the subclass does </a:t>
            </a:r>
            <a:r>
              <a:rPr lang="en-US" altLang="en-US" i="1" dirty="0"/>
              <a:t>not</a:t>
            </a:r>
            <a:r>
              <a:rPr lang="en-US" altLang="en-US" dirty="0"/>
              <a:t> define all the inherited abstract methods, it too must be 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You can declare a class to be </a:t>
            </a:r>
            <a:r>
              <a:rPr lang="en-US" alt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abstract</a:t>
            </a:r>
            <a:r>
              <a:rPr lang="en-US" altLang="en-US" dirty="0">
                <a:solidFill>
                  <a:srgbClr val="FF0000"/>
                </a:solidFill>
              </a:rPr>
              <a:t> even if it does not contain any abstract methods</a:t>
            </a:r>
          </a:p>
          <a:p>
            <a:pPr lvl="1"/>
            <a:r>
              <a:rPr lang="en-US" altLang="en-US" dirty="0"/>
              <a:t>This prevents the class from being instantiated</a:t>
            </a:r>
          </a:p>
          <a:p>
            <a:pPr marL="857250" lvl="1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Abstract Classes (2)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301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Suppose you wanted to create a class </a:t>
            </a:r>
            <a:r>
              <a:rPr lang="en-US" alt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Shape</a:t>
            </a:r>
            <a:r>
              <a:rPr lang="en-US" altLang="en-US" dirty="0"/>
              <a:t>, with subclasses </a:t>
            </a:r>
            <a:r>
              <a:rPr lang="en-US" alt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Oval</a:t>
            </a:r>
            <a:r>
              <a:rPr lang="en-US" altLang="en-US" dirty="0">
                <a:solidFill>
                  <a:srgbClr val="FF0000"/>
                </a:solidFill>
              </a:rPr>
              <a:t>, </a:t>
            </a:r>
            <a:r>
              <a:rPr lang="en-US" alt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Rectangle</a:t>
            </a:r>
            <a:r>
              <a:rPr lang="en-US" altLang="en-US" dirty="0">
                <a:solidFill>
                  <a:srgbClr val="FF0000"/>
                </a:solidFill>
              </a:rPr>
              <a:t>, </a:t>
            </a:r>
            <a:r>
              <a:rPr lang="en-US" alt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Triangle</a:t>
            </a:r>
            <a:r>
              <a:rPr lang="en-US" altLang="en-US" dirty="0">
                <a:solidFill>
                  <a:srgbClr val="FF0000"/>
                </a:solidFill>
              </a:rPr>
              <a:t>, </a:t>
            </a:r>
            <a:r>
              <a:rPr lang="en-US" alt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Hexagon</a:t>
            </a:r>
            <a:r>
              <a:rPr lang="en-US" altLang="en-US" dirty="0"/>
              <a:t>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You don’t want to allow creation of a “Shape”</a:t>
            </a:r>
          </a:p>
          <a:p>
            <a:pPr lvl="1"/>
            <a:r>
              <a:rPr lang="en-US" altLang="en-US" dirty="0"/>
              <a:t>Only </a:t>
            </a:r>
            <a:r>
              <a:rPr lang="en-US" altLang="en-US" i="1" dirty="0"/>
              <a:t>particular</a:t>
            </a:r>
            <a:r>
              <a:rPr lang="en-US" altLang="en-US" dirty="0"/>
              <a:t> shapes make sense, not </a:t>
            </a:r>
            <a:r>
              <a:rPr lang="en-US" altLang="en-US" i="1" dirty="0"/>
              <a:t>generic</a:t>
            </a:r>
            <a:r>
              <a:rPr lang="en-US" altLang="en-US" dirty="0"/>
              <a:t> ones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Shape</a:t>
            </a:r>
            <a:r>
              <a:rPr lang="en-US" altLang="en-US" dirty="0"/>
              <a:t> is abstract, you can’t create a </a:t>
            </a:r>
            <a:r>
              <a:rPr lang="en-US" alt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new Shape</a:t>
            </a:r>
          </a:p>
          <a:p>
            <a:pPr lvl="1"/>
            <a:r>
              <a:rPr lang="en-US" altLang="en-US" dirty="0"/>
              <a:t>You </a:t>
            </a:r>
            <a:r>
              <a:rPr lang="en-US" altLang="en-US" i="1" dirty="0"/>
              <a:t>can</a:t>
            </a:r>
            <a:r>
              <a:rPr lang="en-US" altLang="en-US" dirty="0"/>
              <a:t> create </a:t>
            </a:r>
            <a:r>
              <a:rPr lang="en-US" altLang="en-US" dirty="0">
                <a:solidFill>
                  <a:srgbClr val="FF0000"/>
                </a:solidFill>
              </a:rPr>
              <a:t>a </a:t>
            </a:r>
            <a:r>
              <a:rPr lang="en-US" alt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new Oval</a:t>
            </a:r>
            <a:r>
              <a:rPr lang="en-US" altLang="en-US" dirty="0"/>
              <a:t>, a </a:t>
            </a:r>
            <a:r>
              <a:rPr lang="en-US" alt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new Rectangle</a:t>
            </a:r>
            <a:r>
              <a:rPr lang="en-US" altLang="en-US" dirty="0"/>
              <a:t>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Abstract classes are good for defining a general category containing specific, “concrete” classes       </a:t>
            </a:r>
          </a:p>
          <a:p>
            <a:pPr marL="857250" lvl="1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69556"/>
            <a:ext cx="7543800" cy="440044"/>
          </a:xfrm>
        </p:spPr>
        <p:txBody>
          <a:bodyPr>
            <a:noAutofit/>
          </a:bodyPr>
          <a:lstStyle/>
          <a:p>
            <a:r>
              <a:rPr lang="en-GB" sz="3200" dirty="0"/>
              <a:t>But still why we need Abstract Class ?</a:t>
            </a:r>
          </a:p>
        </p:txBody>
      </p:sp>
      <p:pic>
        <p:nvPicPr>
          <p:cNvPr id="5" name="Graphic 4" descr="Questions">
            <a:extLst>
              <a:ext uri="{FF2B5EF4-FFF2-40B4-BE49-F238E27FC236}">
                <a16:creationId xmlns:a16="http://schemas.microsoft.com/office/drawing/2014/main" id="{29AF1A0F-E9D5-4E5E-ABA8-3CD28BFA2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420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8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rebuchet MS" panose="020B0603020202020204" pitchFamily="34" charset="0"/>
              </a:rPr>
              <a:t>Example 1</a:t>
            </a:r>
          </a:p>
          <a:p>
            <a:pPr marL="0" indent="0"/>
            <a:r>
              <a:rPr lang="en-GB" altLang="en-US" sz="19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 Animal {</a:t>
            </a:r>
            <a:br>
              <a:rPr lang="en-GB" alt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	abstract int eat();</a:t>
            </a:r>
            <a:br>
              <a:rPr lang="en-GB" alt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	abstract void breathe();</a:t>
            </a:r>
            <a:br>
              <a:rPr lang="en-GB" alt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This class cannot be instantiated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Any non-abstract subclass of Animal must provide the </a:t>
            </a:r>
            <a:r>
              <a:rPr lang="en-US" altLang="en-US" sz="2400" dirty="0">
                <a:latin typeface="Trebuchet MS" panose="020B0603020202020204" pitchFamily="34" charset="0"/>
              </a:rPr>
              <a:t>eat()</a:t>
            </a:r>
            <a:r>
              <a:rPr lang="en-US" altLang="en-US" sz="2400" dirty="0"/>
              <a:t> and </a:t>
            </a:r>
            <a:r>
              <a:rPr lang="en-US" altLang="en-US" sz="2400" dirty="0">
                <a:latin typeface="Trebuchet MS" panose="020B0603020202020204" pitchFamily="34" charset="0"/>
              </a:rPr>
              <a:t>breathe()</a:t>
            </a:r>
            <a:r>
              <a:rPr lang="en-US" altLang="en-US" sz="2400" dirty="0"/>
              <a:t> methods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Example 2: 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public abstract class Vehicle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  <a:b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 String name;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		public String </a:t>
            </a:r>
            <a:r>
              <a:rPr lang="en-US" alt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getName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() 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			{ return name; } \\ method body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		abstract public void move(); \\ no body!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857250" lvl="1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9811" y="140757"/>
            <a:ext cx="7543800" cy="440044"/>
          </a:xfrm>
        </p:spPr>
        <p:txBody>
          <a:bodyPr>
            <a:noAutofit/>
          </a:bodyPr>
          <a:lstStyle/>
          <a:p>
            <a:r>
              <a:rPr lang="en-GB" sz="3200" dirty="0"/>
              <a:t>Example Abstract Class</a:t>
            </a:r>
          </a:p>
        </p:txBody>
      </p:sp>
      <p:pic>
        <p:nvPicPr>
          <p:cNvPr id="5" name="Graphic 4" descr="Questions">
            <a:extLst>
              <a:ext uri="{FF2B5EF4-FFF2-40B4-BE49-F238E27FC236}">
                <a16:creationId xmlns:a16="http://schemas.microsoft.com/office/drawing/2014/main" id="{29AF1A0F-E9D5-4E5E-ABA8-3CD28BFA2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4200" y="0"/>
            <a:ext cx="914400" cy="9144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99937F3-BD15-4A75-B9D9-9FB9533644E0}"/>
              </a:ext>
            </a:extLst>
          </p:cNvPr>
          <p:cNvGrpSpPr/>
          <p:nvPr/>
        </p:nvGrpSpPr>
        <p:grpSpPr>
          <a:xfrm>
            <a:off x="4418695" y="3429000"/>
            <a:ext cx="4725305" cy="1752600"/>
            <a:chOff x="3581400" y="3352800"/>
            <a:chExt cx="4725305" cy="1752600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0C513689-65A1-4C12-8C91-08BB15952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352800"/>
              <a:ext cx="1143000" cy="4572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rgbClr val="CC0000"/>
                  </a:solidFill>
                </a:rPr>
                <a:t>Vehicle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15B892B1-186F-4838-BF4B-71F053C31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4645572"/>
              <a:ext cx="1371600" cy="4572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Car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0C5272F6-0647-4719-8410-DD389D0C1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648200"/>
              <a:ext cx="1295400" cy="4572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Boat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04A53DD4-7C71-4C7A-8E8E-C3253C837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7505" y="4645572"/>
              <a:ext cx="1219200" cy="4572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Plane</a:t>
              </a: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AC3AC11C-B667-4958-8CB2-7F9C454509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4800" y="4343400"/>
              <a:ext cx="3571795" cy="26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F688E208-A50F-4034-950A-81EEC4F77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4374931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9232DCC3-A7B3-41EB-B8EB-3A73513401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000" y="43434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D7DC3415-236A-42B8-BF07-4A80556EAA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6595" y="4346028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4" name="Group 12">
              <a:extLst>
                <a:ext uri="{FF2B5EF4-FFF2-40B4-BE49-F238E27FC236}">
                  <a16:creationId xmlns:a16="http://schemas.microsoft.com/office/drawing/2014/main" id="{B3644AE4-064B-4F16-8F4E-949B121246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43600" y="3810000"/>
              <a:ext cx="304800" cy="762000"/>
              <a:chOff x="1296" y="2640"/>
              <a:chExt cx="192" cy="480"/>
            </a:xfrm>
          </p:grpSpPr>
          <p:sp>
            <p:nvSpPr>
              <p:cNvPr id="15" name="Line 13">
                <a:extLst>
                  <a:ext uri="{FF2B5EF4-FFF2-40B4-BE49-F238E27FC236}">
                    <a16:creationId xmlns:a16="http://schemas.microsoft.com/office/drawing/2014/main" id="{D8537ABF-8FF2-4B63-BF61-B3224CFD2E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640"/>
                <a:ext cx="0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" name="AutoShape 14">
                <a:extLst>
                  <a:ext uri="{FF2B5EF4-FFF2-40B4-BE49-F238E27FC236}">
                    <a16:creationId xmlns:a16="http://schemas.microsoft.com/office/drawing/2014/main" id="{04FC88DC-53AD-49A7-BE75-99414EEE6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640"/>
                <a:ext cx="192" cy="14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6308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3026</TotalTime>
  <Words>2698</Words>
  <Application>Microsoft Office PowerPoint</Application>
  <PresentationFormat>On-screen Show (4:3)</PresentationFormat>
  <Paragraphs>441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Courier New</vt:lpstr>
      <vt:lpstr>Trebuchet MS</vt:lpstr>
      <vt:lpstr>Wingdings</vt:lpstr>
      <vt:lpstr>ZapfDingbats</vt:lpstr>
      <vt:lpstr>Office Theme</vt:lpstr>
      <vt:lpstr>Object Oriented Programming  CS F213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Nand Kumar</dc:creator>
  <cp:lastModifiedBy>Pranav Mothabhau Pawar</cp:lastModifiedBy>
  <cp:revision>563</cp:revision>
  <dcterms:created xsi:type="dcterms:W3CDTF">2011-09-14T09:42:05Z</dcterms:created>
  <dcterms:modified xsi:type="dcterms:W3CDTF">2021-10-27T07:16:51Z</dcterms:modified>
</cp:coreProperties>
</file>