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313" r:id="rId3"/>
    <p:sldId id="314" r:id="rId4"/>
    <p:sldId id="306" r:id="rId5"/>
    <p:sldId id="307" r:id="rId6"/>
    <p:sldId id="309" r:id="rId7"/>
    <p:sldId id="311" r:id="rId8"/>
    <p:sldId id="315" r:id="rId9"/>
    <p:sldId id="316" r:id="rId10"/>
    <p:sldId id="320" r:id="rId11"/>
    <p:sldId id="321" r:id="rId12"/>
    <p:sldId id="317" r:id="rId13"/>
    <p:sldId id="318" r:id="rId14"/>
    <p:sldId id="319" r:id="rId15"/>
    <p:sldId id="322" r:id="rId16"/>
    <p:sldId id="323" r:id="rId17"/>
    <p:sldId id="25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linkedlist.asp" TargetMode="External"/><Relationship Id="rId2" Type="http://schemas.openxmlformats.org/officeDocument/2006/relationships/hyperlink" Target="https://www.geeksforgeeks.org/arraylist-in-java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java2novice.com/java-collections-and-util/arraylist/contain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Object Oriented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F213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67C1AC-4DBA-4832-B413-F078401D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3979072" cy="57078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/>
            <a:r>
              <a:rPr lang="en-GB" dirty="0"/>
              <a:t>import </a:t>
            </a:r>
            <a:r>
              <a:rPr lang="en-GB" dirty="0" err="1"/>
              <a:t>java.util</a:t>
            </a:r>
            <a:r>
              <a:rPr lang="en-GB" dirty="0"/>
              <a:t>.*;</a:t>
            </a:r>
          </a:p>
          <a:p>
            <a:pPr marL="0" indent="0"/>
            <a:endParaRPr lang="en-GB" dirty="0"/>
          </a:p>
          <a:p>
            <a:pPr marL="0" indent="0"/>
            <a:r>
              <a:rPr lang="en-GB" dirty="0"/>
              <a:t>public class </a:t>
            </a:r>
            <a:r>
              <a:rPr lang="en-GB" dirty="0" err="1"/>
              <a:t>JavaExample</a:t>
            </a:r>
            <a:r>
              <a:rPr lang="en-GB" dirty="0"/>
              <a:t> {</a:t>
            </a:r>
          </a:p>
          <a:p>
            <a:pPr marL="0" indent="0"/>
            <a:r>
              <a:rPr lang="en-GB" dirty="0"/>
              <a:t>   public static void main(String </a:t>
            </a:r>
            <a:r>
              <a:rPr lang="en-GB" dirty="0" err="1"/>
              <a:t>args</a:t>
            </a:r>
            <a:r>
              <a:rPr lang="en-GB" dirty="0"/>
              <a:t>[]) {</a:t>
            </a:r>
          </a:p>
          <a:p>
            <a:pPr marL="0" indent="0"/>
            <a:r>
              <a:rPr lang="en-GB" dirty="0"/>
              <a:t>      /* Creating </a:t>
            </a:r>
            <a:r>
              <a:rPr lang="en-GB" dirty="0" err="1"/>
              <a:t>ArrayList</a:t>
            </a:r>
            <a:r>
              <a:rPr lang="en-GB" dirty="0"/>
              <a:t> of type "String" which means</a:t>
            </a:r>
          </a:p>
          <a:p>
            <a:pPr marL="0" indent="0"/>
            <a:r>
              <a:rPr lang="en-GB" dirty="0"/>
              <a:t>       * we can only add "String" elements</a:t>
            </a:r>
          </a:p>
          <a:p>
            <a:pPr marL="0" indent="0"/>
            <a:r>
              <a:rPr lang="en-GB" dirty="0"/>
              <a:t>       */</a:t>
            </a:r>
          </a:p>
          <a:p>
            <a:pPr marL="0" indent="0"/>
            <a:r>
              <a:rPr lang="en-GB" dirty="0"/>
              <a:t>      </a:t>
            </a:r>
            <a:r>
              <a:rPr lang="en-GB" dirty="0" err="1">
                <a:solidFill>
                  <a:srgbClr val="FF0000"/>
                </a:solidFill>
              </a:rPr>
              <a:t>ArrayList</a:t>
            </a:r>
            <a:r>
              <a:rPr lang="en-GB" dirty="0">
                <a:solidFill>
                  <a:srgbClr val="FF0000"/>
                </a:solidFill>
              </a:rPr>
              <a:t>&lt;String&gt; </a:t>
            </a:r>
            <a:r>
              <a:rPr lang="en-GB" dirty="0" err="1">
                <a:solidFill>
                  <a:srgbClr val="FF0000"/>
                </a:solidFill>
              </a:rPr>
              <a:t>obj</a:t>
            </a:r>
            <a:r>
              <a:rPr lang="en-GB" dirty="0">
                <a:solidFill>
                  <a:srgbClr val="FF0000"/>
                </a:solidFill>
              </a:rPr>
              <a:t> = new </a:t>
            </a:r>
            <a:r>
              <a:rPr lang="en-GB" dirty="0" err="1">
                <a:solidFill>
                  <a:srgbClr val="FF0000"/>
                </a:solidFill>
              </a:rPr>
              <a:t>ArrayList</a:t>
            </a:r>
            <a:r>
              <a:rPr lang="en-GB" dirty="0">
                <a:solidFill>
                  <a:srgbClr val="FF0000"/>
                </a:solidFill>
              </a:rPr>
              <a:t>&lt;String&gt;();</a:t>
            </a:r>
          </a:p>
          <a:p>
            <a:pPr marL="0" indent="0"/>
            <a:endParaRPr lang="en-GB" dirty="0"/>
          </a:p>
          <a:p>
            <a:pPr marL="0" indent="0"/>
            <a:r>
              <a:rPr lang="en-GB" dirty="0"/>
              <a:t>      /*This is how we add elements to an </a:t>
            </a:r>
            <a:r>
              <a:rPr lang="en-GB" dirty="0" err="1"/>
              <a:t>ArrayList</a:t>
            </a:r>
            <a:r>
              <a:rPr lang="en-GB" dirty="0"/>
              <a:t>*/</a:t>
            </a:r>
          </a:p>
          <a:p>
            <a:pPr marL="0" indent="0"/>
            <a:r>
              <a:rPr lang="en-GB" dirty="0"/>
              <a:t>      </a:t>
            </a:r>
            <a:r>
              <a:rPr lang="en-GB" dirty="0" err="1">
                <a:solidFill>
                  <a:srgbClr val="FF0000"/>
                </a:solidFill>
              </a:rPr>
              <a:t>obj.add</a:t>
            </a:r>
            <a:r>
              <a:rPr lang="en-GB" dirty="0">
                <a:solidFill>
                  <a:srgbClr val="FF0000"/>
                </a:solidFill>
              </a:rPr>
              <a:t>("</a:t>
            </a:r>
            <a:r>
              <a:rPr lang="en-GB" dirty="0" err="1">
                <a:solidFill>
                  <a:srgbClr val="FF0000"/>
                </a:solidFill>
              </a:rPr>
              <a:t>Ajeet</a:t>
            </a:r>
            <a:r>
              <a:rPr lang="en-GB" dirty="0">
                <a:solidFill>
                  <a:srgbClr val="FF0000"/>
                </a:solidFill>
              </a:rPr>
              <a:t>");</a:t>
            </a:r>
          </a:p>
          <a:p>
            <a:pPr marL="0" indent="0"/>
            <a:r>
              <a:rPr lang="en-GB" dirty="0">
                <a:solidFill>
                  <a:srgbClr val="FF0000"/>
                </a:solidFill>
              </a:rPr>
              <a:t>      </a:t>
            </a:r>
            <a:r>
              <a:rPr lang="en-GB" dirty="0" err="1">
                <a:solidFill>
                  <a:srgbClr val="FF0000"/>
                </a:solidFill>
              </a:rPr>
              <a:t>obj.add</a:t>
            </a:r>
            <a:r>
              <a:rPr lang="en-GB" dirty="0">
                <a:solidFill>
                  <a:srgbClr val="FF0000"/>
                </a:solidFill>
              </a:rPr>
              <a:t>("Harry");</a:t>
            </a:r>
          </a:p>
          <a:p>
            <a:pPr marL="0" indent="0"/>
            <a:r>
              <a:rPr lang="en-GB" dirty="0">
                <a:solidFill>
                  <a:srgbClr val="FF0000"/>
                </a:solidFill>
              </a:rPr>
              <a:t>      </a:t>
            </a:r>
            <a:r>
              <a:rPr lang="en-GB" dirty="0" err="1">
                <a:solidFill>
                  <a:srgbClr val="FF0000"/>
                </a:solidFill>
              </a:rPr>
              <a:t>obj.add</a:t>
            </a:r>
            <a:r>
              <a:rPr lang="en-GB" dirty="0">
                <a:solidFill>
                  <a:srgbClr val="FF0000"/>
                </a:solidFill>
              </a:rPr>
              <a:t>("Chaitanya");</a:t>
            </a:r>
          </a:p>
          <a:p>
            <a:pPr marL="0" indent="0"/>
            <a:r>
              <a:rPr lang="en-GB" dirty="0">
                <a:solidFill>
                  <a:srgbClr val="FF0000"/>
                </a:solidFill>
              </a:rPr>
              <a:t>      </a:t>
            </a:r>
            <a:r>
              <a:rPr lang="en-GB" dirty="0" err="1">
                <a:solidFill>
                  <a:srgbClr val="FF0000"/>
                </a:solidFill>
              </a:rPr>
              <a:t>obj.add</a:t>
            </a:r>
            <a:r>
              <a:rPr lang="en-GB" dirty="0">
                <a:solidFill>
                  <a:srgbClr val="FF0000"/>
                </a:solidFill>
              </a:rPr>
              <a:t>("Steve");</a:t>
            </a:r>
          </a:p>
          <a:p>
            <a:pPr marL="0" indent="0"/>
            <a:r>
              <a:rPr lang="en-GB" dirty="0">
                <a:solidFill>
                  <a:srgbClr val="FF0000"/>
                </a:solidFill>
              </a:rPr>
              <a:t>      </a:t>
            </a:r>
            <a:r>
              <a:rPr lang="en-GB" dirty="0" err="1">
                <a:solidFill>
                  <a:srgbClr val="FF0000"/>
                </a:solidFill>
              </a:rPr>
              <a:t>obj.add</a:t>
            </a:r>
            <a:r>
              <a:rPr lang="en-GB" dirty="0">
                <a:solidFill>
                  <a:srgbClr val="FF0000"/>
                </a:solidFill>
              </a:rPr>
              <a:t>("Anuj");</a:t>
            </a:r>
          </a:p>
          <a:p>
            <a:pPr marL="0" indent="0"/>
            <a:endParaRPr lang="en-GB" dirty="0"/>
          </a:p>
          <a:p>
            <a:pPr marL="0" indent="0"/>
            <a:r>
              <a:rPr lang="en-GB" dirty="0"/>
              <a:t>      // Displaying elements</a:t>
            </a:r>
          </a:p>
          <a:p>
            <a:pPr marL="0" indent="0"/>
            <a:r>
              <a:rPr lang="en-GB" dirty="0"/>
              <a:t>      </a:t>
            </a:r>
            <a:r>
              <a:rPr lang="en-GB" dirty="0" err="1"/>
              <a:t>System.out.println</a:t>
            </a:r>
            <a:r>
              <a:rPr lang="en-GB" dirty="0"/>
              <a:t>("Original </a:t>
            </a:r>
            <a:r>
              <a:rPr lang="en-GB" dirty="0" err="1"/>
              <a:t>ArrayList</a:t>
            </a:r>
            <a:r>
              <a:rPr lang="en-GB" dirty="0"/>
              <a:t>:");</a:t>
            </a:r>
          </a:p>
          <a:p>
            <a:pPr marL="0" indent="0"/>
            <a:r>
              <a:rPr lang="en-GB" dirty="0"/>
              <a:t>      for(String </a:t>
            </a:r>
            <a:r>
              <a:rPr lang="en-GB" dirty="0" err="1"/>
              <a:t>str:obj</a:t>
            </a:r>
            <a:r>
              <a:rPr lang="en-GB" dirty="0"/>
              <a:t>)</a:t>
            </a:r>
          </a:p>
          <a:p>
            <a:pPr marL="0" indent="0"/>
            <a:r>
              <a:rPr lang="en-GB" dirty="0"/>
              <a:t>         </a:t>
            </a:r>
            <a:r>
              <a:rPr lang="en-GB" dirty="0" err="1"/>
              <a:t>System.out.println</a:t>
            </a:r>
            <a:r>
              <a:rPr lang="en-GB" dirty="0"/>
              <a:t>(str);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C03E0-C241-41ED-8F19-8A0270CE94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 err="1"/>
              <a:t>ArrayList</a:t>
            </a:r>
            <a:r>
              <a:rPr lang="en-GB" sz="14400" dirty="0"/>
              <a:t> Example 2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C9D1AC-49D4-480F-9DC3-81C554A6820F}"/>
              </a:ext>
            </a:extLst>
          </p:cNvPr>
          <p:cNvSpPr/>
          <p:nvPr/>
        </p:nvSpPr>
        <p:spPr>
          <a:xfrm>
            <a:off x="4360072" y="728260"/>
            <a:ext cx="4572000" cy="54014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1500" dirty="0"/>
              <a:t>/* Add element at the given index</a:t>
            </a:r>
          </a:p>
          <a:p>
            <a:r>
              <a:rPr lang="en-GB" sz="1500" dirty="0"/>
              <a:t>       * </a:t>
            </a:r>
            <a:r>
              <a:rPr lang="en-GB" sz="1500" dirty="0" err="1"/>
              <a:t>obj.add</a:t>
            </a:r>
            <a:r>
              <a:rPr lang="en-GB" sz="1500" dirty="0"/>
              <a:t>(0, "Rahul") - Adding element "Rahul" at first position</a:t>
            </a:r>
          </a:p>
          <a:p>
            <a:r>
              <a:rPr lang="en-GB" sz="1500" dirty="0"/>
              <a:t>       * </a:t>
            </a:r>
            <a:r>
              <a:rPr lang="en-GB" sz="1500" dirty="0" err="1"/>
              <a:t>obj.add</a:t>
            </a:r>
            <a:r>
              <a:rPr lang="en-GB" sz="1500" dirty="0"/>
              <a:t>(1, "Justin") - Adding element "Justin" at second position</a:t>
            </a:r>
          </a:p>
          <a:p>
            <a:r>
              <a:rPr lang="en-GB" sz="1500" dirty="0"/>
              <a:t>       */</a:t>
            </a:r>
          </a:p>
          <a:p>
            <a:r>
              <a:rPr lang="en-GB" sz="1500" dirty="0"/>
              <a:t>      </a:t>
            </a:r>
            <a:r>
              <a:rPr lang="en-GB" sz="1500" dirty="0" err="1">
                <a:solidFill>
                  <a:srgbClr val="FF0000"/>
                </a:solidFill>
              </a:rPr>
              <a:t>obj.add</a:t>
            </a:r>
            <a:r>
              <a:rPr lang="en-GB" sz="1500" dirty="0">
                <a:solidFill>
                  <a:srgbClr val="FF0000"/>
                </a:solidFill>
              </a:rPr>
              <a:t>(0, "Rahul");</a:t>
            </a:r>
          </a:p>
          <a:p>
            <a:r>
              <a:rPr lang="en-GB" sz="1500" dirty="0">
                <a:solidFill>
                  <a:srgbClr val="FF0000"/>
                </a:solidFill>
              </a:rPr>
              <a:t>      </a:t>
            </a:r>
            <a:r>
              <a:rPr lang="en-GB" sz="1500" dirty="0" err="1">
                <a:solidFill>
                  <a:srgbClr val="FF0000"/>
                </a:solidFill>
              </a:rPr>
              <a:t>obj.add</a:t>
            </a:r>
            <a:r>
              <a:rPr lang="en-GB" sz="1500" dirty="0">
                <a:solidFill>
                  <a:srgbClr val="FF0000"/>
                </a:solidFill>
              </a:rPr>
              <a:t>(1, "Justin");</a:t>
            </a:r>
          </a:p>
          <a:p>
            <a:r>
              <a:rPr lang="en-GB" sz="1500" dirty="0"/>
              <a:t>      // Displaying elements</a:t>
            </a:r>
          </a:p>
          <a:p>
            <a:r>
              <a:rPr lang="en-GB" sz="1500" dirty="0"/>
              <a:t>      </a:t>
            </a:r>
            <a:r>
              <a:rPr lang="en-GB" sz="1500" dirty="0" err="1"/>
              <a:t>System.out.println</a:t>
            </a:r>
            <a:r>
              <a:rPr lang="en-GB" sz="1500" dirty="0"/>
              <a:t>("</a:t>
            </a:r>
            <a:r>
              <a:rPr lang="en-GB" sz="1500" dirty="0" err="1"/>
              <a:t>ArrayList</a:t>
            </a:r>
            <a:r>
              <a:rPr lang="en-GB" sz="1500" dirty="0"/>
              <a:t> after add operation:");</a:t>
            </a:r>
          </a:p>
          <a:p>
            <a:r>
              <a:rPr lang="en-GB" sz="1500" dirty="0"/>
              <a:t>      for(String </a:t>
            </a:r>
            <a:r>
              <a:rPr lang="en-GB" sz="1500" dirty="0" err="1"/>
              <a:t>str:obj</a:t>
            </a:r>
            <a:r>
              <a:rPr lang="en-GB" sz="1500" dirty="0"/>
              <a:t>)</a:t>
            </a:r>
          </a:p>
          <a:p>
            <a:r>
              <a:rPr lang="en-GB" sz="1500" dirty="0"/>
              <a:t>         </a:t>
            </a:r>
            <a:r>
              <a:rPr lang="en-GB" sz="1500" dirty="0" err="1"/>
              <a:t>System.out.println</a:t>
            </a:r>
            <a:r>
              <a:rPr lang="en-GB" sz="1500" dirty="0"/>
              <a:t>(str);</a:t>
            </a:r>
          </a:p>
          <a:p>
            <a:endParaRPr lang="en-GB" sz="1500" dirty="0"/>
          </a:p>
          <a:p>
            <a:r>
              <a:rPr lang="en-GB" sz="1500" dirty="0"/>
              <a:t>      //Remove elements from </a:t>
            </a:r>
            <a:r>
              <a:rPr lang="en-GB" sz="1500" dirty="0" err="1"/>
              <a:t>ArrayList</a:t>
            </a:r>
            <a:r>
              <a:rPr lang="en-GB" sz="1500" dirty="0"/>
              <a:t> like this</a:t>
            </a:r>
          </a:p>
          <a:p>
            <a:r>
              <a:rPr lang="en-GB" sz="1500" dirty="0"/>
              <a:t>      </a:t>
            </a:r>
            <a:r>
              <a:rPr lang="en-GB" sz="1500" dirty="0" err="1">
                <a:solidFill>
                  <a:srgbClr val="FF0000"/>
                </a:solidFill>
              </a:rPr>
              <a:t>obj.remove</a:t>
            </a:r>
            <a:r>
              <a:rPr lang="en-GB" sz="1500" dirty="0">
                <a:solidFill>
                  <a:srgbClr val="FF0000"/>
                </a:solidFill>
              </a:rPr>
              <a:t>("Chaitanya");</a:t>
            </a:r>
            <a:r>
              <a:rPr lang="en-GB" sz="1500" dirty="0"/>
              <a:t> //Removes "Chaitanya" from </a:t>
            </a:r>
            <a:r>
              <a:rPr lang="en-GB" sz="1500" dirty="0" err="1"/>
              <a:t>ArrayList</a:t>
            </a:r>
            <a:endParaRPr lang="en-GB" sz="1500" dirty="0"/>
          </a:p>
          <a:p>
            <a:r>
              <a:rPr lang="en-GB" sz="1500" dirty="0"/>
              <a:t>      </a:t>
            </a:r>
            <a:r>
              <a:rPr lang="en-GB" sz="1500" dirty="0" err="1">
                <a:solidFill>
                  <a:srgbClr val="FF0000"/>
                </a:solidFill>
              </a:rPr>
              <a:t>obj.remove</a:t>
            </a:r>
            <a:r>
              <a:rPr lang="en-GB" sz="1500" dirty="0">
                <a:solidFill>
                  <a:srgbClr val="FF0000"/>
                </a:solidFill>
              </a:rPr>
              <a:t>("Harry"); </a:t>
            </a:r>
            <a:r>
              <a:rPr lang="en-GB" sz="1500" dirty="0"/>
              <a:t>//Removes "Harry" from </a:t>
            </a:r>
            <a:r>
              <a:rPr lang="en-GB" sz="1500" dirty="0" err="1"/>
              <a:t>ArrayList</a:t>
            </a:r>
            <a:endParaRPr lang="en-GB" sz="1500" dirty="0"/>
          </a:p>
          <a:p>
            <a:r>
              <a:rPr lang="en-GB" sz="1500" dirty="0"/>
              <a:t>      // Displaying elements</a:t>
            </a:r>
          </a:p>
          <a:p>
            <a:r>
              <a:rPr lang="en-GB" sz="1500" dirty="0"/>
              <a:t>      </a:t>
            </a:r>
            <a:r>
              <a:rPr lang="en-GB" sz="1500" dirty="0" err="1"/>
              <a:t>System.out.println</a:t>
            </a:r>
            <a:r>
              <a:rPr lang="en-GB" sz="1500" dirty="0"/>
              <a:t>("</a:t>
            </a:r>
            <a:r>
              <a:rPr lang="en-GB" sz="1500" dirty="0" err="1"/>
              <a:t>ArrayList</a:t>
            </a:r>
            <a:r>
              <a:rPr lang="en-GB" sz="1500" dirty="0"/>
              <a:t> after remove operation:");</a:t>
            </a:r>
          </a:p>
          <a:p>
            <a:r>
              <a:rPr lang="en-GB" sz="1500" dirty="0"/>
              <a:t>      for(String </a:t>
            </a:r>
            <a:r>
              <a:rPr lang="en-GB" sz="1500" dirty="0" err="1"/>
              <a:t>str:obj</a:t>
            </a:r>
            <a:r>
              <a:rPr lang="en-GB" sz="1500" dirty="0"/>
              <a:t>)</a:t>
            </a:r>
          </a:p>
          <a:p>
            <a:r>
              <a:rPr lang="en-GB" sz="1500" dirty="0"/>
              <a:t>         </a:t>
            </a:r>
            <a:r>
              <a:rPr lang="en-GB" sz="1500" dirty="0" err="1"/>
              <a:t>System.out.println</a:t>
            </a:r>
            <a:r>
              <a:rPr lang="en-GB" sz="1500" dirty="0"/>
              <a:t>(str);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5EB39A-5D0F-4B85-A740-CD89A98B4D62}"/>
              </a:ext>
            </a:extLst>
          </p:cNvPr>
          <p:cNvSpPr/>
          <p:nvPr/>
        </p:nvSpPr>
        <p:spPr>
          <a:xfrm>
            <a:off x="4572000" y="6304669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/>
              <a:t>Source: https://beginnersbook.com/2013/12/java-arraylist/</a:t>
            </a:r>
          </a:p>
        </p:txBody>
      </p:sp>
    </p:spTree>
    <p:extLst>
      <p:ext uri="{BB962C8B-B14F-4D97-AF65-F5344CB8AC3E}">
        <p14:creationId xmlns:p14="http://schemas.microsoft.com/office/powerpoint/2010/main" val="241470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7741B7-5A01-4B6C-88FD-5A698CEAA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3E3C6-7572-4426-AA27-20125515FC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78856"/>
            <a:ext cx="6324600" cy="363845"/>
          </a:xfrm>
        </p:spPr>
        <p:txBody>
          <a:bodyPr>
            <a:noAutofit/>
          </a:bodyPr>
          <a:lstStyle/>
          <a:p>
            <a:r>
              <a:rPr lang="en-GB" dirty="0" err="1"/>
              <a:t>ArrayList</a:t>
            </a:r>
            <a:r>
              <a:rPr lang="en-GB" dirty="0"/>
              <a:t> Example 2 (cont..)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59BCA0-E767-47D5-9632-45A6321DBFD7}"/>
              </a:ext>
            </a:extLst>
          </p:cNvPr>
          <p:cNvSpPr/>
          <p:nvPr/>
        </p:nvSpPr>
        <p:spPr>
          <a:xfrm>
            <a:off x="186137" y="833086"/>
            <a:ext cx="4572000" cy="5032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 //Remove element from the specified index</a:t>
            </a:r>
          </a:p>
          <a:p>
            <a:r>
              <a:rPr lang="en-GB" dirty="0"/>
              <a:t>      </a:t>
            </a:r>
            <a:r>
              <a:rPr lang="en-GB" dirty="0" err="1">
                <a:solidFill>
                  <a:srgbClr val="FF0000"/>
                </a:solidFill>
              </a:rPr>
              <a:t>obj.remove</a:t>
            </a:r>
            <a:r>
              <a:rPr lang="en-GB" dirty="0">
                <a:solidFill>
                  <a:srgbClr val="FF0000"/>
                </a:solidFill>
              </a:rPr>
              <a:t>(1); </a:t>
            </a:r>
            <a:r>
              <a:rPr lang="en-GB" dirty="0"/>
              <a:t>//Removes Second element from the List</a:t>
            </a:r>
          </a:p>
          <a:p>
            <a:endParaRPr lang="en-GB" dirty="0"/>
          </a:p>
          <a:p>
            <a:r>
              <a:rPr lang="en-GB" dirty="0"/>
              <a:t>      // Displaying elements</a:t>
            </a:r>
          </a:p>
          <a:p>
            <a:r>
              <a:rPr lang="en-GB" dirty="0"/>
              <a:t>      </a:t>
            </a:r>
            <a:r>
              <a:rPr lang="en-GB" dirty="0" err="1"/>
              <a:t>System.out.println</a:t>
            </a:r>
            <a:r>
              <a:rPr lang="en-GB" dirty="0"/>
              <a:t>("Final </a:t>
            </a:r>
            <a:r>
              <a:rPr lang="en-GB" dirty="0" err="1"/>
              <a:t>ArrayList</a:t>
            </a:r>
            <a:r>
              <a:rPr lang="en-GB" dirty="0"/>
              <a:t>:");</a:t>
            </a:r>
          </a:p>
          <a:p>
            <a:r>
              <a:rPr lang="en-GB" dirty="0"/>
              <a:t>      for(String </a:t>
            </a:r>
            <a:r>
              <a:rPr lang="en-GB" dirty="0" err="1"/>
              <a:t>str:obj</a:t>
            </a:r>
            <a:r>
              <a:rPr lang="en-GB" dirty="0"/>
              <a:t>)</a:t>
            </a:r>
          </a:p>
          <a:p>
            <a:r>
              <a:rPr lang="en-GB" dirty="0"/>
              <a:t>         </a:t>
            </a:r>
            <a:r>
              <a:rPr lang="en-GB" dirty="0" err="1"/>
              <a:t>System.out.println</a:t>
            </a:r>
            <a:r>
              <a:rPr lang="en-GB" dirty="0"/>
              <a:t>(str);</a:t>
            </a:r>
          </a:p>
          <a:p>
            <a:r>
              <a:rPr lang="en-GB" dirty="0"/>
              <a:t>      </a:t>
            </a:r>
            <a:r>
              <a:rPr lang="en-GB" dirty="0" err="1"/>
              <a:t>System.out.println</a:t>
            </a:r>
            <a:r>
              <a:rPr lang="en-GB" dirty="0"/>
              <a:t>("Sorted </a:t>
            </a:r>
            <a:r>
              <a:rPr lang="en-GB" dirty="0" err="1"/>
              <a:t>ArrayList</a:t>
            </a:r>
            <a:r>
              <a:rPr lang="en-GB" dirty="0"/>
              <a:t>:");</a:t>
            </a:r>
          </a:p>
          <a:p>
            <a:r>
              <a:rPr lang="en-GB" dirty="0"/>
              <a:t>//Displaying sorted list	</a:t>
            </a:r>
          </a:p>
          <a:p>
            <a:r>
              <a:rPr lang="en-GB" dirty="0"/>
              <a:t>      </a:t>
            </a:r>
            <a:r>
              <a:rPr lang="en-GB" dirty="0" err="1"/>
              <a:t>Collections.sort</a:t>
            </a:r>
            <a:r>
              <a:rPr lang="en-GB" dirty="0"/>
              <a:t>(</a:t>
            </a:r>
            <a:r>
              <a:rPr lang="en-GB" dirty="0" err="1"/>
              <a:t>obj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      for (String str : </a:t>
            </a:r>
            <a:r>
              <a:rPr lang="en-GB" dirty="0" err="1"/>
              <a:t>obj</a:t>
            </a:r>
            <a:r>
              <a:rPr lang="en-GB" dirty="0"/>
              <a:t>) {</a:t>
            </a:r>
          </a:p>
          <a:p>
            <a:r>
              <a:rPr lang="en-GB" dirty="0"/>
              <a:t>         </a:t>
            </a:r>
            <a:r>
              <a:rPr lang="en-GB" dirty="0" err="1"/>
              <a:t>System.out.println</a:t>
            </a:r>
            <a:r>
              <a:rPr lang="en-GB" dirty="0"/>
              <a:t>(str);</a:t>
            </a:r>
          </a:p>
          <a:p>
            <a:r>
              <a:rPr lang="en-GB" dirty="0"/>
              <a:t>      }   </a:t>
            </a:r>
          </a:p>
          <a:p>
            <a:r>
              <a:rPr lang="en-GB" dirty="0"/>
              <a:t>     </a:t>
            </a:r>
          </a:p>
          <a:p>
            <a:r>
              <a:rPr lang="en-GB" dirty="0"/>
              <a:t>   }</a:t>
            </a:r>
          </a:p>
          <a:p>
            <a:r>
              <a:rPr lang="en-GB" sz="15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D997A6-62B3-4EF1-BF79-C3B6BD5CA82F}"/>
              </a:ext>
            </a:extLst>
          </p:cNvPr>
          <p:cNvSpPr/>
          <p:nvPr/>
        </p:nvSpPr>
        <p:spPr>
          <a:xfrm>
            <a:off x="4821442" y="833086"/>
            <a:ext cx="4170158" cy="581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/>
              <a:t>Output:</a:t>
            </a:r>
          </a:p>
          <a:p>
            <a:r>
              <a:rPr lang="en-GB" sz="1200" dirty="0"/>
              <a:t>Original </a:t>
            </a:r>
            <a:r>
              <a:rPr lang="en-GB" sz="1200" dirty="0" err="1"/>
              <a:t>ArrayList</a:t>
            </a:r>
            <a:r>
              <a:rPr lang="en-GB" sz="1200" dirty="0"/>
              <a:t>:</a:t>
            </a:r>
          </a:p>
          <a:p>
            <a:r>
              <a:rPr lang="en-GB" sz="1200" dirty="0" err="1"/>
              <a:t>Ajeet</a:t>
            </a:r>
            <a:endParaRPr lang="en-GB" sz="1200" dirty="0"/>
          </a:p>
          <a:p>
            <a:r>
              <a:rPr lang="en-GB" sz="1200" dirty="0"/>
              <a:t>Harry</a:t>
            </a:r>
          </a:p>
          <a:p>
            <a:r>
              <a:rPr lang="en-GB" sz="1200" dirty="0"/>
              <a:t>Chaitanya</a:t>
            </a:r>
          </a:p>
          <a:p>
            <a:r>
              <a:rPr lang="en-GB" sz="1200" dirty="0"/>
              <a:t>Steve</a:t>
            </a:r>
          </a:p>
          <a:p>
            <a:r>
              <a:rPr lang="en-GB" sz="1200" dirty="0"/>
              <a:t>Anuj</a:t>
            </a:r>
          </a:p>
          <a:p>
            <a:r>
              <a:rPr lang="en-GB" sz="1200" dirty="0" err="1"/>
              <a:t>ArrayList</a:t>
            </a:r>
            <a:r>
              <a:rPr lang="en-GB" sz="1200" dirty="0"/>
              <a:t> after add operation:</a:t>
            </a:r>
          </a:p>
          <a:p>
            <a:r>
              <a:rPr lang="en-GB" sz="1200" dirty="0"/>
              <a:t>Rahul</a:t>
            </a:r>
          </a:p>
          <a:p>
            <a:r>
              <a:rPr lang="en-GB" sz="1200" dirty="0"/>
              <a:t>Justin</a:t>
            </a:r>
          </a:p>
          <a:p>
            <a:r>
              <a:rPr lang="en-GB" sz="1200" dirty="0" err="1"/>
              <a:t>Ajeet</a:t>
            </a:r>
            <a:endParaRPr lang="en-GB" sz="1200" dirty="0"/>
          </a:p>
          <a:p>
            <a:r>
              <a:rPr lang="en-GB" sz="1200" dirty="0"/>
              <a:t>Harry</a:t>
            </a:r>
          </a:p>
          <a:p>
            <a:r>
              <a:rPr lang="en-GB" sz="1200" dirty="0"/>
              <a:t>Chaitanya</a:t>
            </a:r>
          </a:p>
          <a:p>
            <a:r>
              <a:rPr lang="en-GB" sz="1200" dirty="0"/>
              <a:t>Steve</a:t>
            </a:r>
          </a:p>
          <a:p>
            <a:r>
              <a:rPr lang="en-GB" sz="1200" dirty="0"/>
              <a:t>Anuj</a:t>
            </a:r>
          </a:p>
          <a:p>
            <a:r>
              <a:rPr lang="en-GB" sz="1200" dirty="0" err="1"/>
              <a:t>ArrayList</a:t>
            </a:r>
            <a:r>
              <a:rPr lang="en-GB" sz="1200" dirty="0"/>
              <a:t> after remove operation:</a:t>
            </a:r>
          </a:p>
          <a:p>
            <a:r>
              <a:rPr lang="en-GB" sz="1200" dirty="0"/>
              <a:t>Rahul</a:t>
            </a:r>
          </a:p>
          <a:p>
            <a:r>
              <a:rPr lang="en-GB" sz="1200" dirty="0"/>
              <a:t>Justin</a:t>
            </a:r>
          </a:p>
          <a:p>
            <a:r>
              <a:rPr lang="en-GB" sz="1200" dirty="0" err="1"/>
              <a:t>Ajeet</a:t>
            </a:r>
            <a:endParaRPr lang="en-GB" sz="1200" dirty="0"/>
          </a:p>
          <a:p>
            <a:r>
              <a:rPr lang="en-GB" sz="1200" dirty="0"/>
              <a:t>Steve</a:t>
            </a:r>
          </a:p>
          <a:p>
            <a:r>
              <a:rPr lang="en-GB" sz="1200" dirty="0"/>
              <a:t>Anuj</a:t>
            </a:r>
          </a:p>
          <a:p>
            <a:r>
              <a:rPr lang="en-GB" sz="1200" dirty="0"/>
              <a:t>Final </a:t>
            </a:r>
            <a:r>
              <a:rPr lang="en-GB" sz="1200" dirty="0" err="1"/>
              <a:t>ArrayList</a:t>
            </a:r>
            <a:r>
              <a:rPr lang="en-GB" sz="1200" dirty="0"/>
              <a:t>:</a:t>
            </a:r>
          </a:p>
          <a:p>
            <a:r>
              <a:rPr lang="en-GB" sz="1200" dirty="0"/>
              <a:t>Rahul</a:t>
            </a:r>
          </a:p>
          <a:p>
            <a:r>
              <a:rPr lang="en-GB" sz="1200" dirty="0" err="1"/>
              <a:t>Ajeet</a:t>
            </a:r>
            <a:endParaRPr lang="en-GB" sz="1200" dirty="0"/>
          </a:p>
          <a:p>
            <a:r>
              <a:rPr lang="en-GB" sz="1200" dirty="0"/>
              <a:t>Steve</a:t>
            </a:r>
          </a:p>
          <a:p>
            <a:r>
              <a:rPr lang="en-GB" sz="1200" dirty="0"/>
              <a:t>Anuj</a:t>
            </a:r>
          </a:p>
          <a:p>
            <a:r>
              <a:rPr lang="en-GB" sz="1200" dirty="0"/>
              <a:t>Sorted </a:t>
            </a:r>
            <a:r>
              <a:rPr lang="en-GB" sz="1200" dirty="0" err="1"/>
              <a:t>ArrayList</a:t>
            </a:r>
            <a:r>
              <a:rPr lang="en-GB" sz="1200" dirty="0"/>
              <a:t>:</a:t>
            </a:r>
          </a:p>
          <a:p>
            <a:r>
              <a:rPr lang="en-GB" sz="1200" dirty="0" err="1"/>
              <a:t>Ajeet</a:t>
            </a:r>
            <a:endParaRPr lang="en-GB" sz="1200" dirty="0"/>
          </a:p>
          <a:p>
            <a:r>
              <a:rPr lang="en-GB" sz="1200" dirty="0"/>
              <a:t>Anuj</a:t>
            </a:r>
          </a:p>
          <a:p>
            <a:r>
              <a:rPr lang="en-GB" sz="1200" dirty="0"/>
              <a:t>Rahul</a:t>
            </a:r>
          </a:p>
          <a:p>
            <a:r>
              <a:rPr lang="en-GB" sz="1200" dirty="0"/>
              <a:t>Steve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5C035D-A981-466D-90CE-FE0D90F8F075}"/>
              </a:ext>
            </a:extLst>
          </p:cNvPr>
          <p:cNvSpPr/>
          <p:nvPr/>
        </p:nvSpPr>
        <p:spPr>
          <a:xfrm>
            <a:off x="147711" y="6297942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/>
              <a:t>Source: https://beginnersbook.com/2013/12/java-arraylist/</a:t>
            </a:r>
          </a:p>
        </p:txBody>
      </p:sp>
    </p:spTree>
    <p:extLst>
      <p:ext uri="{BB962C8B-B14F-4D97-AF65-F5344CB8AC3E}">
        <p14:creationId xmlns:p14="http://schemas.microsoft.com/office/powerpoint/2010/main" val="59367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484CF2-BF73-442A-A662-D580BD0E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Collection framework </a:t>
            </a:r>
            <a:r>
              <a:rPr lang="en-GB" dirty="0">
                <a:solidFill>
                  <a:srgbClr val="FF0000"/>
                </a:solidFill>
              </a:rPr>
              <a:t>present in </a:t>
            </a:r>
            <a:r>
              <a:rPr lang="en-GB" dirty="0" err="1">
                <a:solidFill>
                  <a:srgbClr val="FF0000"/>
                </a:solidFill>
              </a:rPr>
              <a:t>java.util</a:t>
            </a:r>
            <a:r>
              <a:rPr lang="en-GB" dirty="0">
                <a:solidFill>
                  <a:srgbClr val="FF0000"/>
                </a:solidFill>
              </a:rPr>
              <a:t> package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implements </a:t>
            </a:r>
            <a:r>
              <a:rPr lang="en-GB" dirty="0">
                <a:solidFill>
                  <a:srgbClr val="FF0000"/>
                </a:solidFill>
              </a:rPr>
              <a:t>link list data structure</a:t>
            </a:r>
            <a:r>
              <a:rPr lang="en-GB" dirty="0"/>
              <a:t>.</a:t>
            </a:r>
          </a:p>
          <a:p>
            <a:pPr marL="0" indent="0"/>
            <a:endParaRPr lang="en-GB" dirty="0"/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ArrayList</a:t>
            </a:r>
            <a:r>
              <a:rPr lang="en-GB" dirty="0"/>
              <a:t> vs LinkedList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It is best to use an </a:t>
            </a:r>
            <a:r>
              <a:rPr lang="en-GB" sz="2000" dirty="0" err="1">
                <a:solidFill>
                  <a:srgbClr val="0070C0"/>
                </a:solidFill>
              </a:rPr>
              <a:t>ArrayList</a:t>
            </a:r>
            <a:r>
              <a:rPr lang="en-GB" sz="2000" dirty="0">
                <a:solidFill>
                  <a:srgbClr val="0070C0"/>
                </a:solidFill>
              </a:rPr>
              <a:t> when</a:t>
            </a:r>
            <a:r>
              <a:rPr lang="en-GB" sz="2000" dirty="0"/>
              <a:t>:</a:t>
            </a:r>
          </a:p>
          <a:p>
            <a:pPr lvl="2"/>
            <a:r>
              <a:rPr lang="en-GB" sz="1800" dirty="0"/>
              <a:t>You want to </a:t>
            </a:r>
            <a:r>
              <a:rPr lang="en-GB" sz="1800" dirty="0">
                <a:solidFill>
                  <a:srgbClr val="0070C0"/>
                </a:solidFill>
              </a:rPr>
              <a:t>access random items frequently</a:t>
            </a:r>
          </a:p>
          <a:p>
            <a:pPr lvl="2"/>
            <a:r>
              <a:rPr lang="en-GB" sz="1800" dirty="0"/>
              <a:t>You </a:t>
            </a:r>
            <a:r>
              <a:rPr lang="en-GB" sz="1800" dirty="0">
                <a:solidFill>
                  <a:srgbClr val="0070C0"/>
                </a:solidFill>
              </a:rPr>
              <a:t>only need to add or remove elements at the end of the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It is </a:t>
            </a:r>
            <a:r>
              <a:rPr lang="en-GB" sz="2000" dirty="0">
                <a:solidFill>
                  <a:srgbClr val="FF0000"/>
                </a:solidFill>
              </a:rPr>
              <a:t>best to use a LinkedList </a:t>
            </a:r>
            <a:r>
              <a:rPr lang="en-GB" sz="2000" dirty="0"/>
              <a:t>when:</a:t>
            </a:r>
          </a:p>
          <a:p>
            <a:pPr lvl="2"/>
            <a:r>
              <a:rPr lang="en-GB" sz="1800" dirty="0"/>
              <a:t>You only use the list by </a:t>
            </a:r>
            <a:r>
              <a:rPr lang="en-GB" sz="1800" dirty="0">
                <a:solidFill>
                  <a:srgbClr val="FF0000"/>
                </a:solidFill>
              </a:rPr>
              <a:t>looping through it instead of accessing random items.</a:t>
            </a:r>
          </a:p>
          <a:p>
            <a:pPr lvl="2"/>
            <a:r>
              <a:rPr lang="en-GB" sz="1800" dirty="0"/>
              <a:t>You </a:t>
            </a:r>
            <a:r>
              <a:rPr lang="en-GB" sz="1800" dirty="0">
                <a:solidFill>
                  <a:srgbClr val="FF0000"/>
                </a:solidFill>
              </a:rPr>
              <a:t>frequently need to add and remove items from the beginning or middle of the list.</a:t>
            </a:r>
          </a:p>
          <a:p>
            <a:pPr lvl="2"/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AEB75-E71A-4FE7-9C4F-1E3D946A1C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Introduction to </a:t>
            </a:r>
            <a:r>
              <a:rPr lang="en-GB" dirty="0" err="1"/>
              <a:t>LinkList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F9EF4F-68F4-480F-9262-E587D5C776BE}"/>
              </a:ext>
            </a:extLst>
          </p:cNvPr>
          <p:cNvGrpSpPr/>
          <p:nvPr/>
        </p:nvGrpSpPr>
        <p:grpSpPr>
          <a:xfrm>
            <a:off x="370450" y="1752600"/>
            <a:ext cx="8403100" cy="680579"/>
            <a:chOff x="370450" y="2962700"/>
            <a:chExt cx="8403100" cy="68057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8EF003-F407-43F4-A09B-94EC5DC9A4FE}"/>
                </a:ext>
              </a:extLst>
            </p:cNvPr>
            <p:cNvSpPr txBox="1"/>
            <p:nvPr/>
          </p:nvSpPr>
          <p:spPr>
            <a:xfrm>
              <a:off x="2216835" y="2962700"/>
              <a:ext cx="144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Implements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7450CE4-4455-4B7C-AF44-8A321D9AD457}"/>
                </a:ext>
              </a:extLst>
            </p:cNvPr>
            <p:cNvGrpSpPr/>
            <p:nvPr/>
          </p:nvGrpSpPr>
          <p:grpSpPr>
            <a:xfrm>
              <a:off x="370450" y="2990835"/>
              <a:ext cx="8403100" cy="652444"/>
              <a:chOff x="609600" y="2776556"/>
              <a:chExt cx="8403100" cy="65244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09B9070-048F-43AF-926E-6BCCCA565FA4}"/>
                  </a:ext>
                </a:extLst>
              </p:cNvPr>
              <p:cNvSpPr/>
              <p:nvPr/>
            </p:nvSpPr>
            <p:spPr>
              <a:xfrm>
                <a:off x="609600" y="2895600"/>
                <a:ext cx="18288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LinkList</a:t>
                </a:r>
                <a:r>
                  <a:rPr lang="en-GB" dirty="0"/>
                  <a:t> (Class)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2415-6491-4A46-9E42-5E87959D7011}"/>
                  </a:ext>
                </a:extLst>
              </p:cNvPr>
              <p:cNvSpPr/>
              <p:nvPr/>
            </p:nvSpPr>
            <p:spPr>
              <a:xfrm>
                <a:off x="3886199" y="2895600"/>
                <a:ext cx="1839351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List (Interface)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D7DF4C0-9C9D-4320-9100-9D0B23F00236}"/>
                  </a:ext>
                </a:extLst>
              </p:cNvPr>
              <p:cNvSpPr/>
              <p:nvPr/>
            </p:nvSpPr>
            <p:spPr>
              <a:xfrm>
                <a:off x="7173349" y="2879188"/>
                <a:ext cx="1839351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Collection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995DEA8-0E5E-498E-8124-20CF3C3AD359}"/>
                  </a:ext>
                </a:extLst>
              </p:cNvPr>
              <p:cNvCxnSpPr>
                <a:stCxn id="14" idx="3"/>
                <a:endCxn id="15" idx="1"/>
              </p:cNvCxnSpPr>
              <p:nvPr/>
            </p:nvCxnSpPr>
            <p:spPr>
              <a:xfrm>
                <a:off x="2438400" y="3162300"/>
                <a:ext cx="1447799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4621514-BB24-46A4-918C-FFC8F5C4A379}"/>
                  </a:ext>
                </a:extLst>
              </p:cNvPr>
              <p:cNvCxnSpPr/>
              <p:nvPr/>
            </p:nvCxnSpPr>
            <p:spPr>
              <a:xfrm>
                <a:off x="5725550" y="3171092"/>
                <a:ext cx="1447799" cy="0"/>
              </a:xfrm>
              <a:prstGeom prst="straightConnector1">
                <a:avLst/>
              </a:prstGeom>
              <a:ln>
                <a:prstDash val="solid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A63ADA-218B-403F-B80C-366F2B444771}"/>
                  </a:ext>
                </a:extLst>
              </p:cNvPr>
              <p:cNvSpPr txBox="1"/>
              <p:nvPr/>
            </p:nvSpPr>
            <p:spPr>
              <a:xfrm>
                <a:off x="5704450" y="2776556"/>
                <a:ext cx="1447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Extends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3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291D02-0364-4AB5-AFCE-0F6E4EE27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LinkedList()</a:t>
            </a:r>
            <a:endParaRPr lang="en-GB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This constructor is used to </a:t>
            </a:r>
            <a:r>
              <a:rPr lang="en-GB" sz="2400" dirty="0">
                <a:solidFill>
                  <a:srgbClr val="FF0000"/>
                </a:solidFill>
              </a:rPr>
              <a:t>create an empty linked list.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LinkedList </a:t>
            </a:r>
            <a:r>
              <a:rPr lang="en-GB" sz="2400" dirty="0" err="1">
                <a:solidFill>
                  <a:srgbClr val="00B050"/>
                </a:solidFill>
              </a:rPr>
              <a:t>ll</a:t>
            </a:r>
            <a:r>
              <a:rPr lang="en-GB" sz="2400" dirty="0">
                <a:solidFill>
                  <a:srgbClr val="00B050"/>
                </a:solidFill>
              </a:rPr>
              <a:t> = new LinkedList();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LinkedList(Collection C)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This constructor is used to create an ordered list which contains all the elements of a specified collection, as returned by the collection’s iterator.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LinkedList </a:t>
            </a:r>
            <a:r>
              <a:rPr lang="en-GB" sz="2400" dirty="0" err="1">
                <a:solidFill>
                  <a:srgbClr val="00B050"/>
                </a:solidFill>
              </a:rPr>
              <a:t>ll</a:t>
            </a:r>
            <a:r>
              <a:rPr lang="en-GB" sz="2400" dirty="0">
                <a:solidFill>
                  <a:srgbClr val="00B050"/>
                </a:solidFill>
              </a:rPr>
              <a:t> = new LinkedList(C);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D2773-927D-43E5-9600-D72FC669B0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78856"/>
            <a:ext cx="6324600" cy="363845"/>
          </a:xfrm>
        </p:spPr>
        <p:txBody>
          <a:bodyPr>
            <a:noAutofit/>
          </a:bodyPr>
          <a:lstStyle/>
          <a:p>
            <a:r>
              <a:rPr lang="en-GB" dirty="0" err="1"/>
              <a:t>LinkList</a:t>
            </a:r>
            <a:r>
              <a:rPr lang="en-GB" dirty="0"/>
              <a:t> Constructors</a:t>
            </a:r>
          </a:p>
        </p:txBody>
      </p:sp>
    </p:spTree>
    <p:extLst>
      <p:ext uri="{BB962C8B-B14F-4D97-AF65-F5344CB8AC3E}">
        <p14:creationId xmlns:p14="http://schemas.microsoft.com/office/powerpoint/2010/main" val="1683561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1592-4DCF-4093-9587-E7B1887D9D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 err="1"/>
              <a:t>LinkList</a:t>
            </a:r>
            <a:r>
              <a:rPr lang="en-GB" dirty="0"/>
              <a:t> Example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91DD28-C3B0-4A34-BE91-DA4DB05444E1}"/>
              </a:ext>
            </a:extLst>
          </p:cNvPr>
          <p:cNvSpPr/>
          <p:nvPr/>
        </p:nvSpPr>
        <p:spPr>
          <a:xfrm>
            <a:off x="5028287" y="858128"/>
            <a:ext cx="3903785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ll.remove</a:t>
            </a:r>
            <a:r>
              <a:rPr lang="en-GB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("B"); </a:t>
            </a:r>
          </a:p>
          <a:p>
            <a:r>
              <a:rPr lang="en-GB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ll.remove</a:t>
            </a:r>
            <a:r>
              <a:rPr lang="en-GB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(3); </a:t>
            </a:r>
          </a:p>
          <a:p>
            <a:r>
              <a:rPr lang="en-GB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ll.removeFirst</a:t>
            </a:r>
            <a:r>
              <a:rPr lang="en-GB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</a:p>
          <a:p>
            <a:r>
              <a:rPr lang="en-GB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ll.removeLast</a:t>
            </a:r>
            <a:r>
              <a:rPr lang="en-GB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</a:p>
          <a:p>
            <a:endParaRPr lang="en-GB" sz="2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} 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[D, A, E, B, C]</a:t>
            </a:r>
          </a:p>
          <a:p>
            <a:r>
              <a:rPr lang="pt-BR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[A]</a:t>
            </a:r>
            <a:endParaRPr lang="en-GB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68856-42CC-4D2C-B0A5-6F1EF988626E}"/>
              </a:ext>
            </a:extLst>
          </p:cNvPr>
          <p:cNvSpPr/>
          <p:nvPr/>
        </p:nvSpPr>
        <p:spPr>
          <a:xfrm>
            <a:off x="211928" y="815924"/>
            <a:ext cx="4572000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.*; 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public class Test { 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public static void main(String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[]) 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{ 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// Creating object of the 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// class linked list 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LinkedList&lt;String&gt; </a:t>
            </a:r>
            <a:r>
              <a:rPr lang="en-GB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GB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= new LinkedList&lt;String&gt;();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// Adding elements to the linked list 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ll.add</a:t>
            </a:r>
            <a:r>
              <a:rPr lang="en-GB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("A"); </a:t>
            </a:r>
          </a:p>
          <a:p>
            <a:r>
              <a:rPr lang="en-GB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ll.add</a:t>
            </a:r>
            <a:r>
              <a:rPr lang="en-GB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("B"); </a:t>
            </a:r>
          </a:p>
          <a:p>
            <a:r>
              <a:rPr lang="en-GB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ll.addLast</a:t>
            </a:r>
            <a:r>
              <a:rPr lang="en-GB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("C"); </a:t>
            </a:r>
          </a:p>
          <a:p>
            <a:r>
              <a:rPr lang="en-GB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ll.addFirst</a:t>
            </a:r>
            <a:r>
              <a:rPr lang="en-GB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("D"); </a:t>
            </a:r>
          </a:p>
          <a:p>
            <a:r>
              <a:rPr lang="en-GB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ll.add</a:t>
            </a:r>
            <a:r>
              <a:rPr lang="en-GB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(2, "E"); </a:t>
            </a:r>
          </a:p>
        </p:txBody>
      </p:sp>
    </p:spTree>
    <p:extLst>
      <p:ext uri="{BB962C8B-B14F-4D97-AF65-F5344CB8AC3E}">
        <p14:creationId xmlns:p14="http://schemas.microsoft.com/office/powerpoint/2010/main" val="1852139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4367F6-8050-48A8-966A-9ADFCEA9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4207672" cy="56114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1800" dirty="0"/>
              <a:t>import </a:t>
            </a:r>
            <a:r>
              <a:rPr lang="en-GB" sz="1800" dirty="0" err="1"/>
              <a:t>java.util</a:t>
            </a:r>
            <a:r>
              <a:rPr lang="en-GB" sz="1800" dirty="0"/>
              <a:t>.*;</a:t>
            </a:r>
          </a:p>
          <a:p>
            <a:r>
              <a:rPr lang="en-GB" sz="1800" dirty="0"/>
              <a:t>public class </a:t>
            </a:r>
            <a:r>
              <a:rPr lang="en-GB" sz="1800" dirty="0" err="1"/>
              <a:t>LinkedListExample</a:t>
            </a:r>
            <a:r>
              <a:rPr lang="en-GB" sz="1800" dirty="0"/>
              <a:t> {</a:t>
            </a:r>
          </a:p>
          <a:p>
            <a:r>
              <a:rPr lang="en-GB" sz="1800" dirty="0"/>
              <a:t>     public static void main(String </a:t>
            </a:r>
            <a:r>
              <a:rPr lang="en-GB" sz="1800" dirty="0" err="1"/>
              <a:t>args</a:t>
            </a:r>
            <a:r>
              <a:rPr lang="en-GB" sz="1800" dirty="0"/>
              <a:t>[]) {</a:t>
            </a:r>
          </a:p>
          <a:p>
            <a:endParaRPr lang="en-GB" sz="1800" dirty="0"/>
          </a:p>
          <a:p>
            <a:r>
              <a:rPr lang="en-GB" sz="1800" dirty="0"/>
              <a:t>       /* Linked List Declaration */</a:t>
            </a:r>
          </a:p>
          <a:p>
            <a:r>
              <a:rPr lang="en-GB" sz="1800" dirty="0">
                <a:solidFill>
                  <a:srgbClr val="FF0000"/>
                </a:solidFill>
              </a:rPr>
              <a:t>       LinkedList&lt;String&gt; </a:t>
            </a:r>
            <a:r>
              <a:rPr lang="en-GB" sz="1800" dirty="0" err="1">
                <a:solidFill>
                  <a:srgbClr val="FF0000"/>
                </a:solidFill>
              </a:rPr>
              <a:t>linkedlist</a:t>
            </a:r>
            <a:r>
              <a:rPr lang="en-GB" sz="1800" dirty="0">
                <a:solidFill>
                  <a:srgbClr val="FF0000"/>
                </a:solidFill>
              </a:rPr>
              <a:t> = new LinkedList&lt;String&gt;();</a:t>
            </a:r>
          </a:p>
          <a:p>
            <a:endParaRPr lang="en-GB" sz="1800" dirty="0"/>
          </a:p>
          <a:p>
            <a:r>
              <a:rPr lang="en-GB" sz="1800" dirty="0"/>
              <a:t>       /*add(String Element) is used for adding </a:t>
            </a:r>
          </a:p>
          <a:p>
            <a:r>
              <a:rPr lang="en-GB" sz="1800" dirty="0"/>
              <a:t>        * the elements to the linked list*/</a:t>
            </a:r>
          </a:p>
          <a:p>
            <a:r>
              <a:rPr lang="en-GB" sz="1800" dirty="0"/>
              <a:t>       </a:t>
            </a:r>
            <a:r>
              <a:rPr lang="en-GB" sz="1800" dirty="0" err="1">
                <a:solidFill>
                  <a:srgbClr val="FF0000"/>
                </a:solidFill>
              </a:rPr>
              <a:t>linkedlist.add</a:t>
            </a:r>
            <a:r>
              <a:rPr lang="en-GB" sz="1800" dirty="0">
                <a:solidFill>
                  <a:srgbClr val="FF0000"/>
                </a:solidFill>
              </a:rPr>
              <a:t>("Item1");</a:t>
            </a:r>
          </a:p>
          <a:p>
            <a:r>
              <a:rPr lang="en-GB" sz="1800" dirty="0">
                <a:solidFill>
                  <a:srgbClr val="FF0000"/>
                </a:solidFill>
              </a:rPr>
              <a:t>       </a:t>
            </a:r>
            <a:r>
              <a:rPr lang="en-GB" sz="1800" dirty="0" err="1">
                <a:solidFill>
                  <a:srgbClr val="FF0000"/>
                </a:solidFill>
              </a:rPr>
              <a:t>linkedlist.add</a:t>
            </a:r>
            <a:r>
              <a:rPr lang="en-GB" sz="1800" dirty="0">
                <a:solidFill>
                  <a:srgbClr val="FF0000"/>
                </a:solidFill>
              </a:rPr>
              <a:t>("Item5");</a:t>
            </a:r>
          </a:p>
          <a:p>
            <a:r>
              <a:rPr lang="en-GB" sz="1800" dirty="0">
                <a:solidFill>
                  <a:srgbClr val="FF0000"/>
                </a:solidFill>
              </a:rPr>
              <a:t>       </a:t>
            </a:r>
            <a:r>
              <a:rPr lang="en-GB" sz="1800" dirty="0" err="1">
                <a:solidFill>
                  <a:srgbClr val="FF0000"/>
                </a:solidFill>
              </a:rPr>
              <a:t>linkedlist.add</a:t>
            </a:r>
            <a:r>
              <a:rPr lang="en-GB" sz="1800" dirty="0">
                <a:solidFill>
                  <a:srgbClr val="FF0000"/>
                </a:solidFill>
              </a:rPr>
              <a:t>("Item3");</a:t>
            </a:r>
          </a:p>
          <a:p>
            <a:r>
              <a:rPr lang="en-GB" sz="1800" dirty="0">
                <a:solidFill>
                  <a:srgbClr val="FF0000"/>
                </a:solidFill>
              </a:rPr>
              <a:t>       </a:t>
            </a:r>
            <a:r>
              <a:rPr lang="en-GB" sz="1800" dirty="0" err="1">
                <a:solidFill>
                  <a:srgbClr val="FF0000"/>
                </a:solidFill>
              </a:rPr>
              <a:t>linkedlist.add</a:t>
            </a:r>
            <a:r>
              <a:rPr lang="en-GB" sz="1800" dirty="0">
                <a:solidFill>
                  <a:srgbClr val="FF0000"/>
                </a:solidFill>
              </a:rPr>
              <a:t>("Item6");</a:t>
            </a:r>
          </a:p>
          <a:p>
            <a:r>
              <a:rPr lang="en-GB" sz="1800" dirty="0">
                <a:solidFill>
                  <a:srgbClr val="FF0000"/>
                </a:solidFill>
              </a:rPr>
              <a:t>       </a:t>
            </a:r>
            <a:r>
              <a:rPr lang="en-GB" sz="1800" dirty="0" err="1">
                <a:solidFill>
                  <a:srgbClr val="FF0000"/>
                </a:solidFill>
              </a:rPr>
              <a:t>linkedlist.add</a:t>
            </a:r>
            <a:r>
              <a:rPr lang="en-GB" sz="1800" dirty="0">
                <a:solidFill>
                  <a:srgbClr val="FF0000"/>
                </a:solidFill>
              </a:rPr>
              <a:t>("Item2");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0E08A-4F93-45BA-B9E4-04AC7A5B8C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 err="1"/>
              <a:t>LinkList</a:t>
            </a:r>
            <a:r>
              <a:rPr lang="en-GB" sz="14400" dirty="0"/>
              <a:t> Example 2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CAA3A9-C423-4624-9289-E34C2F5AF188}"/>
              </a:ext>
            </a:extLst>
          </p:cNvPr>
          <p:cNvSpPr/>
          <p:nvPr/>
        </p:nvSpPr>
        <p:spPr>
          <a:xfrm>
            <a:off x="4499319" y="803405"/>
            <a:ext cx="457200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/*Display Linked List Content*/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("Linked List Content: " +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linkedlist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/*Add First and Last Element*/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linkedlist.addFirst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("First Item");</a:t>
            </a:r>
          </a:p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linkedlist.addLast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("Last Item");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("LinkedList Content after addition: " +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linkedlist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/*This is how to get and set Values*/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</a:t>
            </a:r>
            <a:r>
              <a:rPr lang="en-GB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firstvar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linkedlist.get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(0);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("First element: " +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firstvar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linkedlist.set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(0, "Changed first item");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firstvar2 = </a:t>
            </a:r>
            <a:r>
              <a:rPr lang="en-GB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linkedlist.get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(0);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("First element after update by set method: " +firstvar2);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2EA6E9-917E-46EC-B2B3-67E9DBC2B136}"/>
              </a:ext>
            </a:extLst>
          </p:cNvPr>
          <p:cNvSpPr/>
          <p:nvPr/>
        </p:nvSpPr>
        <p:spPr>
          <a:xfrm>
            <a:off x="4724402" y="629307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/>
              <a:t>Source: https://beginnersbook.com/2013/12/java-arraylist/</a:t>
            </a:r>
          </a:p>
        </p:txBody>
      </p:sp>
    </p:spTree>
    <p:extLst>
      <p:ext uri="{BB962C8B-B14F-4D97-AF65-F5344CB8AC3E}">
        <p14:creationId xmlns:p14="http://schemas.microsoft.com/office/powerpoint/2010/main" val="192580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EB6F7-C162-4DBD-AB91-11F03EE8CA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0756" y="152400"/>
            <a:ext cx="6324600" cy="363845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GB" sz="14400" dirty="0" err="1">
                <a:solidFill>
                  <a:prstClr val="black"/>
                </a:solidFill>
              </a:rPr>
              <a:t>LinkList</a:t>
            </a:r>
            <a:r>
              <a:rPr lang="en-GB" sz="14400" dirty="0">
                <a:solidFill>
                  <a:prstClr val="black"/>
                </a:solidFill>
              </a:rPr>
              <a:t> Example 2 (cont..)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AF0C5-6174-4662-A347-C4E7B2D7E2B3}"/>
              </a:ext>
            </a:extLst>
          </p:cNvPr>
          <p:cNvSpPr/>
          <p:nvPr/>
        </p:nvSpPr>
        <p:spPr>
          <a:xfrm>
            <a:off x="210756" y="990600"/>
            <a:ext cx="3980244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/*Remove first and last element*/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linkedlist.removeFirst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linkedlist.removeLast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("LinkedList after deletion of first and last element: " +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linkedlist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/* Add to a Position and remove from a position*/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linkedlist.add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"Newly added item");</a:t>
            </a:r>
          </a:p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linkedlist.remove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(2);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("Final Content: " +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linkedlist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F3C3D-7C52-462F-B9FF-B07072EC7598}"/>
              </a:ext>
            </a:extLst>
          </p:cNvPr>
          <p:cNvSpPr/>
          <p:nvPr/>
        </p:nvSpPr>
        <p:spPr>
          <a:xfrm>
            <a:off x="4361244" y="852100"/>
            <a:ext cx="457200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/>
              <a:t>Output:</a:t>
            </a:r>
          </a:p>
          <a:p>
            <a:r>
              <a:rPr lang="en-GB" dirty="0"/>
              <a:t>Linked List Content: [Item1, Item5, Item3, Item6, Item2]</a:t>
            </a:r>
          </a:p>
          <a:p>
            <a:endParaRPr lang="en-GB" dirty="0"/>
          </a:p>
          <a:p>
            <a:r>
              <a:rPr lang="en-GB" dirty="0"/>
              <a:t>LinkedList Content after addition: [First Item, Item1, Item5, Item3, Item6, Item2, Last Item]</a:t>
            </a:r>
          </a:p>
          <a:p>
            <a:endParaRPr lang="en-GB" dirty="0"/>
          </a:p>
          <a:p>
            <a:r>
              <a:rPr lang="en-GB" dirty="0"/>
              <a:t>First element: First Item</a:t>
            </a:r>
          </a:p>
          <a:p>
            <a:endParaRPr lang="en-GB" dirty="0"/>
          </a:p>
          <a:p>
            <a:r>
              <a:rPr lang="en-GB" dirty="0"/>
              <a:t>First element after update by set method: Changed first item</a:t>
            </a:r>
          </a:p>
          <a:p>
            <a:endParaRPr lang="en-GB" dirty="0"/>
          </a:p>
          <a:p>
            <a:r>
              <a:rPr lang="en-GB" dirty="0"/>
              <a:t>LinkedList after deletion of first and last element: [Item1, Item5, Item3, Item6, Item2]</a:t>
            </a:r>
          </a:p>
          <a:p>
            <a:endParaRPr lang="en-GB" dirty="0"/>
          </a:p>
          <a:p>
            <a:r>
              <a:rPr lang="en-GB" dirty="0"/>
              <a:t>Final Content: [Newly added item, Item1, Item3, Item6, Item2]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28733B-7CDF-445C-8DFF-5596918ABA51}"/>
              </a:ext>
            </a:extLst>
          </p:cNvPr>
          <p:cNvSpPr/>
          <p:nvPr/>
        </p:nvSpPr>
        <p:spPr>
          <a:xfrm>
            <a:off x="147711" y="6297942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800" dirty="0"/>
              <a:t>Source: https://beginnersbook.com/2013/12/java-arraylist/</a:t>
            </a:r>
          </a:p>
        </p:txBody>
      </p:sp>
    </p:spTree>
    <p:extLst>
      <p:ext uri="{BB962C8B-B14F-4D97-AF65-F5344CB8AC3E}">
        <p14:creationId xmlns:p14="http://schemas.microsoft.com/office/powerpoint/2010/main" val="127872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5105400"/>
            <a:ext cx="8458200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0ADA7-3883-41F3-8105-810B7C22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Introduction to </a:t>
            </a:r>
            <a:r>
              <a:rPr lang="en-GB" dirty="0" err="1"/>
              <a:t>ArrayList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Array vs </a:t>
            </a:r>
            <a:r>
              <a:rPr lang="en-GB" dirty="0" err="1"/>
              <a:t>ArrayList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ArrayList</a:t>
            </a:r>
            <a:r>
              <a:rPr lang="en-GB" dirty="0"/>
              <a:t> Constructors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ArrayList</a:t>
            </a:r>
            <a:r>
              <a:rPr lang="en-GB" dirty="0"/>
              <a:t>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Introduction to </a:t>
            </a:r>
            <a:r>
              <a:rPr lang="en-GB" dirty="0" err="1"/>
              <a:t>LinkList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LinkList</a:t>
            </a:r>
            <a:r>
              <a:rPr lang="en-GB" dirty="0"/>
              <a:t> Constructors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LinkList</a:t>
            </a:r>
            <a:r>
              <a:rPr lang="en-GB" dirty="0"/>
              <a:t> 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E76543-22D7-42F5-AD71-14E142FE24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78856"/>
            <a:ext cx="6324600" cy="363845"/>
          </a:xfrm>
        </p:spPr>
        <p:txBody>
          <a:bodyPr>
            <a:noAutofit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A3B61-3CE9-455B-9CCD-B51C32BE21F5}"/>
              </a:ext>
            </a:extLst>
          </p:cNvPr>
          <p:cNvSpPr txBox="1"/>
          <p:nvPr/>
        </p:nvSpPr>
        <p:spPr>
          <a:xfrm>
            <a:off x="116058" y="5715000"/>
            <a:ext cx="8316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Source (Slides 3 to 13): </a:t>
            </a:r>
          </a:p>
          <a:p>
            <a:pPr marL="228600" indent="-228600">
              <a:buAutoNum type="arabicPeriod"/>
            </a:pPr>
            <a:r>
              <a:rPr lang="en-US" sz="800" dirty="0"/>
              <a:t>Cay </a:t>
            </a:r>
            <a:r>
              <a:rPr lang="en-US" sz="800" dirty="0" err="1"/>
              <a:t>Horstmann</a:t>
            </a:r>
            <a:r>
              <a:rPr lang="en-US" sz="800" dirty="0"/>
              <a:t>, </a:t>
            </a:r>
            <a:r>
              <a:rPr lang="en-US" sz="800" b="1" dirty="0"/>
              <a:t>Object Oriented Design &amp; Patterns</a:t>
            </a:r>
            <a:r>
              <a:rPr lang="en-US" sz="800" dirty="0"/>
              <a:t>,  John Wiley &amp; Sons, 2006, 2</a:t>
            </a:r>
            <a:r>
              <a:rPr lang="en-US" sz="800" baseline="30000" dirty="0"/>
              <a:t>nd</a:t>
            </a:r>
            <a:r>
              <a:rPr lang="en-US" sz="800" dirty="0"/>
              <a:t> Edition</a:t>
            </a:r>
          </a:p>
          <a:p>
            <a:pPr marL="228600" indent="-228600">
              <a:buAutoNum type="arabicPeriod"/>
            </a:pPr>
            <a:r>
              <a:rPr lang="en-US" sz="800" dirty="0">
                <a:hlinkClick r:id="rId2"/>
              </a:rPr>
              <a:t>https://www.geeksforgeeks.org/arraylist-in-java/</a:t>
            </a:r>
            <a:r>
              <a:rPr lang="en-US" sz="800" dirty="0"/>
              <a:t> </a:t>
            </a:r>
            <a:endParaRPr lang="en-GB" sz="800" dirty="0"/>
          </a:p>
          <a:p>
            <a:pPr marL="228600" indent="-228600">
              <a:buAutoNum type="arabicPeriod"/>
            </a:pPr>
            <a:r>
              <a:rPr lang="en-GB" sz="800" dirty="0">
                <a:hlinkClick r:id="rId3"/>
              </a:rPr>
              <a:t>https://www.w3schools.com/java/java_linkedlist.asp</a:t>
            </a:r>
            <a:r>
              <a:rPr lang="en-GB" sz="800" dirty="0"/>
              <a:t> </a:t>
            </a:r>
          </a:p>
          <a:p>
            <a:pPr marL="228600" indent="-228600">
              <a:buAutoNum type="arabicPeriod"/>
            </a:pPr>
            <a:r>
              <a:rPr lang="en-GB" sz="800" dirty="0">
                <a:hlinkClick r:id="rId4"/>
              </a:rPr>
              <a:t>https://www.java2novice.com/java-collections-and-util/arraylist/contains/</a:t>
            </a:r>
            <a:r>
              <a:rPr lang="en-GB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403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251FCA-8D23-45ED-A617-6D756B09F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535263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part of collection framework and is present in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us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arrays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standard arrays.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lots of manipulation in array required.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initialized by a 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however the size can increase if collection grows or shrunk if objects are removed from the collection.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us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randomly access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not be used for primitive types, like int, char, etc. Need a wrapper class for such cases.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33C17-23BF-4BEE-868B-262D587656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Introduction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6BFDA3-E473-4B19-88EA-EF51E0513503}"/>
              </a:ext>
            </a:extLst>
          </p:cNvPr>
          <p:cNvGrpSpPr/>
          <p:nvPr/>
        </p:nvGrpSpPr>
        <p:grpSpPr>
          <a:xfrm>
            <a:off x="370450" y="2971800"/>
            <a:ext cx="8403100" cy="680579"/>
            <a:chOff x="370450" y="2962700"/>
            <a:chExt cx="8403100" cy="680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A192A3-8E12-468E-9E44-77CFBE7957D8}"/>
                </a:ext>
              </a:extLst>
            </p:cNvPr>
            <p:cNvSpPr txBox="1"/>
            <p:nvPr/>
          </p:nvSpPr>
          <p:spPr>
            <a:xfrm>
              <a:off x="2216835" y="2962700"/>
              <a:ext cx="144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Implements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2CF3200-F72F-429A-8FDD-BD172A00F1EA}"/>
                </a:ext>
              </a:extLst>
            </p:cNvPr>
            <p:cNvGrpSpPr/>
            <p:nvPr/>
          </p:nvGrpSpPr>
          <p:grpSpPr>
            <a:xfrm>
              <a:off x="370450" y="2990835"/>
              <a:ext cx="8403100" cy="652444"/>
              <a:chOff x="609600" y="2776556"/>
              <a:chExt cx="8403100" cy="65244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8BEC1D2-3A18-427A-A0E8-72F7BA63603B}"/>
                  </a:ext>
                </a:extLst>
              </p:cNvPr>
              <p:cNvSpPr/>
              <p:nvPr/>
            </p:nvSpPr>
            <p:spPr>
              <a:xfrm>
                <a:off x="609600" y="2895600"/>
                <a:ext cx="18288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ArrayList</a:t>
                </a:r>
                <a:r>
                  <a:rPr lang="en-GB" dirty="0"/>
                  <a:t> (Class)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C59B6B7-D981-4B5D-B19D-839B1ED7560D}"/>
                  </a:ext>
                </a:extLst>
              </p:cNvPr>
              <p:cNvSpPr/>
              <p:nvPr/>
            </p:nvSpPr>
            <p:spPr>
              <a:xfrm>
                <a:off x="3886199" y="2895600"/>
                <a:ext cx="1839351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List (Interface)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E00248-C591-4915-982D-E24A9A4FE24B}"/>
                  </a:ext>
                </a:extLst>
              </p:cNvPr>
              <p:cNvSpPr/>
              <p:nvPr/>
            </p:nvSpPr>
            <p:spPr>
              <a:xfrm>
                <a:off x="7173349" y="2879188"/>
                <a:ext cx="1839351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Collection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00EBA23-3C9D-46B9-8485-D9449E9CF935}"/>
                  </a:ext>
                </a:extLst>
              </p:cNvPr>
              <p:cNvCxnSpPr>
                <a:stCxn id="4" idx="3"/>
                <a:endCxn id="5" idx="1"/>
              </p:cNvCxnSpPr>
              <p:nvPr/>
            </p:nvCxnSpPr>
            <p:spPr>
              <a:xfrm>
                <a:off x="2438400" y="3162300"/>
                <a:ext cx="1447799" cy="0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8B40601-804A-471B-9FB8-8783B711D2D0}"/>
                  </a:ext>
                </a:extLst>
              </p:cNvPr>
              <p:cNvCxnSpPr/>
              <p:nvPr/>
            </p:nvCxnSpPr>
            <p:spPr>
              <a:xfrm>
                <a:off x="5725550" y="3171092"/>
                <a:ext cx="1447799" cy="0"/>
              </a:xfrm>
              <a:prstGeom prst="straightConnector1">
                <a:avLst/>
              </a:prstGeom>
              <a:ln>
                <a:prstDash val="solid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5E32DE-2B84-4858-BCE8-E5C5C910ECEF}"/>
                  </a:ext>
                </a:extLst>
              </p:cNvPr>
              <p:cNvSpPr txBox="1"/>
              <p:nvPr/>
            </p:nvSpPr>
            <p:spPr>
              <a:xfrm>
                <a:off x="5704450" y="2776556"/>
                <a:ext cx="1447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Extends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073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 fixed sized arrays that we create in Java, like below</a:t>
            </a:r>
          </a:p>
          <a:p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= new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  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sized arrays in Java that implement List interface.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&lt;Type&gt;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arrL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&lt;Type&gt;();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Type is the type of elements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created.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11928" y="37376"/>
            <a:ext cx="6324600" cy="619782"/>
          </a:xfrm>
        </p:spPr>
        <p:txBody>
          <a:bodyPr>
            <a:normAutofit/>
          </a:bodyPr>
          <a:lstStyle/>
          <a:p>
            <a:r>
              <a:rPr lang="en-US" dirty="0"/>
              <a:t>Array V/s </a:t>
            </a:r>
            <a:r>
              <a:rPr lang="en-US" dirty="0" err="1"/>
              <a:t>ArrayList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5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An array is basic functionality provided by Java. </a:t>
            </a:r>
            <a:r>
              <a:rPr lang="en-US" sz="2000" dirty="0" err="1"/>
              <a:t>ArrayList</a:t>
            </a:r>
            <a:r>
              <a:rPr lang="en-US" sz="2000" dirty="0"/>
              <a:t> is part of collection framework in Java. Therefore </a:t>
            </a:r>
            <a:r>
              <a:rPr lang="en-US" sz="2000" dirty="0">
                <a:solidFill>
                  <a:srgbClr val="0070C0"/>
                </a:solidFill>
              </a:rPr>
              <a:t>array members are accessed using []</a:t>
            </a:r>
            <a:r>
              <a:rPr lang="en-US" sz="2000" dirty="0"/>
              <a:t>, while </a:t>
            </a:r>
            <a:r>
              <a:rPr lang="en-US" sz="2000" dirty="0" err="1">
                <a:solidFill>
                  <a:srgbClr val="FF0000"/>
                </a:solidFill>
              </a:rPr>
              <a:t>ArrayList</a:t>
            </a:r>
            <a:r>
              <a:rPr lang="en-US" sz="2000" dirty="0">
                <a:solidFill>
                  <a:srgbClr val="FF0000"/>
                </a:solidFill>
              </a:rPr>
              <a:t> has a set of methods to access elements </a:t>
            </a:r>
            <a:r>
              <a:rPr lang="en-US" sz="2000" dirty="0"/>
              <a:t>and modify them.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11928" y="37376"/>
            <a:ext cx="6324600" cy="619782"/>
          </a:xfrm>
        </p:spPr>
        <p:txBody>
          <a:bodyPr>
            <a:normAutofit/>
          </a:bodyPr>
          <a:lstStyle/>
          <a:p>
            <a:r>
              <a:rPr lang="en-US" dirty="0"/>
              <a:t>Array V/s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7A007AD-A9B0-40D3-B140-6696E2FE5D71}"/>
              </a:ext>
            </a:extLst>
          </p:cNvPr>
          <p:cNvSpPr txBox="1">
            <a:spLocks/>
          </p:cNvSpPr>
          <p:nvPr/>
        </p:nvSpPr>
        <p:spPr>
          <a:xfrm>
            <a:off x="133643" y="2141808"/>
            <a:ext cx="4343400" cy="4724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import </a:t>
            </a:r>
            <a:r>
              <a:rPr lang="en-US" sz="1800" dirty="0" err="1"/>
              <a:t>java.util.ArrayList</a:t>
            </a:r>
            <a:r>
              <a:rPr lang="en-US" sz="1800" dirty="0"/>
              <a:t>; 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java.util.Arrays</a:t>
            </a:r>
            <a:r>
              <a:rPr lang="en-US" sz="1800" dirty="0"/>
              <a:t>; </a:t>
            </a:r>
          </a:p>
          <a:p>
            <a:r>
              <a:rPr lang="en-US" sz="1800" dirty="0"/>
              <a:t>public class Test </a:t>
            </a:r>
          </a:p>
          <a:p>
            <a:r>
              <a:rPr lang="en-US" sz="1800" dirty="0"/>
              <a:t>{ </a:t>
            </a:r>
          </a:p>
          <a:p>
            <a:r>
              <a:rPr lang="en-US" sz="1800" dirty="0"/>
              <a:t>    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</a:t>
            </a:r>
          </a:p>
          <a:p>
            <a:r>
              <a:rPr lang="en-US" sz="1800" dirty="0"/>
              <a:t>    { </a:t>
            </a:r>
          </a:p>
          <a:p>
            <a:r>
              <a:rPr lang="en-US" sz="1800" dirty="0"/>
              <a:t>       </a:t>
            </a:r>
            <a:r>
              <a:rPr lang="en-US" sz="1800" b="1" dirty="0">
                <a:solidFill>
                  <a:srgbClr val="0070C0"/>
                </a:solidFill>
              </a:rPr>
              <a:t> /* ...... Normal Array............. */</a:t>
            </a:r>
          </a:p>
          <a:p>
            <a:r>
              <a:rPr lang="en-US" sz="1800" dirty="0"/>
              <a:t>        </a:t>
            </a:r>
            <a:r>
              <a:rPr lang="en-US" sz="1800" dirty="0">
                <a:solidFill>
                  <a:srgbClr val="0070C0"/>
                </a:solidFill>
              </a:rPr>
              <a:t>int[] </a:t>
            </a:r>
            <a:r>
              <a:rPr lang="en-US" sz="1800" dirty="0" err="1">
                <a:solidFill>
                  <a:srgbClr val="0070C0"/>
                </a:solidFill>
              </a:rPr>
              <a:t>arr</a:t>
            </a:r>
            <a:r>
              <a:rPr lang="en-US" sz="1800" dirty="0">
                <a:solidFill>
                  <a:srgbClr val="0070C0"/>
                </a:solidFill>
              </a:rPr>
              <a:t> = new int[2]; 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</a:t>
            </a:r>
            <a:r>
              <a:rPr lang="en-US" sz="1800" dirty="0" err="1">
                <a:solidFill>
                  <a:srgbClr val="0070C0"/>
                </a:solidFill>
              </a:rPr>
              <a:t>arr</a:t>
            </a:r>
            <a:r>
              <a:rPr lang="en-US" sz="1800" dirty="0">
                <a:solidFill>
                  <a:srgbClr val="0070C0"/>
                </a:solidFill>
              </a:rPr>
              <a:t>[0] = 1; 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</a:t>
            </a:r>
            <a:r>
              <a:rPr lang="en-US" sz="1800" dirty="0" err="1">
                <a:solidFill>
                  <a:srgbClr val="0070C0"/>
                </a:solidFill>
              </a:rPr>
              <a:t>arr</a:t>
            </a:r>
            <a:r>
              <a:rPr lang="en-US" sz="1800" dirty="0">
                <a:solidFill>
                  <a:srgbClr val="0070C0"/>
                </a:solidFill>
              </a:rPr>
              <a:t>[1] = 2; 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</a:t>
            </a:r>
            <a:r>
              <a:rPr lang="en-US" sz="1800" dirty="0" err="1">
                <a:solidFill>
                  <a:srgbClr val="0070C0"/>
                </a:solidFill>
              </a:rPr>
              <a:t>System.out.println</a:t>
            </a:r>
            <a:r>
              <a:rPr lang="en-US" sz="1800" dirty="0">
                <a:solidFill>
                  <a:srgbClr val="0070C0"/>
                </a:solidFill>
              </a:rPr>
              <a:t>(</a:t>
            </a:r>
            <a:r>
              <a:rPr lang="en-US" sz="1800" dirty="0" err="1">
                <a:solidFill>
                  <a:srgbClr val="0070C0"/>
                </a:solidFill>
              </a:rPr>
              <a:t>arr</a:t>
            </a:r>
            <a:r>
              <a:rPr lang="en-US" sz="1800" dirty="0">
                <a:solidFill>
                  <a:srgbClr val="0070C0"/>
                </a:solidFill>
              </a:rPr>
              <a:t>[0]); </a:t>
            </a:r>
          </a:p>
          <a:p>
            <a:r>
              <a:rPr lang="en-US" sz="1800" dirty="0"/>
              <a:t>  </a:t>
            </a:r>
          </a:p>
          <a:p>
            <a:r>
              <a:rPr lang="en-US" sz="1800" dirty="0"/>
              <a:t>        </a:t>
            </a:r>
            <a:r>
              <a:rPr lang="en-US" sz="1800" b="1" dirty="0">
                <a:solidFill>
                  <a:srgbClr val="FF0000"/>
                </a:solidFill>
              </a:rPr>
              <a:t>/*............</a:t>
            </a:r>
            <a:r>
              <a:rPr lang="en-US" sz="1800" b="1" dirty="0" err="1">
                <a:solidFill>
                  <a:srgbClr val="FF0000"/>
                </a:solidFill>
              </a:rPr>
              <a:t>ArrayList</a:t>
            </a:r>
            <a:r>
              <a:rPr lang="en-US" sz="1800" b="1" dirty="0">
                <a:solidFill>
                  <a:srgbClr val="FF0000"/>
                </a:solidFill>
              </a:rPr>
              <a:t>..............*/</a:t>
            </a:r>
          </a:p>
          <a:p>
            <a:r>
              <a:rPr lang="en-US" sz="1800" dirty="0"/>
              <a:t>        /* Create an </a:t>
            </a:r>
            <a:r>
              <a:rPr lang="en-US" sz="1800" dirty="0" err="1"/>
              <a:t>arrayList</a:t>
            </a:r>
            <a:r>
              <a:rPr lang="en-US" sz="1800" dirty="0"/>
              <a:t> with initial capacity 2 */    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CD4CBDB-DF13-4AA7-9836-2E0B2234F5D5}"/>
              </a:ext>
            </a:extLst>
          </p:cNvPr>
          <p:cNvSpPr txBox="1">
            <a:spLocks/>
          </p:cNvSpPr>
          <p:nvPr/>
        </p:nvSpPr>
        <p:spPr>
          <a:xfrm>
            <a:off x="4628857" y="2198080"/>
            <a:ext cx="4381500" cy="434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ArrayList</a:t>
            </a:r>
            <a:r>
              <a:rPr lang="en-US" sz="1800" dirty="0">
                <a:solidFill>
                  <a:srgbClr val="FF0000"/>
                </a:solidFill>
              </a:rPr>
              <a:t>&lt;Integer&gt; </a:t>
            </a:r>
            <a:r>
              <a:rPr lang="en-US" sz="1800" dirty="0" err="1">
                <a:solidFill>
                  <a:srgbClr val="FF0000"/>
                </a:solidFill>
              </a:rPr>
              <a:t>arrL</a:t>
            </a:r>
            <a:r>
              <a:rPr lang="en-US" sz="1800" dirty="0">
                <a:solidFill>
                  <a:srgbClr val="FF0000"/>
                </a:solidFill>
              </a:rPr>
              <a:t> = new </a:t>
            </a:r>
            <a:r>
              <a:rPr lang="en-US" sz="1800" dirty="0" err="1">
                <a:solidFill>
                  <a:srgbClr val="FF0000"/>
                </a:solidFill>
              </a:rPr>
              <a:t>ArrayList</a:t>
            </a:r>
            <a:r>
              <a:rPr lang="en-US" sz="1800" dirty="0">
                <a:solidFill>
                  <a:srgbClr val="FF0000"/>
                </a:solidFill>
              </a:rPr>
              <a:t>&lt;Integer&gt;(2); </a:t>
            </a:r>
          </a:p>
          <a:p>
            <a:pPr marL="0" indent="0">
              <a:buNone/>
            </a:pP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dirty="0"/>
              <a:t>// Add elements to </a:t>
            </a:r>
            <a:r>
              <a:rPr lang="en-US" sz="1800" dirty="0" err="1"/>
              <a:t>ArrayList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>
                <a:solidFill>
                  <a:srgbClr val="FF0000"/>
                </a:solidFill>
              </a:rPr>
              <a:t>arrL.add</a:t>
            </a:r>
            <a:r>
              <a:rPr lang="en-US" sz="1800" dirty="0">
                <a:solidFill>
                  <a:srgbClr val="FF0000"/>
                </a:solidFill>
              </a:rPr>
              <a:t>(1);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    </a:t>
            </a:r>
            <a:r>
              <a:rPr lang="en-US" sz="1800" dirty="0" err="1">
                <a:solidFill>
                  <a:srgbClr val="FF0000"/>
                </a:solidFill>
              </a:rPr>
              <a:t>arrL.add</a:t>
            </a:r>
            <a:r>
              <a:rPr lang="en-US" sz="1800" dirty="0">
                <a:solidFill>
                  <a:srgbClr val="FF0000"/>
                </a:solidFill>
              </a:rPr>
              <a:t>(2); </a:t>
            </a:r>
          </a:p>
          <a:p>
            <a:pPr marL="0" indent="0">
              <a:buNone/>
            </a:pPr>
            <a:r>
              <a:rPr lang="en-US" sz="1800" dirty="0"/>
              <a:t>  // Access elements of </a:t>
            </a:r>
            <a:r>
              <a:rPr lang="en-US" sz="1800" dirty="0" err="1"/>
              <a:t>ArrayList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FF0000"/>
                </a:solidFill>
              </a:rPr>
              <a:t>arrL.get</a:t>
            </a:r>
            <a:r>
              <a:rPr lang="en-US" sz="1800" dirty="0">
                <a:solidFill>
                  <a:srgbClr val="FF0000"/>
                </a:solidFill>
              </a:rPr>
              <a:t>(0)</a:t>
            </a:r>
            <a:r>
              <a:rPr lang="en-US" sz="1800" dirty="0"/>
              <a:t>); </a:t>
            </a:r>
          </a:p>
          <a:p>
            <a:pPr marL="0" indent="0">
              <a:buNone/>
            </a:pPr>
            <a:r>
              <a:rPr lang="en-US" sz="1800" dirty="0"/>
              <a:t>    } </a:t>
            </a:r>
          </a:p>
          <a:p>
            <a:pPr marL="0" indent="0">
              <a:buNone/>
            </a:pPr>
            <a:r>
              <a:rPr lang="en-US" sz="1800" dirty="0"/>
              <a:t>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4341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Array is </a:t>
            </a:r>
            <a:r>
              <a:rPr lang="en-US" sz="2000" dirty="0">
                <a:solidFill>
                  <a:srgbClr val="0070C0"/>
                </a:solidFill>
              </a:rPr>
              <a:t>a fixed size data structure </a:t>
            </a:r>
            <a:r>
              <a:rPr lang="en-US" sz="2000" dirty="0"/>
              <a:t>while </a:t>
            </a:r>
            <a:r>
              <a:rPr lang="en-US" sz="2000" dirty="0" err="1"/>
              <a:t>ArrayList</a:t>
            </a:r>
            <a:r>
              <a:rPr lang="en-US" sz="2000" dirty="0"/>
              <a:t> is not. One </a:t>
            </a:r>
            <a:r>
              <a:rPr lang="en-US" sz="2000" dirty="0">
                <a:solidFill>
                  <a:srgbClr val="FF0000"/>
                </a:solidFill>
              </a:rPr>
              <a:t>need not to mention the size of </a:t>
            </a:r>
            <a:r>
              <a:rPr lang="en-US" sz="2000" dirty="0" err="1">
                <a:solidFill>
                  <a:srgbClr val="FF0000"/>
                </a:solidFill>
              </a:rPr>
              <a:t>Arraylist</a:t>
            </a:r>
            <a:r>
              <a:rPr lang="en-US" sz="2000" dirty="0">
                <a:solidFill>
                  <a:srgbClr val="FF0000"/>
                </a:solidFill>
              </a:rPr>
              <a:t> while creating its object</a:t>
            </a:r>
            <a:r>
              <a:rPr lang="en-US" sz="2000" dirty="0"/>
              <a:t>. Even if we specify some initial capacity, we can add more elements.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11928" y="37376"/>
            <a:ext cx="6324600" cy="619782"/>
          </a:xfrm>
        </p:spPr>
        <p:txBody>
          <a:bodyPr>
            <a:normAutofit/>
          </a:bodyPr>
          <a:lstStyle/>
          <a:p>
            <a:r>
              <a:rPr lang="en-US" dirty="0"/>
              <a:t>Array V/s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50A1AC3-DC65-4D10-ABB7-F6D6272EB102}"/>
              </a:ext>
            </a:extLst>
          </p:cNvPr>
          <p:cNvSpPr txBox="1">
            <a:spLocks/>
          </p:cNvSpPr>
          <p:nvPr/>
        </p:nvSpPr>
        <p:spPr>
          <a:xfrm>
            <a:off x="0" y="1874520"/>
            <a:ext cx="4343400" cy="475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import </a:t>
            </a:r>
            <a:r>
              <a:rPr lang="en-US" sz="1800" dirty="0" err="1"/>
              <a:t>java.util.ArrayList</a:t>
            </a:r>
            <a:r>
              <a:rPr lang="en-US" sz="1800" dirty="0"/>
              <a:t>; </a:t>
            </a:r>
          </a:p>
          <a:p>
            <a:r>
              <a:rPr lang="en-US" sz="1800" dirty="0"/>
              <a:t>import </a:t>
            </a:r>
            <a:r>
              <a:rPr lang="en-US" sz="1800" dirty="0" err="1"/>
              <a:t>java.util.Arrays</a:t>
            </a:r>
            <a:r>
              <a:rPr lang="en-US" sz="1800" dirty="0"/>
              <a:t>; </a:t>
            </a:r>
          </a:p>
          <a:p>
            <a:r>
              <a:rPr lang="en-US" sz="1800" dirty="0"/>
              <a:t>public class Test </a:t>
            </a:r>
          </a:p>
          <a:p>
            <a:r>
              <a:rPr lang="en-US" sz="1800" dirty="0"/>
              <a:t>{ </a:t>
            </a:r>
          </a:p>
          <a:p>
            <a:r>
              <a:rPr lang="en-US" sz="1800" dirty="0"/>
              <a:t>    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 </a:t>
            </a:r>
          </a:p>
          <a:p>
            <a:r>
              <a:rPr lang="en-US" sz="1800" dirty="0"/>
              <a:t>    { </a:t>
            </a:r>
          </a:p>
          <a:p>
            <a:r>
              <a:rPr lang="en-US" sz="1800" b="1" dirty="0">
                <a:solidFill>
                  <a:srgbClr val="0070C0"/>
                </a:solidFill>
              </a:rPr>
              <a:t>        /* ...... Normal Array.......... */</a:t>
            </a:r>
          </a:p>
          <a:p>
            <a:r>
              <a:rPr lang="en-US" sz="1800" dirty="0"/>
              <a:t>        // Need to specify the size for //array  </a:t>
            </a:r>
          </a:p>
          <a:p>
            <a:r>
              <a:rPr lang="en-US" sz="1800" dirty="0"/>
              <a:t>        </a:t>
            </a:r>
            <a:r>
              <a:rPr lang="en-US" sz="1800" dirty="0">
                <a:solidFill>
                  <a:srgbClr val="0070C0"/>
                </a:solidFill>
              </a:rPr>
              <a:t>int[] </a:t>
            </a:r>
            <a:r>
              <a:rPr lang="en-US" sz="1800" dirty="0" err="1">
                <a:solidFill>
                  <a:srgbClr val="0070C0"/>
                </a:solidFill>
              </a:rPr>
              <a:t>arr</a:t>
            </a:r>
            <a:r>
              <a:rPr lang="en-US" sz="1800" dirty="0">
                <a:solidFill>
                  <a:srgbClr val="0070C0"/>
                </a:solidFill>
              </a:rPr>
              <a:t> = new int[3]; 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</a:t>
            </a:r>
            <a:r>
              <a:rPr lang="en-US" sz="1800" dirty="0" err="1">
                <a:solidFill>
                  <a:srgbClr val="0070C0"/>
                </a:solidFill>
              </a:rPr>
              <a:t>arr</a:t>
            </a:r>
            <a:r>
              <a:rPr lang="en-US" sz="1800" dirty="0">
                <a:solidFill>
                  <a:srgbClr val="0070C0"/>
                </a:solidFill>
              </a:rPr>
              <a:t>[0] = 1; 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</a:t>
            </a:r>
            <a:r>
              <a:rPr lang="en-US" sz="1800" dirty="0" err="1">
                <a:solidFill>
                  <a:srgbClr val="0070C0"/>
                </a:solidFill>
              </a:rPr>
              <a:t>arr</a:t>
            </a:r>
            <a:r>
              <a:rPr lang="en-US" sz="1800" dirty="0">
                <a:solidFill>
                  <a:srgbClr val="0070C0"/>
                </a:solidFill>
              </a:rPr>
              <a:t>[1] = 2; </a:t>
            </a:r>
          </a:p>
          <a:p>
            <a:r>
              <a:rPr lang="en-US" sz="1800" dirty="0">
                <a:solidFill>
                  <a:srgbClr val="0070C0"/>
                </a:solidFill>
              </a:rPr>
              <a:t>        </a:t>
            </a:r>
            <a:r>
              <a:rPr lang="en-US" sz="1800" dirty="0" err="1">
                <a:solidFill>
                  <a:srgbClr val="0070C0"/>
                </a:solidFill>
              </a:rPr>
              <a:t>arr</a:t>
            </a:r>
            <a:r>
              <a:rPr lang="en-US" sz="1800" dirty="0">
                <a:solidFill>
                  <a:srgbClr val="0070C0"/>
                </a:solidFill>
              </a:rPr>
              <a:t>[2] = 3; </a:t>
            </a:r>
          </a:p>
          <a:p>
            <a:r>
              <a:rPr lang="en-US" sz="1800" dirty="0"/>
              <a:t>        // We cannot add more elements to array </a:t>
            </a:r>
            <a:r>
              <a:rPr lang="en-US" sz="1800" dirty="0" err="1"/>
              <a:t>arr</a:t>
            </a:r>
            <a:r>
              <a:rPr lang="en-US" sz="1800" dirty="0"/>
              <a:t>[] </a:t>
            </a:r>
          </a:p>
          <a:p>
            <a:r>
              <a:rPr lang="en-US" sz="1800" dirty="0"/>
              <a:t>  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8BE8AF6-E11C-4CDE-B836-F1EFDCD57335}"/>
              </a:ext>
            </a:extLst>
          </p:cNvPr>
          <p:cNvSpPr txBox="1">
            <a:spLocks/>
          </p:cNvSpPr>
          <p:nvPr/>
        </p:nvSpPr>
        <p:spPr>
          <a:xfrm>
            <a:off x="4610100" y="1874521"/>
            <a:ext cx="4381500" cy="4526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/*............</a:t>
            </a:r>
            <a:r>
              <a:rPr lang="en-US" sz="1800" b="1" dirty="0" err="1">
                <a:solidFill>
                  <a:srgbClr val="FF0000"/>
                </a:solidFill>
              </a:rPr>
              <a:t>ArrayList</a:t>
            </a:r>
            <a:r>
              <a:rPr lang="en-US" sz="1800" b="1" dirty="0">
                <a:solidFill>
                  <a:srgbClr val="FF0000"/>
                </a:solidFill>
              </a:rPr>
              <a:t>..............*/</a:t>
            </a:r>
          </a:p>
          <a:p>
            <a:pPr marL="0" indent="0">
              <a:buNone/>
            </a:pPr>
            <a:r>
              <a:rPr lang="en-US" sz="1800" dirty="0"/>
              <a:t>        // Need not to specify size  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>
                <a:solidFill>
                  <a:srgbClr val="FF0000"/>
                </a:solidFill>
              </a:rPr>
              <a:t>ArrayList</a:t>
            </a:r>
            <a:r>
              <a:rPr lang="en-US" sz="1800" dirty="0">
                <a:solidFill>
                  <a:srgbClr val="FF0000"/>
                </a:solidFill>
              </a:rPr>
              <a:t>&lt;Integer&gt; </a:t>
            </a:r>
            <a:r>
              <a:rPr lang="en-US" sz="1800" dirty="0" err="1">
                <a:solidFill>
                  <a:srgbClr val="FF0000"/>
                </a:solidFill>
              </a:rPr>
              <a:t>arrL</a:t>
            </a:r>
            <a:r>
              <a:rPr lang="en-US" sz="1800" dirty="0">
                <a:solidFill>
                  <a:srgbClr val="FF0000"/>
                </a:solidFill>
              </a:rPr>
              <a:t> = new </a:t>
            </a:r>
            <a:r>
              <a:rPr lang="en-US" sz="1800" dirty="0" err="1">
                <a:solidFill>
                  <a:srgbClr val="FF0000"/>
                </a:solidFill>
              </a:rPr>
              <a:t>ArrayList</a:t>
            </a:r>
            <a:r>
              <a:rPr lang="en-US" sz="1800" dirty="0">
                <a:solidFill>
                  <a:srgbClr val="FF0000"/>
                </a:solidFill>
              </a:rPr>
              <a:t>&lt;Integer&gt;();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    </a:t>
            </a:r>
            <a:r>
              <a:rPr lang="en-US" sz="1800" dirty="0" err="1">
                <a:solidFill>
                  <a:srgbClr val="FF0000"/>
                </a:solidFill>
              </a:rPr>
              <a:t>arrL.add</a:t>
            </a:r>
            <a:r>
              <a:rPr lang="en-US" sz="1800" dirty="0">
                <a:solidFill>
                  <a:srgbClr val="FF0000"/>
                </a:solidFill>
              </a:rPr>
              <a:t>(1);  </a:t>
            </a:r>
            <a:r>
              <a:rPr lang="en-US" sz="1800" dirty="0" err="1">
                <a:solidFill>
                  <a:srgbClr val="FF0000"/>
                </a:solidFill>
              </a:rPr>
              <a:t>arrL.add</a:t>
            </a:r>
            <a:r>
              <a:rPr lang="en-US" sz="1800" dirty="0">
                <a:solidFill>
                  <a:srgbClr val="FF0000"/>
                </a:solidFill>
              </a:rPr>
              <a:t>(2);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    </a:t>
            </a:r>
            <a:r>
              <a:rPr lang="en-US" sz="1800" dirty="0" err="1">
                <a:solidFill>
                  <a:srgbClr val="FF0000"/>
                </a:solidFill>
              </a:rPr>
              <a:t>arrL.add</a:t>
            </a:r>
            <a:r>
              <a:rPr lang="en-US" sz="1800" dirty="0">
                <a:solidFill>
                  <a:srgbClr val="FF0000"/>
                </a:solidFill>
              </a:rPr>
              <a:t>(3);  </a:t>
            </a:r>
            <a:r>
              <a:rPr lang="en-US" sz="1800" dirty="0" err="1">
                <a:solidFill>
                  <a:srgbClr val="FF0000"/>
                </a:solidFill>
              </a:rPr>
              <a:t>arrL.add</a:t>
            </a:r>
            <a:r>
              <a:rPr lang="en-US" sz="1800" dirty="0">
                <a:solidFill>
                  <a:srgbClr val="FF0000"/>
                </a:solidFill>
              </a:rPr>
              <a:t>(4); </a:t>
            </a:r>
          </a:p>
          <a:p>
            <a:pPr marL="0" indent="0">
              <a:buNone/>
            </a:pPr>
            <a:r>
              <a:rPr lang="en-US" sz="1800" dirty="0"/>
              <a:t>// We can add more elements to </a:t>
            </a:r>
            <a:r>
              <a:rPr lang="en-US" sz="1800" dirty="0" err="1"/>
              <a:t>arrL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arrL</a:t>
            </a:r>
            <a:r>
              <a:rPr lang="en-US" sz="1800" dirty="0"/>
              <a:t>); </a:t>
            </a:r>
          </a:p>
          <a:p>
            <a:pPr marL="0" indent="0">
              <a:buNone/>
            </a:pPr>
            <a:r>
              <a:rPr lang="en-US" sz="1800" dirty="0" err="1"/>
              <a:t>System.out.println</a:t>
            </a:r>
            <a:r>
              <a:rPr lang="en-US" sz="1800" dirty="0"/>
              <a:t>(</a:t>
            </a:r>
            <a:r>
              <a:rPr lang="en-US" sz="1800" dirty="0" err="1"/>
              <a:t>Arrays.toString</a:t>
            </a:r>
            <a:r>
              <a:rPr lang="en-US" sz="1800" dirty="0"/>
              <a:t>(</a:t>
            </a:r>
            <a:r>
              <a:rPr lang="en-US" sz="1800" dirty="0" err="1"/>
              <a:t>arr</a:t>
            </a:r>
            <a:r>
              <a:rPr lang="en-US" sz="1800" dirty="0"/>
              <a:t>)); </a:t>
            </a:r>
          </a:p>
          <a:p>
            <a:pPr marL="0" indent="0">
              <a:buNone/>
            </a:pPr>
            <a:r>
              <a:rPr lang="en-US" sz="1800" dirty="0"/>
              <a:t>    } </a:t>
            </a:r>
          </a:p>
          <a:p>
            <a:pPr marL="0" indent="0">
              <a:buNone/>
            </a:pPr>
            <a:r>
              <a:rPr lang="en-US" sz="1800" dirty="0"/>
              <a:t>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[1, 2, 3, 4]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[1, 2, 3]</a:t>
            </a:r>
          </a:p>
        </p:txBody>
      </p:sp>
    </p:spTree>
    <p:extLst>
      <p:ext uri="{BB962C8B-B14F-4D97-AF65-F5344CB8AC3E}">
        <p14:creationId xmlns:p14="http://schemas.microsoft.com/office/powerpoint/2010/main" val="68693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Array can contain </a:t>
            </a:r>
            <a:r>
              <a:rPr lang="en-US" sz="2000" dirty="0">
                <a:solidFill>
                  <a:srgbClr val="0070C0"/>
                </a:solidFill>
              </a:rPr>
              <a:t>both primitive data types as well as objects of a class </a:t>
            </a:r>
            <a:r>
              <a:rPr lang="en-US" sz="2000" dirty="0"/>
              <a:t>depending on the definition of the array. However, </a:t>
            </a:r>
            <a:r>
              <a:rPr lang="en-US" sz="2000" dirty="0" err="1"/>
              <a:t>ArrayList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only supports object entries, not the primitive data types</a:t>
            </a:r>
            <a:r>
              <a:rPr lang="en-US" sz="2000" dirty="0"/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11928" y="37376"/>
            <a:ext cx="6324600" cy="619782"/>
          </a:xfrm>
        </p:spPr>
        <p:txBody>
          <a:bodyPr>
            <a:normAutofit/>
          </a:bodyPr>
          <a:lstStyle/>
          <a:p>
            <a:r>
              <a:rPr lang="en-US" dirty="0"/>
              <a:t>Array V/s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70E4128-CB88-4E51-B378-5DE2B062C546}"/>
              </a:ext>
            </a:extLst>
          </p:cNvPr>
          <p:cNvSpPr txBox="1">
            <a:spLocks/>
          </p:cNvSpPr>
          <p:nvPr/>
        </p:nvSpPr>
        <p:spPr>
          <a:xfrm>
            <a:off x="70340" y="1882724"/>
            <a:ext cx="4343400" cy="480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40000" lnSpcReduction="2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0" dirty="0"/>
              <a:t>import </a:t>
            </a:r>
            <a:r>
              <a:rPr lang="en-US" sz="4500" dirty="0" err="1"/>
              <a:t>java.util.ArrayList</a:t>
            </a:r>
            <a:r>
              <a:rPr lang="en-US" sz="4500" dirty="0"/>
              <a:t>; </a:t>
            </a:r>
          </a:p>
          <a:p>
            <a:r>
              <a:rPr lang="en-US" sz="4500" dirty="0"/>
              <a:t>public class Test </a:t>
            </a:r>
          </a:p>
          <a:p>
            <a:r>
              <a:rPr lang="en-US" sz="4500" dirty="0"/>
              <a:t>{ </a:t>
            </a:r>
          </a:p>
          <a:p>
            <a:r>
              <a:rPr lang="en-US" sz="4500" dirty="0"/>
              <a:t>    public static void main(String </a:t>
            </a:r>
            <a:r>
              <a:rPr lang="en-US" sz="4500" dirty="0" err="1"/>
              <a:t>args</a:t>
            </a:r>
            <a:r>
              <a:rPr lang="en-US" sz="4500" dirty="0"/>
              <a:t>[]) </a:t>
            </a:r>
          </a:p>
          <a:p>
            <a:r>
              <a:rPr lang="en-US" sz="4500" dirty="0"/>
              <a:t>    { </a:t>
            </a:r>
          </a:p>
          <a:p>
            <a:r>
              <a:rPr lang="en-US" sz="4500" dirty="0"/>
              <a:t>       // allowed </a:t>
            </a:r>
          </a:p>
          <a:p>
            <a:r>
              <a:rPr lang="en-US" sz="4500" dirty="0"/>
              <a:t>        </a:t>
            </a:r>
            <a:r>
              <a:rPr lang="en-US" sz="4500" dirty="0">
                <a:solidFill>
                  <a:srgbClr val="0070C0"/>
                </a:solidFill>
              </a:rPr>
              <a:t>int[] array = new int[3]; </a:t>
            </a:r>
          </a:p>
          <a:p>
            <a:r>
              <a:rPr lang="en-US" sz="4500" dirty="0"/>
              <a:t>  </a:t>
            </a:r>
          </a:p>
          <a:p>
            <a:r>
              <a:rPr lang="en-US" sz="4500" dirty="0"/>
              <a:t>        // allowed, however, need to be </a:t>
            </a:r>
            <a:r>
              <a:rPr lang="en-US" sz="4500" dirty="0" err="1"/>
              <a:t>intialized</a:t>
            </a:r>
            <a:r>
              <a:rPr lang="en-US" sz="4500" dirty="0"/>
              <a:t> </a:t>
            </a:r>
          </a:p>
          <a:p>
            <a:r>
              <a:rPr lang="en-US" sz="4500" dirty="0"/>
              <a:t>        Test[] array1 = new Test[3]; </a:t>
            </a:r>
          </a:p>
          <a:p>
            <a:r>
              <a:rPr lang="en-US" sz="4500" dirty="0"/>
              <a:t>  </a:t>
            </a:r>
          </a:p>
          <a:p>
            <a:r>
              <a:rPr lang="en-US" sz="4500" dirty="0"/>
              <a:t>        </a:t>
            </a:r>
            <a:r>
              <a:rPr lang="en-US" sz="4500" dirty="0">
                <a:solidFill>
                  <a:schemeClr val="accent6">
                    <a:lumMod val="50000"/>
                  </a:schemeClr>
                </a:solidFill>
              </a:rPr>
              <a:t>/* not allowed (Uncommenting below line causes </a:t>
            </a:r>
          </a:p>
          <a:p>
            <a:r>
              <a:rPr lang="en-US" sz="4500" dirty="0">
                <a:solidFill>
                  <a:schemeClr val="accent6">
                    <a:lumMod val="50000"/>
                  </a:schemeClr>
                </a:solidFill>
              </a:rPr>
              <a:t>         compiler error) </a:t>
            </a:r>
          </a:p>
          <a:p>
            <a:r>
              <a:rPr lang="en-US" sz="4500" dirty="0"/>
              <a:t>        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4D8D760-D441-40A0-A186-F1D6BA8E15BD}"/>
              </a:ext>
            </a:extLst>
          </p:cNvPr>
          <p:cNvSpPr txBox="1">
            <a:spLocks/>
          </p:cNvSpPr>
          <p:nvPr/>
        </p:nvSpPr>
        <p:spPr>
          <a:xfrm>
            <a:off x="4610100" y="1913779"/>
            <a:ext cx="4381500" cy="4487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ArrayList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&lt;char&gt;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arrL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= new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ArrayList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&lt;char&gt;(); */</a:t>
            </a:r>
          </a:p>
          <a:p>
            <a:pPr marL="0" indent="0">
              <a:buNone/>
            </a:pP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dirty="0"/>
              <a:t>        // Allowed 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>
                <a:solidFill>
                  <a:srgbClr val="FF0000"/>
                </a:solidFill>
              </a:rPr>
              <a:t>ArrayList</a:t>
            </a:r>
            <a:r>
              <a:rPr lang="en-US" sz="1800" dirty="0">
                <a:solidFill>
                  <a:srgbClr val="FF0000"/>
                </a:solidFill>
              </a:rPr>
              <a:t>&lt;Integer&gt; arrL1 = new </a:t>
            </a:r>
            <a:r>
              <a:rPr lang="en-US" sz="1800" dirty="0" err="1">
                <a:solidFill>
                  <a:srgbClr val="FF0000"/>
                </a:solidFill>
              </a:rPr>
              <a:t>ArrayList</a:t>
            </a:r>
            <a:r>
              <a:rPr lang="en-US" sz="1800" dirty="0">
                <a:solidFill>
                  <a:srgbClr val="FF0000"/>
                </a:solidFill>
              </a:rPr>
              <a:t>&lt;&gt;();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    </a:t>
            </a:r>
            <a:r>
              <a:rPr lang="en-US" sz="1800" dirty="0" err="1">
                <a:solidFill>
                  <a:srgbClr val="FF0000"/>
                </a:solidFill>
              </a:rPr>
              <a:t>ArrayList</a:t>
            </a:r>
            <a:r>
              <a:rPr lang="en-US" sz="1800" dirty="0">
                <a:solidFill>
                  <a:srgbClr val="FF0000"/>
                </a:solidFill>
              </a:rPr>
              <a:t>&lt;String&gt; arrL2 = new </a:t>
            </a:r>
            <a:r>
              <a:rPr lang="en-US" sz="1800" dirty="0" err="1">
                <a:solidFill>
                  <a:srgbClr val="FF0000"/>
                </a:solidFill>
              </a:rPr>
              <a:t>ArrayList</a:t>
            </a:r>
            <a:r>
              <a:rPr lang="en-US" sz="1800" dirty="0">
                <a:solidFill>
                  <a:srgbClr val="FF0000"/>
                </a:solidFill>
              </a:rPr>
              <a:t>&lt;&gt;();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    </a:t>
            </a:r>
            <a:r>
              <a:rPr lang="en-US" sz="1800" dirty="0" err="1">
                <a:solidFill>
                  <a:srgbClr val="FF0000"/>
                </a:solidFill>
              </a:rPr>
              <a:t>ArrayList</a:t>
            </a:r>
            <a:r>
              <a:rPr lang="en-US" sz="1800" dirty="0">
                <a:solidFill>
                  <a:srgbClr val="FF0000"/>
                </a:solidFill>
              </a:rPr>
              <a:t>&lt;Object&gt; arrL3 = new </a:t>
            </a:r>
            <a:r>
              <a:rPr lang="en-US" sz="1800" dirty="0" err="1">
                <a:solidFill>
                  <a:srgbClr val="FF0000"/>
                </a:solidFill>
              </a:rPr>
              <a:t>ArrayList</a:t>
            </a:r>
            <a:r>
              <a:rPr lang="en-US" sz="1800" dirty="0">
                <a:solidFill>
                  <a:srgbClr val="FF0000"/>
                </a:solidFill>
              </a:rPr>
              <a:t>&lt;&gt;(); </a:t>
            </a:r>
          </a:p>
          <a:p>
            <a:pPr marL="0" indent="0">
              <a:buNone/>
            </a:pPr>
            <a:r>
              <a:rPr lang="en-US" sz="1800" dirty="0"/>
              <a:t>    } </a:t>
            </a:r>
          </a:p>
          <a:p>
            <a:pPr marL="0" indent="0">
              <a:buNone/>
            </a:pPr>
            <a:r>
              <a:rPr lang="en-US" sz="1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1994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A19899-2ED7-4F98-B9B6-164C4CE7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constructor is used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build an empty array 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00B050"/>
                </a:solidFill>
              </a:rPr>
              <a:t>ArrayList</a:t>
            </a:r>
            <a:r>
              <a:rPr lang="en-GB" sz="2400" dirty="0">
                <a:solidFill>
                  <a:srgbClr val="00B050"/>
                </a:solidFill>
              </a:rPr>
              <a:t> </a:t>
            </a:r>
            <a:r>
              <a:rPr lang="en-GB" sz="2400" dirty="0" err="1">
                <a:solidFill>
                  <a:srgbClr val="00B050"/>
                </a:solidFill>
              </a:rPr>
              <a:t>arr</a:t>
            </a:r>
            <a:r>
              <a:rPr lang="en-GB" sz="2400" dirty="0">
                <a:solidFill>
                  <a:srgbClr val="00B050"/>
                </a:solidFill>
              </a:rPr>
              <a:t> = new </a:t>
            </a:r>
            <a:r>
              <a:rPr lang="en-GB" sz="2400" dirty="0" err="1">
                <a:solidFill>
                  <a:srgbClr val="00B050"/>
                </a:solidFill>
              </a:rPr>
              <a:t>ArrayList</a:t>
            </a:r>
            <a:r>
              <a:rPr lang="en-GB" sz="2400" dirty="0">
                <a:solidFill>
                  <a:srgbClr val="00B050"/>
                </a:solidFill>
              </a:rPr>
              <a:t>();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(Collection c)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constructor is used 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an array list initialized with the elements from collection c.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00B050"/>
                </a:solidFill>
              </a:rPr>
              <a:t>ArrayList</a:t>
            </a:r>
            <a:r>
              <a:rPr lang="en-GB" sz="2400" dirty="0">
                <a:solidFill>
                  <a:srgbClr val="00B050"/>
                </a:solidFill>
              </a:rPr>
              <a:t> </a:t>
            </a:r>
            <a:r>
              <a:rPr lang="en-GB" sz="2400" dirty="0" err="1">
                <a:solidFill>
                  <a:srgbClr val="00B050"/>
                </a:solidFill>
              </a:rPr>
              <a:t>arr</a:t>
            </a:r>
            <a:r>
              <a:rPr lang="en-GB" sz="2400" dirty="0">
                <a:solidFill>
                  <a:srgbClr val="00B050"/>
                </a:solidFill>
              </a:rPr>
              <a:t> = new </a:t>
            </a:r>
            <a:r>
              <a:rPr lang="en-GB" sz="2400" dirty="0" err="1">
                <a:solidFill>
                  <a:srgbClr val="00B050"/>
                </a:solidFill>
              </a:rPr>
              <a:t>ArrayList</a:t>
            </a:r>
            <a:r>
              <a:rPr lang="en-GB" sz="2400" dirty="0">
                <a:solidFill>
                  <a:srgbClr val="00B050"/>
                </a:solidFill>
              </a:rPr>
              <a:t>(c);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capacity)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constructor is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build an array list with initial capacity being specified.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GB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GB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GB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111BA-7A34-4D3C-B9A0-386682081F3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330299"/>
            <a:ext cx="6324600" cy="363845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14400" dirty="0" err="1">
                <a:solidFill>
                  <a:prstClr val="black"/>
                </a:solidFill>
              </a:rPr>
              <a:t>ArrayList</a:t>
            </a:r>
            <a:r>
              <a:rPr lang="en-US" sz="14400" dirty="0">
                <a:solidFill>
                  <a:prstClr val="black"/>
                </a:solidFill>
              </a:rPr>
              <a:t> Constructor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88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A73D-330B-4344-8EBC-9046F701CA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 err="1"/>
              <a:t>ArrayList</a:t>
            </a:r>
            <a:r>
              <a:rPr lang="en-GB" dirty="0"/>
              <a:t> Example 1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CD31D4-A2C6-47CE-B815-3C3C1B403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845097"/>
            <a:ext cx="4495800" cy="586050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/>
              <a:t>import java.io.*; </a:t>
            </a:r>
          </a:p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public class </a:t>
            </a:r>
            <a:r>
              <a:rPr lang="en-US" dirty="0" err="1"/>
              <a:t>arrayli</a:t>
            </a:r>
            <a:r>
              <a:rPr lang="en-US" dirty="0"/>
              <a:t>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r>
              <a:rPr lang="en-US" dirty="0"/>
              <a:t>    { </a:t>
            </a:r>
          </a:p>
          <a:p>
            <a:r>
              <a:rPr lang="en-US" dirty="0"/>
              <a:t>        // size of </a:t>
            </a:r>
            <a:r>
              <a:rPr lang="en-US" dirty="0" err="1"/>
              <a:t>ArrayList</a:t>
            </a:r>
            <a:r>
              <a:rPr lang="en-US" dirty="0"/>
              <a:t> 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n = 5;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//declaring </a:t>
            </a:r>
            <a:r>
              <a:rPr lang="en-US" dirty="0" err="1"/>
              <a:t>ArrayList</a:t>
            </a:r>
            <a:r>
              <a:rPr lang="en-US" dirty="0"/>
              <a:t> with initial size n </a:t>
            </a:r>
          </a:p>
          <a:p>
            <a:r>
              <a:rPr lang="en-US" dirty="0"/>
              <a:t>        </a:t>
            </a:r>
            <a:r>
              <a:rPr lang="en-US" dirty="0" err="1"/>
              <a:t>ArrayList</a:t>
            </a:r>
            <a:r>
              <a:rPr lang="en-US" dirty="0"/>
              <a:t>&lt;Integer&gt; </a:t>
            </a:r>
            <a:r>
              <a:rPr lang="en-US" dirty="0" err="1"/>
              <a:t>arrli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&lt;Integer&gt;(n);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 // Appending the new element at the end of the list </a:t>
            </a:r>
          </a:p>
          <a:p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&lt;=n;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            </a:t>
            </a:r>
            <a:r>
              <a:rPr lang="en-US" dirty="0" err="1">
                <a:solidFill>
                  <a:srgbClr val="FF0000"/>
                </a:solidFill>
              </a:rPr>
              <a:t>arrli.add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); 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D56E54C-B1C3-41BF-9EFE-4221021CCC18}"/>
              </a:ext>
            </a:extLst>
          </p:cNvPr>
          <p:cNvSpPr txBox="1">
            <a:spLocks/>
          </p:cNvSpPr>
          <p:nvPr/>
        </p:nvSpPr>
        <p:spPr>
          <a:xfrm>
            <a:off x="4648200" y="851887"/>
            <a:ext cx="4343400" cy="5853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// Printing elements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arrli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  // Remove element at index 3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FF0000"/>
                </a:solidFill>
              </a:rPr>
              <a:t>arrli.remove</a:t>
            </a:r>
            <a:r>
              <a:rPr lang="en-US" dirty="0">
                <a:solidFill>
                  <a:srgbClr val="FF0000"/>
                </a:solidFill>
              </a:rPr>
              <a:t>(3);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  // Displaying </a:t>
            </a:r>
            <a:r>
              <a:rPr lang="en-US" dirty="0" err="1"/>
              <a:t>ArrayList</a:t>
            </a:r>
            <a:r>
              <a:rPr lang="en-US" dirty="0"/>
              <a:t> after deletion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arrli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// Printing elements one by one </a:t>
            </a:r>
          </a:p>
          <a:p>
            <a:pPr marL="0" indent="0">
              <a:buNone/>
            </a:pPr>
            <a:r>
              <a:rPr lang="en-US" dirty="0"/>
              <a:t>   for (int </a:t>
            </a:r>
            <a:r>
              <a:rPr lang="en-US" dirty="0" err="1"/>
              <a:t>i</a:t>
            </a:r>
            <a:r>
              <a:rPr lang="en-US" dirty="0"/>
              <a:t>=0</a:t>
            </a:r>
            <a:r>
              <a:rPr lang="en-US" dirty="0">
                <a:solidFill>
                  <a:srgbClr val="FF0000"/>
                </a:solidFill>
              </a:rPr>
              <a:t>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arrli.size</a:t>
            </a:r>
            <a:r>
              <a:rPr lang="en-US" dirty="0">
                <a:solidFill>
                  <a:srgbClr val="FF0000"/>
                </a:solidFill>
              </a:rPr>
              <a:t>();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arrli.get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)+" </a:t>
            </a:r>
            <a:r>
              <a:rPr lang="en-US" dirty="0"/>
              <a:t>");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[1, 2, 3, 4, 5]</a:t>
            </a:r>
          </a:p>
          <a:p>
            <a:pPr marL="0" indent="0">
              <a:buNone/>
            </a:pPr>
            <a:r>
              <a:rPr lang="en-US" dirty="0"/>
              <a:t>[1, 2, 3, 5]</a:t>
            </a:r>
          </a:p>
          <a:p>
            <a:pPr marL="0" indent="0">
              <a:buNone/>
            </a:pPr>
            <a:r>
              <a:rPr lang="en-US" dirty="0"/>
              <a:t>1 2 3 5 </a:t>
            </a:r>
          </a:p>
        </p:txBody>
      </p:sp>
    </p:spTree>
    <p:extLst>
      <p:ext uri="{BB962C8B-B14F-4D97-AF65-F5344CB8AC3E}">
        <p14:creationId xmlns:p14="http://schemas.microsoft.com/office/powerpoint/2010/main" val="263193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2161</TotalTime>
  <Words>2382</Words>
  <Application>Microsoft Office PowerPoint</Application>
  <PresentationFormat>On-screen Show (4:3)</PresentationFormat>
  <Paragraphs>364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Object Oriented Programming  CS F213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207</cp:revision>
  <dcterms:created xsi:type="dcterms:W3CDTF">2011-09-14T09:42:05Z</dcterms:created>
  <dcterms:modified xsi:type="dcterms:W3CDTF">2020-11-04T05:55:58Z</dcterms:modified>
</cp:coreProperties>
</file>