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313" r:id="rId3"/>
    <p:sldId id="328" r:id="rId4"/>
    <p:sldId id="329" r:id="rId5"/>
    <p:sldId id="330" r:id="rId6"/>
    <p:sldId id="331" r:id="rId7"/>
    <p:sldId id="332" r:id="rId8"/>
    <p:sldId id="333" r:id="rId9"/>
    <p:sldId id="336" r:id="rId10"/>
    <p:sldId id="337" r:id="rId11"/>
    <p:sldId id="334" r:id="rId12"/>
    <p:sldId id="335" r:id="rId13"/>
    <p:sldId id="338" r:id="rId14"/>
    <p:sldId id="339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terators-in-java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FD033E-1972-479C-B5D3-2E9107AE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clone(): </a:t>
            </a:r>
            <a:r>
              <a:rPr lang="en-GB" dirty="0"/>
              <a:t>method create a new </a:t>
            </a:r>
            <a:r>
              <a:rPr lang="en-GB" dirty="0" err="1"/>
              <a:t>ArrayList</a:t>
            </a:r>
            <a:r>
              <a:rPr lang="en-GB" dirty="0"/>
              <a:t> and then copies backing array to cloned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B10D-AAB9-4DC6-B2B5-44FC1B497A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 err="1">
                <a:solidFill>
                  <a:prstClr val="black"/>
                </a:solidFill>
              </a:rPr>
              <a:t>ArrayList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Mehods</a:t>
            </a:r>
            <a:r>
              <a:rPr lang="en-GB" dirty="0">
                <a:solidFill>
                  <a:prstClr val="black"/>
                </a:solidFill>
              </a:rPr>
              <a:t> (2)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539007-4828-4129-96DD-761BB6A7763D}"/>
              </a:ext>
            </a:extLst>
          </p:cNvPr>
          <p:cNvSpPr/>
          <p:nvPr/>
        </p:nvSpPr>
        <p:spPr>
          <a:xfrm>
            <a:off x="381000" y="1700857"/>
            <a:ext cx="8053552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4: </a:t>
            </a:r>
            <a:r>
              <a:rPr lang="en-GB" dirty="0" err="1"/>
              <a:t>ArrayList</a:t>
            </a:r>
            <a:r>
              <a:rPr lang="en-GB" dirty="0"/>
              <a:t> Clone </a:t>
            </a:r>
          </a:p>
          <a:p>
            <a:r>
              <a:rPr lang="en-GB" dirty="0"/>
              <a:t>import </a:t>
            </a:r>
            <a:r>
              <a:rPr lang="en-GB" dirty="0" err="1"/>
              <a:t>java.util.ArrayList</a:t>
            </a:r>
            <a:r>
              <a:rPr lang="en-GB" dirty="0"/>
              <a:t>;</a:t>
            </a:r>
          </a:p>
          <a:p>
            <a:r>
              <a:rPr lang="en-GB" dirty="0"/>
              <a:t> public class </a:t>
            </a:r>
            <a:r>
              <a:rPr lang="en-GB" dirty="0" err="1"/>
              <a:t>ArrayListExample</a:t>
            </a:r>
            <a:r>
              <a:rPr lang="en-GB" dirty="0"/>
              <a:t>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public static void main(String[] </a:t>
            </a:r>
            <a:r>
              <a:rPr lang="en-GB" dirty="0" err="1"/>
              <a:t>args</a:t>
            </a:r>
            <a:r>
              <a:rPr lang="en-GB" dirty="0"/>
              <a:t>) 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ArrayList</a:t>
            </a:r>
            <a:r>
              <a:rPr lang="en-GB" dirty="0"/>
              <a:t>&lt;String&gt; </a:t>
            </a:r>
            <a:r>
              <a:rPr lang="en-GB" dirty="0" err="1"/>
              <a:t>arrayListObject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&lt;&gt;(); </a:t>
            </a:r>
          </a:p>
          <a:p>
            <a:r>
              <a:rPr lang="en-GB" dirty="0"/>
              <a:t>        </a:t>
            </a:r>
            <a:r>
              <a:rPr lang="en-GB" dirty="0" err="1"/>
              <a:t>arrayListObject.add</a:t>
            </a:r>
            <a:r>
              <a:rPr lang="en-GB" dirty="0"/>
              <a:t>("A");</a:t>
            </a:r>
          </a:p>
          <a:p>
            <a:r>
              <a:rPr lang="en-GB" dirty="0"/>
              <a:t>        </a:t>
            </a:r>
            <a:r>
              <a:rPr lang="en-GB" dirty="0" err="1"/>
              <a:t>arrayListObject.add</a:t>
            </a:r>
            <a:r>
              <a:rPr lang="en-GB" dirty="0"/>
              <a:t>("B");</a:t>
            </a:r>
          </a:p>
          <a:p>
            <a:r>
              <a:rPr lang="en-GB" dirty="0"/>
              <a:t>        </a:t>
            </a:r>
            <a:r>
              <a:rPr lang="en-GB" dirty="0" err="1"/>
              <a:t>arrayListObject.add</a:t>
            </a:r>
            <a:r>
              <a:rPr lang="en-GB" dirty="0"/>
              <a:t>("C");</a:t>
            </a:r>
          </a:p>
          <a:p>
            <a:r>
              <a:rPr lang="en-GB" dirty="0"/>
              <a:t>        </a:t>
            </a:r>
            <a:r>
              <a:rPr lang="en-GB" dirty="0" err="1"/>
              <a:t>arrayListObject.add</a:t>
            </a:r>
            <a:r>
              <a:rPr lang="en-GB" dirty="0"/>
              <a:t>("D");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arrayListObject</a:t>
            </a:r>
            <a:r>
              <a:rPr lang="en-GB" dirty="0"/>
              <a:t>);   </a:t>
            </a:r>
          </a:p>
          <a:p>
            <a:r>
              <a:rPr lang="en-GB" dirty="0"/>
              <a:t>         </a:t>
            </a:r>
          </a:p>
          <a:p>
            <a:r>
              <a:rPr lang="en-GB" dirty="0"/>
              <a:t>        </a:t>
            </a:r>
            <a:r>
              <a:rPr lang="en-GB" dirty="0" err="1">
                <a:solidFill>
                  <a:srgbClr val="FF0000"/>
                </a:solidFill>
              </a:rPr>
              <a:t>ArrayList</a:t>
            </a:r>
            <a:r>
              <a:rPr lang="en-GB" dirty="0">
                <a:solidFill>
                  <a:srgbClr val="FF0000"/>
                </a:solidFill>
              </a:rPr>
              <a:t>&lt;String&gt; </a:t>
            </a:r>
            <a:r>
              <a:rPr lang="en-GB" dirty="0" err="1">
                <a:solidFill>
                  <a:srgbClr val="FF0000"/>
                </a:solidFill>
              </a:rPr>
              <a:t>arrayListClone</a:t>
            </a:r>
            <a:r>
              <a:rPr lang="en-GB" dirty="0">
                <a:solidFill>
                  <a:srgbClr val="FF0000"/>
                </a:solidFill>
              </a:rPr>
              <a:t> =  (</a:t>
            </a:r>
            <a:r>
              <a:rPr lang="en-GB" dirty="0" err="1">
                <a:solidFill>
                  <a:srgbClr val="FF0000"/>
                </a:solidFill>
              </a:rPr>
              <a:t>ArrayList</a:t>
            </a:r>
            <a:r>
              <a:rPr lang="en-GB" dirty="0">
                <a:solidFill>
                  <a:srgbClr val="FF0000"/>
                </a:solidFill>
              </a:rPr>
              <a:t>&lt;String&gt;) </a:t>
            </a:r>
            <a:r>
              <a:rPr lang="en-GB" dirty="0" err="1">
                <a:solidFill>
                  <a:srgbClr val="FF0000"/>
                </a:solidFill>
              </a:rPr>
              <a:t>arrayListObject.clone</a:t>
            </a:r>
            <a:r>
              <a:rPr lang="en-GB" dirty="0">
                <a:solidFill>
                  <a:srgbClr val="FF0000"/>
                </a:solidFill>
              </a:rPr>
              <a:t>();</a:t>
            </a:r>
          </a:p>
          <a:p>
            <a:r>
              <a:rPr lang="en-GB" dirty="0"/>
              <a:t>         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arrayListClone</a:t>
            </a:r>
            <a:r>
              <a:rPr lang="en-GB" dirty="0"/>
              <a:t>);   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6D862-CD59-4B9F-8881-487CCF74DF5A}"/>
              </a:ext>
            </a:extLst>
          </p:cNvPr>
          <p:cNvSpPr/>
          <p:nvPr/>
        </p:nvSpPr>
        <p:spPr>
          <a:xfrm>
            <a:off x="6536528" y="2286000"/>
            <a:ext cx="138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Output: </a:t>
            </a:r>
          </a:p>
          <a:p>
            <a:r>
              <a:rPr lang="pt-BR" dirty="0"/>
              <a:t>[A, B, C, D]</a:t>
            </a:r>
          </a:p>
          <a:p>
            <a:r>
              <a:rPr lang="pt-BR" dirty="0"/>
              <a:t>[A, B, C, D]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48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E00E9-D39A-429C-993F-B0CB9516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42039"/>
            <a:ext cx="8779672" cy="589910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add(Object item): </a:t>
            </a:r>
            <a:r>
              <a:rPr lang="en-GB" dirty="0"/>
              <a:t>It adds the item at the end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llistobj.add</a:t>
            </a:r>
            <a:r>
              <a:rPr lang="en-GB" dirty="0">
                <a:solidFill>
                  <a:srgbClr val="00B0F0"/>
                </a:solidFill>
              </a:rPr>
              <a:t>("Hello");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void add(int index, Object item): </a:t>
            </a:r>
            <a:r>
              <a:rPr lang="en-GB" dirty="0"/>
              <a:t>It adds an item at the given index of the </a:t>
            </a:r>
            <a:r>
              <a:rPr lang="en-GB" dirty="0" err="1"/>
              <a:t>the</a:t>
            </a:r>
            <a:r>
              <a:rPr lang="en-GB" dirty="0"/>
              <a:t>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llistobj.add</a:t>
            </a:r>
            <a:r>
              <a:rPr lang="en-GB" dirty="0">
                <a:solidFill>
                  <a:srgbClr val="00B0F0"/>
                </a:solidFill>
              </a:rPr>
              <a:t>(2, "bye");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addAll</a:t>
            </a:r>
            <a:r>
              <a:rPr lang="en-GB" dirty="0">
                <a:solidFill>
                  <a:srgbClr val="FF0000"/>
                </a:solidFill>
              </a:rPr>
              <a:t>(Collection c): </a:t>
            </a:r>
            <a:r>
              <a:rPr lang="en-GB" dirty="0"/>
              <a:t>It adds all the elements of the specified collection c to the list. It throws </a:t>
            </a:r>
            <a:r>
              <a:rPr lang="en-GB" dirty="0" err="1"/>
              <a:t>NullPointerException</a:t>
            </a:r>
            <a:r>
              <a:rPr lang="en-GB" dirty="0"/>
              <a:t> if the specified collection is null.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LinkedList&lt;String&gt; </a:t>
            </a:r>
            <a:r>
              <a:rPr lang="en-GB" dirty="0" err="1">
                <a:solidFill>
                  <a:srgbClr val="00B0F0"/>
                </a:solidFill>
              </a:rPr>
              <a:t>llistobj</a:t>
            </a:r>
            <a:r>
              <a:rPr lang="en-GB" dirty="0">
                <a:solidFill>
                  <a:srgbClr val="00B0F0"/>
                </a:solidFill>
              </a:rPr>
              <a:t> = new LinkedList&lt;String&gt;();</a:t>
            </a:r>
          </a:p>
          <a:p>
            <a:pPr marL="800100" lvl="2" indent="0">
              <a:buNone/>
            </a:pPr>
            <a:r>
              <a:rPr lang="en-GB" dirty="0" err="1">
                <a:solidFill>
                  <a:srgbClr val="00B0F0"/>
                </a:solidFill>
              </a:rPr>
              <a:t>ArrayList</a:t>
            </a:r>
            <a:r>
              <a:rPr lang="en-GB" dirty="0">
                <a:solidFill>
                  <a:srgbClr val="00B0F0"/>
                </a:solidFill>
              </a:rPr>
              <a:t>&lt;String&gt; </a:t>
            </a:r>
            <a:r>
              <a:rPr lang="en-GB" dirty="0" err="1">
                <a:solidFill>
                  <a:srgbClr val="00B0F0"/>
                </a:solidFill>
              </a:rPr>
              <a:t>arraylist</a:t>
            </a:r>
            <a:r>
              <a:rPr lang="en-GB" dirty="0">
                <a:solidFill>
                  <a:srgbClr val="00B0F0"/>
                </a:solidFill>
              </a:rPr>
              <a:t>= new </a:t>
            </a:r>
            <a:r>
              <a:rPr lang="en-GB" dirty="0" err="1">
                <a:solidFill>
                  <a:srgbClr val="00B0F0"/>
                </a:solidFill>
              </a:rPr>
              <a:t>ArrayList</a:t>
            </a:r>
            <a:r>
              <a:rPr lang="en-GB" dirty="0">
                <a:solidFill>
                  <a:srgbClr val="00B0F0"/>
                </a:solidFill>
              </a:rPr>
              <a:t>&lt;String&gt;();</a:t>
            </a:r>
          </a:p>
          <a:p>
            <a:pPr marL="800100" lvl="2" indent="0">
              <a:buNone/>
            </a:pPr>
            <a:r>
              <a:rPr lang="en-GB" dirty="0" err="1">
                <a:solidFill>
                  <a:srgbClr val="00B0F0"/>
                </a:solidFill>
              </a:rPr>
              <a:t>arraylist.add</a:t>
            </a:r>
            <a:r>
              <a:rPr lang="en-GB" dirty="0">
                <a:solidFill>
                  <a:srgbClr val="00B0F0"/>
                </a:solidFill>
              </a:rPr>
              <a:t>("String1");</a:t>
            </a:r>
          </a:p>
          <a:p>
            <a:pPr marL="800100" lvl="2" indent="0">
              <a:buNone/>
            </a:pPr>
            <a:r>
              <a:rPr lang="en-GB" dirty="0" err="1">
                <a:solidFill>
                  <a:srgbClr val="00B0F0"/>
                </a:solidFill>
              </a:rPr>
              <a:t>arraylist.add</a:t>
            </a:r>
            <a:r>
              <a:rPr lang="en-GB" dirty="0">
                <a:solidFill>
                  <a:srgbClr val="00B0F0"/>
                </a:solidFill>
              </a:rPr>
              <a:t>("String2");</a:t>
            </a:r>
          </a:p>
          <a:p>
            <a:pPr marL="800100" lvl="2" indent="0">
              <a:buNone/>
            </a:pPr>
            <a:r>
              <a:rPr lang="en-GB" dirty="0" err="1">
                <a:solidFill>
                  <a:srgbClr val="00B0F0"/>
                </a:solidFill>
              </a:rPr>
              <a:t>llistobj.addAll</a:t>
            </a:r>
            <a:r>
              <a:rPr lang="en-GB" dirty="0">
                <a:solidFill>
                  <a:srgbClr val="00B0F0"/>
                </a:solidFill>
              </a:rPr>
              <a:t>(</a:t>
            </a:r>
            <a:r>
              <a:rPr lang="en-GB" dirty="0" err="1">
                <a:solidFill>
                  <a:srgbClr val="00B0F0"/>
                </a:solidFill>
              </a:rPr>
              <a:t>arraylist</a:t>
            </a:r>
            <a:r>
              <a:rPr lang="en-GB" dirty="0">
                <a:solidFill>
                  <a:srgbClr val="00B0F0"/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void </a:t>
            </a:r>
            <a:r>
              <a:rPr lang="en-GB" dirty="0" err="1">
                <a:solidFill>
                  <a:srgbClr val="FF0000"/>
                </a:solidFill>
              </a:rPr>
              <a:t>addFirst</a:t>
            </a:r>
            <a:r>
              <a:rPr lang="en-GB" dirty="0">
                <a:solidFill>
                  <a:srgbClr val="FF0000"/>
                </a:solidFill>
              </a:rPr>
              <a:t>(Object item): </a:t>
            </a:r>
            <a:r>
              <a:rPr lang="en-GB" dirty="0"/>
              <a:t>It adds the item (or element) at the first position in the list.</a:t>
            </a:r>
            <a:endParaRPr lang="en-GB" dirty="0">
              <a:solidFill>
                <a:srgbClr val="00B0F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llistobj.addFirst</a:t>
            </a:r>
            <a:r>
              <a:rPr lang="en-GB" dirty="0">
                <a:solidFill>
                  <a:srgbClr val="00B0F0"/>
                </a:solidFill>
              </a:rPr>
              <a:t>("text");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void </a:t>
            </a:r>
            <a:r>
              <a:rPr lang="en-GB" dirty="0" err="1">
                <a:solidFill>
                  <a:srgbClr val="FF0000"/>
                </a:solidFill>
              </a:rPr>
              <a:t>addLast</a:t>
            </a:r>
            <a:r>
              <a:rPr lang="en-GB" dirty="0">
                <a:solidFill>
                  <a:srgbClr val="FF0000"/>
                </a:solidFill>
              </a:rPr>
              <a:t>(Object item): </a:t>
            </a:r>
            <a:r>
              <a:rPr lang="en-GB" dirty="0"/>
              <a:t>It inserts the specified item at the end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llistobj.addLast</a:t>
            </a:r>
            <a:r>
              <a:rPr lang="en-GB" dirty="0">
                <a:solidFill>
                  <a:srgbClr val="00B0F0"/>
                </a:solidFill>
              </a:rPr>
              <a:t>("Chaitanya");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69CF-1EFF-451E-8833-FA1F3B424C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LinkList</a:t>
            </a:r>
            <a:r>
              <a:rPr lang="en-GB" dirty="0"/>
              <a:t> </a:t>
            </a:r>
            <a:r>
              <a:rPr lang="en-GB" dirty="0" err="1"/>
              <a:t>Mehods</a:t>
            </a:r>
            <a:r>
              <a:rPr lang="en-GB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6956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AF229-B104-4443-BA1B-59DF046C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void clear(): </a:t>
            </a:r>
            <a:r>
              <a:rPr lang="en-GB" dirty="0"/>
              <a:t>It removes all the elements of a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llistobj.clear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clone(): </a:t>
            </a:r>
            <a:r>
              <a:rPr lang="en-GB" dirty="0"/>
              <a:t>It returns the copy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Object str= </a:t>
            </a:r>
            <a:r>
              <a:rPr lang="en-GB" dirty="0" err="1">
                <a:solidFill>
                  <a:srgbClr val="00B0F0"/>
                </a:solidFill>
              </a:rPr>
              <a:t>llistobj.clone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 	</a:t>
            </a:r>
            <a:r>
              <a:rPr lang="en-GB" dirty="0" err="1">
                <a:solidFill>
                  <a:srgbClr val="00B0F0"/>
                </a:solidFill>
              </a:rPr>
              <a:t>System.out.println</a:t>
            </a:r>
            <a:r>
              <a:rPr lang="en-GB" dirty="0">
                <a:solidFill>
                  <a:srgbClr val="00B0F0"/>
                </a:solidFill>
              </a:rPr>
              <a:t>(str);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contains(Object item): </a:t>
            </a:r>
            <a:r>
              <a:rPr lang="en-GB" dirty="0"/>
              <a:t>It checks whether the given item is present in the list or not. If the item is present then it returns true else false.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boolean</a:t>
            </a:r>
            <a:r>
              <a:rPr lang="en-GB" dirty="0">
                <a:solidFill>
                  <a:srgbClr val="00B0F0"/>
                </a:solidFill>
              </a:rPr>
              <a:t> var = </a:t>
            </a:r>
            <a:r>
              <a:rPr lang="en-GB" dirty="0" err="1">
                <a:solidFill>
                  <a:srgbClr val="00B0F0"/>
                </a:solidFill>
              </a:rPr>
              <a:t>llistobj.contains</a:t>
            </a:r>
            <a:r>
              <a:rPr lang="en-GB" dirty="0">
                <a:solidFill>
                  <a:srgbClr val="00B0F0"/>
                </a:solidFill>
              </a:rPr>
              <a:t>("</a:t>
            </a:r>
            <a:r>
              <a:rPr lang="en-GB" dirty="0" err="1">
                <a:solidFill>
                  <a:srgbClr val="00B0F0"/>
                </a:solidFill>
              </a:rPr>
              <a:t>TestString</a:t>
            </a:r>
            <a:r>
              <a:rPr lang="en-GB" dirty="0">
                <a:solidFill>
                  <a:srgbClr val="00B0F0"/>
                </a:solidFill>
              </a:rPr>
              <a:t>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get(int index): </a:t>
            </a:r>
            <a:r>
              <a:rPr lang="en-GB" dirty="0"/>
              <a:t>It returns the item of the specified index from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Object var = </a:t>
            </a:r>
            <a:r>
              <a:rPr lang="en-GB" dirty="0" err="1">
                <a:solidFill>
                  <a:srgbClr val="00B0F0"/>
                </a:solidFill>
              </a:rPr>
              <a:t>llistobj.get</a:t>
            </a:r>
            <a:r>
              <a:rPr lang="en-GB" dirty="0">
                <a:solidFill>
                  <a:srgbClr val="00B0F0"/>
                </a:solidFill>
              </a:rPr>
              <a:t>(2);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</a:t>
            </a:r>
            <a:r>
              <a:rPr lang="en-GB" dirty="0" err="1">
                <a:solidFill>
                  <a:srgbClr val="FF0000"/>
                </a:solidFill>
              </a:rPr>
              <a:t>getFirst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It fetches the first item from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Object var = </a:t>
            </a:r>
            <a:r>
              <a:rPr lang="en-GB" dirty="0" err="1">
                <a:solidFill>
                  <a:srgbClr val="00B0F0"/>
                </a:solidFill>
              </a:rPr>
              <a:t>llistobj.getFirst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</a:t>
            </a:r>
            <a:r>
              <a:rPr lang="en-GB" dirty="0" err="1">
                <a:solidFill>
                  <a:srgbClr val="FF0000"/>
                </a:solidFill>
              </a:rPr>
              <a:t>getLast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It fetches the last item from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Object var= </a:t>
            </a:r>
            <a:r>
              <a:rPr lang="en-GB" dirty="0" err="1">
                <a:solidFill>
                  <a:srgbClr val="00B0F0"/>
                </a:solidFill>
              </a:rPr>
              <a:t>llistobj.getLast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0" indent="0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F81A-6B26-46D7-AF93-B987C60472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 err="1"/>
              <a:t>LinkList</a:t>
            </a:r>
            <a:r>
              <a:rPr lang="en-GB" sz="14400" dirty="0"/>
              <a:t> </a:t>
            </a:r>
            <a:r>
              <a:rPr lang="en-GB" sz="14400" dirty="0" err="1"/>
              <a:t>Mehods</a:t>
            </a:r>
            <a:r>
              <a:rPr lang="en-GB" sz="14400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8810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29C665-47D6-4EBE-B259-EFB3DB73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indexOf</a:t>
            </a:r>
            <a:r>
              <a:rPr lang="en-GB" dirty="0">
                <a:solidFill>
                  <a:srgbClr val="FF0000"/>
                </a:solidFill>
              </a:rPr>
              <a:t>(Object item): </a:t>
            </a:r>
            <a:r>
              <a:rPr lang="en-GB" dirty="0"/>
              <a:t>It returns the index of the specified item.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llistobj.indexOf</a:t>
            </a:r>
            <a:r>
              <a:rPr lang="en-GB" dirty="0">
                <a:solidFill>
                  <a:srgbClr val="00B0F0"/>
                </a:solidFill>
              </a:rPr>
              <a:t>("bye");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lastIndexOf</a:t>
            </a:r>
            <a:r>
              <a:rPr lang="en-GB" dirty="0">
                <a:solidFill>
                  <a:srgbClr val="FF0000"/>
                </a:solidFill>
              </a:rPr>
              <a:t>(Object item): </a:t>
            </a:r>
            <a:r>
              <a:rPr lang="en-GB" dirty="0"/>
              <a:t>It returns the index of last occurrence of the specified element.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int </a:t>
            </a:r>
            <a:r>
              <a:rPr lang="en-GB" dirty="0" err="1">
                <a:solidFill>
                  <a:srgbClr val="00B0F0"/>
                </a:solidFill>
              </a:rPr>
              <a:t>pos</a:t>
            </a:r>
            <a:r>
              <a:rPr lang="en-GB" dirty="0">
                <a:solidFill>
                  <a:srgbClr val="00B0F0"/>
                </a:solidFill>
              </a:rPr>
              <a:t> = </a:t>
            </a:r>
            <a:r>
              <a:rPr lang="en-GB" dirty="0" err="1">
                <a:solidFill>
                  <a:srgbClr val="00B0F0"/>
                </a:solidFill>
              </a:rPr>
              <a:t>llistobj.lastIndexOf</a:t>
            </a:r>
            <a:r>
              <a:rPr lang="en-GB" dirty="0">
                <a:solidFill>
                  <a:srgbClr val="00B0F0"/>
                </a:solidFill>
              </a:rPr>
              <a:t>("hello);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poll(): </a:t>
            </a:r>
            <a:r>
              <a:rPr lang="en-GB" dirty="0"/>
              <a:t>It returns and removes the first item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Object o = </a:t>
            </a:r>
            <a:r>
              <a:rPr lang="en-GB" dirty="0" err="1">
                <a:solidFill>
                  <a:srgbClr val="00B0F0"/>
                </a:solidFill>
              </a:rPr>
              <a:t>llistobj.poll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</a:t>
            </a:r>
            <a:r>
              <a:rPr lang="en-GB" dirty="0" err="1">
                <a:solidFill>
                  <a:srgbClr val="FF0000"/>
                </a:solidFill>
              </a:rPr>
              <a:t>pollFirst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same as poll() method. Removes the first item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Object o = </a:t>
            </a:r>
            <a:r>
              <a:rPr lang="en-GB" dirty="0" err="1">
                <a:solidFill>
                  <a:srgbClr val="00B0F0"/>
                </a:solidFill>
              </a:rPr>
              <a:t>llistobj.pollFirst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</a:t>
            </a:r>
            <a:r>
              <a:rPr lang="en-GB" dirty="0" err="1">
                <a:solidFill>
                  <a:srgbClr val="FF0000"/>
                </a:solidFill>
              </a:rPr>
              <a:t>pollLast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It returns and removes the last element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Object o = </a:t>
            </a:r>
            <a:r>
              <a:rPr lang="en-GB" dirty="0" err="1">
                <a:solidFill>
                  <a:srgbClr val="00B0F0"/>
                </a:solidFill>
              </a:rPr>
              <a:t>llistobj.pollLast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remove(): </a:t>
            </a:r>
            <a:r>
              <a:rPr lang="en-GB" dirty="0"/>
              <a:t>It removes the first element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llistobj.remove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remove(int index): </a:t>
            </a:r>
            <a:r>
              <a:rPr lang="en-GB" dirty="0"/>
              <a:t>It removes the item from the list which is present at the specified index.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llistobj.remove</a:t>
            </a:r>
            <a:r>
              <a:rPr lang="en-GB" dirty="0">
                <a:solidFill>
                  <a:srgbClr val="00B0F0"/>
                </a:solidFill>
              </a:rPr>
              <a:t>(4);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3BA3-EB88-467B-9790-AD361CCDCC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LinkList</a:t>
            </a:r>
            <a:r>
              <a:rPr lang="en-GB" dirty="0"/>
              <a:t> </a:t>
            </a:r>
            <a:r>
              <a:rPr lang="en-GB" dirty="0" err="1"/>
              <a:t>Mehods</a:t>
            </a:r>
            <a:r>
              <a:rPr lang="en-GB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11342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42F59-2408-4974-AA85-13146C43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remove(Object </a:t>
            </a:r>
            <a:r>
              <a:rPr lang="en-GB" dirty="0" err="1">
                <a:solidFill>
                  <a:srgbClr val="FF0000"/>
                </a:solidFill>
              </a:rPr>
              <a:t>obj</a:t>
            </a:r>
            <a:r>
              <a:rPr lang="en-GB" dirty="0">
                <a:solidFill>
                  <a:srgbClr val="FF0000"/>
                </a:solidFill>
              </a:rPr>
              <a:t>): </a:t>
            </a:r>
            <a:r>
              <a:rPr lang="en-GB" dirty="0"/>
              <a:t>It removes the specified object from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llistobj.remove</a:t>
            </a:r>
            <a:r>
              <a:rPr lang="en-GB" dirty="0">
                <a:solidFill>
                  <a:srgbClr val="00B0F0"/>
                </a:solidFill>
              </a:rPr>
              <a:t>("Test Item");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</a:t>
            </a:r>
            <a:r>
              <a:rPr lang="en-GB" dirty="0" err="1">
                <a:solidFill>
                  <a:srgbClr val="FF0000"/>
                </a:solidFill>
              </a:rPr>
              <a:t>removeFirst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It removes the first item from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llistobj.removeFirst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</a:t>
            </a:r>
            <a:r>
              <a:rPr lang="en-GB" dirty="0" err="1">
                <a:solidFill>
                  <a:srgbClr val="FF0000"/>
                </a:solidFill>
              </a:rPr>
              <a:t>removeLast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It removes the last item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llistobj.removeLast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</a:t>
            </a:r>
            <a:r>
              <a:rPr lang="en-GB" dirty="0" err="1">
                <a:solidFill>
                  <a:srgbClr val="FF0000"/>
                </a:solidFill>
              </a:rPr>
              <a:t>removeFirstOccurrence</a:t>
            </a:r>
            <a:r>
              <a:rPr lang="en-GB" dirty="0">
                <a:solidFill>
                  <a:srgbClr val="FF0000"/>
                </a:solidFill>
              </a:rPr>
              <a:t>(Object item): </a:t>
            </a:r>
            <a:r>
              <a:rPr lang="en-GB" dirty="0"/>
              <a:t>It removes the first occurrence of the specified item.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llistobj.removeFirstOccurrence</a:t>
            </a:r>
            <a:r>
              <a:rPr lang="en-GB" dirty="0">
                <a:solidFill>
                  <a:srgbClr val="00B0F0"/>
                </a:solidFill>
              </a:rPr>
              <a:t>("text");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</a:t>
            </a:r>
            <a:r>
              <a:rPr lang="en-GB" dirty="0" err="1">
                <a:solidFill>
                  <a:srgbClr val="FF0000"/>
                </a:solidFill>
              </a:rPr>
              <a:t>removeLastOccurrence</a:t>
            </a:r>
            <a:r>
              <a:rPr lang="en-GB" dirty="0">
                <a:solidFill>
                  <a:srgbClr val="FF0000"/>
                </a:solidFill>
              </a:rPr>
              <a:t>(Object item): </a:t>
            </a:r>
            <a:r>
              <a:rPr lang="en-GB" dirty="0"/>
              <a:t>It removes the last occurrence of the given element.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llistobj.removeLastOccurrence</a:t>
            </a:r>
            <a:r>
              <a:rPr lang="en-GB" dirty="0">
                <a:solidFill>
                  <a:srgbClr val="00B0F0"/>
                </a:solidFill>
              </a:rPr>
              <a:t>("String1);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set(int index, Object item): </a:t>
            </a:r>
            <a:r>
              <a:rPr lang="en-GB" dirty="0"/>
              <a:t>It updates the item of specified index with the give value.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llistobj.set</a:t>
            </a:r>
            <a:r>
              <a:rPr lang="en-GB" dirty="0">
                <a:solidFill>
                  <a:srgbClr val="00B0F0"/>
                </a:solidFill>
              </a:rPr>
              <a:t>(2, "Test");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int size(): </a:t>
            </a:r>
            <a:r>
              <a:rPr lang="en-GB" dirty="0"/>
              <a:t>It returns the number of elements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llistobj.size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F4C3-DA42-407F-81EF-9EAF88C471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 err="1"/>
              <a:t>LinkList</a:t>
            </a:r>
            <a:r>
              <a:rPr lang="en-GB" sz="14400" dirty="0"/>
              <a:t> </a:t>
            </a:r>
            <a:r>
              <a:rPr lang="en-GB" sz="14400" dirty="0" err="1"/>
              <a:t>Mehods</a:t>
            </a:r>
            <a:r>
              <a:rPr lang="en-GB" sz="14400" dirty="0"/>
              <a:t> (3)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48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Iterator Class and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Iterator Examples with </a:t>
            </a:r>
            <a:r>
              <a:rPr lang="en-GB" dirty="0" err="1"/>
              <a:t>ArrayList</a:t>
            </a:r>
            <a:r>
              <a:rPr lang="en-GB" dirty="0"/>
              <a:t> and </a:t>
            </a:r>
            <a:r>
              <a:rPr lang="en-GB" dirty="0" err="1"/>
              <a:t>LinkList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ListIterator</a:t>
            </a:r>
            <a:r>
              <a:rPr lang="en-GB" dirty="0"/>
              <a:t> Class and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ArrayList</a:t>
            </a:r>
            <a:r>
              <a:rPr lang="en-GB" dirty="0"/>
              <a:t> methods with example (more from previous lecture)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LinkList</a:t>
            </a:r>
            <a:r>
              <a:rPr lang="en-GB" dirty="0"/>
              <a:t> methods with example (more from previous lecture)</a:t>
            </a:r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16058" y="5715000"/>
            <a:ext cx="831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 (Slides 3 to 14): </a:t>
            </a:r>
          </a:p>
          <a:p>
            <a:pPr marL="228600" indent="-228600">
              <a:buAutoNum type="arabicPeriod"/>
            </a:pPr>
            <a:r>
              <a:rPr lang="en-US" sz="800" dirty="0"/>
              <a:t>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AutoNum type="arabicPeriod"/>
            </a:pPr>
            <a:r>
              <a:rPr lang="en-US" sz="800" dirty="0"/>
              <a:t>https://beginnersbook.com/2013</a:t>
            </a:r>
          </a:p>
          <a:p>
            <a:pPr marL="228600" indent="-228600">
              <a:buAutoNum type="arabicPeriod"/>
            </a:pPr>
            <a:r>
              <a:rPr lang="en-US" sz="800" dirty="0">
                <a:hlinkClick r:id="rId2"/>
              </a:rPr>
              <a:t>https://www.geeksforgeeks.org/iterators-in-java/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iterator</a:t>
            </a:r>
            <a:r>
              <a:rPr lang="en-GB" dirty="0"/>
              <a:t> is an object that has methods that </a:t>
            </a:r>
            <a:r>
              <a:rPr lang="en-US" altLang="en-US" dirty="0"/>
              <a:t>allows us to </a:t>
            </a:r>
            <a:r>
              <a:rPr lang="en-US" altLang="en-US" dirty="0">
                <a:solidFill>
                  <a:srgbClr val="FF0000"/>
                </a:solidFill>
              </a:rPr>
              <a:t>iterate through the elements of a collection one by one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 </a:t>
            </a:r>
            <a:r>
              <a:rPr lang="en-GB" dirty="0">
                <a:solidFill>
                  <a:srgbClr val="FF0000"/>
                </a:solidFill>
              </a:rPr>
              <a:t>java.util.Iterator</a:t>
            </a:r>
            <a:r>
              <a:rPr lang="en-GB" dirty="0"/>
              <a:t> interface provides the following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 err="1"/>
              <a:t>boolean</a:t>
            </a:r>
            <a:r>
              <a:rPr lang="en-GB" b="1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hasNext</a:t>
            </a:r>
            <a:r>
              <a:rPr lang="en-GB" b="1" dirty="0">
                <a:solidFill>
                  <a:srgbClr val="FF0000"/>
                </a:solidFill>
              </a:rPr>
              <a:t>()</a:t>
            </a:r>
            <a:r>
              <a:rPr lang="en-GB" dirty="0"/>
              <a:t> - Returns true if the iteration has more elements.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/>
              <a:t>E </a:t>
            </a:r>
            <a:r>
              <a:rPr lang="en-GB" b="1" dirty="0">
                <a:solidFill>
                  <a:srgbClr val="FF0000"/>
                </a:solidFill>
              </a:rPr>
              <a:t>next()</a:t>
            </a:r>
            <a:r>
              <a:rPr lang="en-GB" dirty="0"/>
              <a:t> - Returns the next element in the iteration.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/>
              <a:t>void </a:t>
            </a:r>
            <a:r>
              <a:rPr lang="en-GB" b="1" dirty="0">
                <a:solidFill>
                  <a:srgbClr val="FF0000"/>
                </a:solidFill>
              </a:rPr>
              <a:t>remove()</a:t>
            </a:r>
            <a:r>
              <a:rPr lang="en-GB" dirty="0"/>
              <a:t> - Removes from the underlying collection the last element returned by the iterator.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Iterator Class and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2D9B-449C-4547-B584-D6D137F05F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78856"/>
            <a:ext cx="6569872" cy="363845"/>
          </a:xfrm>
        </p:spPr>
        <p:txBody>
          <a:bodyPr>
            <a:noAutofit/>
          </a:bodyPr>
          <a:lstStyle/>
          <a:p>
            <a:r>
              <a:rPr lang="en-GB" dirty="0"/>
              <a:t>Iterator Example with </a:t>
            </a:r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C9835-8118-428F-BEDA-1E321FC392C7}"/>
              </a:ext>
            </a:extLst>
          </p:cNvPr>
          <p:cNvSpPr/>
          <p:nvPr/>
        </p:nvSpPr>
        <p:spPr>
          <a:xfrm>
            <a:off x="152400" y="838200"/>
            <a:ext cx="458867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Example1: Array List with Iterator</a:t>
            </a:r>
          </a:p>
          <a:p>
            <a:r>
              <a:rPr lang="en-GB" dirty="0"/>
              <a:t>import </a:t>
            </a:r>
            <a:r>
              <a:rPr lang="en-GB" dirty="0" err="1"/>
              <a:t>java.util.ArrayList</a:t>
            </a:r>
            <a:r>
              <a:rPr lang="en-GB" dirty="0"/>
              <a:t>; </a:t>
            </a:r>
          </a:p>
          <a:p>
            <a:r>
              <a:rPr lang="en-GB" dirty="0">
                <a:solidFill>
                  <a:srgbClr val="FF0000"/>
                </a:solidFill>
              </a:rPr>
              <a:t>import java.util.Iterator; </a:t>
            </a:r>
          </a:p>
          <a:p>
            <a:endParaRPr lang="en-GB" dirty="0"/>
          </a:p>
          <a:p>
            <a:r>
              <a:rPr lang="en-GB" dirty="0"/>
              <a:t>public class Test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public static void main(String[] </a:t>
            </a:r>
            <a:r>
              <a:rPr lang="en-GB" dirty="0" err="1"/>
              <a:t>args</a:t>
            </a:r>
            <a:r>
              <a:rPr lang="en-GB" dirty="0"/>
              <a:t>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00B050"/>
                </a:solidFill>
              </a:rPr>
              <a:t>ArrayList</a:t>
            </a:r>
            <a:r>
              <a:rPr lang="en-GB" dirty="0">
                <a:solidFill>
                  <a:srgbClr val="00B050"/>
                </a:solidFill>
              </a:rPr>
              <a:t>&lt;Integer&gt; al = new </a:t>
            </a:r>
            <a:r>
              <a:rPr lang="en-GB" dirty="0" err="1">
                <a:solidFill>
                  <a:srgbClr val="00B050"/>
                </a:solidFill>
              </a:rPr>
              <a:t>ArrayList</a:t>
            </a:r>
            <a:r>
              <a:rPr lang="en-GB" dirty="0">
                <a:solidFill>
                  <a:srgbClr val="00B050"/>
                </a:solidFill>
              </a:rPr>
              <a:t>&lt;Integer&gt;(); </a:t>
            </a:r>
          </a:p>
          <a:p>
            <a:endParaRPr lang="en-GB" dirty="0"/>
          </a:p>
          <a:p>
            <a:r>
              <a:rPr lang="en-GB" dirty="0"/>
              <a:t>	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10; </a:t>
            </a:r>
            <a:r>
              <a:rPr lang="en-GB" dirty="0" err="1"/>
              <a:t>i</a:t>
            </a:r>
            <a:r>
              <a:rPr lang="en-GB" dirty="0"/>
              <a:t>++) </a:t>
            </a:r>
          </a:p>
          <a:p>
            <a:r>
              <a:rPr lang="en-GB" dirty="0"/>
              <a:t>		</a:t>
            </a:r>
            <a:r>
              <a:rPr lang="en-GB" dirty="0" err="1">
                <a:solidFill>
                  <a:srgbClr val="00B050"/>
                </a:solidFill>
              </a:rPr>
              <a:t>al.add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); 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(al); </a:t>
            </a:r>
          </a:p>
          <a:p>
            <a:endParaRPr lang="en-GB" dirty="0"/>
          </a:p>
          <a:p>
            <a:r>
              <a:rPr lang="en-GB" dirty="0"/>
              <a:t>// at beginning </a:t>
            </a:r>
            <a:r>
              <a:rPr lang="en-GB" dirty="0" err="1"/>
              <a:t>itr</a:t>
            </a:r>
            <a:r>
              <a:rPr lang="en-GB" dirty="0"/>
              <a:t>(cursor) will point to </a:t>
            </a:r>
          </a:p>
          <a:p>
            <a:r>
              <a:rPr lang="en-GB" dirty="0"/>
              <a:t>// index just before the first element in al 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Iterator </a:t>
            </a:r>
            <a:r>
              <a:rPr lang="en-GB" dirty="0" err="1">
                <a:solidFill>
                  <a:srgbClr val="FF0000"/>
                </a:solidFill>
              </a:rPr>
              <a:t>itr</a:t>
            </a:r>
            <a:r>
              <a:rPr lang="en-GB" dirty="0">
                <a:solidFill>
                  <a:srgbClr val="FF0000"/>
                </a:solidFill>
              </a:rPr>
              <a:t> = </a:t>
            </a:r>
            <a:r>
              <a:rPr lang="en-GB" dirty="0" err="1">
                <a:solidFill>
                  <a:srgbClr val="FF0000"/>
                </a:solidFill>
              </a:rPr>
              <a:t>al.iterator</a:t>
            </a:r>
            <a:r>
              <a:rPr lang="en-GB" dirty="0">
                <a:solidFill>
                  <a:srgbClr val="FF0000"/>
                </a:solidFill>
              </a:rPr>
              <a:t>(); </a:t>
            </a:r>
            <a:endParaRPr lang="en-GB" dirty="0"/>
          </a:p>
          <a:p>
            <a:r>
              <a:rPr lang="en-GB" dirty="0"/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30C56-22CA-403E-86DF-3E4B4D0354C5}"/>
              </a:ext>
            </a:extLst>
          </p:cNvPr>
          <p:cNvSpPr/>
          <p:nvPr/>
        </p:nvSpPr>
        <p:spPr>
          <a:xfrm>
            <a:off x="5077265" y="838200"/>
            <a:ext cx="38862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checking the next element </a:t>
            </a:r>
            <a:r>
              <a:rPr lang="en-GB" dirty="0" err="1"/>
              <a:t>availabilty</a:t>
            </a:r>
            <a:r>
              <a:rPr lang="en-GB" dirty="0"/>
              <a:t> </a:t>
            </a:r>
          </a:p>
          <a:p>
            <a:r>
              <a:rPr lang="en-GB" dirty="0"/>
              <a:t>	while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itr.hasNext</a:t>
            </a:r>
            <a:r>
              <a:rPr lang="en-GB" dirty="0">
                <a:solidFill>
                  <a:srgbClr val="FF0000"/>
                </a:solidFill>
              </a:rPr>
              <a:t>())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// moving cursor to next element 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= (Integer)</a:t>
            </a:r>
            <a:r>
              <a:rPr lang="en-GB" dirty="0" err="1">
                <a:solidFill>
                  <a:srgbClr val="FF0000"/>
                </a:solidFill>
              </a:rPr>
              <a:t>itr.next</a:t>
            </a:r>
            <a:r>
              <a:rPr lang="en-GB" dirty="0">
                <a:solidFill>
                  <a:srgbClr val="FF0000"/>
                </a:solidFill>
              </a:rPr>
              <a:t>(); </a:t>
            </a:r>
          </a:p>
          <a:p>
            <a:endParaRPr lang="en-GB" dirty="0"/>
          </a:p>
          <a:p>
            <a:r>
              <a:rPr lang="en-GB" dirty="0"/>
              <a:t>// getting even elements one by one </a:t>
            </a:r>
          </a:p>
          <a:p>
            <a:r>
              <a:rPr lang="en-GB" dirty="0"/>
              <a:t>	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 + " "); </a:t>
            </a:r>
          </a:p>
          <a:p>
            <a:r>
              <a:rPr lang="en-GB" dirty="0"/>
              <a:t>// Removing odd elements </a:t>
            </a:r>
          </a:p>
          <a:p>
            <a:r>
              <a:rPr lang="en-GB" dirty="0"/>
              <a:t>	if (</a:t>
            </a:r>
            <a:r>
              <a:rPr lang="en-GB" dirty="0" err="1"/>
              <a:t>i</a:t>
            </a:r>
            <a:r>
              <a:rPr lang="en-GB" dirty="0"/>
              <a:t> % 2 != 0) </a:t>
            </a:r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</a:rPr>
              <a:t>itr.remove</a:t>
            </a:r>
            <a:r>
              <a:rPr lang="en-GB" dirty="0">
                <a:solidFill>
                  <a:srgbClr val="FF0000"/>
                </a:solidFill>
              </a:rPr>
              <a:t>(); </a:t>
            </a:r>
          </a:p>
          <a:p>
            <a:r>
              <a:rPr lang="en-GB" dirty="0"/>
              <a:t>	} </a:t>
            </a:r>
          </a:p>
          <a:p>
            <a:r>
              <a:rPr lang="en-GB" dirty="0" err="1"/>
              <a:t>System.out.println</a:t>
            </a:r>
            <a:r>
              <a:rPr lang="en-GB" dirty="0"/>
              <a:t>(); </a:t>
            </a:r>
          </a:p>
          <a:p>
            <a:r>
              <a:rPr lang="en-GB" dirty="0" err="1"/>
              <a:t>System.out.println</a:t>
            </a:r>
            <a:r>
              <a:rPr lang="en-GB" dirty="0"/>
              <a:t>(al);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rgbClr val="0070C0"/>
                </a:solidFill>
              </a:rPr>
              <a:t>Output: </a:t>
            </a:r>
          </a:p>
          <a:p>
            <a:r>
              <a:rPr lang="en-GB" dirty="0"/>
              <a:t>[0, 1, 2, 3, 4, 5, 6, 7, 8, 9]</a:t>
            </a:r>
          </a:p>
          <a:p>
            <a:r>
              <a:rPr lang="en-GB" dirty="0"/>
              <a:t>0 1 2 3 4 5 6 7 8 9 </a:t>
            </a:r>
          </a:p>
          <a:p>
            <a:r>
              <a:rPr lang="en-GB" dirty="0"/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366617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4B47-2BAB-4B6E-9A0B-D1DA463A86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025" y="216956"/>
            <a:ext cx="6493672" cy="287645"/>
          </a:xfrm>
        </p:spPr>
        <p:txBody>
          <a:bodyPr>
            <a:noAutofit/>
          </a:bodyPr>
          <a:lstStyle/>
          <a:p>
            <a:r>
              <a:rPr lang="en-GB" dirty="0"/>
              <a:t>Iterator Example with </a:t>
            </a:r>
            <a:r>
              <a:rPr lang="en-GB" dirty="0" err="1"/>
              <a:t>LinkList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81BF2-C55E-4857-8B43-47C7AD51570D}"/>
              </a:ext>
            </a:extLst>
          </p:cNvPr>
          <p:cNvSpPr/>
          <p:nvPr/>
        </p:nvSpPr>
        <p:spPr>
          <a:xfrm>
            <a:off x="122588" y="762000"/>
            <a:ext cx="40386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2: Link List with Iterator</a:t>
            </a:r>
          </a:p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</a:t>
            </a:r>
          </a:p>
          <a:p>
            <a:r>
              <a:rPr lang="en-GB" dirty="0"/>
              <a:t>public class </a:t>
            </a:r>
            <a:r>
              <a:rPr lang="en-GB" dirty="0" err="1"/>
              <a:t>JavaExample</a:t>
            </a:r>
            <a:r>
              <a:rPr lang="en-GB" dirty="0"/>
              <a:t>{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[]){</a:t>
            </a:r>
          </a:p>
          <a:p>
            <a:endParaRPr lang="en-GB" dirty="0"/>
          </a:p>
          <a:p>
            <a:r>
              <a:rPr lang="en-GB" dirty="0"/>
              <a:t>      </a:t>
            </a:r>
            <a:r>
              <a:rPr lang="en-GB" dirty="0">
                <a:solidFill>
                  <a:srgbClr val="00B050"/>
                </a:solidFill>
              </a:rPr>
              <a:t>LinkedList&lt;String&gt; list=new LinkedList&lt;String&gt;();</a:t>
            </a:r>
          </a:p>
          <a:p>
            <a:r>
              <a:rPr lang="en-GB" dirty="0"/>
              <a:t>      //Adding elements to the Linked list</a:t>
            </a:r>
          </a:p>
          <a:p>
            <a:r>
              <a:rPr lang="en-GB" dirty="0">
                <a:solidFill>
                  <a:srgbClr val="00B050"/>
                </a:solidFill>
              </a:rPr>
              <a:t>      </a:t>
            </a:r>
            <a:r>
              <a:rPr lang="en-GB" dirty="0" err="1">
                <a:solidFill>
                  <a:srgbClr val="00B050"/>
                </a:solidFill>
              </a:rPr>
              <a:t>list.add</a:t>
            </a:r>
            <a:r>
              <a:rPr lang="en-GB" dirty="0">
                <a:solidFill>
                  <a:srgbClr val="00B050"/>
                </a:solidFill>
              </a:rPr>
              <a:t>("Steve");</a:t>
            </a:r>
          </a:p>
          <a:p>
            <a:r>
              <a:rPr lang="en-GB" dirty="0">
                <a:solidFill>
                  <a:srgbClr val="00B050"/>
                </a:solidFill>
              </a:rPr>
              <a:t>      </a:t>
            </a:r>
            <a:r>
              <a:rPr lang="en-GB" dirty="0" err="1">
                <a:solidFill>
                  <a:srgbClr val="00B050"/>
                </a:solidFill>
              </a:rPr>
              <a:t>list.add</a:t>
            </a:r>
            <a:r>
              <a:rPr lang="en-GB" dirty="0">
                <a:solidFill>
                  <a:srgbClr val="00B050"/>
                </a:solidFill>
              </a:rPr>
              <a:t>("Carl");</a:t>
            </a:r>
          </a:p>
          <a:p>
            <a:r>
              <a:rPr lang="en-GB" dirty="0">
                <a:solidFill>
                  <a:srgbClr val="00B050"/>
                </a:solidFill>
              </a:rPr>
              <a:t>      </a:t>
            </a:r>
            <a:r>
              <a:rPr lang="en-GB" dirty="0" err="1">
                <a:solidFill>
                  <a:srgbClr val="00B050"/>
                </a:solidFill>
              </a:rPr>
              <a:t>list.add</a:t>
            </a:r>
            <a:r>
              <a:rPr lang="en-GB" dirty="0">
                <a:solidFill>
                  <a:srgbClr val="00B050"/>
                </a:solidFill>
              </a:rPr>
              <a:t>("Raj");</a:t>
            </a:r>
          </a:p>
          <a:p>
            <a:r>
              <a:rPr lang="en-GB" dirty="0">
                <a:solidFill>
                  <a:srgbClr val="00B050"/>
                </a:solidFill>
              </a:rPr>
              <a:t>      </a:t>
            </a:r>
            <a:r>
              <a:rPr lang="en-GB" dirty="0" err="1">
                <a:solidFill>
                  <a:srgbClr val="00B050"/>
                </a:solidFill>
              </a:rPr>
              <a:t>list.add</a:t>
            </a:r>
            <a:r>
              <a:rPr lang="en-GB" dirty="0">
                <a:solidFill>
                  <a:srgbClr val="00B050"/>
                </a:solidFill>
              </a:rPr>
              <a:t>("Negan");</a:t>
            </a:r>
          </a:p>
          <a:p>
            <a:r>
              <a:rPr lang="en-GB" dirty="0">
                <a:solidFill>
                  <a:srgbClr val="00B050"/>
                </a:solidFill>
              </a:rPr>
              <a:t>      </a:t>
            </a:r>
            <a:r>
              <a:rPr lang="en-GB" dirty="0" err="1">
                <a:solidFill>
                  <a:srgbClr val="00B050"/>
                </a:solidFill>
              </a:rPr>
              <a:t>list.add</a:t>
            </a:r>
            <a:r>
              <a:rPr lang="en-GB" dirty="0">
                <a:solidFill>
                  <a:srgbClr val="00B050"/>
                </a:solidFill>
              </a:rPr>
              <a:t>("Rick");</a:t>
            </a:r>
          </a:p>
          <a:p>
            <a:endParaRPr lang="en-GB" dirty="0"/>
          </a:p>
          <a:p>
            <a:r>
              <a:rPr lang="en-GB" dirty="0"/>
              <a:t>      //Removing First element</a:t>
            </a:r>
          </a:p>
          <a:p>
            <a:r>
              <a:rPr lang="en-GB" dirty="0"/>
              <a:t>      //Same as </a:t>
            </a:r>
            <a:r>
              <a:rPr lang="en-GB" dirty="0" err="1"/>
              <a:t>list.remove</a:t>
            </a:r>
            <a:r>
              <a:rPr lang="en-GB" dirty="0"/>
              <a:t>(0);</a:t>
            </a:r>
          </a:p>
          <a:p>
            <a:r>
              <a:rPr lang="en-GB" dirty="0"/>
              <a:t>      </a:t>
            </a:r>
            <a:r>
              <a:rPr lang="en-GB" dirty="0" err="1">
                <a:solidFill>
                  <a:srgbClr val="00B050"/>
                </a:solidFill>
              </a:rPr>
              <a:t>list.removeFirst</a:t>
            </a:r>
            <a:r>
              <a:rPr lang="en-GB" dirty="0">
                <a:solidFill>
                  <a:srgbClr val="00B050"/>
                </a:solidFill>
              </a:rPr>
              <a:t>();</a:t>
            </a:r>
          </a:p>
          <a:p>
            <a:endParaRPr lang="en-GB" dirty="0"/>
          </a:p>
          <a:p>
            <a:r>
              <a:rPr lang="en-GB" dirty="0"/>
              <a:t>      //Removing Last element</a:t>
            </a:r>
          </a:p>
          <a:p>
            <a:r>
              <a:rPr lang="en-GB" dirty="0">
                <a:solidFill>
                  <a:srgbClr val="00B050"/>
                </a:solidFill>
              </a:rPr>
              <a:t>      </a:t>
            </a:r>
            <a:r>
              <a:rPr lang="en-GB" dirty="0" err="1">
                <a:solidFill>
                  <a:srgbClr val="00B050"/>
                </a:solidFill>
              </a:rPr>
              <a:t>list.removeLast</a:t>
            </a:r>
            <a:r>
              <a:rPr lang="en-GB" dirty="0">
                <a:solidFill>
                  <a:srgbClr val="00B050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31DAC-5E14-40AA-8107-A31486DD4634}"/>
              </a:ext>
            </a:extLst>
          </p:cNvPr>
          <p:cNvSpPr/>
          <p:nvPr/>
        </p:nvSpPr>
        <p:spPr>
          <a:xfrm>
            <a:off x="4390697" y="803728"/>
            <a:ext cx="4572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//Iterating LinkedList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rgbClr val="FF0000"/>
                </a:solidFill>
              </a:rPr>
              <a:t>Iterator&lt;String&gt; iterator=</a:t>
            </a:r>
            <a:r>
              <a:rPr lang="en-GB" dirty="0" err="1">
                <a:solidFill>
                  <a:srgbClr val="FF0000"/>
                </a:solidFill>
              </a:rPr>
              <a:t>list.iterator</a:t>
            </a:r>
            <a:r>
              <a:rPr lang="en-GB" dirty="0">
                <a:solidFill>
                  <a:srgbClr val="FF0000"/>
                </a:solidFill>
              </a:rPr>
              <a:t>();</a:t>
            </a:r>
          </a:p>
          <a:p>
            <a:r>
              <a:rPr lang="en-GB" dirty="0"/>
              <a:t>      while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iterator.hasNext</a:t>
            </a:r>
            <a:r>
              <a:rPr lang="en-GB" dirty="0">
                <a:solidFill>
                  <a:srgbClr val="FF0000"/>
                </a:solidFill>
              </a:rPr>
              <a:t>()){</a:t>
            </a:r>
          </a:p>
          <a:p>
            <a:r>
              <a:rPr lang="en-GB" dirty="0"/>
              <a:t>         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iterator.next</a:t>
            </a:r>
            <a:r>
              <a:rPr lang="en-GB" dirty="0"/>
              <a:t>()+" ");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   //removing 2nd element, index starts with 0</a:t>
            </a:r>
          </a:p>
          <a:p>
            <a:r>
              <a:rPr lang="en-GB" dirty="0"/>
              <a:t>      </a:t>
            </a:r>
            <a:r>
              <a:rPr lang="en-GB" dirty="0" err="1"/>
              <a:t>list.remove</a:t>
            </a:r>
            <a:r>
              <a:rPr lang="en-GB" dirty="0"/>
              <a:t>(1);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</a:t>
            </a:r>
            <a:r>
              <a:rPr lang="en-GB" dirty="0"/>
              <a:t>("\</a:t>
            </a:r>
            <a:r>
              <a:rPr lang="en-GB" dirty="0" err="1"/>
              <a:t>nAfter</a:t>
            </a:r>
            <a:r>
              <a:rPr lang="en-GB" dirty="0"/>
              <a:t> removing second element: ");</a:t>
            </a:r>
          </a:p>
          <a:p>
            <a:r>
              <a:rPr lang="en-GB" dirty="0"/>
              <a:t>      //Iterating LinkedList again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rgbClr val="FF0000"/>
                </a:solidFill>
              </a:rPr>
              <a:t>Iterator&lt;String&gt; iterator2=</a:t>
            </a:r>
            <a:r>
              <a:rPr lang="en-GB" dirty="0" err="1">
                <a:solidFill>
                  <a:srgbClr val="FF0000"/>
                </a:solidFill>
              </a:rPr>
              <a:t>list.iterator</a:t>
            </a:r>
            <a:r>
              <a:rPr lang="en-GB" dirty="0">
                <a:solidFill>
                  <a:srgbClr val="FF0000"/>
                </a:solidFill>
              </a:rPr>
              <a:t>();</a:t>
            </a:r>
          </a:p>
          <a:p>
            <a:r>
              <a:rPr lang="en-GB" dirty="0"/>
              <a:t>      while(</a:t>
            </a:r>
            <a:r>
              <a:rPr lang="en-GB" dirty="0">
                <a:solidFill>
                  <a:srgbClr val="FF0000"/>
                </a:solidFill>
              </a:rPr>
              <a:t>iterator2.hasNext()</a:t>
            </a:r>
            <a:r>
              <a:rPr lang="en-GB" dirty="0"/>
              <a:t>){</a:t>
            </a:r>
          </a:p>
          <a:p>
            <a:r>
              <a:rPr lang="en-GB" dirty="0"/>
              <a:t>         </a:t>
            </a:r>
            <a:r>
              <a:rPr lang="en-GB" dirty="0" err="1">
                <a:solidFill>
                  <a:srgbClr val="FF0000"/>
                </a:solidFill>
              </a:rPr>
              <a:t>System.out.print</a:t>
            </a:r>
            <a:r>
              <a:rPr lang="en-GB" dirty="0">
                <a:solidFill>
                  <a:srgbClr val="FF0000"/>
                </a:solidFill>
              </a:rPr>
              <a:t>(iterator2.next()+" ");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0070C0"/>
                </a:solidFill>
              </a:rPr>
              <a:t>Output:</a:t>
            </a:r>
          </a:p>
          <a:p>
            <a:r>
              <a:rPr lang="en-GB" dirty="0">
                <a:solidFill>
                  <a:schemeClr val="tx1"/>
                </a:solidFill>
              </a:rPr>
              <a:t>Carl, Raj, Negan</a:t>
            </a:r>
          </a:p>
          <a:p>
            <a:r>
              <a:rPr lang="en-GB" dirty="0">
                <a:solidFill>
                  <a:schemeClr val="tx1"/>
                </a:solidFill>
              </a:rPr>
              <a:t>After removing second element: </a:t>
            </a:r>
          </a:p>
          <a:p>
            <a:r>
              <a:rPr lang="en-GB" dirty="0">
                <a:solidFill>
                  <a:schemeClr val="tx1"/>
                </a:solidFill>
              </a:rPr>
              <a:t>Carl, Raj</a:t>
            </a:r>
          </a:p>
        </p:txBody>
      </p:sp>
    </p:spTree>
    <p:extLst>
      <p:ext uri="{BB962C8B-B14F-4D97-AF65-F5344CB8AC3E}">
        <p14:creationId xmlns:p14="http://schemas.microsoft.com/office/powerpoint/2010/main" val="41337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E47EEF-1A1F-4383-BDD1-52F5D4FB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62000"/>
            <a:ext cx="8779672" cy="5707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ListIterator</a:t>
            </a:r>
            <a:r>
              <a:rPr lang="en-GB" dirty="0"/>
              <a:t> that allows us to </a:t>
            </a:r>
            <a:r>
              <a:rPr lang="en-GB" dirty="0">
                <a:solidFill>
                  <a:srgbClr val="FF0000"/>
                </a:solidFill>
              </a:rPr>
              <a:t>traverse the list in both directions (forward and backward).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66EF-0164-4BA3-BC84-F7F16317AA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ListIterator</a:t>
            </a:r>
            <a:r>
              <a:rPr lang="en-GB" dirty="0"/>
              <a:t>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748A2-BB87-4D10-A04E-8F7F906DCC17}"/>
              </a:ext>
            </a:extLst>
          </p:cNvPr>
          <p:cNvSpPr/>
          <p:nvPr/>
        </p:nvSpPr>
        <p:spPr>
          <a:xfrm>
            <a:off x="152400" y="1620171"/>
            <a:ext cx="4114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3: </a:t>
            </a:r>
            <a:r>
              <a:rPr lang="en-GB" dirty="0" err="1"/>
              <a:t>ArrrayList</a:t>
            </a:r>
            <a:r>
              <a:rPr lang="en-GB" dirty="0"/>
              <a:t> with </a:t>
            </a:r>
            <a:r>
              <a:rPr lang="en-GB" dirty="0" err="1"/>
              <a:t>ListIterator</a:t>
            </a:r>
            <a:r>
              <a:rPr lang="en-GB" dirty="0"/>
              <a:t> </a:t>
            </a:r>
          </a:p>
          <a:p>
            <a:r>
              <a:rPr lang="en-GB" dirty="0"/>
              <a:t>import </a:t>
            </a:r>
            <a:r>
              <a:rPr lang="en-GB" dirty="0" err="1"/>
              <a:t>java.util.ArrayList</a:t>
            </a:r>
            <a:r>
              <a:rPr lang="en-GB" dirty="0"/>
              <a:t>;</a:t>
            </a:r>
          </a:p>
          <a:p>
            <a:r>
              <a:rPr lang="en-GB" dirty="0"/>
              <a:t>import </a:t>
            </a:r>
            <a:r>
              <a:rPr lang="en-GB" dirty="0" err="1"/>
              <a:t>java.util.List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rgbClr val="FF0000"/>
                </a:solidFill>
              </a:rPr>
              <a:t>import </a:t>
            </a:r>
            <a:r>
              <a:rPr lang="en-GB" dirty="0" err="1">
                <a:solidFill>
                  <a:srgbClr val="FF0000"/>
                </a:solidFill>
              </a:rPr>
              <a:t>java.util.ListIterator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public class </a:t>
            </a:r>
            <a:r>
              <a:rPr lang="en-GB" dirty="0" err="1"/>
              <a:t>ListIteratorExample</a:t>
            </a:r>
            <a:r>
              <a:rPr lang="en-GB" dirty="0"/>
              <a:t> {</a:t>
            </a:r>
          </a:p>
          <a:p>
            <a:r>
              <a:rPr lang="en-GB" dirty="0"/>
              <a:t>  public static void main(String a[]){</a:t>
            </a:r>
          </a:p>
          <a:p>
            <a:r>
              <a:rPr lang="en-GB" dirty="0"/>
              <a:t>    </a:t>
            </a:r>
            <a:r>
              <a:rPr lang="en-GB" dirty="0" err="1">
                <a:solidFill>
                  <a:srgbClr val="FF0000"/>
                </a:solidFill>
              </a:rPr>
              <a:t>ListIterator</a:t>
            </a:r>
            <a:r>
              <a:rPr lang="en-GB" dirty="0">
                <a:solidFill>
                  <a:srgbClr val="FF0000"/>
                </a:solidFill>
              </a:rPr>
              <a:t>&lt;String&gt; </a:t>
            </a:r>
            <a:r>
              <a:rPr lang="en-GB" dirty="0" err="1">
                <a:solidFill>
                  <a:srgbClr val="FF0000"/>
                </a:solidFill>
              </a:rPr>
              <a:t>litr</a:t>
            </a:r>
            <a:r>
              <a:rPr lang="en-GB" dirty="0">
                <a:solidFill>
                  <a:srgbClr val="FF0000"/>
                </a:solidFill>
              </a:rPr>
              <a:t> = null;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    </a:t>
            </a:r>
            <a:r>
              <a:rPr lang="en-GB" dirty="0" err="1">
                <a:solidFill>
                  <a:srgbClr val="00B050"/>
                </a:solidFill>
              </a:rPr>
              <a:t>ArrayList</a:t>
            </a:r>
            <a:r>
              <a:rPr lang="en-GB" dirty="0">
                <a:solidFill>
                  <a:srgbClr val="00B050"/>
                </a:solidFill>
              </a:rPr>
              <a:t>&lt;String&gt; names = new </a:t>
            </a:r>
            <a:r>
              <a:rPr lang="en-GB" dirty="0" err="1">
                <a:solidFill>
                  <a:srgbClr val="00B050"/>
                </a:solidFill>
              </a:rPr>
              <a:t>ArrayList</a:t>
            </a:r>
            <a:r>
              <a:rPr lang="en-GB" dirty="0">
                <a:solidFill>
                  <a:srgbClr val="00B050"/>
                </a:solidFill>
              </a:rPr>
              <a:t>&lt;String&gt;();</a:t>
            </a:r>
          </a:p>
          <a:p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dirty="0" err="1">
                <a:solidFill>
                  <a:srgbClr val="00B050"/>
                </a:solidFill>
              </a:rPr>
              <a:t>names.add</a:t>
            </a:r>
            <a:r>
              <a:rPr lang="en-GB" dirty="0">
                <a:solidFill>
                  <a:srgbClr val="00B050"/>
                </a:solidFill>
              </a:rPr>
              <a:t>("</a:t>
            </a:r>
            <a:r>
              <a:rPr lang="en-GB" dirty="0" err="1">
                <a:solidFill>
                  <a:srgbClr val="00B050"/>
                </a:solidFill>
              </a:rPr>
              <a:t>Shyam</a:t>
            </a:r>
            <a:r>
              <a:rPr lang="en-GB" dirty="0">
                <a:solidFill>
                  <a:srgbClr val="00B050"/>
                </a:solidFill>
              </a:rPr>
              <a:t>");</a:t>
            </a:r>
          </a:p>
          <a:p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dirty="0" err="1">
                <a:solidFill>
                  <a:srgbClr val="00B050"/>
                </a:solidFill>
              </a:rPr>
              <a:t>names.add</a:t>
            </a:r>
            <a:r>
              <a:rPr lang="en-GB" dirty="0">
                <a:solidFill>
                  <a:srgbClr val="00B050"/>
                </a:solidFill>
              </a:rPr>
              <a:t>("Rajat");</a:t>
            </a:r>
          </a:p>
          <a:p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dirty="0" err="1">
                <a:solidFill>
                  <a:srgbClr val="00B050"/>
                </a:solidFill>
              </a:rPr>
              <a:t>names.add</a:t>
            </a:r>
            <a:r>
              <a:rPr lang="en-GB" dirty="0">
                <a:solidFill>
                  <a:srgbClr val="00B050"/>
                </a:solidFill>
              </a:rPr>
              <a:t>("Paul");</a:t>
            </a:r>
          </a:p>
          <a:p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dirty="0" err="1">
                <a:solidFill>
                  <a:srgbClr val="00B050"/>
                </a:solidFill>
              </a:rPr>
              <a:t>names.add</a:t>
            </a:r>
            <a:r>
              <a:rPr lang="en-GB" dirty="0">
                <a:solidFill>
                  <a:srgbClr val="00B050"/>
                </a:solidFill>
              </a:rPr>
              <a:t>("Tom");</a:t>
            </a:r>
          </a:p>
          <a:p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dirty="0" err="1">
                <a:solidFill>
                  <a:srgbClr val="00B050"/>
                </a:solidFill>
              </a:rPr>
              <a:t>names.add</a:t>
            </a:r>
            <a:r>
              <a:rPr lang="en-GB" dirty="0">
                <a:solidFill>
                  <a:srgbClr val="00B050"/>
                </a:solidFill>
              </a:rPr>
              <a:t>("Kate");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82D2C-EA97-475E-B232-48D869A4438D}"/>
              </a:ext>
            </a:extLst>
          </p:cNvPr>
          <p:cNvSpPr/>
          <p:nvPr/>
        </p:nvSpPr>
        <p:spPr>
          <a:xfrm>
            <a:off x="4419600" y="1620171"/>
            <a:ext cx="4572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 //Obtaining list iterator</a:t>
            </a: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litr</a:t>
            </a:r>
            <a:r>
              <a:rPr lang="en-GB" dirty="0">
                <a:solidFill>
                  <a:srgbClr val="FF0000"/>
                </a:solidFill>
              </a:rPr>
              <a:t>=</a:t>
            </a:r>
            <a:r>
              <a:rPr lang="en-GB" dirty="0" err="1">
                <a:solidFill>
                  <a:srgbClr val="FF0000"/>
                </a:solidFill>
              </a:rPr>
              <a:t>names.listIterator</a:t>
            </a:r>
            <a:r>
              <a:rPr lang="en-GB" dirty="0">
                <a:solidFill>
                  <a:srgbClr val="FF0000"/>
                </a:solidFill>
              </a:rPr>
              <a:t>();</a:t>
            </a:r>
            <a:endParaRPr lang="en-GB" dirty="0"/>
          </a:p>
          <a:p>
            <a:r>
              <a:rPr lang="en-GB" dirty="0" err="1"/>
              <a:t>System.out.println</a:t>
            </a:r>
            <a:r>
              <a:rPr lang="en-GB" dirty="0"/>
              <a:t>("Traversing the list in forward direction:");</a:t>
            </a:r>
          </a:p>
          <a:p>
            <a:r>
              <a:rPr lang="en-GB" dirty="0"/>
              <a:t>    while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litr.hasNext</a:t>
            </a:r>
            <a:r>
              <a:rPr lang="en-GB" dirty="0">
                <a:solidFill>
                  <a:srgbClr val="FF0000"/>
                </a:solidFill>
              </a:rPr>
              <a:t>())</a:t>
            </a:r>
            <a:r>
              <a:rPr lang="en-GB" dirty="0"/>
              <a:t>{</a:t>
            </a:r>
          </a:p>
          <a:p>
            <a:r>
              <a:rPr lang="en-GB" dirty="0"/>
              <a:t>       </a:t>
            </a:r>
            <a:r>
              <a:rPr lang="en-GB" dirty="0" err="1"/>
              <a:t>System.out.println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litr.next</a:t>
            </a:r>
            <a:r>
              <a:rPr lang="en-GB" dirty="0">
                <a:solidFill>
                  <a:srgbClr val="FF0000"/>
                </a:solidFill>
              </a:rPr>
              <a:t>())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("\</a:t>
            </a:r>
            <a:r>
              <a:rPr lang="en-GB" dirty="0" err="1"/>
              <a:t>nTraversing</a:t>
            </a:r>
            <a:r>
              <a:rPr lang="en-GB" dirty="0"/>
              <a:t> the list in backward direction:");</a:t>
            </a:r>
          </a:p>
          <a:p>
            <a:r>
              <a:rPr lang="en-GB" dirty="0"/>
              <a:t>    while(</a:t>
            </a:r>
            <a:r>
              <a:rPr lang="en-GB" dirty="0" err="1">
                <a:solidFill>
                  <a:srgbClr val="FF0000"/>
                </a:solidFill>
              </a:rPr>
              <a:t>litr.hasPrevious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GB" dirty="0"/>
              <a:t>){</a:t>
            </a:r>
          </a:p>
          <a:p>
            <a:r>
              <a:rPr lang="en-GB" dirty="0"/>
              <a:t>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litr.previous</a:t>
            </a:r>
            <a:r>
              <a:rPr lang="en-GB" dirty="0">
                <a:solidFill>
                  <a:srgbClr val="FF0000"/>
                </a:solidFill>
              </a:rPr>
              <a:t>());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88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void add(E e) : </a:t>
            </a:r>
            <a:r>
              <a:rPr lang="en-GB" dirty="0"/>
              <a:t>Inserts the specified element into the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hasNext</a:t>
            </a:r>
            <a:r>
              <a:rPr lang="en-GB" dirty="0">
                <a:solidFill>
                  <a:srgbClr val="FF0000"/>
                </a:solidFill>
              </a:rPr>
              <a:t>() : </a:t>
            </a:r>
            <a:r>
              <a:rPr lang="en-GB" dirty="0"/>
              <a:t>Returns true if this list iterator has more elements when traversing the list in the forward direction.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hasPrevious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Returns true if this list iterator has more elements when traversing the list in the reverse direction.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 next(): </a:t>
            </a:r>
            <a:r>
              <a:rPr lang="en-GB" dirty="0"/>
              <a:t>Returns the next element in the list and advances the cursor position.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nextIndex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Returns the index of the element that would be returned by a subsequent call to next().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 previous(): </a:t>
            </a:r>
            <a:r>
              <a:rPr lang="en-GB" dirty="0"/>
              <a:t>Returns the previous element in the list and moves the cursor position backwards.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previousIndex</a:t>
            </a:r>
            <a:r>
              <a:rPr lang="en-GB" dirty="0">
                <a:solidFill>
                  <a:srgbClr val="FF0000"/>
                </a:solidFill>
              </a:rPr>
              <a:t>(): </a:t>
            </a:r>
            <a:r>
              <a:rPr lang="en-GB" dirty="0"/>
              <a:t>Returns the index of the element that would be returned by a subsequent call to previous().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void remove(): </a:t>
            </a:r>
            <a:r>
              <a:rPr lang="en-GB" dirty="0"/>
              <a:t>Removes from the list the last element that was returned by next() or previous().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void set(E e): </a:t>
            </a:r>
            <a:r>
              <a:rPr lang="en-GB" dirty="0"/>
              <a:t>Replaces the last element returned by next() or previous() with the specified element.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ListIterator</a:t>
            </a:r>
            <a:r>
              <a:rPr lang="en-GB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25903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DCF14-0836-465D-A44D-B876F9D7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add( Object o): </a:t>
            </a:r>
            <a:r>
              <a:rPr lang="en-GB" dirty="0"/>
              <a:t>This method adds an object o to the </a:t>
            </a:r>
            <a:r>
              <a:rPr lang="en-GB" dirty="0" err="1"/>
              <a:t>arraylist</a:t>
            </a:r>
            <a:r>
              <a:rPr lang="en-GB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obj.add</a:t>
            </a:r>
            <a:r>
              <a:rPr lang="en-GB" dirty="0">
                <a:solidFill>
                  <a:srgbClr val="00B0F0"/>
                </a:solidFill>
              </a:rPr>
              <a:t>("hello");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add(int index, Object o): </a:t>
            </a:r>
            <a:r>
              <a:rPr lang="en-GB" dirty="0"/>
              <a:t>It adds the object o to the array list at the given index.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obj.add</a:t>
            </a:r>
            <a:r>
              <a:rPr lang="en-GB" dirty="0">
                <a:solidFill>
                  <a:srgbClr val="00B0F0"/>
                </a:solidFill>
              </a:rPr>
              <a:t>(2, "bye");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remove(Object o): </a:t>
            </a:r>
            <a:r>
              <a:rPr lang="en-GB" dirty="0"/>
              <a:t>Removes the object o from the </a:t>
            </a:r>
            <a:r>
              <a:rPr lang="en-GB" dirty="0" err="1"/>
              <a:t>ArrayList</a:t>
            </a:r>
            <a:r>
              <a:rPr lang="en-GB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obj.remove</a:t>
            </a:r>
            <a:r>
              <a:rPr lang="en-GB" dirty="0">
                <a:solidFill>
                  <a:srgbClr val="00B0F0"/>
                </a:solidFill>
              </a:rPr>
              <a:t>("Chaitanya");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remove(int index): </a:t>
            </a:r>
            <a:r>
              <a:rPr lang="en-GB" dirty="0"/>
              <a:t>Removes element from a given index.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obj.remove</a:t>
            </a:r>
            <a:r>
              <a:rPr lang="en-GB" dirty="0">
                <a:solidFill>
                  <a:srgbClr val="00B0F0"/>
                </a:solidFill>
              </a:rPr>
              <a:t>(3);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set(int index, Object o): </a:t>
            </a:r>
            <a:r>
              <a:rPr lang="en-GB" dirty="0"/>
              <a:t>Used for updating an element. It replaces the element present at the specified index with the object o.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obj.set</a:t>
            </a:r>
            <a:r>
              <a:rPr lang="en-GB" dirty="0">
                <a:solidFill>
                  <a:srgbClr val="00B0F0"/>
                </a:solidFill>
              </a:rPr>
              <a:t>(2, "Tom");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void </a:t>
            </a:r>
            <a:r>
              <a:rPr lang="en-GB" dirty="0" err="1">
                <a:solidFill>
                  <a:srgbClr val="FF0000"/>
                </a:solidFill>
              </a:rPr>
              <a:t>ensureCapacity</a:t>
            </a:r>
            <a:r>
              <a:rPr lang="en-GB" dirty="0">
                <a:solidFill>
                  <a:srgbClr val="FF0000"/>
                </a:solidFill>
              </a:rPr>
              <a:t>(int </a:t>
            </a:r>
            <a:r>
              <a:rPr lang="en-GB" dirty="0" err="1">
                <a:solidFill>
                  <a:srgbClr val="FF0000"/>
                </a:solidFill>
              </a:rPr>
              <a:t>minCapacity</a:t>
            </a:r>
            <a:r>
              <a:rPr lang="en-GB" dirty="0">
                <a:solidFill>
                  <a:srgbClr val="FF0000"/>
                </a:solidFill>
              </a:rPr>
              <a:t>): </a:t>
            </a:r>
            <a:r>
              <a:rPr lang="en-GB" dirty="0"/>
              <a:t>Increases the capacity of this </a:t>
            </a:r>
            <a:r>
              <a:rPr lang="en-GB" dirty="0" err="1"/>
              <a:t>ArrayList</a:t>
            </a:r>
            <a:r>
              <a:rPr lang="en-GB" dirty="0"/>
              <a:t> instance, if necessary, to ensure that it can hold at least the number of elements specified by the minimum capacity argument.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arrlist.ensureCapacity</a:t>
            </a:r>
            <a:r>
              <a:rPr lang="en-GB" dirty="0">
                <a:solidFill>
                  <a:srgbClr val="00B0F0"/>
                </a:solidFill>
              </a:rPr>
              <a:t>(15);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BEC0-0D19-4123-A779-62E9EC6FCD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ArrayList</a:t>
            </a:r>
            <a:r>
              <a:rPr lang="en-GB" dirty="0"/>
              <a:t> </a:t>
            </a:r>
            <a:r>
              <a:rPr lang="en-GB" dirty="0" err="1"/>
              <a:t>Mehods</a:t>
            </a:r>
            <a:r>
              <a:rPr lang="en-GB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49473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CB67AF-2C16-4FAE-A02F-1D4E88E3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indexOf</a:t>
            </a:r>
            <a:r>
              <a:rPr lang="en-GB" dirty="0">
                <a:solidFill>
                  <a:srgbClr val="FF0000"/>
                </a:solidFill>
              </a:rPr>
              <a:t>(Object o): </a:t>
            </a:r>
            <a:r>
              <a:rPr lang="en-GB" dirty="0"/>
              <a:t>Gives the index of the object o. If the element is not found in the list then this method returns the value -1.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int </a:t>
            </a:r>
            <a:r>
              <a:rPr lang="en-GB" dirty="0" err="1">
                <a:solidFill>
                  <a:srgbClr val="00B0F0"/>
                </a:solidFill>
              </a:rPr>
              <a:t>pos</a:t>
            </a:r>
            <a:r>
              <a:rPr lang="en-GB" dirty="0">
                <a:solidFill>
                  <a:srgbClr val="00B0F0"/>
                </a:solidFill>
              </a:rPr>
              <a:t> = </a:t>
            </a:r>
            <a:r>
              <a:rPr lang="en-GB" dirty="0" err="1">
                <a:solidFill>
                  <a:srgbClr val="00B0F0"/>
                </a:solidFill>
              </a:rPr>
              <a:t>obj.indexOf</a:t>
            </a:r>
            <a:r>
              <a:rPr lang="en-GB" dirty="0">
                <a:solidFill>
                  <a:srgbClr val="00B0F0"/>
                </a:solidFill>
              </a:rPr>
              <a:t>("Tom");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 get(int index): </a:t>
            </a:r>
            <a:r>
              <a:rPr lang="en-GB" dirty="0"/>
              <a:t>It returns the object of list which is present at the specified index.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String str= </a:t>
            </a:r>
            <a:r>
              <a:rPr lang="en-GB" dirty="0" err="1">
                <a:solidFill>
                  <a:srgbClr val="00B0F0"/>
                </a:solidFill>
              </a:rPr>
              <a:t>obj.get</a:t>
            </a:r>
            <a:r>
              <a:rPr lang="en-GB" dirty="0">
                <a:solidFill>
                  <a:srgbClr val="00B0F0"/>
                </a:solidFill>
              </a:rPr>
              <a:t>(2);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int size(): </a:t>
            </a:r>
            <a:r>
              <a:rPr lang="en-GB" dirty="0"/>
              <a:t>It gives the size of the </a:t>
            </a:r>
            <a:r>
              <a:rPr lang="en-GB" dirty="0" err="1"/>
              <a:t>ArrayList</a:t>
            </a:r>
            <a:r>
              <a:rPr lang="en-GB" dirty="0"/>
              <a:t> – Number of elements of the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int </a:t>
            </a:r>
            <a:r>
              <a:rPr lang="en-GB" dirty="0" err="1">
                <a:solidFill>
                  <a:srgbClr val="00B0F0"/>
                </a:solidFill>
              </a:rPr>
              <a:t>numberofitems</a:t>
            </a:r>
            <a:r>
              <a:rPr lang="en-GB" dirty="0">
                <a:solidFill>
                  <a:srgbClr val="00B0F0"/>
                </a:solidFill>
              </a:rPr>
              <a:t> = </a:t>
            </a:r>
            <a:r>
              <a:rPr lang="en-GB" dirty="0" err="1">
                <a:solidFill>
                  <a:srgbClr val="00B0F0"/>
                </a:solidFill>
              </a:rPr>
              <a:t>obj.size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contains(Object o): </a:t>
            </a:r>
            <a:r>
              <a:rPr lang="en-GB" dirty="0"/>
              <a:t>It checks whether the given object o is present in the array list if its there then it returns true else it returns false.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obj.contains</a:t>
            </a:r>
            <a:r>
              <a:rPr lang="en-GB" dirty="0">
                <a:solidFill>
                  <a:srgbClr val="00B0F0"/>
                </a:solidFill>
              </a:rPr>
              <a:t>("Steve");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clear(): </a:t>
            </a:r>
            <a:r>
              <a:rPr lang="en-GB" dirty="0"/>
              <a:t>It is used for removing all the elements of the array list in one go.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obj.clear</a:t>
            </a:r>
            <a:r>
              <a:rPr lang="en-GB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77DB-6DB5-438E-832F-213FEB5753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GB" sz="14400" dirty="0" err="1">
                <a:solidFill>
                  <a:prstClr val="black"/>
                </a:solidFill>
              </a:rPr>
              <a:t>ArrayList</a:t>
            </a:r>
            <a:r>
              <a:rPr lang="en-GB" sz="14400" dirty="0">
                <a:solidFill>
                  <a:prstClr val="black"/>
                </a:solidFill>
              </a:rPr>
              <a:t> </a:t>
            </a:r>
            <a:r>
              <a:rPr lang="en-GB" sz="14400" dirty="0" err="1">
                <a:solidFill>
                  <a:prstClr val="black"/>
                </a:solidFill>
              </a:rPr>
              <a:t>Mehods</a:t>
            </a:r>
            <a:r>
              <a:rPr lang="en-GB" sz="14400" dirty="0">
                <a:solidFill>
                  <a:prstClr val="black"/>
                </a:solidFill>
              </a:rPr>
              <a:t>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89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2149</Words>
  <Application>Microsoft Office PowerPoint</Application>
  <PresentationFormat>On-screen Show (4:3)</PresentationFormat>
  <Paragraphs>242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296</cp:revision>
  <dcterms:created xsi:type="dcterms:W3CDTF">2011-09-14T09:42:05Z</dcterms:created>
  <dcterms:modified xsi:type="dcterms:W3CDTF">2020-11-02T11:05:24Z</dcterms:modified>
</cp:coreProperties>
</file>