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313" r:id="rId3"/>
    <p:sldId id="343" r:id="rId4"/>
    <p:sldId id="328" r:id="rId5"/>
    <p:sldId id="340" r:id="rId6"/>
    <p:sldId id="329" r:id="rId7"/>
    <p:sldId id="332" r:id="rId8"/>
    <p:sldId id="341" r:id="rId9"/>
    <p:sldId id="342" r:id="rId10"/>
    <p:sldId id="344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62" autoAdjust="0"/>
  </p:normalViewPr>
  <p:slideViewPr>
    <p:cSldViewPr>
      <p:cViewPr varScale="1">
        <p:scale>
          <a:sx n="57" d="100"/>
          <a:sy n="57" d="100"/>
        </p:scale>
        <p:origin x="169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bany.edu/cpr/sdgroup/inf523q/chapter06slides.ppt" TargetMode="External"/><Relationship Id="rId2" Type="http://schemas.openxmlformats.org/officeDocument/2006/relationships/hyperlink" Target="https://abhiandroid.com/java/vector-methods-example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eginnersbook.com/2013/12/vector-in-jav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01-Programs-%20ArrayLists%20and%20LinkedList.docx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7BA86B-5789-466D-A1C4-96BC77B4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/>
              <a:t>Insert all elements of an integer </a:t>
            </a:r>
            <a:r>
              <a:rPr lang="en-GB" dirty="0" err="1"/>
              <a:t>arraylist</a:t>
            </a:r>
            <a:r>
              <a:rPr lang="en-GB" dirty="0"/>
              <a:t> at specified index of java vector.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/>
              <a:t>Create a vector of String which contains </a:t>
            </a:r>
            <a:r>
              <a:rPr lang="en-GB" i="1" dirty="0" err="1"/>
              <a:t>a,ab,abc,abcd,abcde</a:t>
            </a:r>
            <a:r>
              <a:rPr lang="en-GB" i="1" dirty="0"/>
              <a:t> </a:t>
            </a:r>
            <a:r>
              <a:rPr lang="en-GB" dirty="0"/>
              <a:t>and traverse it in forward and reverse direction.</a:t>
            </a:r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F3B5-DA84-4458-BFD1-7CE938EB20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12986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Examples and Exercise on List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Vector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Vector Class Constructors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Vector Class Example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Vector Class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Exercise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A3B61-3CE9-455B-9CCD-B51C32BE21F5}"/>
              </a:ext>
            </a:extLst>
          </p:cNvPr>
          <p:cNvSpPr txBox="1"/>
          <p:nvPr/>
        </p:nvSpPr>
        <p:spPr>
          <a:xfrm>
            <a:off x="116058" y="5715000"/>
            <a:ext cx="8316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Source (Slides 3 to 14): </a:t>
            </a:r>
          </a:p>
          <a:p>
            <a:pPr marL="228600" indent="-228600">
              <a:buAutoNum type="arabicPeriod"/>
            </a:pPr>
            <a:r>
              <a:rPr lang="en-US" sz="800" dirty="0"/>
              <a:t>Cay </a:t>
            </a:r>
            <a:r>
              <a:rPr lang="en-US" sz="800" dirty="0" err="1"/>
              <a:t>Horstmann</a:t>
            </a:r>
            <a:r>
              <a:rPr lang="en-US" sz="800" dirty="0"/>
              <a:t>, </a:t>
            </a:r>
            <a:r>
              <a:rPr lang="en-US" sz="800" b="1" dirty="0"/>
              <a:t>Object Oriented Design &amp; Patterns</a:t>
            </a:r>
            <a:r>
              <a:rPr lang="en-US" sz="800" dirty="0"/>
              <a:t>,  John Wiley &amp; Sons, 2006, 2</a:t>
            </a:r>
            <a:r>
              <a:rPr lang="en-US" sz="800" baseline="30000" dirty="0"/>
              <a:t>nd</a:t>
            </a:r>
            <a:r>
              <a:rPr lang="en-US" sz="800" dirty="0"/>
              <a:t> Edition</a:t>
            </a:r>
          </a:p>
          <a:p>
            <a:pPr marL="228600" indent="-228600">
              <a:buAutoNum type="arabicPeriod"/>
            </a:pPr>
            <a:r>
              <a:rPr lang="en-US" sz="800" dirty="0">
                <a:hlinkClick r:id="rId2"/>
              </a:rPr>
              <a:t>https://abhiandroid.com/java/vector-methods-example.html</a:t>
            </a:r>
            <a:endParaRPr lang="en-US" sz="800" dirty="0"/>
          </a:p>
          <a:p>
            <a:pPr marL="228600" indent="-228600">
              <a:buAutoNum type="arabicPeriod"/>
            </a:pPr>
            <a:r>
              <a:rPr lang="en-US" sz="800" dirty="0">
                <a:hlinkClick r:id="rId3"/>
              </a:rPr>
              <a:t>https://www.albany.edu/cpr/sdgroup/inf523q/chapter06slides.ppt</a:t>
            </a:r>
            <a:endParaRPr lang="en-US" sz="800" dirty="0"/>
          </a:p>
          <a:p>
            <a:pPr marL="228600" indent="-228600">
              <a:buAutoNum type="arabicPeriod"/>
            </a:pPr>
            <a:r>
              <a:rPr lang="en-US" sz="800" dirty="0">
                <a:hlinkClick r:id="rId4"/>
              </a:rPr>
              <a:t>https://beginnersbook.com/2013/12/vector-in-java/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EAF7C-C530-482E-A190-D0C976D88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Examples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file"/>
              </a:rPr>
              <a:t>01-Programs- </a:t>
            </a:r>
            <a:r>
              <a:rPr lang="en-GB" dirty="0" err="1">
                <a:hlinkClick r:id="rId2" action="ppaction://hlinkfile"/>
              </a:rPr>
              <a:t>ArrayLists</a:t>
            </a:r>
            <a:r>
              <a:rPr lang="en-GB" dirty="0">
                <a:hlinkClick r:id="rId2" action="ppaction://hlinkfile"/>
              </a:rPr>
              <a:t> and LinkedList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Exercise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Create an array-list with elements [Lion, Tiger, Cat, Dog] and add Elephant at second indices of array and display the array list.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Create a link list with elements [13, 18, 25, 40] and remove the odd elements from link list using remove method from Iterator class.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Create an integer array-list and sort the elements from array list.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0D97-AFE9-497B-91C1-8324F7E341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352312"/>
            <a:ext cx="6324600" cy="363845"/>
          </a:xfrm>
        </p:spPr>
        <p:txBody>
          <a:bodyPr>
            <a:normAutofit fontScale="25000" lnSpcReduction="20000"/>
          </a:bodyPr>
          <a:lstStyle/>
          <a:p>
            <a:r>
              <a:rPr lang="en-GB" sz="12000" dirty="0"/>
              <a:t>Examples and Exercise on  </a:t>
            </a:r>
            <a:r>
              <a:rPr lang="en-GB" sz="12000" dirty="0" err="1"/>
              <a:t>ArrayList</a:t>
            </a:r>
            <a:r>
              <a:rPr lang="en-GB" sz="12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83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Java class</a:t>
            </a:r>
            <a:r>
              <a:rPr lang="en-US" altLang="ja-JP" dirty="0">
                <a:solidFill>
                  <a:srgbClr val="800000"/>
                </a:solidFill>
              </a:rPr>
              <a:t> Vector </a:t>
            </a:r>
            <a:r>
              <a:rPr lang="en-US" altLang="ja-JP" dirty="0"/>
              <a:t>provides the capabilities of array-like data structures that can dynamically </a:t>
            </a:r>
            <a:r>
              <a:rPr lang="en-US" altLang="ja-JP" dirty="0">
                <a:solidFill>
                  <a:srgbClr val="FF3300"/>
                </a:solidFill>
              </a:rPr>
              <a:t>resize themselves</a:t>
            </a:r>
            <a:r>
              <a:rPr lang="en-US" altLang="ja-JP" dirty="0"/>
              <a:t>.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Default capacity of vector is 10.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If a </a:t>
            </a:r>
            <a:r>
              <a:rPr lang="en-US" altLang="ja-JP" dirty="0">
                <a:solidFill>
                  <a:srgbClr val="800000"/>
                </a:solidFill>
              </a:rPr>
              <a:t>Vector </a:t>
            </a:r>
            <a:r>
              <a:rPr lang="en-US" altLang="ja-JP" dirty="0"/>
              <a:t>needs to grow, it grows by an increment that you specify.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If you do not specify a capacity increment, the system will    automatically double the size of the </a:t>
            </a:r>
            <a:r>
              <a:rPr lang="en-US" altLang="ja-JP" dirty="0">
                <a:solidFill>
                  <a:srgbClr val="800000"/>
                </a:solidFill>
              </a:rPr>
              <a:t>Vector </a:t>
            </a:r>
            <a:r>
              <a:rPr lang="en-US" altLang="ja-JP" dirty="0"/>
              <a:t>each time additional capacity is needed.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Vector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27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public Vector();</a:t>
            </a: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Times New Roman" panose="02020603050405020304" pitchFamily="18" charset="0"/>
              </a:rPr>
              <a:t>Constructs an empty vector so that its internal data array has size 10. </a:t>
            </a:r>
          </a:p>
          <a:p>
            <a:pPr>
              <a:spcBef>
                <a:spcPct val="50000"/>
              </a:spcBef>
            </a:pPr>
            <a:r>
              <a:rPr lang="en-US" altLang="ja-JP" dirty="0">
                <a:latin typeface="Times New Roman" panose="02020603050405020304" pitchFamily="18" charset="0"/>
              </a:rPr>
              <a:t>    </a:t>
            </a:r>
            <a:r>
              <a:rPr lang="en-US" altLang="ja-JP" dirty="0">
                <a:solidFill>
                  <a:srgbClr val="00B0F0"/>
                </a:solidFill>
                <a:latin typeface="Times New Roman" panose="02020603050405020304" pitchFamily="18" charset="0"/>
              </a:rPr>
              <a:t>e.g.  Vector v = new Vector();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public Vector(int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initialCapacity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);</a:t>
            </a: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Times New Roman" panose="02020603050405020304" pitchFamily="18" charset="0"/>
              </a:rPr>
              <a:t>Constructs an empty vector with the specified initial capacity.</a:t>
            </a:r>
          </a:p>
          <a:p>
            <a:pPr>
              <a:spcBef>
                <a:spcPct val="50000"/>
              </a:spcBef>
            </a:pPr>
            <a:r>
              <a:rPr lang="en-US" altLang="ja-JP" dirty="0">
                <a:latin typeface="Times New Roman" panose="02020603050405020304" pitchFamily="18" charset="0"/>
              </a:rPr>
              <a:t>    </a:t>
            </a:r>
            <a:r>
              <a:rPr lang="en-US" altLang="ja-JP" dirty="0">
                <a:solidFill>
                  <a:srgbClr val="00B0F0"/>
                </a:solidFill>
                <a:latin typeface="Times New Roman" panose="02020603050405020304" pitchFamily="18" charset="0"/>
              </a:rPr>
              <a:t>e.g.  Vector v = new Vector(1);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public Vector(int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initialCapacity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, int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capacityIncrement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);</a:t>
            </a:r>
          </a:p>
          <a:p>
            <a:pPr marL="8572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Times New Roman" panose="02020603050405020304" pitchFamily="18" charset="0"/>
              </a:rPr>
              <a:t>Constructs an empty vector with the specified initial capacity and capacity increment.</a:t>
            </a:r>
          </a:p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00B0F0"/>
                </a:solidFill>
                <a:latin typeface="Times New Roman" panose="02020603050405020304" pitchFamily="18" charset="0"/>
              </a:rPr>
              <a:t>    e.g.  Vector v = new Vector(4, 2);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Vector Class Constructors</a:t>
            </a:r>
          </a:p>
        </p:txBody>
      </p:sp>
    </p:spTree>
    <p:extLst>
      <p:ext uri="{BB962C8B-B14F-4D97-AF65-F5344CB8AC3E}">
        <p14:creationId xmlns:p14="http://schemas.microsoft.com/office/powerpoint/2010/main" val="160932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2D9B-449C-4547-B584-D6D137F05F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78856"/>
            <a:ext cx="6569872" cy="363845"/>
          </a:xfrm>
        </p:spPr>
        <p:txBody>
          <a:bodyPr>
            <a:noAutofit/>
          </a:bodyPr>
          <a:lstStyle/>
          <a:p>
            <a:pPr indent="0"/>
            <a:r>
              <a:rPr lang="en-GB" dirty="0"/>
              <a:t>Vector Class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C9835-8118-428F-BEDA-1E321FC392C7}"/>
              </a:ext>
            </a:extLst>
          </p:cNvPr>
          <p:cNvSpPr/>
          <p:nvPr/>
        </p:nvSpPr>
        <p:spPr>
          <a:xfrm>
            <a:off x="152400" y="838200"/>
            <a:ext cx="42672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//Example1: Vector Class example</a:t>
            </a:r>
          </a:p>
          <a:p>
            <a:r>
              <a:rPr lang="en-GB" dirty="0"/>
              <a:t>import </a:t>
            </a:r>
            <a:r>
              <a:rPr lang="en-GB" dirty="0" err="1"/>
              <a:t>java.util</a:t>
            </a:r>
            <a:r>
              <a:rPr lang="en-GB" dirty="0"/>
              <a:t>.*;</a:t>
            </a:r>
          </a:p>
          <a:p>
            <a:r>
              <a:rPr lang="en-GB" dirty="0"/>
              <a:t>public class </a:t>
            </a:r>
            <a:r>
              <a:rPr lang="en-GB" dirty="0" err="1"/>
              <a:t>VectorExample</a:t>
            </a:r>
            <a:r>
              <a:rPr lang="en-GB" dirty="0"/>
              <a:t> {</a:t>
            </a:r>
          </a:p>
          <a:p>
            <a:endParaRPr lang="en-GB" dirty="0"/>
          </a:p>
          <a:p>
            <a:r>
              <a:rPr lang="en-GB" dirty="0"/>
              <a:t>   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r>
              <a:rPr lang="en-GB" dirty="0"/>
              <a:t>      /* Vector of initial capacity(size) of 2 */</a:t>
            </a:r>
          </a:p>
          <a:p>
            <a:r>
              <a:rPr lang="en-GB" dirty="0"/>
              <a:t>      </a:t>
            </a:r>
            <a:r>
              <a:rPr lang="en-GB" dirty="0">
                <a:solidFill>
                  <a:srgbClr val="FF0000"/>
                </a:solidFill>
              </a:rPr>
              <a:t>Vector&lt;String&gt; </a:t>
            </a:r>
            <a:r>
              <a:rPr lang="en-GB" dirty="0" err="1">
                <a:solidFill>
                  <a:srgbClr val="FF0000"/>
                </a:solidFill>
              </a:rPr>
              <a:t>vec</a:t>
            </a:r>
            <a:r>
              <a:rPr lang="en-GB" dirty="0">
                <a:solidFill>
                  <a:srgbClr val="FF0000"/>
                </a:solidFill>
              </a:rPr>
              <a:t> = new Vector&lt;String&gt;(2);</a:t>
            </a:r>
          </a:p>
          <a:p>
            <a:r>
              <a:rPr lang="en-GB" dirty="0"/>
              <a:t>      /* Adding elements to a vector*/</a:t>
            </a:r>
          </a:p>
          <a:p>
            <a:r>
              <a:rPr lang="en-GB" dirty="0"/>
              <a:t>      </a:t>
            </a:r>
            <a:r>
              <a:rPr lang="en-GB" dirty="0" err="1">
                <a:solidFill>
                  <a:srgbClr val="FF0000"/>
                </a:solidFill>
              </a:rPr>
              <a:t>vec.addElement</a:t>
            </a:r>
            <a:r>
              <a:rPr lang="en-GB" dirty="0">
                <a:solidFill>
                  <a:srgbClr val="FF0000"/>
                </a:solidFill>
              </a:rPr>
              <a:t>("Apple");</a:t>
            </a:r>
          </a:p>
          <a:p>
            <a:r>
              <a:rPr lang="en-GB" dirty="0">
                <a:solidFill>
                  <a:srgbClr val="FF0000"/>
                </a:solidFill>
              </a:rPr>
              <a:t>      </a:t>
            </a:r>
            <a:r>
              <a:rPr lang="en-GB" dirty="0" err="1">
                <a:solidFill>
                  <a:srgbClr val="FF0000"/>
                </a:solidFill>
              </a:rPr>
              <a:t>vec.addElement</a:t>
            </a:r>
            <a:r>
              <a:rPr lang="en-GB" dirty="0">
                <a:solidFill>
                  <a:srgbClr val="FF0000"/>
                </a:solidFill>
              </a:rPr>
              <a:t>("Orange");</a:t>
            </a:r>
          </a:p>
          <a:p>
            <a:r>
              <a:rPr lang="en-GB" dirty="0">
                <a:solidFill>
                  <a:srgbClr val="FF0000"/>
                </a:solidFill>
              </a:rPr>
              <a:t>      </a:t>
            </a:r>
            <a:r>
              <a:rPr lang="en-GB" dirty="0" err="1">
                <a:solidFill>
                  <a:srgbClr val="FF0000"/>
                </a:solidFill>
              </a:rPr>
              <a:t>vec.addElement</a:t>
            </a:r>
            <a:r>
              <a:rPr lang="en-GB" dirty="0">
                <a:solidFill>
                  <a:srgbClr val="FF0000"/>
                </a:solidFill>
              </a:rPr>
              <a:t>("Mango");</a:t>
            </a:r>
          </a:p>
          <a:p>
            <a:r>
              <a:rPr lang="en-GB" dirty="0">
                <a:solidFill>
                  <a:srgbClr val="FF0000"/>
                </a:solidFill>
              </a:rPr>
              <a:t>      </a:t>
            </a:r>
            <a:r>
              <a:rPr lang="en-GB" dirty="0" err="1">
                <a:solidFill>
                  <a:srgbClr val="FF0000"/>
                </a:solidFill>
              </a:rPr>
              <a:t>vec.addElement</a:t>
            </a:r>
            <a:r>
              <a:rPr lang="en-GB" dirty="0">
                <a:solidFill>
                  <a:srgbClr val="FF0000"/>
                </a:solidFill>
              </a:rPr>
              <a:t>("Fig");</a:t>
            </a:r>
          </a:p>
          <a:p>
            <a:r>
              <a:rPr lang="en-GB" dirty="0"/>
              <a:t>      /* check size and </a:t>
            </a:r>
            <a:r>
              <a:rPr lang="en-GB" dirty="0" err="1"/>
              <a:t>capacityIncrement</a:t>
            </a:r>
            <a:r>
              <a:rPr lang="en-GB" dirty="0"/>
              <a:t>*/</a:t>
            </a:r>
          </a:p>
          <a:p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("Size is: "+</a:t>
            </a:r>
            <a:r>
              <a:rPr lang="en-GB" dirty="0" err="1">
                <a:solidFill>
                  <a:srgbClr val="FF0000"/>
                </a:solidFill>
              </a:rPr>
              <a:t>vec.size</a:t>
            </a:r>
            <a:r>
              <a:rPr lang="en-GB" dirty="0">
                <a:solidFill>
                  <a:srgbClr val="FF0000"/>
                </a:solidFill>
              </a:rPr>
              <a:t>());</a:t>
            </a:r>
          </a:p>
          <a:p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("Default capacity increment is: "+</a:t>
            </a:r>
            <a:r>
              <a:rPr lang="en-GB" dirty="0" err="1">
                <a:solidFill>
                  <a:srgbClr val="FF0000"/>
                </a:solidFill>
              </a:rPr>
              <a:t>vec.capacity</a:t>
            </a:r>
            <a:r>
              <a:rPr lang="en-GB" dirty="0">
                <a:solidFill>
                  <a:srgbClr val="FF0000"/>
                </a:solidFill>
              </a:rPr>
              <a:t>());</a:t>
            </a:r>
          </a:p>
          <a:p>
            <a:r>
              <a:rPr lang="en-GB" dirty="0"/>
              <a:t>      </a:t>
            </a:r>
            <a:r>
              <a:rPr lang="en-GB" dirty="0" err="1">
                <a:solidFill>
                  <a:srgbClr val="FF0000"/>
                </a:solidFill>
              </a:rPr>
              <a:t>vec.addElement</a:t>
            </a:r>
            <a:r>
              <a:rPr lang="en-GB" dirty="0">
                <a:solidFill>
                  <a:srgbClr val="FF0000"/>
                </a:solidFill>
              </a:rPr>
              <a:t>("fruit1");</a:t>
            </a:r>
          </a:p>
          <a:p>
            <a:r>
              <a:rPr lang="en-GB" dirty="0">
                <a:solidFill>
                  <a:srgbClr val="FF0000"/>
                </a:solidFill>
              </a:rPr>
              <a:t>      </a:t>
            </a:r>
            <a:r>
              <a:rPr lang="en-GB" dirty="0" err="1">
                <a:solidFill>
                  <a:srgbClr val="FF0000"/>
                </a:solidFill>
              </a:rPr>
              <a:t>vec.addElement</a:t>
            </a:r>
            <a:r>
              <a:rPr lang="en-GB" dirty="0">
                <a:solidFill>
                  <a:srgbClr val="FF0000"/>
                </a:solidFill>
              </a:rPr>
              <a:t>("fruit2");</a:t>
            </a:r>
          </a:p>
          <a:p>
            <a:r>
              <a:rPr lang="en-GB" dirty="0">
                <a:solidFill>
                  <a:srgbClr val="FF0000"/>
                </a:solidFill>
              </a:rPr>
              <a:t>      </a:t>
            </a:r>
            <a:r>
              <a:rPr lang="en-GB" dirty="0" err="1">
                <a:solidFill>
                  <a:srgbClr val="FF0000"/>
                </a:solidFill>
              </a:rPr>
              <a:t>vec.addElement</a:t>
            </a:r>
            <a:r>
              <a:rPr lang="en-GB" dirty="0">
                <a:solidFill>
                  <a:srgbClr val="FF0000"/>
                </a:solidFill>
              </a:rPr>
              <a:t>("fruit3");</a:t>
            </a:r>
            <a:r>
              <a:rPr lang="en-GB" dirty="0"/>
              <a:t>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30C56-22CA-403E-86DF-3E4B4D0354C5}"/>
              </a:ext>
            </a:extLst>
          </p:cNvPr>
          <p:cNvSpPr/>
          <p:nvPr/>
        </p:nvSpPr>
        <p:spPr>
          <a:xfrm>
            <a:off x="4696265" y="719669"/>
            <a:ext cx="4267200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       /*size and </a:t>
            </a:r>
            <a:r>
              <a:rPr lang="en-GB" dirty="0" err="1"/>
              <a:t>capacityIncrement</a:t>
            </a:r>
            <a:r>
              <a:rPr lang="en-GB" dirty="0"/>
              <a:t> after two insertions*/</a:t>
            </a:r>
          </a:p>
          <a:p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("Size after addition: "+</a:t>
            </a:r>
            <a:r>
              <a:rPr lang="en-GB" dirty="0" err="1">
                <a:solidFill>
                  <a:srgbClr val="FF0000"/>
                </a:solidFill>
              </a:rPr>
              <a:t>vec.size</a:t>
            </a:r>
            <a:r>
              <a:rPr lang="en-GB" dirty="0">
                <a:solidFill>
                  <a:srgbClr val="FF0000"/>
                </a:solidFill>
              </a:rPr>
              <a:t>());</a:t>
            </a:r>
          </a:p>
          <a:p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("Capacity after increment is: "+</a:t>
            </a:r>
            <a:r>
              <a:rPr lang="en-GB" dirty="0" err="1">
                <a:solidFill>
                  <a:srgbClr val="FF0000"/>
                </a:solidFill>
              </a:rPr>
              <a:t>vec.capacity</a:t>
            </a:r>
            <a:r>
              <a:rPr lang="en-GB" dirty="0">
                <a:solidFill>
                  <a:srgbClr val="FF0000"/>
                </a:solidFill>
              </a:rPr>
              <a:t>()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    /*Display Vector elements*/</a:t>
            </a:r>
          </a:p>
          <a:p>
            <a:r>
              <a:rPr lang="en-GB" dirty="0"/>
              <a:t>      </a:t>
            </a:r>
            <a:r>
              <a:rPr lang="en-GB" dirty="0">
                <a:solidFill>
                  <a:srgbClr val="00B050"/>
                </a:solidFill>
              </a:rPr>
              <a:t>Iterator </a:t>
            </a:r>
            <a:r>
              <a:rPr lang="en-GB" dirty="0" err="1">
                <a:solidFill>
                  <a:srgbClr val="00B050"/>
                </a:solidFill>
              </a:rPr>
              <a:t>en</a:t>
            </a:r>
            <a:r>
              <a:rPr lang="en-GB" dirty="0">
                <a:solidFill>
                  <a:srgbClr val="00B050"/>
                </a:solidFill>
              </a:rPr>
              <a:t> = </a:t>
            </a:r>
            <a:r>
              <a:rPr lang="en-GB" dirty="0" err="1">
                <a:solidFill>
                  <a:srgbClr val="00B050"/>
                </a:solidFill>
              </a:rPr>
              <a:t>vec.iterator</a:t>
            </a:r>
            <a:r>
              <a:rPr lang="en-GB" dirty="0">
                <a:solidFill>
                  <a:srgbClr val="00B050"/>
                </a:solidFill>
              </a:rPr>
              <a:t>();</a:t>
            </a:r>
          </a:p>
          <a:p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("\</a:t>
            </a:r>
            <a:r>
              <a:rPr lang="en-GB" dirty="0" err="1"/>
              <a:t>nElements</a:t>
            </a:r>
            <a:r>
              <a:rPr lang="en-GB" dirty="0"/>
              <a:t> are:");</a:t>
            </a:r>
          </a:p>
          <a:p>
            <a:r>
              <a:rPr lang="en-GB" dirty="0"/>
              <a:t>      while(</a:t>
            </a:r>
            <a:r>
              <a:rPr lang="en-GB" dirty="0" err="1"/>
              <a:t>en.hasNext</a:t>
            </a:r>
            <a:r>
              <a:rPr lang="en-GB" dirty="0"/>
              <a:t>())</a:t>
            </a:r>
          </a:p>
          <a:p>
            <a:r>
              <a:rPr lang="en-GB" dirty="0"/>
              <a:t>         </a:t>
            </a:r>
            <a:r>
              <a:rPr lang="en-GB" dirty="0" err="1"/>
              <a:t>System.out.print</a:t>
            </a:r>
            <a:r>
              <a:rPr lang="en-GB" dirty="0"/>
              <a:t>(</a:t>
            </a:r>
            <a:r>
              <a:rPr lang="en-GB" dirty="0" err="1"/>
              <a:t>en.next</a:t>
            </a:r>
            <a:r>
              <a:rPr lang="en-GB" dirty="0"/>
              <a:t>() + " ");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}</a:t>
            </a:r>
          </a:p>
          <a:p>
            <a:r>
              <a:rPr lang="en-GB" dirty="0">
                <a:solidFill>
                  <a:srgbClr val="0070C0"/>
                </a:solidFill>
              </a:rPr>
              <a:t>Output: </a:t>
            </a:r>
          </a:p>
          <a:p>
            <a:r>
              <a:rPr lang="en-US" dirty="0">
                <a:solidFill>
                  <a:schemeClr val="tx1"/>
                </a:solidFill>
              </a:rPr>
              <a:t>Size is: 4</a:t>
            </a:r>
          </a:p>
          <a:p>
            <a:r>
              <a:rPr lang="en-US" dirty="0">
                <a:solidFill>
                  <a:schemeClr val="tx1"/>
                </a:solidFill>
              </a:rPr>
              <a:t>Default capacity increment is: 4</a:t>
            </a:r>
          </a:p>
          <a:p>
            <a:r>
              <a:rPr lang="en-US" dirty="0">
                <a:solidFill>
                  <a:schemeClr val="tx1"/>
                </a:solidFill>
              </a:rPr>
              <a:t>Size after addition: 7</a:t>
            </a:r>
          </a:p>
          <a:p>
            <a:r>
              <a:rPr lang="en-US" dirty="0">
                <a:solidFill>
                  <a:schemeClr val="tx1"/>
                </a:solidFill>
              </a:rPr>
              <a:t>Capacity after increment is: 8</a:t>
            </a:r>
          </a:p>
          <a:p>
            <a:r>
              <a:rPr lang="en-US" dirty="0">
                <a:solidFill>
                  <a:schemeClr val="tx1"/>
                </a:solidFill>
              </a:rPr>
              <a:t>Elements are:</a:t>
            </a:r>
          </a:p>
          <a:p>
            <a:r>
              <a:rPr lang="en-US" dirty="0">
                <a:solidFill>
                  <a:schemeClr val="tx1"/>
                </a:solidFill>
              </a:rPr>
              <a:t>Apple Orange Mango Fig fruit1 fruit2 fruit3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7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A18884-651A-4604-BF0C-DE44D08D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2" y="710506"/>
            <a:ext cx="8779672" cy="60686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add(E e): </a:t>
            </a:r>
            <a:r>
              <a:rPr lang="en-US" dirty="0"/>
              <a:t>Adds element at the end of the vector.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vectorObject.add</a:t>
            </a:r>
            <a:r>
              <a:rPr lang="en-US" dirty="0">
                <a:solidFill>
                  <a:srgbClr val="00B0F0"/>
                </a:solidFill>
              </a:rPr>
              <a:t>(3);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void add(int index, E element): </a:t>
            </a:r>
            <a:r>
              <a:rPr lang="en-US" dirty="0"/>
              <a:t>Adds an element at specified index and moves the whole elements one step in forward direction.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vectorObject.add</a:t>
            </a:r>
            <a:r>
              <a:rPr lang="en-US" dirty="0">
                <a:solidFill>
                  <a:srgbClr val="00B0F0"/>
                </a:solidFill>
              </a:rPr>
              <a:t>(0,3);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>
                <a:solidFill>
                  <a:srgbClr val="FF0000"/>
                </a:solidFill>
              </a:rPr>
              <a:t>addElement</a:t>
            </a:r>
            <a:r>
              <a:rPr lang="en-US" dirty="0">
                <a:solidFill>
                  <a:srgbClr val="FF0000"/>
                </a:solidFill>
              </a:rPr>
              <a:t>(E obj): </a:t>
            </a:r>
            <a:r>
              <a:rPr lang="en-US" dirty="0"/>
              <a:t>Adds the specified element at the end of the vector also increasing its size by 1.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vectorObject.addElement</a:t>
            </a:r>
            <a:r>
              <a:rPr lang="en-US" dirty="0">
                <a:solidFill>
                  <a:srgbClr val="00B0F0"/>
                </a:solidFill>
              </a:rPr>
              <a:t>(2);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int capacity(): </a:t>
            </a:r>
            <a:r>
              <a:rPr lang="en-US" dirty="0"/>
              <a:t>Gives the capacity of the vector.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vectorObject.capacity</a:t>
            </a:r>
            <a:r>
              <a:rPr lang="en-US" dirty="0">
                <a:solidFill>
                  <a:srgbClr val="00B0F0"/>
                </a:solidFill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void clear(): </a:t>
            </a:r>
            <a:r>
              <a:rPr lang="en-US" dirty="0"/>
              <a:t>clears all the elements in the vector.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vectorObject.clear</a:t>
            </a:r>
            <a:r>
              <a:rPr lang="en-US" dirty="0">
                <a:solidFill>
                  <a:srgbClr val="00B0F0"/>
                </a:solidFill>
              </a:rPr>
              <a:t>();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Vector Methods (1)</a:t>
            </a:r>
          </a:p>
        </p:txBody>
      </p:sp>
    </p:spTree>
    <p:extLst>
      <p:ext uri="{BB962C8B-B14F-4D97-AF65-F5344CB8AC3E}">
        <p14:creationId xmlns:p14="http://schemas.microsoft.com/office/powerpoint/2010/main" val="225903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A18884-651A-4604-BF0C-DE44D08D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2" y="710506"/>
            <a:ext cx="8779672" cy="606866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contains(Object element): </a:t>
            </a:r>
            <a:r>
              <a:rPr lang="en-US" dirty="0"/>
              <a:t>This method checks whether the specified element is present in the Vector. If the element is been found it returns true else false.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vectorObject.contains</a:t>
            </a:r>
            <a:r>
              <a:rPr lang="en-US" dirty="0">
                <a:solidFill>
                  <a:srgbClr val="00B0F0"/>
                </a:solidFill>
              </a:rPr>
              <a:t>(4);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containsAll</a:t>
            </a:r>
            <a:r>
              <a:rPr lang="en-US" dirty="0">
                <a:solidFill>
                  <a:srgbClr val="FF0000"/>
                </a:solidFill>
              </a:rPr>
              <a:t>(Collection c): </a:t>
            </a:r>
            <a:r>
              <a:rPr lang="en-US" dirty="0"/>
              <a:t>It returns true if all the elements of collection c are present in the Vector.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vectorObject1.containsAll(</a:t>
            </a:r>
            <a:r>
              <a:rPr lang="en-US" dirty="0" err="1">
                <a:solidFill>
                  <a:srgbClr val="00B0F0"/>
                </a:solidFill>
              </a:rPr>
              <a:t>vectorObject</a:t>
            </a:r>
            <a:r>
              <a:rPr lang="en-US" dirty="0">
                <a:solidFill>
                  <a:srgbClr val="00B0F0"/>
                </a:solidFill>
              </a:rPr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Object </a:t>
            </a:r>
            <a:r>
              <a:rPr lang="en-US" dirty="0" err="1">
                <a:solidFill>
                  <a:srgbClr val="FF0000"/>
                </a:solidFill>
              </a:rPr>
              <a:t>elementAt</a:t>
            </a:r>
            <a:r>
              <a:rPr lang="en-US" dirty="0">
                <a:solidFill>
                  <a:srgbClr val="FF0000"/>
                </a:solidFill>
              </a:rPr>
              <a:t>(int index): </a:t>
            </a:r>
            <a:r>
              <a:rPr lang="en-US" dirty="0"/>
              <a:t>It returns the element present at the specified location in Vector.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vectorObject.elementAt</a:t>
            </a:r>
            <a:r>
              <a:rPr lang="en-US" dirty="0">
                <a:solidFill>
                  <a:srgbClr val="00B0F0"/>
                </a:solidFill>
              </a:rPr>
              <a:t>(2);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Object </a:t>
            </a:r>
            <a:r>
              <a:rPr lang="en-US" dirty="0" err="1">
                <a:solidFill>
                  <a:srgbClr val="FF0000"/>
                </a:solidFill>
              </a:rPr>
              <a:t>firstElement</a:t>
            </a:r>
            <a:r>
              <a:rPr lang="en-US" dirty="0">
                <a:solidFill>
                  <a:srgbClr val="FF0000"/>
                </a:solidFill>
              </a:rPr>
              <a:t>(): </a:t>
            </a:r>
            <a:r>
              <a:rPr lang="en-US" dirty="0"/>
              <a:t>It is used for getting the first element of the vector.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vectorObject.firstElement</a:t>
            </a:r>
            <a:r>
              <a:rPr lang="en-US" dirty="0">
                <a:solidFill>
                  <a:srgbClr val="00B0F0"/>
                </a:solidFill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Object </a:t>
            </a:r>
            <a:r>
              <a:rPr lang="en-US" dirty="0" err="1">
                <a:solidFill>
                  <a:srgbClr val="FF0000"/>
                </a:solidFill>
              </a:rPr>
              <a:t>lastElement</a:t>
            </a:r>
            <a:r>
              <a:rPr lang="en-US" dirty="0">
                <a:solidFill>
                  <a:srgbClr val="FF0000"/>
                </a:solidFill>
              </a:rPr>
              <a:t>(): </a:t>
            </a:r>
            <a:r>
              <a:rPr lang="en-US" dirty="0"/>
              <a:t>Returns the last element of the array.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vectorObject.lastElement</a:t>
            </a:r>
            <a:r>
              <a:rPr lang="en-US" dirty="0">
                <a:solidFill>
                  <a:srgbClr val="00B0F0"/>
                </a:solidFill>
              </a:rPr>
              <a:t>();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Vector Methods (2)</a:t>
            </a:r>
          </a:p>
        </p:txBody>
      </p:sp>
    </p:spTree>
    <p:extLst>
      <p:ext uri="{BB962C8B-B14F-4D97-AF65-F5344CB8AC3E}">
        <p14:creationId xmlns:p14="http://schemas.microsoft.com/office/powerpoint/2010/main" val="249806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A18884-651A-4604-BF0C-DE44D08D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2" y="710506"/>
            <a:ext cx="8779672" cy="6068663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isEmpty</a:t>
            </a:r>
            <a:r>
              <a:rPr lang="en-US" dirty="0">
                <a:solidFill>
                  <a:srgbClr val="FF0000"/>
                </a:solidFill>
              </a:rPr>
              <a:t>(): </a:t>
            </a:r>
            <a:r>
              <a:rPr lang="en-US" dirty="0"/>
              <a:t>This method returns true if Vector doesn’t have any element.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vectorObject.isEmpty</a:t>
            </a:r>
            <a:r>
              <a:rPr lang="en-US" dirty="0">
                <a:solidFill>
                  <a:srgbClr val="00B0F0"/>
                </a:solidFill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removeElement</a:t>
            </a:r>
            <a:r>
              <a:rPr lang="en-US" dirty="0">
                <a:solidFill>
                  <a:srgbClr val="FF0000"/>
                </a:solidFill>
              </a:rPr>
              <a:t>(Object element): </a:t>
            </a:r>
            <a:r>
              <a:rPr lang="en-US" dirty="0"/>
              <a:t>Removes the </a:t>
            </a:r>
            <a:r>
              <a:rPr lang="en-US" dirty="0" err="1"/>
              <a:t>specifed</a:t>
            </a:r>
            <a:r>
              <a:rPr lang="en-US" dirty="0"/>
              <a:t> element from vector.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vectorObject.removeElementAt</a:t>
            </a:r>
            <a:r>
              <a:rPr lang="en-US" dirty="0">
                <a:solidFill>
                  <a:srgbClr val="00B0F0"/>
                </a:solidFill>
              </a:rPr>
              <a:t>(1);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addAll</a:t>
            </a:r>
            <a:r>
              <a:rPr lang="en-US" dirty="0">
                <a:solidFill>
                  <a:srgbClr val="FF0000"/>
                </a:solidFill>
              </a:rPr>
              <a:t>(Collection C): </a:t>
            </a:r>
            <a:r>
              <a:rPr lang="en-US" dirty="0"/>
              <a:t>It </a:t>
            </a:r>
            <a:r>
              <a:rPr lang="en-GB" dirty="0"/>
              <a:t>inserts all of the elements in the specified collection to the end of the vector.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vectorObject.addAll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arraylist</a:t>
            </a:r>
            <a:r>
              <a:rPr lang="en-US" dirty="0">
                <a:solidFill>
                  <a:srgbClr val="00B0F0"/>
                </a:solidFill>
              </a:rPr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addAll</a:t>
            </a:r>
            <a:r>
              <a:rPr lang="en-US" dirty="0">
                <a:solidFill>
                  <a:srgbClr val="FF0000"/>
                </a:solidFill>
              </a:rPr>
              <a:t>(int  index, Collection C)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vectorObject.addAll</a:t>
            </a:r>
            <a:r>
              <a:rPr lang="en-US" dirty="0">
                <a:solidFill>
                  <a:srgbClr val="00B0F0"/>
                </a:solidFill>
              </a:rPr>
              <a:t>(1, </a:t>
            </a:r>
            <a:r>
              <a:rPr lang="en-US" dirty="0" err="1">
                <a:solidFill>
                  <a:srgbClr val="00B0F0"/>
                </a:solidFill>
              </a:rPr>
              <a:t>arraylist</a:t>
            </a:r>
            <a:r>
              <a:rPr lang="en-US" dirty="0">
                <a:solidFill>
                  <a:srgbClr val="00B0F0"/>
                </a:solidFill>
              </a:rPr>
              <a:t>);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removeAll</a:t>
            </a:r>
            <a:r>
              <a:rPr lang="en-US" dirty="0">
                <a:solidFill>
                  <a:srgbClr val="FF0000"/>
                </a:solidFill>
              </a:rPr>
              <a:t>(Collection c): </a:t>
            </a:r>
            <a:r>
              <a:rPr lang="en-US" dirty="0"/>
              <a:t>It Removes all those elements from vector which are present in the Collection c.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vectorObject.removeAll</a:t>
            </a:r>
            <a:r>
              <a:rPr lang="en-US" dirty="0">
                <a:solidFill>
                  <a:srgbClr val="00B0F0"/>
                </a:solidFill>
              </a:rPr>
              <a:t>(vectorObject1);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>
                <a:solidFill>
                  <a:srgbClr val="FF0000"/>
                </a:solidFill>
              </a:rPr>
              <a:t>setElementAt</a:t>
            </a:r>
            <a:r>
              <a:rPr lang="en-US" dirty="0">
                <a:solidFill>
                  <a:srgbClr val="FF0000"/>
                </a:solidFill>
              </a:rPr>
              <a:t>(Object element, int index): </a:t>
            </a:r>
            <a:r>
              <a:rPr lang="en-US" dirty="0"/>
              <a:t>It updates the element of </a:t>
            </a:r>
            <a:r>
              <a:rPr lang="en-US" dirty="0" err="1"/>
              <a:t>specifed</a:t>
            </a:r>
            <a:r>
              <a:rPr lang="en-US" dirty="0"/>
              <a:t> index with the given element.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vectorObject.setElementAt</a:t>
            </a:r>
            <a:r>
              <a:rPr lang="en-US" dirty="0">
                <a:solidFill>
                  <a:srgbClr val="00B0F0"/>
                </a:solidFill>
              </a:rPr>
              <a:t>(15,1);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F36-4451-40CF-B6D5-69D49812AD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Vector Methods (3)</a:t>
            </a:r>
          </a:p>
        </p:txBody>
      </p:sp>
    </p:spTree>
    <p:extLst>
      <p:ext uri="{BB962C8B-B14F-4D97-AF65-F5344CB8AC3E}">
        <p14:creationId xmlns:p14="http://schemas.microsoft.com/office/powerpoint/2010/main" val="112455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2571</TotalTime>
  <Words>1037</Words>
  <Application>Microsoft Office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Times New Roman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344</cp:revision>
  <dcterms:created xsi:type="dcterms:W3CDTF">2011-09-14T09:42:05Z</dcterms:created>
  <dcterms:modified xsi:type="dcterms:W3CDTF">2021-10-19T07:49:43Z</dcterms:modified>
</cp:coreProperties>
</file>