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313" r:id="rId3"/>
    <p:sldId id="324" r:id="rId4"/>
    <p:sldId id="314" r:id="rId5"/>
    <p:sldId id="306" r:id="rId6"/>
    <p:sldId id="325" r:id="rId7"/>
    <p:sldId id="307" r:id="rId8"/>
    <p:sldId id="309" r:id="rId9"/>
    <p:sldId id="311" r:id="rId10"/>
    <p:sldId id="315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twise-operators-in-java/" TargetMode="External"/><Relationship Id="rId2" Type="http://schemas.openxmlformats.org/officeDocument/2006/relationships/hyperlink" Target="https://docs.oracle.com/javase/tutorial/java/nutsandbolts/operators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oncatDemo.java" TargetMode="External"/><Relationship Id="rId2" Type="http://schemas.openxmlformats.org/officeDocument/2006/relationships/hyperlink" Target="ArithmeticDemo.java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ePostDemo.java" TargetMode="External"/><Relationship Id="rId2" Type="http://schemas.openxmlformats.org/officeDocument/2006/relationships/hyperlink" Target="UnaryDemo.jav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ComparisonDemo.java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onditionalDemo2.java" TargetMode="External"/><Relationship Id="rId2" Type="http://schemas.openxmlformats.org/officeDocument/2006/relationships/hyperlink" Target="ConditionalDemo1.java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operators1.java" TargetMode="External"/><Relationship Id="rId2" Type="http://schemas.openxmlformats.org/officeDocument/2006/relationships/hyperlink" Target="ArithmeticDemo.java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Test.java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 Pranav M.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A19899-2ED7-4F98-B9B6-164C4CE7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11BA-7A34-4D3C-B9A0-386682081F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330299"/>
            <a:ext cx="6324600" cy="363845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14400" dirty="0">
                <a:solidFill>
                  <a:prstClr val="black"/>
                </a:solidFill>
              </a:rPr>
              <a:t>Example 11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66733-3AE5-4056-A472-0F23322FADE0}"/>
              </a:ext>
            </a:extLst>
          </p:cNvPr>
          <p:cNvSpPr txBox="1"/>
          <p:nvPr/>
        </p:nvSpPr>
        <p:spPr>
          <a:xfrm>
            <a:off x="152400" y="789337"/>
            <a:ext cx="8518525" cy="56323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int age;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(String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aName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aAge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aName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age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aAge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("I am " + </a:t>
            </a: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" of age " + age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void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calcCGPA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}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StudentTester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 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tudent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s1 = new 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10);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s1.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                                        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01B448E3-1C32-444D-9FD8-D2A7224B9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8022" y="5657850"/>
            <a:ext cx="4210050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Note: This prog has to be saved in a file </a:t>
            </a:r>
            <a:r>
              <a:rPr lang="en-US" b="1">
                <a:solidFill>
                  <a:srgbClr val="7030A0"/>
                </a:solidFill>
              </a:rPr>
              <a:t>StudentTester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 b="1">
                <a:solidFill>
                  <a:schemeClr val="tx1"/>
                </a:solidFill>
              </a:rPr>
              <a:t>java</a:t>
            </a:r>
          </a:p>
          <a:p>
            <a:r>
              <a:rPr lang="en-US" b="1">
                <a:solidFill>
                  <a:schemeClr val="tx1"/>
                </a:solidFill>
              </a:rPr>
              <a:t>$javac StudentTester.java</a:t>
            </a:r>
          </a:p>
          <a:p>
            <a:r>
              <a:rPr lang="en-US" b="1">
                <a:solidFill>
                  <a:schemeClr val="tx1"/>
                </a:solidFill>
              </a:rPr>
              <a:t>$java StudentTester</a:t>
            </a:r>
          </a:p>
        </p:txBody>
      </p:sp>
    </p:spTree>
    <p:extLst>
      <p:ext uri="{BB962C8B-B14F-4D97-AF65-F5344CB8AC3E}">
        <p14:creationId xmlns:p14="http://schemas.microsoft.com/office/powerpoint/2010/main" val="46588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000" dirty="0"/>
              <a:t>Operators in Java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Arithmetic operators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Unary operators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Equality and relational operators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Conditional operators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Bitwise and bit shift operators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 err="1"/>
              <a:t>instanceof</a:t>
            </a:r>
            <a:r>
              <a:rPr lang="en-US" sz="2200" dirty="0"/>
              <a:t> operator 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Examples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000" dirty="0"/>
              <a:t>Classes and Object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Example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endParaRPr lang="en-US" sz="1200" dirty="0"/>
          </a:p>
          <a:p>
            <a:pPr marL="0" indent="0"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A3B61-3CE9-455B-9CCD-B51C32BE21F5}"/>
              </a:ext>
            </a:extLst>
          </p:cNvPr>
          <p:cNvSpPr txBox="1"/>
          <p:nvPr/>
        </p:nvSpPr>
        <p:spPr>
          <a:xfrm>
            <a:off x="116058" y="5715000"/>
            <a:ext cx="8316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Source (Slides 3 to 13): </a:t>
            </a:r>
          </a:p>
          <a:p>
            <a:pPr marL="228600" indent="-228600">
              <a:buAutoNum type="arabicPeriod"/>
            </a:pPr>
            <a:r>
              <a:rPr lang="en-US" sz="800" dirty="0"/>
              <a:t>Chapter 1, Cay </a:t>
            </a:r>
            <a:r>
              <a:rPr lang="en-US" sz="800" dirty="0" err="1"/>
              <a:t>Horstmann</a:t>
            </a:r>
            <a:r>
              <a:rPr lang="en-US" sz="800" dirty="0"/>
              <a:t>, </a:t>
            </a:r>
            <a:r>
              <a:rPr lang="en-US" sz="800" b="1" dirty="0"/>
              <a:t>Object Oriented Design &amp; Patterns</a:t>
            </a:r>
            <a:r>
              <a:rPr lang="en-US" sz="800" dirty="0"/>
              <a:t>,  John Wiley &amp; Sons, 2006, 2</a:t>
            </a:r>
            <a:r>
              <a:rPr lang="en-US" sz="800" baseline="30000" dirty="0"/>
              <a:t>nd</a:t>
            </a:r>
            <a:r>
              <a:rPr lang="en-US" sz="800" dirty="0"/>
              <a:t> Edition</a:t>
            </a:r>
          </a:p>
          <a:p>
            <a:pPr marL="228600" indent="-228600">
              <a:buAutoNum type="arabicPeriod"/>
            </a:pPr>
            <a:r>
              <a:rPr lang="en-US" sz="800" dirty="0"/>
              <a:t>Chapter 4, </a:t>
            </a:r>
            <a:r>
              <a:rPr lang="en-GB" sz="800" dirty="0"/>
              <a:t>Herbert </a:t>
            </a:r>
            <a:r>
              <a:rPr lang="en-GB" sz="800" dirty="0" err="1"/>
              <a:t>Schildt</a:t>
            </a:r>
            <a:r>
              <a:rPr lang="en-GB" sz="800" dirty="0"/>
              <a:t>,  The complete Reference Java 2, 5th Edition, Tata McGraw Hill.</a:t>
            </a:r>
          </a:p>
          <a:p>
            <a:pPr marL="228600" indent="-228600">
              <a:buAutoNum type="arabicPeriod"/>
            </a:pPr>
            <a:r>
              <a:rPr lang="en-GB" sz="800" dirty="0">
                <a:hlinkClick r:id="rId2"/>
              </a:rPr>
              <a:t>https://docs.oracle.com/javase/tutorial/java/nutsandbolts/operators.html</a:t>
            </a:r>
            <a:endParaRPr lang="en-GB" sz="800" dirty="0"/>
          </a:p>
          <a:p>
            <a:pPr marL="228600" indent="-228600">
              <a:buAutoNum type="arabicPeriod"/>
            </a:pPr>
            <a:r>
              <a:rPr lang="en-GB" sz="800" dirty="0">
                <a:hlinkClick r:id="rId3"/>
              </a:rPr>
              <a:t>https://www.geeksforgeeks.org/bitwise-operators-in-java/</a:t>
            </a:r>
            <a:endParaRPr lang="en-GB" sz="800" dirty="0"/>
          </a:p>
          <a:p>
            <a:pPr marL="228600" indent="-228600">
              <a:buAutoNum type="arabicPeriod"/>
            </a:pPr>
            <a:endParaRPr lang="en-GB" sz="800" dirty="0"/>
          </a:p>
          <a:p>
            <a:pPr marL="228600" indent="-228600">
              <a:buAutoNum type="arabicPeriod"/>
            </a:pP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E4A94D-B11D-4822-B354-73C07781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5F11-24E7-474E-B485-F302F7496D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sz="3000" dirty="0"/>
              <a:t>Arithmetic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44B3D0-1136-48AF-B4CE-3F78E6B8F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36866"/>
              </p:ext>
            </p:extLst>
          </p:nvPr>
        </p:nvGraphicFramePr>
        <p:xfrm>
          <a:off x="457200" y="960120"/>
          <a:ext cx="8229600" cy="2651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822888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676486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339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Additive operator (also used for String concatenation)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741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Subtraction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587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Multiplication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464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Division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096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Remainder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622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7E80E7-0ACB-44AC-96AD-88AB3A9A8EB7}"/>
              </a:ext>
            </a:extLst>
          </p:cNvPr>
          <p:cNvSpPr txBox="1"/>
          <p:nvPr/>
        </p:nvSpPr>
        <p:spPr>
          <a:xfrm>
            <a:off x="457200" y="41148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Example 1: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ArithmeticDemo.java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operator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is can also be used for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concatenating two strings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Example 2: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ConcatDemo.java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3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51FCA-8D23-45ED-A617-6D756B09F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3C17-23BF-4BEE-868B-262D587656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sz="3000" dirty="0"/>
              <a:t>Unary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DCCA32-A4C8-4C26-9882-FC7174455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03519"/>
              </p:ext>
            </p:extLst>
          </p:nvPr>
        </p:nvGraphicFramePr>
        <p:xfrm>
          <a:off x="486964" y="990600"/>
          <a:ext cx="8229600" cy="3230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88272">
                  <a:extLst>
                    <a:ext uri="{9D8B030D-6E8A-4147-A177-3AD203B41FA5}">
                      <a16:colId xmlns:a16="http://schemas.microsoft.com/office/drawing/2014/main" val="2546741562"/>
                    </a:ext>
                  </a:extLst>
                </a:gridCol>
                <a:gridCol w="6841328">
                  <a:extLst>
                    <a:ext uri="{9D8B030D-6E8A-4147-A177-3AD203B41FA5}">
                      <a16:colId xmlns:a16="http://schemas.microsoft.com/office/drawing/2014/main" val="43005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3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Unary plus operator; indicates positive value (numbers are positive without this, however)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610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Unary minus operator; negates an expression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172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 operator; increments a value by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283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Decrement operator; decrements a value by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37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complement operator; inverts the value of a </a:t>
                      </a:r>
                      <a:r>
                        <a:rPr lang="en-GB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en-GB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1518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5A8155-2344-4EF7-AB48-89B349A83C8A}"/>
              </a:ext>
            </a:extLst>
          </p:cNvPr>
          <p:cNvSpPr txBox="1"/>
          <p:nvPr/>
        </p:nvSpPr>
        <p:spPr>
          <a:xfrm>
            <a:off x="457200" y="4357899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Example 3: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UnaryDemo.java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refix version (</a:t>
            </a:r>
            <a:r>
              <a:rPr lang="en-US" altLang="en-US" sz="2400" dirty="0">
                <a:solidFill>
                  <a:srgbClr val="FF0000"/>
                </a:solidFill>
                <a:latin typeface="Monaco"/>
              </a:rPr>
              <a:t>++</a:t>
            </a:r>
            <a:r>
              <a:rPr lang="en-US" altLang="en-US" sz="2400" dirty="0" err="1">
                <a:solidFill>
                  <a:srgbClr val="FF0000"/>
                </a:solidFill>
                <a:latin typeface="Monaco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evaluates to the incremented value, whereas the </a:t>
            </a:r>
            <a:r>
              <a:rPr lang="en-US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postfix version (</a:t>
            </a:r>
            <a:r>
              <a:rPr lang="en-US" altLang="en-US" sz="2400" dirty="0" err="1">
                <a:solidFill>
                  <a:srgbClr val="7030A0"/>
                </a:solidFill>
                <a:latin typeface="Monaco"/>
                <a:cs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rgbClr val="7030A0"/>
                </a:solidFill>
                <a:latin typeface="Monaco"/>
              </a:rPr>
              <a:t>++</a:t>
            </a:r>
            <a:r>
              <a:rPr lang="en-US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evaluates to the original value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Example 4: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PrePostDemo.java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3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11928" y="37376"/>
            <a:ext cx="6324600" cy="619782"/>
          </a:xfrm>
        </p:spPr>
        <p:txBody>
          <a:bodyPr>
            <a:normAutofit fontScale="92500"/>
          </a:bodyPr>
          <a:lstStyle/>
          <a:p>
            <a:r>
              <a:rPr lang="en-GB" dirty="0"/>
              <a:t>Equality and Relational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C8110-7B28-4816-8F5F-3774234E94F2}"/>
              </a:ext>
            </a:extLst>
          </p:cNvPr>
          <p:cNvSpPr txBox="1"/>
          <p:nvPr/>
        </p:nvSpPr>
        <p:spPr>
          <a:xfrm>
            <a:off x="304800" y="990600"/>
            <a:ext cx="8213725" cy="33547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==     equal to</a:t>
            </a: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!=      not equal to</a:t>
            </a: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       greater than</a:t>
            </a: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&gt;=     greater than or equal to</a:t>
            </a: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&lt;       less than</a:t>
            </a:r>
          </a:p>
          <a:p>
            <a:pPr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&lt;=     less than or equal to</a:t>
            </a:r>
          </a:p>
          <a:p>
            <a:pPr>
              <a:defRPr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Example 5: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ComparisonDemo.java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5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1922A9-3260-483B-ABDB-5E45FBD4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dirty="0"/>
              <a:t>&amp;&amp; 		Conditional-AND</a:t>
            </a:r>
          </a:p>
          <a:p>
            <a:pPr marL="0" indent="0"/>
            <a:r>
              <a:rPr lang="en-GB" dirty="0"/>
              <a:t>|| 		Conditional-OR</a:t>
            </a:r>
          </a:p>
          <a:p>
            <a:pPr marL="0" indent="0"/>
            <a:r>
              <a:rPr lang="en-GB" dirty="0"/>
              <a:t>?:		if-then-else (ternary operator)</a:t>
            </a:r>
          </a:p>
          <a:p>
            <a:pPr marL="0" indent="0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6: </a:t>
            </a:r>
            <a:r>
              <a:rPr lang="en-GB" dirty="0">
                <a:hlinkClick r:id="rId2" action="ppaction://hlinkfile"/>
              </a:rPr>
              <a:t>ConditionalDemo1.java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7: </a:t>
            </a:r>
            <a:r>
              <a:rPr lang="en-GB" dirty="0">
                <a:hlinkClick r:id="rId3" action="ppaction://hlinkfile"/>
              </a:rPr>
              <a:t>ConditionalDemo2.java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64BA-924E-4541-A4D4-597C219CFF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Conditional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6167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11928" y="37376"/>
            <a:ext cx="6324600" cy="619782"/>
          </a:xfrm>
        </p:spPr>
        <p:txBody>
          <a:bodyPr>
            <a:normAutofit/>
          </a:bodyPr>
          <a:lstStyle/>
          <a:p>
            <a:r>
              <a:rPr lang="en-GB" dirty="0"/>
              <a:t>Bitwise and bit shift operators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3678D9-2B5D-4E92-8537-EAD08528E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GB" sz="28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65B808-76F4-4333-86D9-F21C9F870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66353"/>
              </p:ext>
            </p:extLst>
          </p:nvPr>
        </p:nvGraphicFramePr>
        <p:xfrm>
          <a:off x="762000" y="914400"/>
          <a:ext cx="6934200" cy="3733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660240783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445340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450108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Complement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482946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Shift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76093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Shift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02968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&gt;&gt;&gt;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Unsigned Right Shift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158683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AND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730053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exclusive OR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82068500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B6DB844-2220-4290-9433-8A65C6160CE4}"/>
              </a:ext>
            </a:extLst>
          </p:cNvPr>
          <p:cNvSpPr/>
          <p:nvPr/>
        </p:nvSpPr>
        <p:spPr>
          <a:xfrm>
            <a:off x="381000" y="4868334"/>
            <a:ext cx="784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Example 8: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operators.java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Example 9: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opetators1.java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1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11928" y="37376"/>
            <a:ext cx="6324600" cy="619782"/>
          </a:xfrm>
        </p:spPr>
        <p:txBody>
          <a:bodyPr>
            <a:normAutofit/>
          </a:bodyPr>
          <a:lstStyle/>
          <a:p>
            <a:r>
              <a:rPr lang="en-US" dirty="0" err="1"/>
              <a:t>instanceof</a:t>
            </a:r>
            <a:r>
              <a:rPr lang="en-US" dirty="0"/>
              <a:t> Operator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0918BA-7CE7-427E-9F25-B4F49BFA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operator is used only for object reference variables.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operator checks whether the object is of a particular type (class type or interface type).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Syntax: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(Object reference variable ) </a:t>
            </a:r>
            <a:r>
              <a:rPr lang="en-GB" sz="2000" dirty="0" err="1">
                <a:solidFill>
                  <a:srgbClr val="00B0F0"/>
                </a:solidFill>
              </a:rPr>
              <a:t>instanceof</a:t>
            </a:r>
            <a:r>
              <a:rPr lang="en-GB" sz="2000" dirty="0">
                <a:solidFill>
                  <a:srgbClr val="FF0000"/>
                </a:solidFill>
              </a:rPr>
              <a:t> (class/interface type)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10: </a:t>
            </a:r>
            <a:r>
              <a:rPr lang="en-GB" dirty="0">
                <a:hlinkClick r:id="rId2" action="ppaction://hlinkfile"/>
              </a:rPr>
              <a:t>Test.java</a:t>
            </a:r>
            <a:endParaRPr lang="en-GB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7398B31-CB27-40C7-B469-38893BCCB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60" y="3352800"/>
            <a:ext cx="8329312" cy="3048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"James"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Following will return true since 		//name is type of 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3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11928" y="37376"/>
            <a:ext cx="6324600" cy="619782"/>
          </a:xfrm>
        </p:spPr>
        <p:txBody>
          <a:bodyPr>
            <a:normAutofit/>
          </a:bodyPr>
          <a:lstStyle/>
          <a:p>
            <a:r>
              <a:rPr lang="en-US" dirty="0"/>
              <a:t>Classes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1C17-0DB0-4E16-A90D-E1F5E8E5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 to first slide of Lecture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class is a group of objects which have common properties. It is a template or blueprint from which objects are created.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Class contains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Fields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Constructors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Nested classes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Interfaces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An </a:t>
            </a:r>
            <a:r>
              <a:rPr lang="en-GB" sz="2800" dirty="0">
                <a:solidFill>
                  <a:srgbClr val="FF0000"/>
                </a:solidFill>
              </a:rPr>
              <a:t>object</a:t>
            </a:r>
            <a:r>
              <a:rPr lang="en-GB" sz="2800" dirty="0"/>
              <a:t> is an instance of a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Object has state, behaviour and identity.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94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2541</TotalTime>
  <Words>671</Words>
  <Application>Microsoft Office PowerPoint</Application>
  <PresentationFormat>On-screen Show (4:3)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Monaco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352</cp:revision>
  <dcterms:created xsi:type="dcterms:W3CDTF">2011-09-14T09:42:05Z</dcterms:created>
  <dcterms:modified xsi:type="dcterms:W3CDTF">2021-09-08T07:39:17Z</dcterms:modified>
</cp:coreProperties>
</file>